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49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2F7E7-6047-4A9A-B48F-631FF63E146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A74D5-6505-4F27-BCAD-9B52B0631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24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E731-D99C-43FD-992B-AEC416E4217D}" type="datetimeFigureOut">
              <a:rPr lang="en-US" smtClean="0"/>
              <a:pPr/>
              <a:t>11/20/2023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8D70-1B34-4EEE-BAE2-4409BE1694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E731-D99C-43FD-992B-AEC416E4217D}" type="datetimeFigureOut">
              <a:rPr lang="en-US" smtClean="0"/>
              <a:pPr/>
              <a:t>11/20/2023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8D70-1B34-4EEE-BAE2-4409BE1694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E731-D99C-43FD-992B-AEC416E4217D}" type="datetimeFigureOut">
              <a:rPr lang="en-US" smtClean="0"/>
              <a:pPr/>
              <a:t>11/20/2023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8D70-1B34-4EEE-BAE2-4409BE1694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E731-D99C-43FD-992B-AEC416E4217D}" type="datetimeFigureOut">
              <a:rPr lang="en-US" smtClean="0"/>
              <a:pPr/>
              <a:t>11/20/2023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8D70-1B34-4EEE-BAE2-4409BE1694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E731-D99C-43FD-992B-AEC416E4217D}" type="datetimeFigureOut">
              <a:rPr lang="en-US" smtClean="0"/>
              <a:pPr/>
              <a:t>11/20/2023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8D70-1B34-4EEE-BAE2-4409BE1694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E731-D99C-43FD-992B-AEC416E4217D}" type="datetimeFigureOut">
              <a:rPr lang="en-US" smtClean="0"/>
              <a:pPr/>
              <a:t>11/20/2023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8D70-1B34-4EEE-BAE2-4409BE1694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E731-D99C-43FD-992B-AEC416E4217D}" type="datetimeFigureOut">
              <a:rPr lang="en-US" smtClean="0"/>
              <a:pPr/>
              <a:t>11/20/2023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8D70-1B34-4EEE-BAE2-4409BE1694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E731-D99C-43FD-992B-AEC416E4217D}" type="datetimeFigureOut">
              <a:rPr lang="en-US" smtClean="0"/>
              <a:pPr/>
              <a:t>11/20/2023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8D70-1B34-4EEE-BAE2-4409BE1694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E731-D99C-43FD-992B-AEC416E4217D}" type="datetimeFigureOut">
              <a:rPr lang="en-US" smtClean="0"/>
              <a:pPr/>
              <a:t>11/20/2023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8D70-1B34-4EEE-BAE2-4409BE1694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E731-D99C-43FD-992B-AEC416E4217D}" type="datetimeFigureOut">
              <a:rPr lang="en-US" smtClean="0"/>
              <a:pPr/>
              <a:t>11/20/2023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8D70-1B34-4EEE-BAE2-4409BE1694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E731-D99C-43FD-992B-AEC416E4217D}" type="datetimeFigureOut">
              <a:rPr lang="en-US" smtClean="0"/>
              <a:pPr/>
              <a:t>11/20/2023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2A18D70-1B34-4EEE-BAE2-4409BE1694F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C5E731-D99C-43FD-992B-AEC416E4217D}" type="datetimeFigureOut">
              <a:rPr lang="en-US" smtClean="0"/>
              <a:pPr/>
              <a:t>11/20/2023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2A18D70-1B34-4EEE-BAE2-4409BE1694FB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requirejs.org/docs/commonjs.html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url.html" TargetMode="External"/><Relationship Id="rId7" Type="http://schemas.openxmlformats.org/officeDocument/2006/relationships/hyperlink" Target="https://nodejs.org/api/util.html" TargetMode="External"/><Relationship Id="rId2" Type="http://schemas.openxmlformats.org/officeDocument/2006/relationships/hyperlink" Target="https://nodejs.org/api/http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nodejs.org/api/fs.html" TargetMode="External"/><Relationship Id="rId5" Type="http://schemas.openxmlformats.org/officeDocument/2006/relationships/hyperlink" Target="https://nodejs.org/api/path.html" TargetMode="External"/><Relationship Id="rId4" Type="http://schemas.openxmlformats.org/officeDocument/2006/relationships/hyperlink" Target="https://nodejs.org/api/querystring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8_(JavaScript_engine)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nodejs/ref_events.asp" TargetMode="External"/><Relationship Id="rId3" Type="http://schemas.openxmlformats.org/officeDocument/2006/relationships/hyperlink" Target="https://www.w3schools.com/nodejs/ref_buffer.asp" TargetMode="External"/><Relationship Id="rId7" Type="http://schemas.openxmlformats.org/officeDocument/2006/relationships/hyperlink" Target="https://www.w3schools.com/nodejs/ref_dns.asp" TargetMode="External"/><Relationship Id="rId2" Type="http://schemas.openxmlformats.org/officeDocument/2006/relationships/hyperlink" Target="https://www.w3schools.com/nodejs/ref_assert.as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nodejs/ref_dgram.asp" TargetMode="External"/><Relationship Id="rId5" Type="http://schemas.openxmlformats.org/officeDocument/2006/relationships/hyperlink" Target="https://www.w3schools.com/nodejs/ref_crypto.asp" TargetMode="External"/><Relationship Id="rId4" Type="http://schemas.openxmlformats.org/officeDocument/2006/relationships/hyperlink" Target="https://www.w3schools.com/nodejs/ref_cluster.asp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2" y="-36676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47697"/>
            <a:ext cx="87502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200" dirty="0">
                <a:solidFill>
                  <a:srgbClr val="FFFF00"/>
                </a:solidFill>
              </a:rPr>
              <a:t>Unit No 5: Node JS [</a:t>
            </a:r>
            <a:r>
              <a:rPr lang="en-US" sz="3200" dirty="0" smtClean="0">
                <a:solidFill>
                  <a:srgbClr val="FFFF00"/>
                </a:solidFill>
              </a:rPr>
              <a:t>7 </a:t>
            </a:r>
            <a:r>
              <a:rPr lang="en-US" sz="3200" dirty="0">
                <a:solidFill>
                  <a:srgbClr val="FFFF00"/>
                </a:solidFill>
              </a:rPr>
              <a:t>Hours</a:t>
            </a:r>
            <a:r>
              <a:rPr lang="en-US" sz="3200" dirty="0" smtClean="0">
                <a:solidFill>
                  <a:srgbClr val="FFFF00"/>
                </a:solidFill>
              </a:rPr>
              <a:t>] :</a:t>
            </a:r>
          </a:p>
          <a:p>
            <a:r>
              <a:rPr lang="en-US" sz="2800" dirty="0" smtClean="0"/>
              <a:t>Introduction </a:t>
            </a:r>
            <a:r>
              <a:rPr lang="en-US" sz="2800" dirty="0"/>
              <a:t>to Node JS, What is Node JS, Node.js Process Model, Node JS Modules: Functions, Buffer, Module, Core Modules, Local Modules, Built-in Modules. File System, </a:t>
            </a:r>
            <a:r>
              <a:rPr lang="en-US" sz="2800" dirty="0" err="1"/>
              <a:t>Fs.readFile</a:t>
            </a:r>
            <a:r>
              <a:rPr lang="en-US" sz="2800" dirty="0"/>
              <a:t>, Writing a File, Opening a file, deleting a file, Other IO Operations Database operations: Database Connectivity, Connecting String, Configuring, Working with Select Command, Updating Records, Deleting Records, MERN: Overview of MERN, Introduction of MERN.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2" y="-36676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47697"/>
            <a:ext cx="875020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FF00"/>
                </a:solidFill>
              </a:rPr>
              <a:t>Node.js Process </a:t>
            </a:r>
            <a:r>
              <a:rPr lang="en-US" sz="2000" smtClean="0">
                <a:solidFill>
                  <a:srgbClr val="FFFF00"/>
                </a:solidFill>
              </a:rPr>
              <a:t>Model:</a:t>
            </a:r>
            <a:endParaRPr lang="en-US" sz="2000">
              <a:solidFill>
                <a:srgbClr val="FFFF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smtClean="0"/>
              <a:t>The </a:t>
            </a:r>
            <a:r>
              <a:rPr lang="en-US" sz="2000"/>
              <a:t>following figure illustrates asynchronous web server model using Node.js</a:t>
            </a:r>
            <a:r>
              <a:rPr lang="en-US" sz="2000" smtClean="0"/>
              <a:t>.</a:t>
            </a:r>
          </a:p>
          <a:p>
            <a:pPr marL="342900" indent="-342900">
              <a:buFontTx/>
              <a:buChar char="-"/>
            </a:pPr>
            <a:endParaRPr lang="en-US" sz="2000"/>
          </a:p>
          <a:p>
            <a:pPr marL="342900" indent="-342900">
              <a:buFontTx/>
              <a:buChar char="-"/>
            </a:pPr>
            <a:endParaRPr lang="en-US" sz="2000" smtClean="0"/>
          </a:p>
          <a:p>
            <a:pPr marL="342900" indent="-342900">
              <a:buFontTx/>
              <a:buChar char="-"/>
            </a:pPr>
            <a:endParaRPr lang="en-US" sz="2000"/>
          </a:p>
          <a:p>
            <a:pPr marL="342900" indent="-342900">
              <a:buFontTx/>
              <a:buChar char="-"/>
            </a:pPr>
            <a:endParaRPr lang="en-US" sz="2000" smtClean="0"/>
          </a:p>
          <a:p>
            <a:pPr marL="342900" indent="-342900">
              <a:buFontTx/>
              <a:buChar char="-"/>
            </a:pPr>
            <a:endParaRPr lang="en-US" sz="2000"/>
          </a:p>
          <a:p>
            <a:pPr marL="342900" indent="-342900">
              <a:buFontTx/>
              <a:buChar char="-"/>
            </a:pPr>
            <a:endParaRPr lang="en-US" sz="2000" smtClean="0"/>
          </a:p>
          <a:p>
            <a:pPr marL="342900" indent="-342900">
              <a:buFontTx/>
              <a:buChar char="-"/>
            </a:pPr>
            <a:endParaRPr lang="en-US" sz="2000"/>
          </a:p>
          <a:p>
            <a:pPr marL="342900" indent="-342900">
              <a:buFontTx/>
              <a:buChar char="-"/>
            </a:pPr>
            <a:endParaRPr lang="en-US" sz="2000" smtClean="0"/>
          </a:p>
          <a:p>
            <a:pPr marL="342900" indent="-342900">
              <a:buFontTx/>
              <a:buChar char="-"/>
            </a:pPr>
            <a:endParaRPr lang="en-US" sz="2000"/>
          </a:p>
          <a:p>
            <a:pPr marL="342900" indent="-342900">
              <a:buFontTx/>
              <a:buChar char="-"/>
            </a:pPr>
            <a:endParaRPr lang="en-US" sz="2000" smtClean="0"/>
          </a:p>
          <a:p>
            <a:pPr marL="342900" indent="-342900">
              <a:buFontTx/>
              <a:buChar char="-"/>
            </a:pPr>
            <a:endParaRPr lang="en-US" sz="2000"/>
          </a:p>
          <a:p>
            <a:pPr marL="342900" indent="-342900">
              <a:buFontTx/>
              <a:buChar char="-"/>
            </a:pPr>
            <a:endParaRPr lang="en-US" sz="2000" smtClean="0"/>
          </a:p>
          <a:p>
            <a:r>
              <a:rPr lang="en-US" sz="2000"/>
              <a:t>	</a:t>
            </a:r>
            <a:r>
              <a:rPr lang="en-US" sz="2000" smtClean="0"/>
              <a:t>			</a:t>
            </a:r>
            <a:r>
              <a:rPr lang="en-US" sz="2000" smtClean="0">
                <a:solidFill>
                  <a:srgbClr val="FFFF00"/>
                </a:solidFill>
              </a:rPr>
              <a:t>Node.js </a:t>
            </a:r>
            <a:r>
              <a:rPr lang="en-US" sz="2000">
                <a:solidFill>
                  <a:srgbClr val="FFFF00"/>
                </a:solidFill>
              </a:rPr>
              <a:t>Process </a:t>
            </a:r>
            <a:r>
              <a:rPr lang="en-US" sz="2000" smtClean="0">
                <a:solidFill>
                  <a:srgbClr val="FFFF00"/>
                </a:solidFill>
              </a:rPr>
              <a:t>Model</a:t>
            </a:r>
          </a:p>
          <a:p>
            <a:r>
              <a:rPr lang="en-US" sz="2000" smtClean="0"/>
              <a:t>-Node.js </a:t>
            </a:r>
            <a:r>
              <a:rPr lang="en-US" sz="2000"/>
              <a:t>process model increases the performance and scalability with a few caveats</a:t>
            </a:r>
            <a:r>
              <a:rPr lang="en-US" sz="2000" smtClean="0"/>
              <a:t>.</a:t>
            </a:r>
          </a:p>
          <a:p>
            <a:r>
              <a:rPr lang="en-US" sz="2000" smtClean="0"/>
              <a:t>- </a:t>
            </a:r>
            <a:r>
              <a:rPr lang="en-US" sz="2000"/>
              <a:t>Node.js is not fit for an application which performs CPU-intensive operations like image processing or other heavy computation work because it takes time to process a request and thereby blocks the single thread</a:t>
            </a:r>
            <a:r>
              <a:rPr lang="en-US" sz="2000" smtClean="0"/>
              <a:t>.</a:t>
            </a:r>
            <a:endParaRPr lang="en-US" sz="2400" b="1" dirty="0">
              <a:solidFill>
                <a:srgbClr val="FFFF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206" y="908721"/>
            <a:ext cx="6953250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2" y="-36676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47697"/>
            <a:ext cx="875020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FF00"/>
                </a:solidFill>
              </a:rPr>
              <a:t>Node.js Process </a:t>
            </a:r>
            <a:r>
              <a:rPr lang="en-US" sz="2000" smtClean="0">
                <a:solidFill>
                  <a:srgbClr val="FFFF00"/>
                </a:solidFill>
              </a:rPr>
              <a:t>Model:</a:t>
            </a:r>
            <a:endParaRPr lang="en-US" sz="2000">
              <a:solidFill>
                <a:srgbClr val="FFFF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smtClean="0"/>
              <a:t>The </a:t>
            </a:r>
            <a:r>
              <a:rPr lang="en-US" sz="2000"/>
              <a:t>following figure illustrates asynchronous web server model using Node.js</a:t>
            </a:r>
            <a:r>
              <a:rPr lang="en-US" sz="2000" smtClean="0"/>
              <a:t>.</a:t>
            </a:r>
          </a:p>
          <a:p>
            <a:pPr marL="342900" indent="-342900">
              <a:buFontTx/>
              <a:buChar char="-"/>
            </a:pPr>
            <a:endParaRPr lang="en-US" sz="2000"/>
          </a:p>
          <a:p>
            <a:pPr marL="342900" indent="-342900">
              <a:buFontTx/>
              <a:buChar char="-"/>
            </a:pPr>
            <a:endParaRPr lang="en-US" sz="2000" smtClean="0"/>
          </a:p>
          <a:p>
            <a:pPr marL="342900" indent="-342900">
              <a:buFontTx/>
              <a:buChar char="-"/>
            </a:pPr>
            <a:endParaRPr lang="en-US" sz="2000"/>
          </a:p>
          <a:p>
            <a:pPr marL="342900" indent="-342900">
              <a:buFontTx/>
              <a:buChar char="-"/>
            </a:pPr>
            <a:endParaRPr lang="en-US" sz="2000" smtClean="0"/>
          </a:p>
          <a:p>
            <a:pPr marL="342900" indent="-342900">
              <a:buFontTx/>
              <a:buChar char="-"/>
            </a:pPr>
            <a:endParaRPr lang="en-US" sz="2000"/>
          </a:p>
          <a:p>
            <a:pPr marL="342900" indent="-342900">
              <a:buFontTx/>
              <a:buChar char="-"/>
            </a:pPr>
            <a:endParaRPr lang="en-US" sz="2000" smtClean="0"/>
          </a:p>
          <a:p>
            <a:pPr marL="342900" indent="-342900">
              <a:buFontTx/>
              <a:buChar char="-"/>
            </a:pPr>
            <a:endParaRPr lang="en-US" sz="2000"/>
          </a:p>
          <a:p>
            <a:pPr marL="342900" indent="-342900">
              <a:buFontTx/>
              <a:buChar char="-"/>
            </a:pPr>
            <a:endParaRPr lang="en-US" sz="2000" smtClean="0"/>
          </a:p>
          <a:p>
            <a:pPr marL="342900" indent="-342900">
              <a:buFontTx/>
              <a:buChar char="-"/>
            </a:pPr>
            <a:endParaRPr lang="en-US" sz="2000"/>
          </a:p>
          <a:p>
            <a:pPr marL="342900" indent="-342900">
              <a:buFontTx/>
              <a:buChar char="-"/>
            </a:pPr>
            <a:endParaRPr lang="en-US" sz="2000" smtClean="0"/>
          </a:p>
          <a:p>
            <a:pPr marL="342900" indent="-342900">
              <a:buFontTx/>
              <a:buChar char="-"/>
            </a:pPr>
            <a:endParaRPr lang="en-US" sz="2000"/>
          </a:p>
          <a:p>
            <a:pPr marL="342900" indent="-342900">
              <a:buFontTx/>
              <a:buChar char="-"/>
            </a:pPr>
            <a:endParaRPr lang="en-US" sz="2000" smtClean="0"/>
          </a:p>
          <a:p>
            <a:r>
              <a:rPr lang="en-US" sz="2000"/>
              <a:t>	</a:t>
            </a:r>
            <a:r>
              <a:rPr lang="en-US" sz="2000" smtClean="0"/>
              <a:t>			</a:t>
            </a:r>
            <a:r>
              <a:rPr lang="en-US" sz="2000" smtClean="0">
                <a:solidFill>
                  <a:srgbClr val="FFFF00"/>
                </a:solidFill>
              </a:rPr>
              <a:t>Node.js </a:t>
            </a:r>
            <a:r>
              <a:rPr lang="en-US" sz="2000">
                <a:solidFill>
                  <a:srgbClr val="FFFF00"/>
                </a:solidFill>
              </a:rPr>
              <a:t>Process </a:t>
            </a:r>
            <a:r>
              <a:rPr lang="en-US" sz="2000" smtClean="0">
                <a:solidFill>
                  <a:srgbClr val="FFFF00"/>
                </a:solidFill>
              </a:rPr>
              <a:t>Model</a:t>
            </a:r>
          </a:p>
          <a:p>
            <a:r>
              <a:rPr lang="en-US" sz="2000" smtClean="0"/>
              <a:t>-Node.js </a:t>
            </a:r>
            <a:r>
              <a:rPr lang="en-US" sz="2000"/>
              <a:t>process model increases the performance and scalability with a few caveats</a:t>
            </a:r>
            <a:r>
              <a:rPr lang="en-US" sz="2000" smtClean="0"/>
              <a:t>.</a:t>
            </a:r>
          </a:p>
          <a:p>
            <a:r>
              <a:rPr lang="en-US" sz="2000" smtClean="0"/>
              <a:t>- </a:t>
            </a:r>
            <a:r>
              <a:rPr lang="en-US" sz="2000"/>
              <a:t>Node.js is not fit for an application which performs CPU-intensive operations like image processing or other heavy computation work because it takes time to process a request and thereby blocks the single thread</a:t>
            </a:r>
            <a:r>
              <a:rPr lang="en-US" sz="2000" smtClean="0"/>
              <a:t>.</a:t>
            </a:r>
            <a:endParaRPr lang="en-US" sz="2400" b="1" dirty="0">
              <a:solidFill>
                <a:srgbClr val="FFFF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206" y="908721"/>
            <a:ext cx="6953250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2" y="-36676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47697"/>
            <a:ext cx="8750206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/>
              <a:t>Contrary to the traditional web server model, NodeJS uses an event-driven, non-blocking I/O model that makes it lightweight and efficient. The NodeJS process model can be explained with three architectural features of NodeJS.</a:t>
            </a:r>
          </a:p>
          <a:p>
            <a:endParaRPr lang="en-US" sz="2100"/>
          </a:p>
          <a:p>
            <a:r>
              <a:rPr lang="en-US" sz="2100">
                <a:solidFill>
                  <a:srgbClr val="FFC000"/>
                </a:solidFill>
              </a:rPr>
              <a:t>Single-threaded event </a:t>
            </a:r>
            <a:r>
              <a:rPr lang="en-US" sz="2100" smtClean="0">
                <a:solidFill>
                  <a:srgbClr val="FFC000"/>
                </a:solidFill>
              </a:rPr>
              <a:t>loop:</a:t>
            </a:r>
            <a:endParaRPr lang="en-US" sz="2100">
              <a:solidFill>
                <a:srgbClr val="FFC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100" smtClean="0"/>
              <a:t>Non-Blocking </a:t>
            </a:r>
            <a:r>
              <a:rPr lang="en-US" sz="2100"/>
              <a:t>I/O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/>
              <a:t>Event-driven and Asynchronous by default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/>
              <a:t>Single Threaded Event Loop</a:t>
            </a:r>
          </a:p>
          <a:p>
            <a:endParaRPr lang="en-US" sz="2100" smtClean="0"/>
          </a:p>
          <a:p>
            <a:r>
              <a:rPr lang="en-US" sz="2100" smtClean="0"/>
              <a:t>-NodeJS </a:t>
            </a:r>
            <a:r>
              <a:rPr lang="en-US" sz="2100"/>
              <a:t>runs on a single-threaded environment which means each user request processes on a single thread only. </a:t>
            </a:r>
            <a:endParaRPr lang="en-US" sz="2100" smtClean="0"/>
          </a:p>
          <a:p>
            <a:endParaRPr lang="en-US" sz="2100" smtClean="0"/>
          </a:p>
          <a:p>
            <a:r>
              <a:rPr lang="en-US" sz="2100" smtClean="0"/>
              <a:t>-This </a:t>
            </a:r>
            <a:r>
              <a:rPr lang="en-US" sz="2100"/>
              <a:t>makes it use lesser resources and run smoothly using events and emitters</a:t>
            </a:r>
            <a:r>
              <a:rPr lang="en-US" sz="2100" smtClean="0"/>
              <a:t>.</a:t>
            </a:r>
          </a:p>
          <a:p>
            <a:endParaRPr lang="en-US" sz="2100"/>
          </a:p>
          <a:p>
            <a:r>
              <a:rPr lang="en-US" sz="2100" smtClean="0"/>
              <a:t>-Events </a:t>
            </a:r>
            <a:r>
              <a:rPr lang="en-US" sz="2100"/>
              <a:t>are a crucial paradigm of the NodeJS process. Events are actions that instruct the runtime what and when something needs to be completed. </a:t>
            </a:r>
            <a:endParaRPr lang="en-US" sz="2100" smtClean="0"/>
          </a:p>
        </p:txBody>
      </p:sp>
    </p:spTree>
    <p:extLst>
      <p:ext uri="{BB962C8B-B14F-4D97-AF65-F5344CB8AC3E}">
        <p14:creationId xmlns:p14="http://schemas.microsoft.com/office/powerpoint/2010/main" val="33230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2" y="-36676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47697"/>
            <a:ext cx="8750206" cy="697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smtClean="0"/>
              <a:t>- Event </a:t>
            </a:r>
            <a:r>
              <a:rPr lang="en-US" sz="2100"/>
              <a:t>Emitters are response object instances that can be subscribed to and acted upon to perform operations. </a:t>
            </a:r>
            <a:endParaRPr lang="en-US" sz="2100" smtClean="0"/>
          </a:p>
          <a:p>
            <a:pPr marL="342900" indent="-342900">
              <a:buFontTx/>
              <a:buChar char="-"/>
            </a:pPr>
            <a:r>
              <a:rPr lang="en-US" sz="2100" smtClean="0"/>
              <a:t>Event </a:t>
            </a:r>
            <a:r>
              <a:rPr lang="en-US" sz="2100"/>
              <a:t>Emitters emit events based on certain predefined events accepting a callback. </a:t>
            </a:r>
            <a:endParaRPr lang="en-US" sz="2100" smtClean="0"/>
          </a:p>
          <a:p>
            <a:pPr marL="342900" indent="-342900">
              <a:buFontTx/>
              <a:buChar char="-"/>
            </a:pPr>
            <a:r>
              <a:rPr lang="en-US" sz="2100" smtClean="0"/>
              <a:t>According </a:t>
            </a:r>
            <a:r>
              <a:rPr lang="en-US" sz="2100"/>
              <a:t>to MDN web docs, event loops are responsible for executing the code, collecting and processing events, and executing queued sub-tasks</a:t>
            </a:r>
            <a:r>
              <a:rPr lang="en-US" sz="2100" smtClean="0"/>
              <a:t>.</a:t>
            </a:r>
          </a:p>
          <a:p>
            <a:endParaRPr lang="en-US" sz="2100"/>
          </a:p>
          <a:p>
            <a:r>
              <a:rPr lang="en-US" sz="2400" b="1">
                <a:solidFill>
                  <a:srgbClr val="FFFF00"/>
                </a:solidFill>
              </a:rPr>
              <a:t>Non-Blocking I/O </a:t>
            </a:r>
            <a:r>
              <a:rPr lang="en-US" sz="2400" b="1" smtClean="0">
                <a:solidFill>
                  <a:srgbClr val="FFFF00"/>
                </a:solidFill>
              </a:rPr>
              <a:t>Model:</a:t>
            </a:r>
            <a:endParaRPr lang="en-US" sz="2400" b="1">
              <a:solidFill>
                <a:srgbClr val="FFFF00"/>
              </a:solidFill>
            </a:endParaRPr>
          </a:p>
          <a:p>
            <a:r>
              <a:rPr lang="en-US" sz="2400" smtClean="0"/>
              <a:t>-</a:t>
            </a:r>
            <a:r>
              <a:rPr lang="en-US" sz="2100" smtClean="0"/>
              <a:t>Blocking </a:t>
            </a:r>
            <a:r>
              <a:rPr lang="en-US" sz="2100"/>
              <a:t>codes or operations are the ones that need to be completed entirely before moving on to another operation</a:t>
            </a:r>
            <a:r>
              <a:rPr lang="en-US" sz="2100" smtClean="0"/>
              <a:t>.</a:t>
            </a:r>
          </a:p>
          <a:p>
            <a:r>
              <a:rPr lang="en-US" sz="2100"/>
              <a:t>-</a:t>
            </a:r>
            <a:r>
              <a:rPr lang="en-US" sz="2100" smtClean="0"/>
              <a:t> </a:t>
            </a:r>
            <a:r>
              <a:rPr lang="en-US" sz="2100"/>
              <a:t>Non-blocking codes are asynchronous and accept callback functions to operate.</a:t>
            </a:r>
          </a:p>
          <a:p>
            <a:r>
              <a:rPr lang="en-US" sz="2100" smtClean="0"/>
              <a:t>-As </a:t>
            </a:r>
            <a:r>
              <a:rPr lang="en-US" sz="2100"/>
              <a:t>mentioned, every request has a synchronous and asynchronous part. </a:t>
            </a:r>
            <a:endParaRPr lang="en-US" sz="2100" smtClean="0"/>
          </a:p>
          <a:p>
            <a:r>
              <a:rPr lang="en-US" sz="2100" smtClean="0"/>
              <a:t>-The </a:t>
            </a:r>
            <a:r>
              <a:rPr lang="en-US" sz="2100"/>
              <a:t>main thread of NodeJS does not keep waiting for the background thread to complete the asynchronous I/O operations. </a:t>
            </a:r>
            <a:endParaRPr lang="en-US" sz="2100" smtClean="0"/>
          </a:p>
          <a:p>
            <a:r>
              <a:rPr lang="en-US" sz="2100"/>
              <a:t>-</a:t>
            </a:r>
            <a:r>
              <a:rPr lang="en-US" sz="2100" smtClean="0"/>
              <a:t>The </a:t>
            </a:r>
            <a:r>
              <a:rPr lang="en-US" sz="2100"/>
              <a:t>main thread keeps switching between other requests to process their synchronous part while the background thread process the asynchronous part.</a:t>
            </a:r>
          </a:p>
          <a:p>
            <a:endParaRPr lang="en-US" sz="2100"/>
          </a:p>
          <a:p>
            <a:endParaRPr lang="en-US" sz="2100" smtClean="0"/>
          </a:p>
        </p:txBody>
      </p:sp>
    </p:spTree>
    <p:extLst>
      <p:ext uri="{BB962C8B-B14F-4D97-AF65-F5344CB8AC3E}">
        <p14:creationId xmlns:p14="http://schemas.microsoft.com/office/powerpoint/2010/main" val="94541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2" y="-36676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47697"/>
            <a:ext cx="8750206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FFFF00"/>
                </a:solidFill>
              </a:rPr>
              <a:t>Event-Driven </a:t>
            </a:r>
            <a:r>
              <a:rPr lang="en-US" sz="2400" b="1">
                <a:solidFill>
                  <a:srgbClr val="FFFF00"/>
                </a:solidFill>
              </a:rPr>
              <a:t>and Asynchronous By </a:t>
            </a:r>
            <a:r>
              <a:rPr lang="en-US" sz="2400" b="1" smtClean="0">
                <a:solidFill>
                  <a:srgbClr val="FFFF00"/>
                </a:solidFill>
              </a:rPr>
              <a:t>Default:</a:t>
            </a:r>
            <a:endParaRPr lang="en-US" sz="2400" b="1">
              <a:solidFill>
                <a:srgbClr val="FFFF00"/>
              </a:solidFill>
            </a:endParaRPr>
          </a:p>
          <a:p>
            <a:r>
              <a:rPr lang="en-US" sz="2400" smtClean="0"/>
              <a:t>- Once </a:t>
            </a:r>
            <a:r>
              <a:rPr lang="en-US" sz="2400"/>
              <a:t>the execution of the background thread is complete, the background thread emits events to notify the main thread. </a:t>
            </a:r>
            <a:endParaRPr lang="en-US" sz="2400" smtClean="0"/>
          </a:p>
          <a:p>
            <a:r>
              <a:rPr lang="en-US" sz="2400" smtClean="0"/>
              <a:t>- Callback </a:t>
            </a:r>
            <a:r>
              <a:rPr lang="en-US" sz="2400"/>
              <a:t>functions are associated with asynchronous processes. </a:t>
            </a:r>
            <a:r>
              <a:rPr lang="en-US" sz="2400" smtClean="0"/>
              <a:t>- If </a:t>
            </a:r>
            <a:r>
              <a:rPr lang="en-US" sz="2400"/>
              <a:t>the main thread is not free, the request waits for the main thread to be free and then takes up the callback request for further execution.</a:t>
            </a:r>
          </a:p>
          <a:p>
            <a:pPr marL="342900" indent="-342900">
              <a:buFontTx/>
              <a:buChar char="-"/>
            </a:pPr>
            <a:r>
              <a:rPr lang="en-US" sz="2400" smtClean="0"/>
              <a:t>To </a:t>
            </a:r>
            <a:r>
              <a:rPr lang="en-US" sz="2400"/>
              <a:t>provide concurrency, I/O events and callbacks, and other time-consuming operations are asynchronous by default. </a:t>
            </a:r>
            <a:endParaRPr lang="en-US" sz="2400" smtClean="0"/>
          </a:p>
          <a:p>
            <a:pPr marL="342900" indent="-342900">
              <a:buFontTx/>
              <a:buChar char="-"/>
            </a:pPr>
            <a:r>
              <a:rPr lang="en-US" sz="2400" smtClean="0"/>
              <a:t>Node </a:t>
            </a:r>
            <a:r>
              <a:rPr lang="en-US" sz="2400"/>
              <a:t>architecture uses </a:t>
            </a:r>
            <a:r>
              <a:rPr lang="en-US" sz="2400" b="1" i="1"/>
              <a:t>libuv</a:t>
            </a:r>
            <a:r>
              <a:rPr lang="en-US" sz="2400"/>
              <a:t>, a C library built specifically for NodeJS for handling most asynchronous I/O operation</a:t>
            </a:r>
          </a:p>
          <a:p>
            <a:endParaRPr lang="en-US" sz="2100" smtClean="0"/>
          </a:p>
        </p:txBody>
      </p:sp>
    </p:spTree>
    <p:extLst>
      <p:ext uri="{BB962C8B-B14F-4D97-AF65-F5344CB8AC3E}">
        <p14:creationId xmlns:p14="http://schemas.microsoft.com/office/powerpoint/2010/main" val="329100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2" y="-36676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47697"/>
            <a:ext cx="8750206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Node.js </a:t>
            </a:r>
            <a:r>
              <a:rPr lang="en-US" sz="2400" dirty="0" smtClean="0">
                <a:solidFill>
                  <a:srgbClr val="FFFF00"/>
                </a:solidFill>
              </a:rPr>
              <a:t>Module: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 smtClean="0"/>
              <a:t>-Module </a:t>
            </a:r>
            <a:r>
              <a:rPr lang="en-US" sz="2400" dirty="0"/>
              <a:t>in Node.js is a simple or complex functionality organized in single or multiple JavaScript files which can be reused throughout the Node.js application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-Each </a:t>
            </a:r>
            <a:r>
              <a:rPr lang="en-US" sz="2400" dirty="0"/>
              <a:t>module in Node.js has its own context, so it cannot interfere with other modules or pollute global scope.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-Also</a:t>
            </a:r>
            <a:r>
              <a:rPr lang="en-US" sz="2400" dirty="0"/>
              <a:t>, each module can be placed in a separate .</a:t>
            </a:r>
            <a:r>
              <a:rPr lang="en-US" sz="2400" dirty="0" err="1"/>
              <a:t>js</a:t>
            </a:r>
            <a:r>
              <a:rPr lang="en-US" sz="2400" dirty="0"/>
              <a:t> file under a separate folder.</a:t>
            </a:r>
          </a:p>
          <a:p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Node.js </a:t>
            </a:r>
            <a:r>
              <a:rPr lang="en-US" sz="2400" dirty="0"/>
              <a:t>implements </a:t>
            </a:r>
            <a:r>
              <a:rPr lang="en-US" sz="2400" u="sng" dirty="0" err="1">
                <a:hlinkClick r:id="rId2"/>
              </a:rPr>
              <a:t>CommonJS</a:t>
            </a:r>
            <a:r>
              <a:rPr lang="en-US" sz="2400" u="sng" dirty="0">
                <a:hlinkClick r:id="rId2"/>
              </a:rPr>
              <a:t> modules standard</a:t>
            </a:r>
            <a:r>
              <a:rPr lang="en-US" sz="2400" dirty="0"/>
              <a:t>. </a:t>
            </a:r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CommonJS</a:t>
            </a:r>
            <a:r>
              <a:rPr lang="en-US" sz="2400" dirty="0" smtClean="0"/>
              <a:t> </a:t>
            </a:r>
            <a:r>
              <a:rPr lang="en-US" sz="2400" dirty="0"/>
              <a:t>is a group of volunteers who define JavaScript standards for web server, desktop, and console application</a:t>
            </a:r>
            <a:r>
              <a:rPr lang="en-US" sz="2400" dirty="0" smtClean="0"/>
              <a:t>.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424360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2" y="-36676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47697"/>
            <a:ext cx="8750206" cy="669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Node.js Module </a:t>
            </a:r>
            <a:r>
              <a:rPr lang="en-US" sz="2400" dirty="0" smtClean="0">
                <a:solidFill>
                  <a:srgbClr val="FFFF00"/>
                </a:solidFill>
              </a:rPr>
              <a:t>Types: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Node.js includes three types of modules: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Core Modules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Local Modules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Third Party Modules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FF00"/>
                </a:solidFill>
              </a:rPr>
              <a:t>Node.js </a:t>
            </a:r>
            <a:r>
              <a:rPr lang="en-US" sz="2400" dirty="0">
                <a:solidFill>
                  <a:srgbClr val="FFFF00"/>
                </a:solidFill>
              </a:rPr>
              <a:t>Core </a:t>
            </a:r>
            <a:r>
              <a:rPr lang="en-US" sz="2400" dirty="0" smtClean="0">
                <a:solidFill>
                  <a:srgbClr val="FFFF00"/>
                </a:solidFill>
              </a:rPr>
              <a:t>Modules: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 smtClean="0"/>
              <a:t>- Node.js </a:t>
            </a:r>
            <a:r>
              <a:rPr lang="en-US" sz="2400" dirty="0"/>
              <a:t>is a light weight framework. 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The </a:t>
            </a:r>
            <a:r>
              <a:rPr lang="en-US" sz="2400" dirty="0"/>
              <a:t>core modules include bare minimum functionalities of Node.js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 </a:t>
            </a:r>
            <a:r>
              <a:rPr lang="en-US" sz="2400" dirty="0"/>
              <a:t>These core modules are compiled into its binary distribution and load automatically when Node.js process starts. </a:t>
            </a:r>
            <a:endParaRPr lang="en-US" sz="2400" dirty="0" smtClean="0"/>
          </a:p>
          <a:p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/>
              <a:t>H</a:t>
            </a:r>
            <a:r>
              <a:rPr lang="en-US" sz="2400" dirty="0" smtClean="0"/>
              <a:t>owever</a:t>
            </a:r>
            <a:r>
              <a:rPr lang="en-US" sz="2400" dirty="0"/>
              <a:t>, you need to import the core module first in order to use it in your application.</a:t>
            </a:r>
          </a:p>
          <a:p>
            <a:endParaRPr lang="en-US" sz="2400" dirty="0"/>
          </a:p>
          <a:p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174140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2" y="-36676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47697"/>
            <a:ext cx="875020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Node.js Module </a:t>
            </a:r>
            <a:r>
              <a:rPr lang="en-US" sz="2400" dirty="0" smtClean="0">
                <a:solidFill>
                  <a:srgbClr val="FFFF00"/>
                </a:solidFill>
              </a:rPr>
              <a:t>Types:</a:t>
            </a:r>
          </a:p>
          <a:p>
            <a:pPr lvl="0"/>
            <a:r>
              <a:rPr lang="en-US" sz="2000" dirty="0">
                <a:latin typeface="Verdana" panose="020B0604030504040204" pitchFamily="34" charset="0"/>
                <a:ea typeface="Times New Roman" panose="02020603050405020304" pitchFamily="18" charset="0"/>
              </a:rPr>
              <a:t>The following table lists some of the important core modules in Node.js.</a:t>
            </a:r>
            <a:endParaRPr lang="en-US" sz="2800" dirty="0">
              <a:latin typeface="Arial" panose="020B0604020202020204" pitchFamily="34" charset="0"/>
            </a:endParaRPr>
          </a:p>
          <a:p>
            <a:endParaRPr lang="en-US" sz="2000" dirty="0" smtClean="0">
              <a:solidFill>
                <a:srgbClr val="FFFF00"/>
              </a:solidFill>
            </a:endParaRPr>
          </a:p>
          <a:p>
            <a:endParaRPr lang="en-US" sz="2400" dirty="0">
              <a:solidFill>
                <a:srgbClr val="FFFF00"/>
              </a:solidFill>
            </a:endParaRPr>
          </a:p>
          <a:p>
            <a:endParaRPr lang="en-US" sz="2400" dirty="0"/>
          </a:p>
          <a:p>
            <a:endParaRPr lang="en-US" sz="21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389994"/>
              </p:ext>
            </p:extLst>
          </p:nvPr>
        </p:nvGraphicFramePr>
        <p:xfrm>
          <a:off x="214282" y="1340768"/>
          <a:ext cx="8750206" cy="40643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8783"/>
                <a:gridCol w="6451423"/>
              </a:tblGrid>
              <a:tr h="4085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Core Module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Description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</a:tr>
              <a:tr h="6148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u="sng" dirty="0">
                          <a:effectLst/>
                          <a:hlinkClick r:id="rId2"/>
                        </a:rPr>
                        <a:t>http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http module includes classes, methods and events to create Node.js http server.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6037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u="sng">
                          <a:effectLst/>
                          <a:hlinkClick r:id="rId3"/>
                        </a:rPr>
                        <a:t>url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</a:rPr>
                        <a:t>url</a:t>
                      </a:r>
                      <a:r>
                        <a:rPr lang="en-US" sz="1800" dirty="0">
                          <a:effectLst/>
                        </a:rPr>
                        <a:t> module includes methods for URL resolution and parsing.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6148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u="sng">
                          <a:effectLst/>
                          <a:hlinkClick r:id="rId4"/>
                        </a:rPr>
                        <a:t>querystring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</a:rPr>
                        <a:t>querystring</a:t>
                      </a:r>
                      <a:r>
                        <a:rPr lang="en-US" sz="1800" dirty="0">
                          <a:effectLst/>
                        </a:rPr>
                        <a:t> module includes methods to deal with query string.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6037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u="sng">
                          <a:effectLst/>
                          <a:hlinkClick r:id="rId5"/>
                        </a:rPr>
                        <a:t>path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path module includes methods to deal with file paths.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6148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u="sng">
                          <a:effectLst/>
                          <a:hlinkClick r:id="rId6"/>
                        </a:rPr>
                        <a:t>fs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</a:rPr>
                        <a:t>fs</a:t>
                      </a:r>
                      <a:r>
                        <a:rPr lang="en-US" sz="1800" dirty="0">
                          <a:effectLst/>
                        </a:rPr>
                        <a:t> module includes classes, methods, and events to work with file I/O.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  <a:tr h="6037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u="sng">
                          <a:effectLst/>
                          <a:hlinkClick r:id="rId7"/>
                        </a:rPr>
                        <a:t>util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</a:rPr>
                        <a:t>util</a:t>
                      </a:r>
                      <a:r>
                        <a:rPr lang="en-US" sz="1800" dirty="0">
                          <a:effectLst/>
                        </a:rPr>
                        <a:t> module includes utility functions useful for programmers.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67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2" y="-36676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47697"/>
            <a:ext cx="8750206" cy="647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Node.js Module </a:t>
            </a:r>
            <a:r>
              <a:rPr lang="en-US" sz="2400" dirty="0" smtClean="0">
                <a:solidFill>
                  <a:srgbClr val="FFFF00"/>
                </a:solidFill>
              </a:rPr>
              <a:t>Types: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Loading Core Modules: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Verdana" panose="020B0604030504040204" pitchFamily="34" charset="0"/>
              </a:rPr>
              <a:t>-In order to use Node.js core or NPM modules, you first need to import it using require() function as shown below.</a:t>
            </a:r>
            <a:endParaRPr lang="en-US" sz="800" dirty="0" smtClean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module = require('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module_name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');</a:t>
            </a:r>
            <a:endParaRPr lang="en-US" sz="800" dirty="0">
              <a:solidFill>
                <a:srgbClr val="FFFF00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Verdana" panose="020B0604030504040204" pitchFamily="34" charset="0"/>
              </a:rPr>
              <a:t>-As </a:t>
            </a:r>
            <a:r>
              <a:rPr lang="en-US" sz="2000" dirty="0">
                <a:latin typeface="Verdana" panose="020B0604030504040204" pitchFamily="34" charset="0"/>
              </a:rPr>
              <a:t>per above syntax, specify the module name in the require() function. </a:t>
            </a:r>
            <a:endParaRPr lang="en-US" sz="2000" dirty="0" smtClean="0">
              <a:latin typeface="Verdana" panose="020B060403050404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Verdana" panose="020B0604030504040204" pitchFamily="34" charset="0"/>
              </a:rPr>
              <a:t>-The </a:t>
            </a:r>
            <a:r>
              <a:rPr lang="en-US" sz="2000" dirty="0">
                <a:latin typeface="Verdana" panose="020B0604030504040204" pitchFamily="34" charset="0"/>
              </a:rPr>
              <a:t>require() function will return an object, function, property or any other JavaScript type, depending on what the specified module returns</a:t>
            </a:r>
            <a:r>
              <a:rPr lang="en-US" sz="2000" dirty="0" smtClean="0">
                <a:latin typeface="Verdana" panose="020B0604030504040204" pitchFamily="34" charset="0"/>
              </a:rPr>
              <a:t>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/>
              <a:t>-The </a:t>
            </a:r>
            <a:r>
              <a:rPr lang="en-US" sz="2100" dirty="0"/>
              <a:t>following example demonstrates how to use Node.js http module to create a web server</a:t>
            </a:r>
            <a:r>
              <a:rPr lang="en-US" sz="2100" dirty="0" smtClean="0"/>
              <a:t>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err="1">
                <a:solidFill>
                  <a:srgbClr val="FFFF00"/>
                </a:solidFill>
                <a:latin typeface="Consolas" panose="020B0609020204030204" pitchFamily="49" charset="0"/>
              </a:rPr>
              <a:t>var</a:t>
            </a:r>
            <a:r>
              <a:rPr lang="en-US" sz="2100" dirty="0">
                <a:solidFill>
                  <a:srgbClr val="FFFF00"/>
                </a:solidFill>
                <a:latin typeface="Consolas" panose="020B0609020204030204" pitchFamily="49" charset="0"/>
              </a:rPr>
              <a:t> http = require('http</a:t>
            </a:r>
            <a:r>
              <a:rPr lang="en-US" sz="21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');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FFFF00"/>
                </a:solidFill>
                <a:latin typeface="Consolas" panose="020B0609020204030204" pitchFamily="49" charset="0"/>
              </a:rPr>
              <a:t>var</a:t>
            </a:r>
            <a:r>
              <a:rPr lang="en-US" sz="2100" dirty="0">
                <a:solidFill>
                  <a:srgbClr val="FFFF00"/>
                </a:solidFill>
                <a:latin typeface="Consolas" panose="020B0609020204030204" pitchFamily="49" charset="0"/>
              </a:rPr>
              <a:t> server = </a:t>
            </a:r>
            <a:r>
              <a:rPr lang="en-US" sz="2100" dirty="0" err="1">
                <a:solidFill>
                  <a:srgbClr val="FFFF00"/>
                </a:solidFill>
                <a:latin typeface="Consolas" panose="020B0609020204030204" pitchFamily="49" charset="0"/>
              </a:rPr>
              <a:t>http.createServer</a:t>
            </a:r>
            <a:r>
              <a:rPr lang="en-US" sz="2100" dirty="0">
                <a:solidFill>
                  <a:srgbClr val="FFFF00"/>
                </a:solidFill>
                <a:latin typeface="Consolas" panose="020B0609020204030204" pitchFamily="49" charset="0"/>
              </a:rPr>
              <a:t>(function(</a:t>
            </a:r>
            <a:r>
              <a:rPr lang="en-US" sz="2100" dirty="0" err="1">
                <a:solidFill>
                  <a:srgbClr val="FFFF00"/>
                </a:solidFill>
                <a:latin typeface="Consolas" panose="020B0609020204030204" pitchFamily="49" charset="0"/>
              </a:rPr>
              <a:t>req</a:t>
            </a:r>
            <a:r>
              <a:rPr lang="en-US" sz="2100" dirty="0">
                <a:solidFill>
                  <a:srgbClr val="FFFF00"/>
                </a:solidFill>
                <a:latin typeface="Consolas" panose="020B0609020204030204" pitchFamily="49" charset="0"/>
              </a:rPr>
              <a:t>, res</a:t>
            </a:r>
            <a:r>
              <a:rPr lang="en-US" sz="21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{ </a:t>
            </a:r>
            <a:r>
              <a:rPr lang="en-US" sz="2100" dirty="0">
                <a:solidFill>
                  <a:srgbClr val="FFFF00"/>
                </a:solidFill>
                <a:latin typeface="Consolas" panose="020B0609020204030204" pitchFamily="49" charset="0"/>
              </a:rPr>
              <a:t>//write code here }); </a:t>
            </a:r>
            <a:endParaRPr lang="en-US" sz="2100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server.listen</a:t>
            </a:r>
            <a:r>
              <a:rPr lang="en-US" sz="21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(5000</a:t>
            </a:r>
            <a:r>
              <a:rPr lang="en-US" sz="2100" dirty="0">
                <a:solidFill>
                  <a:srgbClr val="FFFF00"/>
                </a:solidFill>
                <a:latin typeface="Consolas" panose="020B0609020204030204" pitchFamily="49" charset="0"/>
              </a:rPr>
              <a:t>); </a:t>
            </a:r>
            <a:endParaRPr lang="en-US" sz="2100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sz="2100" dirty="0" smtClean="0"/>
              <a:t>-In </a:t>
            </a:r>
            <a:r>
              <a:rPr lang="en-US" sz="2100" dirty="0"/>
              <a:t>the above example, </a:t>
            </a:r>
            <a:r>
              <a:rPr lang="en-US" sz="2100" dirty="0">
                <a:solidFill>
                  <a:srgbClr val="FFFF00"/>
                </a:solidFill>
              </a:rPr>
              <a:t>require() </a:t>
            </a:r>
            <a:r>
              <a:rPr lang="en-US" sz="2100" dirty="0"/>
              <a:t>function returns an object because http module returns its functionality as an </a:t>
            </a:r>
            <a:r>
              <a:rPr lang="en-US" sz="2100" dirty="0" smtClean="0"/>
              <a:t>object.</a:t>
            </a:r>
          </a:p>
          <a:p>
            <a:r>
              <a:rPr lang="en-US" sz="2100" dirty="0"/>
              <a:t>-</a:t>
            </a:r>
            <a:r>
              <a:rPr lang="en-US" sz="2100" dirty="0" smtClean="0"/>
              <a:t>you </a:t>
            </a:r>
            <a:r>
              <a:rPr lang="en-US" sz="2100" dirty="0"/>
              <a:t>can then use its properties and methods using dot notation e.g. </a:t>
            </a:r>
            <a:r>
              <a:rPr lang="en-US" sz="2100" dirty="0" err="1">
                <a:solidFill>
                  <a:srgbClr val="FFFF00"/>
                </a:solidFill>
              </a:rPr>
              <a:t>http.createServer</a:t>
            </a:r>
            <a:r>
              <a:rPr lang="en-US" sz="2100" dirty="0" smtClean="0">
                <a:solidFill>
                  <a:srgbClr val="FFFF00"/>
                </a:solidFill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40088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2" y="-36676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47697"/>
            <a:ext cx="8750206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FF00"/>
                </a:solidFill>
              </a:rPr>
              <a:t>Node.js Module </a:t>
            </a:r>
            <a:r>
              <a:rPr lang="en-US" sz="2100" dirty="0" smtClean="0">
                <a:solidFill>
                  <a:srgbClr val="FFFF00"/>
                </a:solidFill>
              </a:rPr>
              <a:t>Types</a:t>
            </a:r>
            <a:r>
              <a:rPr lang="en-US" sz="2100" dirty="0" smtClean="0">
                <a:solidFill>
                  <a:srgbClr val="FFFF00"/>
                </a:solidFill>
              </a:rPr>
              <a:t>:</a:t>
            </a:r>
          </a:p>
          <a:p>
            <a:pPr fontAlgn="base"/>
            <a:r>
              <a:rPr lang="en-US" sz="2100" dirty="0" smtClean="0"/>
              <a:t>-We </a:t>
            </a:r>
            <a:r>
              <a:rPr lang="en-US" sz="2100" dirty="0"/>
              <a:t>can define modules locally as Local Module. </a:t>
            </a:r>
            <a:endParaRPr lang="en-US" sz="2100" dirty="0" smtClean="0"/>
          </a:p>
          <a:p>
            <a:pPr fontAlgn="base"/>
            <a:r>
              <a:rPr lang="en-US" sz="2100" dirty="0"/>
              <a:t>-</a:t>
            </a:r>
            <a:r>
              <a:rPr lang="en-US" sz="2100" dirty="0" smtClean="0"/>
              <a:t>It </a:t>
            </a:r>
            <a:r>
              <a:rPr lang="en-US" sz="2100" dirty="0"/>
              <a:t>consists of different functions declared inside a JavaScript object and we reuse them according to the requirement. </a:t>
            </a:r>
            <a:endParaRPr lang="en-US" sz="2100" dirty="0" smtClean="0"/>
          </a:p>
          <a:p>
            <a:pPr fontAlgn="base"/>
            <a:r>
              <a:rPr lang="en-US" sz="2100" dirty="0"/>
              <a:t>-</a:t>
            </a:r>
            <a:r>
              <a:rPr lang="en-US" sz="2100" dirty="0" smtClean="0"/>
              <a:t>We </a:t>
            </a:r>
            <a:r>
              <a:rPr lang="en-US" sz="2100" dirty="0"/>
              <a:t>can also package it and distribute it using NPM. </a:t>
            </a:r>
          </a:p>
          <a:p>
            <a:pPr fontAlgn="base"/>
            <a:r>
              <a:rPr lang="en-US" sz="2100" b="1" dirty="0">
                <a:solidFill>
                  <a:srgbClr val="FFFF00"/>
                </a:solidFill>
              </a:rPr>
              <a:t>Defining local module</a:t>
            </a:r>
            <a:r>
              <a:rPr lang="en-US" sz="2100" b="1" dirty="0" smtClean="0"/>
              <a:t>:</a:t>
            </a:r>
          </a:p>
          <a:p>
            <a:pPr fontAlgn="base"/>
            <a:r>
              <a:rPr lang="en-US" sz="2100" b="1" dirty="0" smtClean="0"/>
              <a:t>-</a:t>
            </a:r>
            <a:r>
              <a:rPr lang="en-US" sz="2100" dirty="0" smtClean="0"/>
              <a:t>Local </a:t>
            </a:r>
            <a:r>
              <a:rPr lang="en-US" sz="2100" dirty="0"/>
              <a:t>module must be written in a separate JavaScript file. </a:t>
            </a:r>
            <a:endParaRPr lang="en-US" sz="2100" dirty="0" smtClean="0"/>
          </a:p>
          <a:p>
            <a:pPr fontAlgn="base"/>
            <a:r>
              <a:rPr lang="en-US" sz="2100" dirty="0"/>
              <a:t>-</a:t>
            </a:r>
            <a:r>
              <a:rPr lang="en-US" sz="2100" dirty="0" smtClean="0"/>
              <a:t>In </a:t>
            </a:r>
            <a:r>
              <a:rPr lang="en-US" sz="2100" dirty="0"/>
              <a:t>the separate file, we can declare a JavaScript object with different properties and methods. </a:t>
            </a:r>
            <a:endParaRPr lang="en-US" sz="2100" dirty="0" smtClean="0"/>
          </a:p>
          <a:p>
            <a:pPr marL="342900" indent="-342900" fontAlgn="base">
              <a:buFontTx/>
              <a:buChar char="-"/>
            </a:pPr>
            <a:r>
              <a:rPr lang="en-US" sz="2100" dirty="0"/>
              <a:t> Create a local module with the filename </a:t>
            </a:r>
            <a:r>
              <a:rPr lang="en-US" sz="2100" dirty="0" smtClean="0"/>
              <a:t>Welcome.js</a:t>
            </a:r>
          </a:p>
          <a:p>
            <a:r>
              <a:rPr lang="en-US" sz="2100" dirty="0" err="1">
                <a:solidFill>
                  <a:srgbClr val="FFFF00"/>
                </a:solidFill>
              </a:rPr>
              <a:t>const</a:t>
            </a:r>
            <a:r>
              <a:rPr lang="en-US" sz="2100" dirty="0">
                <a:solidFill>
                  <a:srgbClr val="FFFF00"/>
                </a:solidFill>
              </a:rPr>
              <a:t> welcome = {</a:t>
            </a:r>
          </a:p>
          <a:p>
            <a:r>
              <a:rPr lang="en-US" sz="2100" dirty="0">
                <a:solidFill>
                  <a:srgbClr val="FFFF00"/>
                </a:solidFill>
              </a:rPr>
              <a:t>     </a:t>
            </a:r>
            <a:r>
              <a:rPr lang="en-US" sz="2100" dirty="0" err="1">
                <a:solidFill>
                  <a:srgbClr val="FFFF00"/>
                </a:solidFill>
              </a:rPr>
              <a:t>sayHello</a:t>
            </a:r>
            <a:r>
              <a:rPr lang="en-US" sz="2100" dirty="0">
                <a:solidFill>
                  <a:srgbClr val="FFFF00"/>
                </a:solidFill>
              </a:rPr>
              <a:t>: function () {</a:t>
            </a:r>
          </a:p>
          <a:p>
            <a:r>
              <a:rPr lang="en-US" sz="2100" dirty="0">
                <a:solidFill>
                  <a:srgbClr val="FFFF00"/>
                </a:solidFill>
              </a:rPr>
              <a:t>        console.log("Hello </a:t>
            </a:r>
            <a:r>
              <a:rPr lang="en-US" sz="2100" dirty="0" smtClean="0">
                <a:solidFill>
                  <a:srgbClr val="FFFF00"/>
                </a:solidFill>
              </a:rPr>
              <a:t>CSMSS user</a:t>
            </a:r>
            <a:r>
              <a:rPr lang="en-US" sz="2100" dirty="0">
                <a:solidFill>
                  <a:srgbClr val="FFFF00"/>
                </a:solidFill>
              </a:rPr>
              <a:t>");</a:t>
            </a:r>
          </a:p>
          <a:p>
            <a:r>
              <a:rPr lang="en-US" sz="2100" dirty="0">
                <a:solidFill>
                  <a:srgbClr val="FFFF00"/>
                </a:solidFill>
              </a:rPr>
              <a:t>    },</a:t>
            </a:r>
          </a:p>
          <a:p>
            <a:r>
              <a:rPr lang="en-US" sz="2100" dirty="0">
                <a:solidFill>
                  <a:srgbClr val="FFFF00"/>
                </a:solidFill>
              </a:rPr>
              <a:t>     </a:t>
            </a:r>
            <a:r>
              <a:rPr lang="en-US" sz="2100" dirty="0" err="1">
                <a:solidFill>
                  <a:srgbClr val="FFFF00"/>
                </a:solidFill>
              </a:rPr>
              <a:t>currTime</a:t>
            </a:r>
            <a:r>
              <a:rPr lang="en-US" sz="2100" dirty="0">
                <a:solidFill>
                  <a:srgbClr val="FFFF00"/>
                </a:solidFill>
              </a:rPr>
              <a:t>: new Date().</a:t>
            </a:r>
            <a:r>
              <a:rPr lang="en-US" sz="2100" dirty="0" err="1">
                <a:solidFill>
                  <a:srgbClr val="FFFF00"/>
                </a:solidFill>
              </a:rPr>
              <a:t>toLocaleDateString</a:t>
            </a:r>
            <a:r>
              <a:rPr lang="en-US" sz="2100" dirty="0">
                <a:solidFill>
                  <a:srgbClr val="FFFF00"/>
                </a:solidFill>
              </a:rPr>
              <a:t>(),</a:t>
            </a:r>
          </a:p>
          <a:p>
            <a:r>
              <a:rPr lang="en-US" sz="2100" dirty="0">
                <a:solidFill>
                  <a:srgbClr val="FFFF00"/>
                </a:solidFill>
              </a:rPr>
              <a:t>     </a:t>
            </a:r>
            <a:r>
              <a:rPr lang="en-US" sz="2100" dirty="0" err="1">
                <a:solidFill>
                  <a:srgbClr val="FFFF00"/>
                </a:solidFill>
              </a:rPr>
              <a:t>companyName</a:t>
            </a:r>
            <a:r>
              <a:rPr lang="en-US" sz="2100" dirty="0">
                <a:solidFill>
                  <a:srgbClr val="FFFF00"/>
                </a:solidFill>
              </a:rPr>
              <a:t>: </a:t>
            </a:r>
            <a:r>
              <a:rPr lang="en-US" sz="2100" dirty="0" smtClean="0">
                <a:solidFill>
                  <a:srgbClr val="FFFF00"/>
                </a:solidFill>
              </a:rPr>
              <a:t>"</a:t>
            </a:r>
            <a:r>
              <a:rPr lang="en-US" sz="2100" dirty="0">
                <a:solidFill>
                  <a:srgbClr val="FFFF00"/>
                </a:solidFill>
              </a:rPr>
              <a:t> CSMSS </a:t>
            </a:r>
            <a:r>
              <a:rPr lang="en-US" sz="2100" dirty="0" smtClean="0">
                <a:solidFill>
                  <a:srgbClr val="FFFF00"/>
                </a:solidFill>
              </a:rPr>
              <a:t>"</a:t>
            </a:r>
            <a:endParaRPr lang="en-US" sz="2100" dirty="0">
              <a:solidFill>
                <a:srgbClr val="FFFF00"/>
              </a:solidFill>
            </a:endParaRPr>
          </a:p>
          <a:p>
            <a:r>
              <a:rPr lang="en-US" sz="2100" dirty="0">
                <a:solidFill>
                  <a:srgbClr val="FFFF00"/>
                </a:solidFill>
              </a:rPr>
              <a:t>}</a:t>
            </a:r>
          </a:p>
          <a:p>
            <a:r>
              <a:rPr lang="en-US" sz="2100" dirty="0">
                <a:solidFill>
                  <a:srgbClr val="FFFF00"/>
                </a:solidFill>
              </a:rPr>
              <a:t> </a:t>
            </a:r>
            <a:r>
              <a:rPr lang="en-US" sz="2100" dirty="0" err="1" smtClean="0">
                <a:solidFill>
                  <a:srgbClr val="FFFF00"/>
                </a:solidFill>
              </a:rPr>
              <a:t>module.exports</a:t>
            </a:r>
            <a:r>
              <a:rPr lang="en-US" sz="2100" dirty="0" smtClean="0">
                <a:solidFill>
                  <a:srgbClr val="FFFF00"/>
                </a:solidFill>
              </a:rPr>
              <a:t> </a:t>
            </a:r>
            <a:r>
              <a:rPr lang="en-US" sz="2100" dirty="0">
                <a:solidFill>
                  <a:srgbClr val="FFFF00"/>
                </a:solidFill>
              </a:rPr>
              <a:t>= welcome</a:t>
            </a:r>
          </a:p>
          <a:p>
            <a:pPr fontAlgn="base"/>
            <a:endParaRPr lang="en-US" sz="1900" dirty="0"/>
          </a:p>
          <a:p>
            <a:endParaRPr lang="en-US" sz="19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6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2" y="-36676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47697"/>
            <a:ext cx="875020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Introduction:</a:t>
            </a:r>
          </a:p>
          <a:p>
            <a:r>
              <a:rPr lang="en-US" sz="2000" b="1" dirty="0" smtClean="0"/>
              <a:t>-Node.js</a:t>
            </a:r>
            <a:r>
              <a:rPr lang="en-US" sz="2000" dirty="0"/>
              <a:t> is a cross-platform, open-source server environment that can run on Windows, Linux, Unix, macOS, and more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-Node.js </a:t>
            </a:r>
            <a:r>
              <a:rPr lang="en-US" sz="2000" dirty="0"/>
              <a:t>is a back-end JavaScript runtime environment, runs on the </a:t>
            </a:r>
            <a:r>
              <a:rPr lang="en-US" sz="2000" dirty="0">
                <a:hlinkClick r:id="rId2" tooltip="V8 (JavaScript engine)"/>
              </a:rPr>
              <a:t>V8</a:t>
            </a:r>
            <a:r>
              <a:rPr lang="en-US" sz="2000" dirty="0"/>
              <a:t> JavaScript engine, and executes JavaScript code outside a web browser.</a:t>
            </a:r>
          </a:p>
          <a:p>
            <a:r>
              <a:rPr lang="en-US" sz="2000" dirty="0" smtClean="0"/>
              <a:t>-Node.js </a:t>
            </a:r>
            <a:r>
              <a:rPr lang="en-US" sz="2000" dirty="0"/>
              <a:t>lets developers use JavaScript to write command line tools and for server-side scripting. </a:t>
            </a:r>
            <a:endParaRPr lang="en-US" sz="2000" dirty="0" smtClean="0"/>
          </a:p>
          <a:p>
            <a:r>
              <a:rPr lang="en-US" sz="2000" dirty="0"/>
              <a:t>-</a:t>
            </a:r>
            <a:r>
              <a:rPr lang="en-US" sz="2000" dirty="0" smtClean="0"/>
              <a:t>The </a:t>
            </a:r>
            <a:r>
              <a:rPr lang="en-US" sz="2000" dirty="0"/>
              <a:t>ability to run JavaScript code on the server is often used to generate </a:t>
            </a:r>
            <a:r>
              <a:rPr lang="en-US" sz="2000" dirty="0" smtClean="0"/>
              <a:t>dynamic </a:t>
            </a:r>
            <a:r>
              <a:rPr lang="en-US" sz="2000" dirty="0"/>
              <a:t>web page content before the page is sent to the user's web browser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-</a:t>
            </a:r>
            <a:r>
              <a:rPr lang="en-US" sz="2000" dirty="0" smtClean="0"/>
              <a:t> </a:t>
            </a:r>
            <a:r>
              <a:rPr lang="en-US" sz="2000" dirty="0"/>
              <a:t>Consequently, Node.js represents a "JavaScript everywhere" </a:t>
            </a:r>
            <a:r>
              <a:rPr lang="en-US" sz="2000" dirty="0" err="1" smtClean="0"/>
              <a:t>paradigm,unifying</a:t>
            </a:r>
            <a:r>
              <a:rPr lang="en-US" sz="2000" dirty="0"/>
              <a:t> web-application development around a single programming language, as opposed to using different languages for the server- versus client-side programming.</a:t>
            </a:r>
          </a:p>
          <a:p>
            <a:r>
              <a:rPr lang="en-US" sz="2000" dirty="0"/>
              <a:t>Node.js has an </a:t>
            </a:r>
            <a:r>
              <a:rPr lang="en-US" sz="2000" dirty="0" smtClean="0"/>
              <a:t>event-driven </a:t>
            </a:r>
            <a:r>
              <a:rPr lang="en-US" sz="2000" dirty="0"/>
              <a:t>architecture capable of asynchronous I/O. These design choices aim to optimize throughput and scalability in web applications with many input/output operations, as well as for real-time Web applications (e.g., real-time communication programs and </a:t>
            </a:r>
            <a:r>
              <a:rPr lang="en-US" sz="2000" u="sng" dirty="0"/>
              <a:t>browser </a:t>
            </a:r>
            <a:r>
              <a:rPr lang="en-US" sz="2000" u="sng" dirty="0" smtClean="0"/>
              <a:t>game.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77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2" y="-36676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47697"/>
            <a:ext cx="875020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FF00"/>
                </a:solidFill>
              </a:rPr>
              <a:t>Node.js Module </a:t>
            </a:r>
            <a:r>
              <a:rPr lang="en-US" sz="2100" dirty="0" smtClean="0">
                <a:solidFill>
                  <a:srgbClr val="FFFF00"/>
                </a:solidFill>
              </a:rPr>
              <a:t>Types</a:t>
            </a:r>
            <a:r>
              <a:rPr lang="en-US" sz="2100" dirty="0" smtClean="0">
                <a:solidFill>
                  <a:srgbClr val="FFFF00"/>
                </a:solidFill>
              </a:rPr>
              <a:t>:</a:t>
            </a:r>
          </a:p>
          <a:p>
            <a:pPr marL="342900" indent="-342900" fontAlgn="base">
              <a:buFontTx/>
              <a:buChar char="-"/>
            </a:pPr>
            <a:r>
              <a:rPr lang="en-US" sz="2000" dirty="0"/>
              <a:t> In this part, use the above module in the app.js file. </a:t>
            </a:r>
            <a:endParaRPr lang="en-US" sz="2000" dirty="0" smtClean="0"/>
          </a:p>
          <a:p>
            <a:r>
              <a:rPr lang="en-US" sz="2000" dirty="0" err="1">
                <a:solidFill>
                  <a:srgbClr val="FFFF00"/>
                </a:solidFill>
              </a:rPr>
              <a:t>const</a:t>
            </a:r>
            <a:r>
              <a:rPr lang="en-US" sz="2000" dirty="0">
                <a:solidFill>
                  <a:srgbClr val="FFFF00"/>
                </a:solidFill>
              </a:rPr>
              <a:t> local = require("./Welcome.js");</a:t>
            </a:r>
          </a:p>
          <a:p>
            <a:r>
              <a:rPr lang="en-US" sz="2000" dirty="0" err="1">
                <a:solidFill>
                  <a:srgbClr val="FFFF00"/>
                </a:solidFill>
              </a:rPr>
              <a:t>local.sayHello</a:t>
            </a:r>
            <a:r>
              <a:rPr lang="en-US" sz="2000" dirty="0">
                <a:solidFill>
                  <a:srgbClr val="FFFF00"/>
                </a:solidFill>
              </a:rPr>
              <a:t>();</a:t>
            </a:r>
          </a:p>
          <a:p>
            <a:r>
              <a:rPr lang="en-US" sz="2000" dirty="0">
                <a:solidFill>
                  <a:srgbClr val="FFFF00"/>
                </a:solidFill>
              </a:rPr>
              <a:t>console.log(</a:t>
            </a:r>
            <a:r>
              <a:rPr lang="en-US" sz="2000" dirty="0" err="1">
                <a:solidFill>
                  <a:srgbClr val="FFFF00"/>
                </a:solidFill>
              </a:rPr>
              <a:t>local.currTime</a:t>
            </a:r>
            <a:r>
              <a:rPr lang="en-US" sz="2000" dirty="0">
                <a:solidFill>
                  <a:srgbClr val="FFFF00"/>
                </a:solidFill>
              </a:rPr>
              <a:t>);</a:t>
            </a:r>
          </a:p>
          <a:p>
            <a:r>
              <a:rPr lang="en-US" sz="2000" dirty="0">
                <a:solidFill>
                  <a:srgbClr val="FFFF00"/>
                </a:solidFill>
              </a:rPr>
              <a:t>console.log(</a:t>
            </a:r>
            <a:r>
              <a:rPr lang="en-US" sz="2000" dirty="0" err="1">
                <a:solidFill>
                  <a:srgbClr val="FFFF00"/>
                </a:solidFill>
              </a:rPr>
              <a:t>local.companyName</a:t>
            </a:r>
            <a:r>
              <a:rPr lang="en-US" sz="2000" dirty="0" smtClean="0">
                <a:solidFill>
                  <a:srgbClr val="FFFF00"/>
                </a:solidFill>
              </a:rPr>
              <a:t>);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/>
              <a:t> </a:t>
            </a:r>
          </a:p>
          <a:p>
            <a:pPr marL="342900" indent="-342900" fontAlgn="base">
              <a:buFontTx/>
              <a:buChar char="-"/>
            </a:pPr>
            <a:endParaRPr lang="en-US" sz="1900" dirty="0"/>
          </a:p>
          <a:p>
            <a:endParaRPr lang="en-US" sz="19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88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2" y="-36676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47697"/>
            <a:ext cx="8750206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FF00"/>
                </a:solidFill>
              </a:rPr>
              <a:t>Node.js Module </a:t>
            </a:r>
            <a:r>
              <a:rPr lang="en-US" sz="2100" dirty="0" smtClean="0">
                <a:solidFill>
                  <a:srgbClr val="FFFF00"/>
                </a:solidFill>
              </a:rPr>
              <a:t>Types</a:t>
            </a:r>
            <a:r>
              <a:rPr lang="en-US" sz="2100" dirty="0" smtClean="0">
                <a:solidFill>
                  <a:srgbClr val="FFFF00"/>
                </a:solidFill>
              </a:rPr>
              <a:t>:</a:t>
            </a:r>
          </a:p>
          <a:p>
            <a:r>
              <a:rPr lang="en-US" sz="2000" dirty="0"/>
              <a:t>  Node.js has a set of built-in modules which you can use without any further installation.</a:t>
            </a:r>
          </a:p>
          <a:p>
            <a:r>
              <a:rPr lang="en-US" sz="2000" dirty="0"/>
              <a:t>Here is a </a:t>
            </a:r>
            <a:r>
              <a:rPr lang="en-US" sz="2000" dirty="0" smtClean="0"/>
              <a:t>few built-in </a:t>
            </a:r>
            <a:r>
              <a:rPr lang="en-US" sz="2000" dirty="0"/>
              <a:t>modules of Node.js version 6.10.3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/>
              <a:t> </a:t>
            </a:r>
          </a:p>
          <a:p>
            <a:pPr marL="342900" indent="-342900" fontAlgn="base">
              <a:buFontTx/>
              <a:buChar char="-"/>
            </a:pPr>
            <a:endParaRPr lang="en-US" sz="1900" dirty="0"/>
          </a:p>
          <a:p>
            <a:endParaRPr lang="en-US" sz="1900" dirty="0" smtClean="0">
              <a:solidFill>
                <a:srgbClr val="FFFF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097662"/>
              </p:ext>
            </p:extLst>
          </p:nvPr>
        </p:nvGraphicFramePr>
        <p:xfrm>
          <a:off x="457200" y="1628796"/>
          <a:ext cx="8219256" cy="50390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0464"/>
                <a:gridCol w="7128792"/>
              </a:tblGrid>
              <a:tr h="4824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Module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7" marR="61484" marT="61484" marB="6148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Description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84" marR="61484" marT="61484" marB="61484"/>
                </a:tc>
              </a:tr>
              <a:tr h="4824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800" u="sng" dirty="0">
                          <a:effectLst/>
                          <a:hlinkClick r:id="rId2"/>
                        </a:rPr>
                        <a:t>assert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7" marR="61484" marT="61484" marB="6148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Provides a set of assertion tests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84" marR="61484" marT="61484" marB="61484"/>
                </a:tc>
              </a:tr>
              <a:tr h="4824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800" u="sng">
                          <a:effectLst/>
                          <a:hlinkClick r:id="rId3"/>
                        </a:rPr>
                        <a:t>buffer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7" marR="61484" marT="61484" marB="6148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To handle binary data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84" marR="61484" marT="61484" marB="61484"/>
                </a:tc>
              </a:tr>
              <a:tr h="4824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child_process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7" marR="61484" marT="61484" marB="6148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To run a child process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84" marR="61484" marT="61484" marB="61484"/>
                </a:tc>
              </a:tr>
              <a:tr h="4824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800" u="sng">
                          <a:effectLst/>
                          <a:hlinkClick r:id="rId4"/>
                        </a:rPr>
                        <a:t>cluster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7" marR="61484" marT="61484" marB="6148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To split a single Node process into multiple processes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84" marR="61484" marT="61484" marB="61484"/>
                </a:tc>
              </a:tr>
              <a:tr h="4824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800" u="sng">
                          <a:effectLst/>
                          <a:hlinkClick r:id="rId5"/>
                        </a:rPr>
                        <a:t>crypto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7" marR="61484" marT="61484" marB="6148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To handle OpenSSL cryptographic functions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84" marR="61484" marT="61484" marB="61484"/>
                </a:tc>
              </a:tr>
              <a:tr h="4824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800" u="sng">
                          <a:effectLst/>
                          <a:hlinkClick r:id="rId6"/>
                        </a:rPr>
                        <a:t>dgram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7" marR="61484" marT="61484" marB="6148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Provides implementation of UDP datagram sockets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84" marR="61484" marT="61484" marB="61484"/>
                </a:tc>
              </a:tr>
              <a:tr h="4824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800" u="sng">
                          <a:effectLst/>
                          <a:hlinkClick r:id="rId7"/>
                        </a:rPr>
                        <a:t>dns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7" marR="61484" marT="61484" marB="6148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To do DNS lookups and name resolution functions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84" marR="61484" marT="61484" marB="61484"/>
                </a:tc>
              </a:tr>
              <a:tr h="4824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domain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7" marR="61484" marT="61484" marB="6148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</a:rPr>
                        <a:t>Deprecated. To handle unhandled errors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84" marR="61484" marT="61484" marB="61484"/>
                </a:tc>
              </a:tr>
              <a:tr h="4824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800" u="sng">
                          <a:effectLst/>
                          <a:hlinkClick r:id="rId8"/>
                        </a:rPr>
                        <a:t>events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2967" marR="61484" marT="61484" marB="6148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To handle events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84" marR="61484" marT="61484" marB="6148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27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2" y="-36676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47697"/>
            <a:ext cx="8750206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FF00"/>
                </a:solidFill>
              </a:rPr>
              <a:t>Node.js Module </a:t>
            </a:r>
            <a:r>
              <a:rPr lang="en-US" sz="2100" dirty="0" smtClean="0">
                <a:solidFill>
                  <a:srgbClr val="FFFF00"/>
                </a:solidFill>
              </a:rPr>
              <a:t>Types</a:t>
            </a:r>
            <a:r>
              <a:rPr lang="en-US" sz="2100" dirty="0" smtClean="0">
                <a:solidFill>
                  <a:srgbClr val="FFFF00"/>
                </a:solidFill>
              </a:rPr>
              <a:t>:</a:t>
            </a:r>
          </a:p>
          <a:p>
            <a:r>
              <a:rPr lang="en-US" sz="2000" dirty="0"/>
              <a:t>  Node.js has a set of built-in modules which you can use without any further installation.</a:t>
            </a:r>
          </a:p>
          <a:p>
            <a:r>
              <a:rPr lang="en-US" sz="2000" dirty="0"/>
              <a:t>Here is a </a:t>
            </a:r>
            <a:r>
              <a:rPr lang="en-US" sz="2000" dirty="0" smtClean="0"/>
              <a:t>few built-in </a:t>
            </a:r>
            <a:r>
              <a:rPr lang="en-US" sz="2000" dirty="0"/>
              <a:t>modules of Node.js version 6.10.3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/>
              <a:t> </a:t>
            </a:r>
          </a:p>
          <a:p>
            <a:pPr marL="342900" indent="-342900" fontAlgn="base">
              <a:buFontTx/>
              <a:buChar char="-"/>
            </a:pPr>
            <a:endParaRPr lang="en-US" sz="1900" dirty="0"/>
          </a:p>
          <a:p>
            <a:endParaRPr lang="en-US" sz="19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04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2" y="-36676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47697"/>
            <a:ext cx="875020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Why </a:t>
            </a:r>
            <a:r>
              <a:rPr lang="en-US" sz="2400" dirty="0" smtClean="0">
                <a:solidFill>
                  <a:srgbClr val="FFFF00"/>
                </a:solidFill>
              </a:rPr>
              <a:t>we use Node.js</a:t>
            </a:r>
            <a:r>
              <a:rPr lang="en-US" sz="2400" dirty="0">
                <a:solidFill>
                  <a:srgbClr val="FFFF00"/>
                </a:solidFill>
              </a:rPr>
              <a:t>?</a:t>
            </a:r>
          </a:p>
          <a:p>
            <a:r>
              <a:rPr lang="en-US" sz="2400" dirty="0" smtClean="0"/>
              <a:t>-A </a:t>
            </a:r>
            <a:r>
              <a:rPr lang="en-US" sz="2400" dirty="0"/>
              <a:t>common task for a web server can be to open a file on the server and return the content to the client.</a:t>
            </a:r>
          </a:p>
          <a:p>
            <a:r>
              <a:rPr lang="en-US" sz="2400" dirty="0" smtClean="0"/>
              <a:t>-Here </a:t>
            </a:r>
            <a:r>
              <a:rPr lang="en-US" sz="2400" dirty="0"/>
              <a:t>is how PHP or ASP handles a file request: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FF00"/>
                </a:solidFill>
              </a:rPr>
              <a:t>Sends </a:t>
            </a:r>
            <a:r>
              <a:rPr lang="en-US" sz="2400" dirty="0">
                <a:solidFill>
                  <a:srgbClr val="FFFF00"/>
                </a:solidFill>
              </a:rPr>
              <a:t>the task to the computer's file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FF00"/>
                </a:solidFill>
              </a:rPr>
              <a:t>Waits </a:t>
            </a:r>
            <a:r>
              <a:rPr lang="en-US" sz="2400" dirty="0">
                <a:solidFill>
                  <a:srgbClr val="FFFF00"/>
                </a:solidFill>
              </a:rPr>
              <a:t>while the file system opens and reads the file.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FF00"/>
                </a:solidFill>
              </a:rPr>
              <a:t>Returns </a:t>
            </a:r>
            <a:r>
              <a:rPr lang="en-US" sz="2400" dirty="0">
                <a:solidFill>
                  <a:srgbClr val="FFFF00"/>
                </a:solidFill>
              </a:rPr>
              <a:t>the content to the client.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FF00"/>
                </a:solidFill>
              </a:rPr>
              <a:t>Ready </a:t>
            </a:r>
            <a:r>
              <a:rPr lang="en-US" sz="2400" dirty="0">
                <a:solidFill>
                  <a:srgbClr val="FFFF00"/>
                </a:solidFill>
              </a:rPr>
              <a:t>to handle the next request.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Here is how Node.js handles a file request: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</a:rPr>
              <a:t>Sends the task to the computer's file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</a:rPr>
              <a:t>Ready to handle the next request.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</a:rPr>
              <a:t>When the file system has opened and read the file, the server returns the content to the client.</a:t>
            </a:r>
          </a:p>
          <a:p>
            <a:r>
              <a:rPr lang="en-US" sz="2400" dirty="0"/>
              <a:t>Node.js eliminates the waiting, and simply continues with the next request.</a:t>
            </a:r>
          </a:p>
          <a:p>
            <a:r>
              <a:rPr lang="en-US" sz="2400" dirty="0"/>
              <a:t>Node.js runs single-threaded, non-blocking, asynchronous programming, which is very memory efficient.</a:t>
            </a:r>
          </a:p>
        </p:txBody>
      </p:sp>
    </p:spTree>
    <p:extLst>
      <p:ext uri="{BB962C8B-B14F-4D97-AF65-F5344CB8AC3E}">
        <p14:creationId xmlns:p14="http://schemas.microsoft.com/office/powerpoint/2010/main" val="186932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2" y="-36676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47697"/>
            <a:ext cx="875020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Node.js </a:t>
            </a:r>
            <a:r>
              <a:rPr lang="en-US" sz="2400" dirty="0" smtClean="0">
                <a:solidFill>
                  <a:srgbClr val="FFFF00"/>
                </a:solidFill>
              </a:rPr>
              <a:t>can Perform:</a:t>
            </a:r>
            <a:endParaRPr lang="en-US" sz="2400" dirty="0">
              <a:solidFill>
                <a:srgbClr val="FFFF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Node.js can generate dynamic page content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Node.js can create, open, read, write, delete, and close files on the 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Node.js can collect form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Node.js can add, delete, modify data in your </a:t>
            </a:r>
            <a:r>
              <a:rPr lang="en-US" sz="2400" dirty="0" smtClean="0"/>
              <a:t>database</a:t>
            </a:r>
          </a:p>
          <a:p>
            <a:endParaRPr lang="en-US" sz="2400" dirty="0"/>
          </a:p>
          <a:p>
            <a:r>
              <a:rPr lang="en-US" sz="2400" dirty="0"/>
              <a:t>Node.js </a:t>
            </a:r>
            <a:r>
              <a:rPr lang="en-US" sz="2400" dirty="0" smtClean="0"/>
              <a:t>File means: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</a:rPr>
              <a:t>Node.js files contain tasks that will be executed on certain events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</a:rPr>
              <a:t>A typical event is someone trying to access a port on the 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</a:rPr>
              <a:t>Node.js files must be initiated on the server before having any effect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</a:rPr>
              <a:t>Node.js files have extension ".</a:t>
            </a:r>
            <a:r>
              <a:rPr lang="en-US" sz="2400" dirty="0" err="1">
                <a:solidFill>
                  <a:srgbClr val="FFFF00"/>
                </a:solidFill>
              </a:rPr>
              <a:t>js</a:t>
            </a:r>
            <a:r>
              <a:rPr lang="en-US" sz="2400" dirty="0">
                <a:solidFill>
                  <a:srgbClr val="FFFF00"/>
                </a:solidFill>
              </a:rPr>
              <a:t>"</a:t>
            </a:r>
          </a:p>
          <a:p>
            <a:r>
              <a:rPr lang="en-US" sz="2400" dirty="0">
                <a:solidFill>
                  <a:srgbClr val="FFFF00"/>
                </a:solidFill>
              </a:rPr>
              <a:t/>
            </a:r>
            <a:br>
              <a:rPr lang="en-US" sz="2400" dirty="0">
                <a:solidFill>
                  <a:srgbClr val="FFFF00"/>
                </a:solidFill>
              </a:rPr>
            </a:br>
            <a:endParaRPr lang="en-US" sz="2400" dirty="0">
              <a:solidFill>
                <a:srgbClr val="FFFF00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390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2" y="-36676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47697"/>
            <a:ext cx="875020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Node.js </a:t>
            </a:r>
            <a:r>
              <a:rPr lang="en-US" sz="2400" dirty="0" smtClean="0">
                <a:solidFill>
                  <a:srgbClr val="FFFF00"/>
                </a:solidFill>
              </a:rPr>
              <a:t>can Perform:</a:t>
            </a:r>
            <a:endParaRPr lang="en-US" sz="2400" dirty="0">
              <a:solidFill>
                <a:srgbClr val="FFFF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Node.js can generate dynamic page content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Node.js can create, open, read, write, delete, and close files on the 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Node.js can collect form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Node.js can add, delete, modify data in your </a:t>
            </a:r>
            <a:r>
              <a:rPr lang="en-US" sz="2400" dirty="0" smtClean="0"/>
              <a:t>database</a:t>
            </a:r>
          </a:p>
          <a:p>
            <a:endParaRPr lang="en-US" sz="2400" dirty="0"/>
          </a:p>
          <a:p>
            <a:r>
              <a:rPr lang="en-US" sz="2400" dirty="0"/>
              <a:t>Node.js </a:t>
            </a:r>
            <a:r>
              <a:rPr lang="en-US" sz="2400" dirty="0" smtClean="0"/>
              <a:t>File means: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</a:rPr>
              <a:t>Node.js files contain tasks that will be executed on certain events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</a:rPr>
              <a:t>A typical event is someone trying to access a port on the 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</a:rPr>
              <a:t>Node.js files must be initiated on the server before having any effect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</a:rPr>
              <a:t>Node.js files have extension ".</a:t>
            </a:r>
            <a:r>
              <a:rPr lang="en-US" sz="2400" dirty="0" err="1">
                <a:solidFill>
                  <a:srgbClr val="FFFF00"/>
                </a:solidFill>
              </a:rPr>
              <a:t>js</a:t>
            </a:r>
            <a:r>
              <a:rPr lang="en-US" sz="2400" dirty="0">
                <a:solidFill>
                  <a:srgbClr val="FFFF00"/>
                </a:solidFill>
              </a:rPr>
              <a:t>"</a:t>
            </a:r>
          </a:p>
          <a:p>
            <a:r>
              <a:rPr lang="en-US" sz="2400" dirty="0">
                <a:solidFill>
                  <a:srgbClr val="FFFF00"/>
                </a:solidFill>
              </a:rPr>
              <a:t/>
            </a:r>
            <a:br>
              <a:rPr lang="en-US" sz="2400" dirty="0">
                <a:solidFill>
                  <a:srgbClr val="FFFF00"/>
                </a:solidFill>
              </a:rPr>
            </a:br>
            <a:endParaRPr lang="en-US" sz="2400" dirty="0">
              <a:solidFill>
                <a:srgbClr val="FFFF00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258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2" y="-36676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47697"/>
            <a:ext cx="875020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FF00"/>
                </a:solidFill>
              </a:rPr>
              <a:t>Command Line </a:t>
            </a:r>
            <a:r>
              <a:rPr lang="en-US" sz="2400" smtClean="0">
                <a:solidFill>
                  <a:srgbClr val="FFFF00"/>
                </a:solidFill>
              </a:rPr>
              <a:t>Interface:</a:t>
            </a:r>
            <a:endParaRPr lang="en-US" sz="2400">
              <a:solidFill>
                <a:srgbClr val="FFFF00"/>
              </a:solidFill>
            </a:endParaRPr>
          </a:p>
          <a:p>
            <a:r>
              <a:rPr lang="en-US" sz="2400" smtClean="0"/>
              <a:t>-Node.js </a:t>
            </a:r>
            <a:r>
              <a:rPr lang="en-US" sz="2400"/>
              <a:t>files must be initiated in the "Command Line Interface" program of your computer.</a:t>
            </a:r>
          </a:p>
          <a:p>
            <a:r>
              <a:rPr lang="en-US" sz="2400" smtClean="0"/>
              <a:t>-How </a:t>
            </a:r>
            <a:r>
              <a:rPr lang="en-US" sz="2400"/>
              <a:t>to open the command line interface on your computer depends on the operating system. </a:t>
            </a:r>
            <a:endParaRPr lang="en-US" sz="2400" smtClean="0"/>
          </a:p>
          <a:p>
            <a:r>
              <a:rPr lang="en-US" sz="2400"/>
              <a:t>-</a:t>
            </a:r>
            <a:r>
              <a:rPr lang="en-US" sz="2400" smtClean="0"/>
              <a:t>For </a:t>
            </a:r>
            <a:r>
              <a:rPr lang="en-US" sz="2400"/>
              <a:t>Windows users, press the start button and look for "Command Prompt", or simply write "cmd" in the search field</a:t>
            </a:r>
            <a:r>
              <a:rPr lang="en-US" sz="2400" smtClean="0"/>
              <a:t>.</a:t>
            </a:r>
          </a:p>
          <a:p>
            <a:endParaRPr lang="en-US" sz="2400"/>
          </a:p>
          <a:p>
            <a:r>
              <a:rPr lang="en-US" sz="2400" dirty="0">
                <a:solidFill>
                  <a:srgbClr val="FFFF00"/>
                </a:solidFill>
              </a:rPr>
              <a:t/>
            </a:r>
            <a:br>
              <a:rPr lang="en-US" sz="2400" dirty="0">
                <a:solidFill>
                  <a:srgbClr val="FFFF00"/>
                </a:solidFill>
              </a:rPr>
            </a:br>
            <a:endParaRPr lang="en-US" sz="2400" dirty="0">
              <a:solidFill>
                <a:srgbClr val="FFFF00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64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2" y="-36676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47697"/>
            <a:ext cx="875020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FF00"/>
                </a:solidFill>
              </a:rPr>
              <a:t>Command Line </a:t>
            </a:r>
            <a:r>
              <a:rPr lang="en-US" sz="2400" smtClean="0">
                <a:solidFill>
                  <a:srgbClr val="FFFF00"/>
                </a:solidFill>
              </a:rPr>
              <a:t>Interface:</a:t>
            </a:r>
            <a:endParaRPr lang="en-US" sz="2400">
              <a:solidFill>
                <a:srgbClr val="FFFF00"/>
              </a:solidFill>
            </a:endParaRPr>
          </a:p>
          <a:p>
            <a:r>
              <a:rPr lang="en-US" sz="2400" smtClean="0"/>
              <a:t>-Node.js </a:t>
            </a:r>
            <a:r>
              <a:rPr lang="en-US" sz="2400"/>
              <a:t>files must be initiated in the "Command Line Interface" program of your computer.</a:t>
            </a:r>
          </a:p>
          <a:p>
            <a:r>
              <a:rPr lang="en-US" sz="2400" smtClean="0"/>
              <a:t>-How </a:t>
            </a:r>
            <a:r>
              <a:rPr lang="en-US" sz="2400"/>
              <a:t>to open the command line interface on your computer depends on the operating system. </a:t>
            </a:r>
            <a:endParaRPr lang="en-US" sz="2400" smtClean="0"/>
          </a:p>
          <a:p>
            <a:r>
              <a:rPr lang="en-US" sz="2400"/>
              <a:t>-</a:t>
            </a:r>
            <a:r>
              <a:rPr lang="en-US" sz="2400" smtClean="0"/>
              <a:t>For </a:t>
            </a:r>
            <a:r>
              <a:rPr lang="en-US" sz="2400"/>
              <a:t>Windows users, press the start button and look for "Command Prompt", or simply write "cmd" in the search field</a:t>
            </a:r>
            <a:r>
              <a:rPr lang="en-US" sz="2400" smtClean="0"/>
              <a:t>.</a:t>
            </a:r>
          </a:p>
          <a:p>
            <a:endParaRPr lang="en-US" sz="2400"/>
          </a:p>
          <a:p>
            <a:r>
              <a:rPr lang="en-US" sz="2400" dirty="0">
                <a:solidFill>
                  <a:srgbClr val="FFFF00"/>
                </a:solidFill>
              </a:rPr>
              <a:t/>
            </a:r>
            <a:br>
              <a:rPr lang="en-US" sz="2400" dirty="0">
                <a:solidFill>
                  <a:srgbClr val="FFFF00"/>
                </a:solidFill>
              </a:rPr>
            </a:br>
            <a:endParaRPr lang="en-US" sz="2400" dirty="0">
              <a:solidFill>
                <a:srgbClr val="FFFF00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807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2" y="-36676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47697"/>
            <a:ext cx="875020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FF00"/>
                </a:solidFill>
              </a:rPr>
              <a:t>Node.js Process </a:t>
            </a:r>
            <a:r>
              <a:rPr lang="en-US" sz="2400" smtClean="0">
                <a:solidFill>
                  <a:srgbClr val="FFFF00"/>
                </a:solidFill>
              </a:rPr>
              <a:t>Model:</a:t>
            </a:r>
            <a:endParaRPr lang="en-US" sz="2400">
              <a:solidFill>
                <a:srgbClr val="FFFF00"/>
              </a:solidFill>
            </a:endParaRPr>
          </a:p>
          <a:p>
            <a:r>
              <a:rPr lang="en-US" sz="2100" smtClean="0"/>
              <a:t>Traditional </a:t>
            </a:r>
            <a:r>
              <a:rPr lang="en-US" sz="2100"/>
              <a:t>Web Server </a:t>
            </a:r>
            <a:r>
              <a:rPr lang="en-US" sz="2100" smtClean="0"/>
              <a:t>Model:</a:t>
            </a:r>
            <a:endParaRPr lang="en-US" sz="2100"/>
          </a:p>
          <a:p>
            <a:r>
              <a:rPr lang="en-US" sz="2100" smtClean="0"/>
              <a:t>-In </a:t>
            </a:r>
            <a:r>
              <a:rPr lang="en-US" sz="2100"/>
              <a:t>the traditional web server model, each request is handled by a dedicated thread from the thread pool. </a:t>
            </a:r>
            <a:endParaRPr lang="en-US" sz="2100" smtClean="0"/>
          </a:p>
          <a:p>
            <a:r>
              <a:rPr lang="en-US" sz="2100"/>
              <a:t>-</a:t>
            </a:r>
            <a:r>
              <a:rPr lang="en-US" sz="2100" smtClean="0"/>
              <a:t>If </a:t>
            </a:r>
            <a:r>
              <a:rPr lang="en-US" sz="2100"/>
              <a:t>no thread is available in the thread pool at any point of time then the request waits till the next available thread. </a:t>
            </a:r>
            <a:endParaRPr lang="en-US" sz="2100" smtClean="0"/>
          </a:p>
          <a:p>
            <a:r>
              <a:rPr lang="en-US" sz="2100"/>
              <a:t>-</a:t>
            </a:r>
            <a:r>
              <a:rPr lang="en-US" sz="2100" smtClean="0"/>
              <a:t>Dedicated </a:t>
            </a:r>
            <a:r>
              <a:rPr lang="en-US" sz="2100"/>
              <a:t>thread executes a particular request and does not return to thread pool until it completes the execution and returns a response</a:t>
            </a:r>
            <a:r>
              <a:rPr lang="en-US" sz="2100" smtClean="0"/>
              <a:t>.</a:t>
            </a:r>
          </a:p>
          <a:p>
            <a:endParaRPr lang="en-US" sz="2100"/>
          </a:p>
          <a:p>
            <a:endParaRPr lang="en-US" sz="2100" smtClean="0"/>
          </a:p>
          <a:p>
            <a:endParaRPr lang="en-US" sz="2100"/>
          </a:p>
          <a:p>
            <a:endParaRPr lang="en-US" sz="2100" smtClean="0"/>
          </a:p>
          <a:p>
            <a:endParaRPr lang="en-US" sz="2100"/>
          </a:p>
          <a:p>
            <a:endParaRPr lang="en-US" sz="2100" smtClean="0"/>
          </a:p>
          <a:p>
            <a:endParaRPr lang="en-US" sz="2100" smtClean="0"/>
          </a:p>
          <a:p>
            <a:endParaRPr lang="en-US" sz="2400"/>
          </a:p>
          <a:p>
            <a:r>
              <a:rPr lang="en-US" sz="2400" smtClean="0"/>
              <a:t>.</a:t>
            </a:r>
          </a:p>
          <a:p>
            <a:endParaRPr lang="en-US" sz="2400"/>
          </a:p>
          <a:p>
            <a:r>
              <a:rPr lang="en-US" sz="2400" smtClean="0"/>
              <a:t>		        </a:t>
            </a:r>
            <a:r>
              <a:rPr lang="en-US" sz="2400" b="1" smtClean="0">
                <a:solidFill>
                  <a:srgbClr val="FFFF00"/>
                </a:solidFill>
              </a:rPr>
              <a:t>Traditional </a:t>
            </a:r>
            <a:r>
              <a:rPr lang="en-US" sz="2400" b="1">
                <a:solidFill>
                  <a:srgbClr val="FFFF00"/>
                </a:solidFill>
              </a:rPr>
              <a:t>Web Server Model</a:t>
            </a:r>
            <a:endParaRPr lang="en-US" sz="2400" b="1" dirty="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359621"/>
            <a:ext cx="68675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3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2" y="-36676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47697"/>
            <a:ext cx="87502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FF00"/>
                </a:solidFill>
              </a:rPr>
              <a:t>Node.js Process </a:t>
            </a:r>
            <a:r>
              <a:rPr lang="en-US" sz="2400" smtClean="0">
                <a:solidFill>
                  <a:srgbClr val="FFFF00"/>
                </a:solidFill>
              </a:rPr>
              <a:t>Model:</a:t>
            </a:r>
            <a:endParaRPr lang="en-US" sz="2400">
              <a:solidFill>
                <a:srgbClr val="FFFF00"/>
              </a:solidFill>
            </a:endParaRPr>
          </a:p>
          <a:p>
            <a:r>
              <a:rPr lang="en-US" sz="2400" smtClean="0"/>
              <a:t>-Node.js </a:t>
            </a:r>
            <a:r>
              <a:rPr lang="en-US" sz="2400"/>
              <a:t>processes user requests differently when compared to a traditional web server model</a:t>
            </a:r>
            <a:r>
              <a:rPr lang="en-US" sz="240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sz="2400" smtClean="0"/>
              <a:t>Node.js </a:t>
            </a:r>
            <a:r>
              <a:rPr lang="en-US" sz="2400"/>
              <a:t>runs in a single process and the application code runs in a single thread and thereby needs less resources than other platforms</a:t>
            </a:r>
            <a:r>
              <a:rPr lang="en-US" sz="240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sz="2400" smtClean="0"/>
              <a:t>All </a:t>
            </a:r>
            <a:r>
              <a:rPr lang="en-US" sz="2400"/>
              <a:t>the user requests to your web application will be handled by a single thread and all the I/O work or long running job is performed asynchronously for a particular request. </a:t>
            </a:r>
            <a:endParaRPr lang="en-US" sz="2400" smtClean="0"/>
          </a:p>
          <a:p>
            <a:pPr marL="342900" indent="-342900">
              <a:buFontTx/>
              <a:buChar char="-"/>
            </a:pPr>
            <a:r>
              <a:rPr lang="en-US" sz="2400" smtClean="0"/>
              <a:t>So</a:t>
            </a:r>
            <a:r>
              <a:rPr lang="en-US" sz="2400"/>
              <a:t>, this single thread doesn't have to wait for the request to complete and is free to handle the next request. </a:t>
            </a:r>
            <a:endParaRPr lang="en-US" sz="2400" smtClean="0"/>
          </a:p>
          <a:p>
            <a:pPr marL="342900" indent="-342900">
              <a:buFontTx/>
              <a:buChar char="-"/>
            </a:pPr>
            <a:r>
              <a:rPr lang="en-US" sz="2400" smtClean="0"/>
              <a:t>When </a:t>
            </a:r>
            <a:r>
              <a:rPr lang="en-US" sz="2400"/>
              <a:t>asynchronous I/O work completes then it processes the request further and sends the response</a:t>
            </a:r>
          </a:p>
          <a:p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60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2154</TotalTime>
  <Words>1613</Words>
  <Application>Microsoft Office PowerPoint</Application>
  <PresentationFormat>On-screen Show (4:3)</PresentationFormat>
  <Paragraphs>273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Consolas</vt:lpstr>
      <vt:lpstr>Constantia</vt:lpstr>
      <vt:lpstr>Segoe UI</vt:lpstr>
      <vt:lpstr>Times New Roman</vt:lpstr>
      <vt:lpstr>Verdana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AD-IV</dc:creator>
  <cp:lastModifiedBy>a</cp:lastModifiedBy>
  <cp:revision>809</cp:revision>
  <dcterms:created xsi:type="dcterms:W3CDTF">2023-02-27T05:58:18Z</dcterms:created>
  <dcterms:modified xsi:type="dcterms:W3CDTF">2023-11-20T04:40:01Z</dcterms:modified>
</cp:coreProperties>
</file>