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9" r:id="rId42"/>
    <p:sldId id="297" r:id="rId43"/>
    <p:sldId id="298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2C6EB-3499-4E6F-A461-1D6EF997E861}" type="datetimeFigureOut">
              <a:rPr lang="en-US" smtClean="0"/>
              <a:pPr/>
              <a:t>10/21/2022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D12F7-49EB-4E6E-B7CC-5691151F5D8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0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47</a:t>
            </a:fld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49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D12F7-49EB-4E6E-B7CC-5691151F5D88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BD90-4DD3-4581-9F16-8DAD1FF9CA43}" type="datetimeFigureOut">
              <a:rPr lang="en-US" smtClean="0"/>
              <a:pPr/>
              <a:t>10/21/2022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35D6-7EEC-4689-A99B-C986D4BAC6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BD90-4DD3-4581-9F16-8DAD1FF9CA43}" type="datetimeFigureOut">
              <a:rPr lang="en-US" smtClean="0"/>
              <a:pPr/>
              <a:t>10/21/2022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35D6-7EEC-4689-A99B-C986D4BAC6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BD90-4DD3-4581-9F16-8DAD1FF9CA43}" type="datetimeFigureOut">
              <a:rPr lang="en-US" smtClean="0"/>
              <a:pPr/>
              <a:t>10/21/2022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35D6-7EEC-4689-A99B-C986D4BAC6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BD90-4DD3-4581-9F16-8DAD1FF9CA43}" type="datetimeFigureOut">
              <a:rPr lang="en-US" smtClean="0"/>
              <a:pPr/>
              <a:t>10/21/2022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35D6-7EEC-4689-A99B-C986D4BAC6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BD90-4DD3-4581-9F16-8DAD1FF9CA43}" type="datetimeFigureOut">
              <a:rPr lang="en-US" smtClean="0"/>
              <a:pPr/>
              <a:t>10/21/2022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35D6-7EEC-4689-A99B-C986D4BAC6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BD90-4DD3-4581-9F16-8DAD1FF9CA43}" type="datetimeFigureOut">
              <a:rPr lang="en-US" smtClean="0"/>
              <a:pPr/>
              <a:t>10/21/2022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35D6-7EEC-4689-A99B-C986D4BAC6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BD90-4DD3-4581-9F16-8DAD1FF9CA43}" type="datetimeFigureOut">
              <a:rPr lang="en-US" smtClean="0"/>
              <a:pPr/>
              <a:t>10/21/2022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35D6-7EEC-4689-A99B-C986D4BAC6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BD90-4DD3-4581-9F16-8DAD1FF9CA43}" type="datetimeFigureOut">
              <a:rPr lang="en-US" smtClean="0"/>
              <a:pPr/>
              <a:t>10/21/2022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35D6-7EEC-4689-A99B-C986D4BAC6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BD90-4DD3-4581-9F16-8DAD1FF9CA43}" type="datetimeFigureOut">
              <a:rPr lang="en-US" smtClean="0"/>
              <a:pPr/>
              <a:t>10/21/2022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35D6-7EEC-4689-A99B-C986D4BAC6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BD90-4DD3-4581-9F16-8DAD1FF9CA43}" type="datetimeFigureOut">
              <a:rPr lang="en-US" smtClean="0"/>
              <a:pPr/>
              <a:t>10/21/2022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835D6-7EEC-4689-A99B-C986D4BAC66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BD90-4DD3-4581-9F16-8DAD1FF9CA43}" type="datetimeFigureOut">
              <a:rPr lang="en-US" smtClean="0"/>
              <a:pPr/>
              <a:t>10/21/2022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73835D6-7EEC-4689-A99B-C986D4BAC66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4CBD90-4DD3-4581-9F16-8DAD1FF9CA43}" type="datetimeFigureOut">
              <a:rPr lang="en-US" smtClean="0"/>
              <a:pPr/>
              <a:t>10/21/2022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3835D6-7EEC-4689-A99B-C986D4BAC66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828800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86124"/>
            <a:ext cx="4071934" cy="1000132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1900" dirty="0" smtClean="0"/>
              <a:t>Teaching Scheme :</a:t>
            </a:r>
          </a:p>
          <a:p>
            <a:pPr algn="l"/>
            <a:r>
              <a:rPr lang="en-IN" sz="1900" dirty="0" smtClean="0"/>
              <a:t>                Lecture 3 </a:t>
            </a:r>
            <a:r>
              <a:rPr lang="en-IN" sz="1500" dirty="0" smtClean="0"/>
              <a:t>Hrs/Week</a:t>
            </a:r>
          </a:p>
          <a:p>
            <a:pPr algn="l"/>
            <a:r>
              <a:rPr lang="en-IN" sz="1900" dirty="0" smtClean="0"/>
              <a:t>                Tutorial:  1 Hour / week</a:t>
            </a:r>
            <a:endParaRPr lang="en-IN" sz="19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643438" y="3214686"/>
            <a:ext cx="4071934" cy="1000132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Examination Scheme : 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</a:t>
            </a:r>
            <a:r>
              <a:rPr kumimoji="0" lang="en-IN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</a:t>
            </a:r>
            <a:r>
              <a:rPr kumimoji="0" lang="en-IN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20 Marks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IN" sz="1900" dirty="0" smtClean="0"/>
              <a:t>                          MSE</a:t>
            </a:r>
            <a:r>
              <a:rPr lang="en-IN" sz="1500" dirty="0" smtClean="0"/>
              <a:t>: 20 Marks &amp; </a:t>
            </a:r>
            <a:r>
              <a:rPr kumimoji="0" lang="en-IN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</a:t>
            </a:r>
          </a:p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IN" sz="1500" dirty="0"/>
              <a:t> </a:t>
            </a:r>
            <a:r>
              <a:rPr lang="en-IN" sz="1500" dirty="0" smtClean="0"/>
              <a:t>                               </a:t>
            </a:r>
            <a:r>
              <a:rPr kumimoji="0" lang="en-IN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ESM</a:t>
            </a:r>
            <a:r>
              <a:rPr kumimoji="0" lang="en-IN" sz="1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IN" sz="1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60 Marks ( 3 Hours)</a:t>
            </a: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9144000" cy="5786454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2700" dirty="0" smtClean="0"/>
              <a:t>                      </a:t>
            </a:r>
            <a:r>
              <a:rPr lang="en-IN" sz="3000" dirty="0" smtClean="0"/>
              <a:t>1)  What is Software myths?</a:t>
            </a:r>
          </a:p>
          <a:p>
            <a:pPr algn="l"/>
            <a:r>
              <a:rPr lang="en-IN" sz="3000" dirty="0" smtClean="0"/>
              <a:t>	</a:t>
            </a:r>
            <a:r>
              <a:rPr lang="en-IN" sz="3200" dirty="0" smtClean="0"/>
              <a:t> - Types of  myths:</a:t>
            </a:r>
          </a:p>
          <a:p>
            <a:pPr marL="514350" indent="-514350" algn="l">
              <a:buAutoNum type="arabicParenR"/>
            </a:pPr>
            <a:r>
              <a:rPr lang="en-IN" sz="3200" dirty="0" smtClean="0"/>
              <a:t>Customer myths:</a:t>
            </a:r>
          </a:p>
          <a:p>
            <a:pPr marL="514350" indent="-514350" algn="l"/>
            <a:r>
              <a:rPr lang="en-IN" sz="3200" dirty="0" smtClean="0"/>
              <a:t>	</a:t>
            </a:r>
            <a:endParaRPr lang="en-IN" sz="30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000372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pic>
        <p:nvPicPr>
          <p:cNvPr id="5" name="Picture 4" descr="Myth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46" y="3286124"/>
            <a:ext cx="4929222" cy="3299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2700" dirty="0" smtClean="0"/>
              <a:t>                      </a:t>
            </a:r>
            <a:r>
              <a:rPr lang="en-IN" sz="3000" dirty="0" smtClean="0"/>
              <a:t>1)  What is Software myths?</a:t>
            </a:r>
          </a:p>
          <a:p>
            <a:pPr algn="l"/>
            <a:r>
              <a:rPr lang="en-IN" sz="3000" dirty="0" smtClean="0"/>
              <a:t>	</a:t>
            </a:r>
            <a:r>
              <a:rPr lang="en-IN" sz="3200" dirty="0" smtClean="0"/>
              <a:t> - Types of  myths:</a:t>
            </a:r>
          </a:p>
          <a:p>
            <a:pPr algn="l"/>
            <a:r>
              <a:rPr lang="en-IN" sz="2700" dirty="0" smtClean="0"/>
              <a:t>3) </a:t>
            </a:r>
            <a:r>
              <a:rPr lang="en-IN" sz="2700" b="1" dirty="0" smtClean="0"/>
              <a:t>Practitioner’s Myths</a:t>
            </a:r>
            <a:r>
              <a:rPr lang="en-IN" sz="3200" b="1" dirty="0" smtClean="0"/>
              <a:t>:</a:t>
            </a:r>
          </a:p>
          <a:p>
            <a:pPr algn="l"/>
            <a:r>
              <a:rPr lang="en-IN" sz="2400" b="1" dirty="0" smtClean="0"/>
              <a:t>	 </a:t>
            </a:r>
            <a:r>
              <a:rPr lang="en-IN" sz="2400" b="1" dirty="0" err="1" smtClean="0"/>
              <a:t>i</a:t>
            </a:r>
            <a:r>
              <a:rPr lang="en-IN" sz="2400" b="1" dirty="0" smtClean="0"/>
              <a:t>)</a:t>
            </a:r>
            <a:r>
              <a:rPr lang="en-IN" sz="2400" dirty="0" smtClean="0"/>
              <a:t>They believe that their work has been completed with the writing of the plan.</a:t>
            </a:r>
          </a:p>
          <a:p>
            <a:pPr marL="514350" indent="-514350" algn="l"/>
            <a:r>
              <a:rPr lang="en-IN" sz="2400" dirty="0" smtClean="0">
                <a:solidFill>
                  <a:srgbClr val="FF0000"/>
                </a:solidFill>
              </a:rPr>
              <a:t>Facts</a:t>
            </a:r>
            <a:r>
              <a:rPr lang="en-IN" sz="2400" dirty="0" smtClean="0"/>
              <a:t>: It is true up to every 60-70 %.</a:t>
            </a:r>
          </a:p>
          <a:p>
            <a:pPr marL="514350" indent="-514350" algn="l"/>
            <a:r>
              <a:rPr lang="en-IN" sz="2400" dirty="0" smtClean="0"/>
              <a:t>	ii) There is no other way to achieve software quality, until it is “running”.</a:t>
            </a:r>
          </a:p>
          <a:p>
            <a:pPr marL="514350" indent="-514350" algn="l"/>
            <a:r>
              <a:rPr lang="en-IN" sz="2400" dirty="0" smtClean="0">
                <a:solidFill>
                  <a:srgbClr val="FF0000"/>
                </a:solidFill>
              </a:rPr>
              <a:t>Facts</a:t>
            </a:r>
            <a:r>
              <a:rPr lang="en-IN" sz="2400" dirty="0" smtClean="0"/>
              <a:t>: Not true all the time.</a:t>
            </a:r>
          </a:p>
          <a:p>
            <a:pPr marL="514350" indent="-514350" algn="l"/>
            <a:r>
              <a:rPr lang="en-IN" sz="2400" dirty="0" smtClean="0"/>
              <a:t>	</a:t>
            </a:r>
            <a:r>
              <a:rPr lang="en-IN" sz="3200" dirty="0" smtClean="0"/>
              <a:t>	</a:t>
            </a:r>
            <a:endParaRPr lang="en-IN" sz="30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000372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8929718" cy="5786454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2700" dirty="0" smtClean="0"/>
              <a:t>                      </a:t>
            </a:r>
            <a:r>
              <a:rPr lang="en-IN" sz="3000" dirty="0" smtClean="0"/>
              <a:t>1)  What is Software myths?</a:t>
            </a:r>
          </a:p>
          <a:p>
            <a:pPr algn="l"/>
            <a:r>
              <a:rPr lang="en-IN" sz="3000" dirty="0" smtClean="0"/>
              <a:t>	</a:t>
            </a:r>
            <a:r>
              <a:rPr lang="en-IN" sz="3200" dirty="0" smtClean="0"/>
              <a:t> - Types of  myths:</a:t>
            </a:r>
          </a:p>
          <a:p>
            <a:pPr algn="l"/>
            <a:r>
              <a:rPr lang="en-IN" sz="2700" dirty="0" smtClean="0"/>
              <a:t>3) </a:t>
            </a:r>
            <a:r>
              <a:rPr lang="en-IN" sz="2700" b="1" dirty="0" smtClean="0"/>
              <a:t>Practitioner’s Myths</a:t>
            </a:r>
            <a:r>
              <a:rPr lang="en-IN" sz="3200" b="1" dirty="0" smtClean="0"/>
              <a:t>:</a:t>
            </a:r>
          </a:p>
          <a:p>
            <a:pPr algn="l"/>
            <a:r>
              <a:rPr lang="en-IN" sz="2400" b="1" dirty="0" smtClean="0"/>
              <a:t>	</a:t>
            </a:r>
            <a:r>
              <a:rPr lang="en-IN" sz="2400" dirty="0" smtClean="0"/>
              <a:t>iii) An operating system is the only product that can be successfully exported project.</a:t>
            </a:r>
          </a:p>
          <a:p>
            <a:pPr marL="514350" indent="-514350" algn="l"/>
            <a:r>
              <a:rPr lang="en-IN" sz="2400" dirty="0" smtClean="0">
                <a:solidFill>
                  <a:srgbClr val="FF0000"/>
                </a:solidFill>
              </a:rPr>
              <a:t>Facts</a:t>
            </a:r>
            <a:r>
              <a:rPr lang="en-IN" sz="2400" dirty="0" smtClean="0"/>
              <a:t>: Along with this right document brochures and booklets are also required to provide guidance &amp; software support.</a:t>
            </a:r>
          </a:p>
          <a:p>
            <a:pPr marL="514350" indent="-514350" algn="l"/>
            <a:r>
              <a:rPr lang="en-IN" sz="2400" dirty="0" smtClean="0"/>
              <a:t>	iv) Engineering software will enable us to build powerful and unnecessary document &amp; always delay us.</a:t>
            </a:r>
          </a:p>
          <a:p>
            <a:pPr marL="514350" indent="-514350" algn="l"/>
            <a:r>
              <a:rPr lang="en-IN" sz="2400" dirty="0" smtClean="0">
                <a:solidFill>
                  <a:srgbClr val="FF0000"/>
                </a:solidFill>
              </a:rPr>
              <a:t>Facts : </a:t>
            </a:r>
            <a:r>
              <a:rPr lang="en-IN" sz="2400" b="1" dirty="0" smtClean="0"/>
              <a:t>But  rather</a:t>
            </a:r>
            <a:r>
              <a:rPr lang="en-IN" sz="2400" dirty="0" smtClean="0"/>
              <a:t> better quality leads to reduced rework. And reduced rework results in faster delivery times.</a:t>
            </a:r>
            <a:endParaRPr lang="en-IN" sz="2400" b="1" dirty="0" smtClean="0"/>
          </a:p>
          <a:p>
            <a:pPr marL="514350" indent="-514350"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000372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2700" dirty="0" smtClean="0"/>
              <a:t>                      </a:t>
            </a:r>
            <a:r>
              <a:rPr lang="en-IN" sz="3000" dirty="0" smtClean="0"/>
              <a:t>2) Software process &amp;  Development:</a:t>
            </a:r>
          </a:p>
          <a:p>
            <a:pPr algn="l"/>
            <a:r>
              <a:rPr lang="en-IN" sz="3000" dirty="0" smtClean="0"/>
              <a:t>Software process: As a Framework for the tasks that are required to build high-quality software. But in fact technical methods and automated tools .</a:t>
            </a: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000372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8929718" cy="5786454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2700" dirty="0" smtClean="0"/>
              <a:t>                      </a:t>
            </a:r>
            <a:r>
              <a:rPr lang="en-IN" sz="3000" dirty="0" smtClean="0"/>
              <a:t>2) Software process &amp;  Development:</a:t>
            </a:r>
          </a:p>
          <a:p>
            <a:pPr algn="l"/>
            <a:r>
              <a:rPr lang="en-IN" sz="3000" dirty="0" smtClean="0"/>
              <a:t>Software process: A structured set of activities required to develop a software system.</a:t>
            </a:r>
          </a:p>
          <a:p>
            <a:pPr algn="l"/>
            <a:r>
              <a:rPr lang="en-IN" sz="3000" dirty="0" smtClean="0"/>
              <a:t>			OR </a:t>
            </a:r>
          </a:p>
          <a:p>
            <a:pPr algn="l"/>
            <a:r>
              <a:rPr lang="en-IN" sz="3000" dirty="0" smtClean="0"/>
              <a:t>As a Framework for the tasks that are required to build high-quality software. But in fact technical methods and automated tools . </a:t>
            </a:r>
          </a:p>
          <a:p>
            <a:pPr algn="l"/>
            <a:endParaRPr lang="en-IN" sz="3000" dirty="0" smtClean="0"/>
          </a:p>
          <a:p>
            <a:pPr algn="l"/>
            <a:endParaRPr lang="en-IN" sz="3000" dirty="0" smtClean="0"/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000372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8929718" cy="578645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3900" dirty="0" smtClean="0"/>
              <a:t>                      2) Software process </a:t>
            </a:r>
            <a:r>
              <a:rPr lang="en-IN" sz="3900" b="1" dirty="0" smtClean="0"/>
              <a:t>Framework:</a:t>
            </a:r>
            <a:endParaRPr lang="en-IN" sz="3900" dirty="0" smtClean="0"/>
          </a:p>
          <a:p>
            <a:pPr algn="l"/>
            <a:r>
              <a:rPr lang="en-IN" sz="2700" b="1" dirty="0" smtClean="0"/>
              <a:t>	</a:t>
            </a:r>
            <a:r>
              <a:rPr lang="en-IN" sz="3200" b="1" dirty="0" smtClean="0"/>
              <a:t>Software Process Framework</a:t>
            </a:r>
            <a:r>
              <a:rPr lang="en-IN" sz="3200" dirty="0" smtClean="0"/>
              <a:t> is an abstraction of the software development process. It details the steps and chronological order of a process.</a:t>
            </a:r>
          </a:p>
          <a:p>
            <a:pPr algn="l" fontAlgn="base"/>
            <a:r>
              <a:rPr lang="en-IN" sz="3200" dirty="0" smtClean="0"/>
              <a:t>	 Software process includes:</a:t>
            </a:r>
          </a:p>
          <a:p>
            <a:pPr algn="l" fontAlgn="base"/>
            <a:r>
              <a:rPr lang="en-IN" sz="3200" dirty="0" smtClean="0"/>
              <a:t>Tasks – focus on a small, specific objective.</a:t>
            </a:r>
          </a:p>
          <a:p>
            <a:pPr algn="l" fontAlgn="base"/>
            <a:r>
              <a:rPr lang="en-IN" sz="3200" dirty="0" smtClean="0"/>
              <a:t>Action – set of tasks that produce a major work product.</a:t>
            </a:r>
          </a:p>
          <a:p>
            <a:pPr algn="l" fontAlgn="base"/>
            <a:r>
              <a:rPr lang="en-IN" sz="3200" dirty="0" smtClean="0"/>
              <a:t>Activities – group of related tasks and actions for a major objective.</a:t>
            </a:r>
          </a:p>
          <a:p>
            <a:pPr algn="l"/>
            <a:endParaRPr lang="en-IN" sz="2700" dirty="0" smtClean="0"/>
          </a:p>
          <a:p>
            <a:pPr algn="l"/>
            <a:r>
              <a:rPr lang="en-IN" sz="3000" dirty="0" smtClean="0"/>
              <a:t> </a:t>
            </a:r>
          </a:p>
          <a:p>
            <a:pPr algn="l"/>
            <a:endParaRPr lang="en-IN" sz="3000" dirty="0" smtClean="0"/>
          </a:p>
          <a:p>
            <a:pPr algn="l"/>
            <a:endParaRPr lang="en-IN" sz="3000" dirty="0" smtClean="0"/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000372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3900" dirty="0" smtClean="0"/>
              <a:t>                      </a:t>
            </a:r>
            <a:endParaRPr lang="en-IN" sz="3900" b="1" dirty="0" smtClean="0"/>
          </a:p>
          <a:p>
            <a:pPr algn="l"/>
            <a:endParaRPr lang="en-IN" sz="3900" dirty="0" smtClean="0"/>
          </a:p>
          <a:p>
            <a:pPr algn="l"/>
            <a:r>
              <a:rPr lang="en-IN" sz="2700" b="1" dirty="0" smtClean="0"/>
              <a:t>	</a:t>
            </a:r>
            <a:endParaRPr lang="en-IN" sz="3200" dirty="0" smtClean="0"/>
          </a:p>
          <a:p>
            <a:pPr algn="l"/>
            <a:endParaRPr lang="en-IN" sz="2700" dirty="0" smtClean="0"/>
          </a:p>
          <a:p>
            <a:pPr algn="l"/>
            <a:r>
              <a:rPr lang="en-IN" sz="3000" dirty="0" smtClean="0"/>
              <a:t> </a:t>
            </a:r>
          </a:p>
          <a:p>
            <a:pPr algn="l"/>
            <a:endParaRPr lang="en-IN" sz="3000" dirty="0" smtClean="0"/>
          </a:p>
          <a:p>
            <a:pPr algn="l"/>
            <a:endParaRPr lang="en-IN" sz="3000" dirty="0" smtClean="0"/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000372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pic>
        <p:nvPicPr>
          <p:cNvPr id="7" name="Picture 6" descr="software-process-framewor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9" y="1290587"/>
            <a:ext cx="6000792" cy="528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3900" dirty="0" smtClean="0"/>
              <a:t>                      </a:t>
            </a:r>
            <a:endParaRPr lang="en-IN" sz="3900" b="1" dirty="0" smtClean="0"/>
          </a:p>
          <a:p>
            <a:pPr algn="l"/>
            <a:endParaRPr lang="en-IN" sz="3900" dirty="0" smtClean="0"/>
          </a:p>
          <a:p>
            <a:pPr algn="l"/>
            <a:r>
              <a:rPr lang="en-IN" sz="2700" b="1" dirty="0" smtClean="0"/>
              <a:t>	</a:t>
            </a:r>
            <a:endParaRPr lang="en-IN" sz="3200" dirty="0" smtClean="0"/>
          </a:p>
          <a:p>
            <a:pPr algn="l"/>
            <a:endParaRPr lang="en-IN" sz="2700" dirty="0" smtClean="0"/>
          </a:p>
          <a:p>
            <a:pPr algn="l"/>
            <a:r>
              <a:rPr lang="en-IN" sz="3000" dirty="0" smtClean="0"/>
              <a:t> </a:t>
            </a:r>
          </a:p>
          <a:p>
            <a:pPr algn="l"/>
            <a:endParaRPr lang="en-IN" sz="3000" dirty="0" smtClean="0"/>
          </a:p>
          <a:p>
            <a:pPr algn="l"/>
            <a:endParaRPr lang="en-IN" sz="3000" dirty="0" smtClean="0"/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000372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pic>
        <p:nvPicPr>
          <p:cNvPr id="8" name="Picture 7" descr="ProcessFram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909637"/>
            <a:ext cx="4705350" cy="503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endParaRPr lang="en-IN" sz="3200" dirty="0" smtClean="0">
              <a:solidFill>
                <a:srgbClr val="FF0000"/>
              </a:solidFill>
            </a:endParaRPr>
          </a:p>
          <a:p>
            <a:pPr algn="l"/>
            <a:endParaRPr lang="en-IN" sz="2700" dirty="0" smtClean="0">
              <a:solidFill>
                <a:srgbClr val="FF0000"/>
              </a:solidFill>
            </a:endParaRP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000372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428736"/>
            <a:ext cx="8929718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IN" sz="3300" b="1" i="1" dirty="0" smtClean="0">
                <a:solidFill>
                  <a:srgbClr val="FF0000"/>
                </a:solidFill>
              </a:rPr>
              <a:t>Software process Framework</a:t>
            </a:r>
            <a:r>
              <a:rPr lang="en-IN" sz="3300" b="1" dirty="0" smtClean="0">
                <a:solidFill>
                  <a:srgbClr val="FF0000"/>
                </a:solidFill>
              </a:rPr>
              <a:t>:</a:t>
            </a:r>
          </a:p>
          <a:p>
            <a:pPr marL="514350" indent="-514350"/>
            <a:r>
              <a:rPr lang="en-IN" sz="3000" dirty="0" smtClean="0">
                <a:solidFill>
                  <a:srgbClr val="FF0000"/>
                </a:solidFill>
              </a:rPr>
              <a:t>1) </a:t>
            </a:r>
            <a:r>
              <a:rPr lang="en-IN" sz="3000" dirty="0" smtClean="0"/>
              <a:t>The process of framework defines a small set of activities that are applicable to all types of projects.</a:t>
            </a:r>
          </a:p>
          <a:p>
            <a:pPr marL="514350" indent="-514350"/>
            <a:endParaRPr lang="en-IN" sz="3000" dirty="0" smtClean="0"/>
          </a:p>
          <a:p>
            <a:pPr marL="342900" indent="-342900"/>
            <a:r>
              <a:rPr lang="en-IN" sz="3000" dirty="0" smtClean="0">
                <a:solidFill>
                  <a:srgbClr val="FF0000"/>
                </a:solidFill>
              </a:rPr>
              <a:t>2) </a:t>
            </a:r>
            <a:r>
              <a:rPr lang="en-IN" sz="3000" dirty="0" smtClean="0"/>
              <a:t>The software process framework is a collection of task sets.</a:t>
            </a:r>
          </a:p>
          <a:p>
            <a:pPr marL="342900" indent="-342900"/>
            <a:endParaRPr lang="en-IN" sz="3000" dirty="0" smtClean="0"/>
          </a:p>
          <a:p>
            <a:r>
              <a:rPr lang="en-IN" sz="3000" dirty="0" smtClean="0">
                <a:solidFill>
                  <a:srgbClr val="FF0000"/>
                </a:solidFill>
              </a:rPr>
              <a:t>3)</a:t>
            </a:r>
            <a:r>
              <a:rPr lang="en-IN" sz="3000" dirty="0" smtClean="0"/>
              <a:t> Task sets consist of a collection of small work tasks, project milestones, work productivity and software quality assurance points.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endParaRPr lang="en-IN" sz="3200" dirty="0" smtClean="0">
              <a:solidFill>
                <a:srgbClr val="FF0000"/>
              </a:solidFill>
            </a:endParaRPr>
          </a:p>
          <a:p>
            <a:pPr algn="l"/>
            <a:endParaRPr lang="en-IN" sz="2700" dirty="0" smtClean="0">
              <a:solidFill>
                <a:srgbClr val="FF0000"/>
              </a:solidFill>
            </a:endParaRP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000372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428736"/>
            <a:ext cx="892971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IN" sz="3300" i="1" dirty="0" smtClean="0">
                <a:solidFill>
                  <a:srgbClr val="FF0000"/>
                </a:solidFill>
              </a:rPr>
              <a:t>Basic</a:t>
            </a:r>
            <a:r>
              <a:rPr lang="en-IN" sz="3600" b="1" dirty="0" smtClean="0">
                <a:solidFill>
                  <a:srgbClr val="FF0000"/>
                </a:solidFill>
              </a:rPr>
              <a:t> </a:t>
            </a:r>
            <a:r>
              <a:rPr lang="en-IN" sz="3300" i="1" dirty="0" smtClean="0">
                <a:solidFill>
                  <a:srgbClr val="FF0000"/>
                </a:solidFill>
              </a:rPr>
              <a:t>Umbrella  activities  are</a:t>
            </a:r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pPr marL="342900" indent="-342900"/>
            <a:r>
              <a:rPr lang="en-IN" sz="3000" dirty="0" smtClean="0">
                <a:solidFill>
                  <a:srgbClr val="FF0000"/>
                </a:solidFill>
              </a:rPr>
              <a:t>	</a:t>
            </a:r>
            <a:r>
              <a:rPr lang="en-IN" sz="3000" dirty="0" smtClean="0"/>
              <a:t>1. Software project tracking and controlling this activity, the developing team accesses project plan and compares it with the predefined schedule.</a:t>
            </a:r>
          </a:p>
          <a:p>
            <a:pPr marL="342900" indent="-342900"/>
            <a:endParaRPr lang="en-IN" sz="3000" dirty="0" smtClean="0"/>
          </a:p>
          <a:p>
            <a:r>
              <a:rPr lang="en-IN" sz="3000" dirty="0" smtClean="0"/>
              <a:t>	2. Risk management Risk is an event that may or may not occur. 	If the event occurs, then it causes some unwanted outcome. Hence, proper risk management is required.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071546"/>
            <a:ext cx="9144000" cy="5786454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2700" dirty="0" smtClean="0"/>
              <a:t>                      </a:t>
            </a:r>
            <a:r>
              <a:rPr lang="en-IN" sz="3000" dirty="0" smtClean="0"/>
              <a:t>1)  What is Software crisis?</a:t>
            </a:r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Software Crisis</a:t>
            </a:r>
            <a:r>
              <a:rPr lang="en-IN" sz="2700" dirty="0" smtClean="0"/>
              <a:t> is a term used for the difficulty of writing </a:t>
            </a:r>
            <a:r>
              <a:rPr lang="en-IN" sz="2700" b="1" i="1" dirty="0" smtClean="0"/>
              <a:t>useful</a:t>
            </a:r>
            <a:r>
              <a:rPr lang="en-IN" sz="2700" dirty="0" smtClean="0"/>
              <a:t> and </a:t>
            </a:r>
            <a:r>
              <a:rPr lang="en-IN" sz="2700" b="1" i="1" dirty="0" smtClean="0"/>
              <a:t>efficient</a:t>
            </a:r>
            <a:r>
              <a:rPr lang="en-IN" sz="2700" dirty="0" smtClean="0"/>
              <a:t> computer programs in the required time.</a:t>
            </a:r>
          </a:p>
          <a:p>
            <a:pPr algn="l"/>
            <a:r>
              <a:rPr lang="en-IN" sz="2700" dirty="0" smtClean="0"/>
              <a:t>	The crisis was due to using the same </a:t>
            </a:r>
            <a:r>
              <a:rPr lang="en-IN" sz="2700" b="1" i="1" dirty="0" smtClean="0"/>
              <a:t>workforce</a:t>
            </a:r>
            <a:r>
              <a:rPr lang="en-IN" sz="2700" dirty="0" smtClean="0"/>
              <a:t>, same </a:t>
            </a:r>
            <a:r>
              <a:rPr lang="en-IN" sz="2700" b="1" i="1" dirty="0" smtClean="0"/>
              <a:t>methods</a:t>
            </a:r>
            <a:r>
              <a:rPr lang="en-IN" sz="2700" dirty="0" smtClean="0"/>
              <a:t>, same </a:t>
            </a:r>
            <a:r>
              <a:rPr lang="en-IN" sz="2700" b="1" i="1" dirty="0" smtClean="0"/>
              <a:t>tools</a:t>
            </a:r>
            <a:r>
              <a:rPr lang="en-IN" sz="2700" dirty="0" smtClean="0"/>
              <a:t> .</a:t>
            </a:r>
          </a:p>
          <a:p>
            <a:pPr algn="l"/>
            <a:r>
              <a:rPr lang="en-IN" sz="2700" dirty="0" smtClean="0"/>
              <a:t>	Even though rapidly increasing in </a:t>
            </a:r>
            <a:r>
              <a:rPr lang="en-IN" sz="2700" b="1" i="1" dirty="0" smtClean="0"/>
              <a:t>software</a:t>
            </a:r>
            <a:r>
              <a:rPr lang="en-IN" sz="2700" dirty="0" smtClean="0"/>
              <a:t> </a:t>
            </a:r>
            <a:r>
              <a:rPr lang="en-IN" sz="2700" b="1" i="1" dirty="0" smtClean="0"/>
              <a:t>demand</a:t>
            </a:r>
            <a:r>
              <a:rPr lang="en-IN" sz="2700" dirty="0" smtClean="0"/>
              <a:t>, the </a:t>
            </a:r>
            <a:r>
              <a:rPr lang="en-IN" sz="2700" b="1" i="1" dirty="0" smtClean="0"/>
              <a:t>complexity</a:t>
            </a:r>
            <a:r>
              <a:rPr lang="en-IN" sz="2700" dirty="0" smtClean="0"/>
              <a:t> of </a:t>
            </a:r>
            <a:r>
              <a:rPr lang="en-IN" sz="2700" b="1" i="1" dirty="0" smtClean="0"/>
              <a:t>software</a:t>
            </a:r>
            <a:r>
              <a:rPr lang="en-IN" sz="2700" dirty="0" smtClean="0"/>
              <a:t>, and </a:t>
            </a:r>
            <a:r>
              <a:rPr lang="en-IN" sz="2700" b="1" i="1" dirty="0" smtClean="0"/>
              <a:t>software</a:t>
            </a:r>
            <a:r>
              <a:rPr lang="en-IN" sz="2700" dirty="0" smtClean="0"/>
              <a:t> </a:t>
            </a:r>
            <a:r>
              <a:rPr lang="en-IN" sz="2700" b="1" i="1" dirty="0" smtClean="0"/>
              <a:t>challenges</a:t>
            </a:r>
            <a:r>
              <a:rPr lang="en-IN" sz="2700" dirty="0" smtClean="0"/>
              <a:t>.</a:t>
            </a:r>
          </a:p>
          <a:p>
            <a:pPr algn="l"/>
            <a:r>
              <a:rPr lang="en-IN" sz="2700" dirty="0" smtClean="0"/>
              <a:t>The  condition arises due above issues is called a </a:t>
            </a:r>
            <a:r>
              <a:rPr lang="en-IN" sz="2700" b="1" dirty="0" smtClean="0"/>
              <a:t>software crisis.</a:t>
            </a:r>
            <a:endParaRPr lang="en-IN" sz="27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8929718" cy="5786454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endParaRPr lang="en-IN" sz="3200" dirty="0" smtClean="0">
              <a:solidFill>
                <a:srgbClr val="FF0000"/>
              </a:solidFill>
            </a:endParaRPr>
          </a:p>
          <a:p>
            <a:pPr algn="l"/>
            <a:endParaRPr lang="en-IN" sz="2700" dirty="0" smtClean="0">
              <a:solidFill>
                <a:srgbClr val="FF0000"/>
              </a:solidFill>
            </a:endParaRP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000372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428736"/>
            <a:ext cx="8929718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IN" sz="3300" i="1" dirty="0" smtClean="0">
                <a:solidFill>
                  <a:srgbClr val="FF0000"/>
                </a:solidFill>
              </a:rPr>
              <a:t>Basic</a:t>
            </a:r>
            <a:r>
              <a:rPr lang="en-IN" sz="3600" b="1" dirty="0" smtClean="0">
                <a:solidFill>
                  <a:srgbClr val="FF0000"/>
                </a:solidFill>
              </a:rPr>
              <a:t> </a:t>
            </a:r>
            <a:r>
              <a:rPr lang="en-IN" sz="3300" i="1" dirty="0" smtClean="0">
                <a:solidFill>
                  <a:srgbClr val="FF0000"/>
                </a:solidFill>
              </a:rPr>
              <a:t>Umbrella  activities  are</a:t>
            </a:r>
            <a:r>
              <a:rPr lang="en-IN" sz="3600" b="1" dirty="0" smtClean="0">
                <a:solidFill>
                  <a:srgbClr val="FF0000"/>
                </a:solidFill>
              </a:rPr>
              <a:t> :</a:t>
            </a:r>
          </a:p>
          <a:p>
            <a:r>
              <a:rPr lang="en-IN" sz="3000" b="1" dirty="0" smtClean="0"/>
              <a:t>	3. Software Quality Assurance (SQA): </a:t>
            </a:r>
            <a:r>
              <a:rPr lang="en-IN" sz="3000" dirty="0" smtClean="0"/>
              <a:t>SQA is the planned and systematic pattern of activities which are required to give a guarantee of software quality.</a:t>
            </a:r>
          </a:p>
          <a:p>
            <a:r>
              <a:rPr lang="en-IN" sz="3000" dirty="0" smtClean="0"/>
              <a:t>	</a:t>
            </a:r>
            <a:r>
              <a:rPr lang="en-IN" sz="3000" b="1" dirty="0" smtClean="0"/>
              <a:t>4. Formal Technical Reviews (FTR): </a:t>
            </a:r>
            <a:r>
              <a:rPr lang="en-IN" sz="3000" dirty="0" smtClean="0"/>
              <a:t>FTR is a meeting conducted by the technical staff.</a:t>
            </a:r>
          </a:p>
          <a:p>
            <a:r>
              <a:rPr lang="en-IN" sz="3000" dirty="0" smtClean="0"/>
              <a:t>The motive of the meeting is to detect quality problems and suggest improvements.</a:t>
            </a:r>
          </a:p>
          <a:p>
            <a:r>
              <a:rPr lang="en-IN" sz="3000" dirty="0" smtClean="0"/>
              <a:t>The technical person focuses on the quality of the software from the customer point of view.</a:t>
            </a:r>
          </a:p>
          <a:p>
            <a:endParaRPr lang="en-IN" sz="3000" dirty="0" smtClean="0"/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8929718" cy="5786454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endParaRPr lang="en-IN" sz="3200" dirty="0" smtClean="0">
              <a:solidFill>
                <a:srgbClr val="FF0000"/>
              </a:solidFill>
            </a:endParaRPr>
          </a:p>
          <a:p>
            <a:pPr algn="l"/>
            <a:endParaRPr lang="en-IN" sz="2700" dirty="0" smtClean="0">
              <a:solidFill>
                <a:srgbClr val="FF0000"/>
              </a:solidFill>
            </a:endParaRP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000372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428736"/>
            <a:ext cx="8929718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IN" sz="3300" i="1" dirty="0" smtClean="0">
                <a:solidFill>
                  <a:srgbClr val="FF0000"/>
                </a:solidFill>
              </a:rPr>
              <a:t>Basic</a:t>
            </a:r>
            <a:r>
              <a:rPr lang="en-IN" sz="3600" b="1" dirty="0" smtClean="0">
                <a:solidFill>
                  <a:srgbClr val="FF0000"/>
                </a:solidFill>
              </a:rPr>
              <a:t> </a:t>
            </a:r>
            <a:r>
              <a:rPr lang="en-IN" sz="3300" i="1" dirty="0" smtClean="0">
                <a:solidFill>
                  <a:srgbClr val="FF0000"/>
                </a:solidFill>
              </a:rPr>
              <a:t>Umbrella  activities  are:</a:t>
            </a:r>
          </a:p>
          <a:p>
            <a:r>
              <a:rPr lang="en-IN" sz="3100" b="1" i="1" dirty="0" smtClean="0"/>
              <a:t>5) Measurement:</a:t>
            </a:r>
            <a:r>
              <a:rPr lang="en-IN" sz="3100" b="1" dirty="0" smtClean="0"/>
              <a:t> </a:t>
            </a:r>
          </a:p>
          <a:p>
            <a:r>
              <a:rPr lang="en-IN" sz="3000" dirty="0" smtClean="0"/>
              <a:t>	-The software cannot be measured directly. It is measured by direct and indirect measures.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a)</a:t>
            </a:r>
            <a:r>
              <a:rPr lang="en-IN" sz="2800" dirty="0" smtClean="0"/>
              <a:t> Direct measures like cost, lines of code, size of s/w.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b)</a:t>
            </a:r>
            <a:r>
              <a:rPr lang="en-IN" sz="2800" dirty="0" smtClean="0"/>
              <a:t> Indirect measures such as quality of software which is measured by some other factor. Hence, it is an indirect measure of software</a:t>
            </a:r>
            <a:r>
              <a:rPr lang="en-IN" sz="3000" dirty="0" smtClean="0"/>
              <a:t>.</a:t>
            </a:r>
          </a:p>
          <a:p>
            <a:r>
              <a:rPr lang="en-IN" sz="3000" dirty="0" smtClean="0"/>
              <a:t>6) </a:t>
            </a:r>
            <a:r>
              <a:rPr lang="en-IN" sz="3000" b="1" dirty="0" smtClean="0"/>
              <a:t>Software Configuration Management </a:t>
            </a:r>
            <a:r>
              <a:rPr lang="en-IN" sz="3200" b="1" dirty="0" smtClean="0"/>
              <a:t>:</a:t>
            </a:r>
          </a:p>
          <a:p>
            <a:r>
              <a:rPr lang="en-IN" sz="3000" dirty="0" smtClean="0"/>
              <a:t>It manages the effect of change throughout the software process.</a:t>
            </a:r>
          </a:p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8929718" cy="5786454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endParaRPr lang="en-IN" sz="3200" dirty="0" smtClean="0">
              <a:solidFill>
                <a:srgbClr val="FF0000"/>
              </a:solidFill>
            </a:endParaRPr>
          </a:p>
          <a:p>
            <a:pPr algn="l"/>
            <a:endParaRPr lang="en-IN" sz="2700" dirty="0" smtClean="0">
              <a:solidFill>
                <a:srgbClr val="FF0000"/>
              </a:solidFill>
            </a:endParaRP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000372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428736"/>
            <a:ext cx="892971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IN" sz="3300" i="1" dirty="0" smtClean="0">
                <a:solidFill>
                  <a:srgbClr val="FF0000"/>
                </a:solidFill>
              </a:rPr>
              <a:t>Basic</a:t>
            </a:r>
            <a:r>
              <a:rPr lang="en-IN" sz="3600" b="1" dirty="0" smtClean="0">
                <a:solidFill>
                  <a:srgbClr val="FF0000"/>
                </a:solidFill>
              </a:rPr>
              <a:t> </a:t>
            </a:r>
            <a:r>
              <a:rPr lang="en-IN" sz="3300" i="1" dirty="0" smtClean="0">
                <a:solidFill>
                  <a:srgbClr val="FF0000"/>
                </a:solidFill>
              </a:rPr>
              <a:t>Umbrella  activities  are:</a:t>
            </a:r>
          </a:p>
          <a:p>
            <a:r>
              <a:rPr lang="en-IN" sz="3200" b="1" dirty="0" smtClean="0"/>
              <a:t>7. </a:t>
            </a:r>
            <a:r>
              <a:rPr lang="en-IN" sz="3200" b="1" i="1" u="sng" dirty="0" smtClean="0"/>
              <a:t>Reusability management: </a:t>
            </a:r>
          </a:p>
          <a:p>
            <a:r>
              <a:rPr lang="en-IN" sz="3000" b="1" dirty="0" smtClean="0"/>
              <a:t>It </a:t>
            </a:r>
            <a:r>
              <a:rPr lang="en-IN" sz="3000" dirty="0" smtClean="0"/>
              <a:t>defines the criteria for reuse the product.</a:t>
            </a:r>
          </a:p>
          <a:p>
            <a:r>
              <a:rPr lang="en-IN" sz="3000" dirty="0" smtClean="0"/>
              <a:t>The quality of software is good when the components of the software are developed for certain application and are useful for developing other applications.</a:t>
            </a:r>
          </a:p>
          <a:p>
            <a:endParaRPr lang="en-IN" sz="3200" b="1" dirty="0" smtClean="0"/>
          </a:p>
          <a:p>
            <a:r>
              <a:rPr lang="en-IN" sz="3200" b="1" dirty="0" smtClean="0"/>
              <a:t>8. </a:t>
            </a:r>
            <a:r>
              <a:rPr lang="en-IN" sz="3200" b="1" i="1" u="sng" dirty="0" smtClean="0"/>
              <a:t>Work product preparation and production</a:t>
            </a:r>
            <a:r>
              <a:rPr lang="en-IN" sz="3200" b="1" dirty="0" smtClean="0"/>
              <a:t>: </a:t>
            </a:r>
            <a:r>
              <a:rPr lang="en-IN" sz="3000" dirty="0" smtClean="0"/>
              <a:t>It consists of the activities that are needed to create the documents, forms, lists, logs and user manuals for developing a software.</a:t>
            </a:r>
          </a:p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8929718" cy="5786454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endParaRPr lang="en-IN" sz="3200" dirty="0" smtClean="0">
              <a:solidFill>
                <a:srgbClr val="FF0000"/>
              </a:solidFill>
            </a:endParaRPr>
          </a:p>
          <a:p>
            <a:pPr algn="l"/>
            <a:endParaRPr lang="en-IN" sz="2700" dirty="0" smtClean="0">
              <a:solidFill>
                <a:srgbClr val="FF0000"/>
              </a:solidFill>
            </a:endParaRP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617915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285860"/>
            <a:ext cx="8929718" cy="786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b="1" i="1" dirty="0" smtClean="0">
                <a:latin typeface="Times New Roman" pitchFamily="18" charset="0"/>
                <a:cs typeface="Times New Roman" pitchFamily="18" charset="0"/>
              </a:rPr>
              <a:t>Generic View of Software Engineering:</a:t>
            </a:r>
          </a:p>
          <a:p>
            <a:r>
              <a:rPr lang="en-IN" sz="3200" dirty="0" smtClean="0"/>
              <a:t>These can be categorized into three generic phases as follows,</a:t>
            </a:r>
          </a:p>
          <a:p>
            <a:r>
              <a:rPr lang="en-IN" sz="3000" dirty="0" smtClean="0"/>
              <a:t>	01. Definition Phase: </a:t>
            </a:r>
          </a:p>
          <a:p>
            <a:r>
              <a:rPr lang="en-IN" sz="3000" dirty="0" smtClean="0"/>
              <a:t>	02. Development Phase:</a:t>
            </a:r>
          </a:p>
          <a:p>
            <a:r>
              <a:rPr lang="en-IN" sz="3000" dirty="0" smtClean="0"/>
              <a:t>	03. Support Phase:</a:t>
            </a:r>
          </a:p>
          <a:p>
            <a:endParaRPr lang="en-IN" sz="3200" dirty="0" smtClean="0"/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142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071546"/>
            <a:ext cx="8929718" cy="5786454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endParaRPr lang="en-IN" sz="3200" dirty="0" smtClean="0">
              <a:solidFill>
                <a:srgbClr val="FF0000"/>
              </a:solidFill>
            </a:endParaRPr>
          </a:p>
          <a:p>
            <a:pPr algn="l"/>
            <a:endParaRPr lang="en-IN" sz="2700" dirty="0" smtClean="0">
              <a:solidFill>
                <a:srgbClr val="FF0000"/>
              </a:solidFill>
            </a:endParaRP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617915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285860"/>
            <a:ext cx="8929718" cy="958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Generic View of Software Engineering</a:t>
            </a: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generic 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6" y="285728"/>
            <a:ext cx="8929718" cy="6118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7166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Unit -01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617915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071546"/>
            <a:ext cx="8929718" cy="10649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dirty="0" smtClean="0">
                <a:solidFill>
                  <a:srgbClr val="FF0000"/>
                </a:solidFill>
              </a:rPr>
              <a:t>1) Definition Phase</a:t>
            </a:r>
            <a:r>
              <a:rPr lang="en-IN" sz="3600" i="1" dirty="0" smtClean="0"/>
              <a:t> </a:t>
            </a:r>
            <a:endParaRPr lang="en-IN" sz="3600" dirty="0" smtClean="0"/>
          </a:p>
          <a:p>
            <a:r>
              <a:rPr lang="en-IN" sz="3000" dirty="0" smtClean="0"/>
              <a:t>The definition phase</a:t>
            </a:r>
            <a:r>
              <a:rPr lang="en-IN" sz="3000" i="1" dirty="0" smtClean="0"/>
              <a:t> </a:t>
            </a:r>
            <a:r>
              <a:rPr lang="en-IN" sz="3000" dirty="0" smtClean="0"/>
              <a:t>focuses on “What”</a:t>
            </a:r>
            <a:r>
              <a:rPr lang="en-IN" sz="3000" i="1" dirty="0" smtClean="0"/>
              <a:t>.</a:t>
            </a:r>
            <a:endParaRPr lang="en-IN" sz="3000" dirty="0" smtClean="0"/>
          </a:p>
          <a:p>
            <a:r>
              <a:rPr lang="en-IN" sz="3000" dirty="0" smtClean="0">
                <a:solidFill>
                  <a:srgbClr val="FF0000"/>
                </a:solidFill>
              </a:rPr>
              <a:t>Means</a:t>
            </a:r>
          </a:p>
          <a:p>
            <a:r>
              <a:rPr lang="en-IN" sz="3000" dirty="0" smtClean="0"/>
              <a:t>-what Information needed for processing.</a:t>
            </a:r>
          </a:p>
          <a:p>
            <a:r>
              <a:rPr lang="en-IN" sz="3000" dirty="0" smtClean="0"/>
              <a:t>-What functions are required.</a:t>
            </a:r>
          </a:p>
          <a:p>
            <a:r>
              <a:rPr lang="en-IN" sz="3000" dirty="0" smtClean="0"/>
              <a:t>-what Expectations about the capacity.</a:t>
            </a:r>
          </a:p>
          <a:p>
            <a:r>
              <a:rPr lang="en-IN" sz="3000" dirty="0" smtClean="0"/>
              <a:t>-Interface which is established.</a:t>
            </a:r>
          </a:p>
          <a:p>
            <a:r>
              <a:rPr lang="en-IN" sz="3000" dirty="0" smtClean="0"/>
              <a:t>-what Area of the validation.</a:t>
            </a:r>
          </a:p>
          <a:p>
            <a:r>
              <a:rPr lang="en-IN" sz="3000" dirty="0" smtClean="0"/>
              <a:t>During this, three major tasks will performed:</a:t>
            </a:r>
          </a:p>
          <a:p>
            <a:pPr marL="514350" indent="-514350">
              <a:buAutoNum type="arabicParenR"/>
            </a:pPr>
            <a:r>
              <a:rPr lang="en-IN" sz="3000" dirty="0" smtClean="0"/>
              <a:t>System or information engineering.</a:t>
            </a:r>
          </a:p>
          <a:p>
            <a:pPr marL="514350" indent="-514350">
              <a:buAutoNum type="arabicParenR"/>
            </a:pPr>
            <a:r>
              <a:rPr lang="en-IN" sz="3000" dirty="0" smtClean="0"/>
              <a:t> Software project planning </a:t>
            </a:r>
          </a:p>
          <a:p>
            <a:pPr marL="514350" indent="-514350">
              <a:buAutoNum type="arabicParenR"/>
            </a:pPr>
            <a:r>
              <a:rPr lang="en-IN" sz="3000" dirty="0" smtClean="0"/>
              <a:t> Requirements analysis.</a:t>
            </a:r>
          </a:p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28604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 Unit-01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85728"/>
            <a:ext cx="9144000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b="1" dirty="0" smtClean="0">
                <a:solidFill>
                  <a:srgbClr val="FF0000"/>
                </a:solidFill>
              </a:rPr>
              <a:t>02. Development Phase</a:t>
            </a:r>
            <a:r>
              <a:rPr lang="en-IN" sz="32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IN" sz="3000" dirty="0" smtClean="0"/>
              <a:t>The development phase focuses on “How”.</a:t>
            </a:r>
          </a:p>
          <a:p>
            <a:r>
              <a:rPr lang="en-IN" sz="3000" dirty="0" smtClean="0">
                <a:solidFill>
                  <a:srgbClr val="FF0000"/>
                </a:solidFill>
              </a:rPr>
              <a:t>Means</a:t>
            </a:r>
          </a:p>
          <a:p>
            <a:r>
              <a:rPr lang="en-IN" sz="3000" dirty="0" smtClean="0"/>
              <a:t>-How data are to be structured.</a:t>
            </a:r>
          </a:p>
          <a:p>
            <a:pPr>
              <a:buFontTx/>
              <a:buChar char="-"/>
            </a:pPr>
            <a:r>
              <a:rPr lang="en-IN" sz="3000" dirty="0" smtClean="0"/>
              <a:t>How function is to be implemented within a s/w architecture,.</a:t>
            </a:r>
          </a:p>
          <a:p>
            <a:pPr>
              <a:buFontTx/>
              <a:buChar char="-"/>
            </a:pPr>
            <a:r>
              <a:rPr lang="en-IN" sz="3000" dirty="0" smtClean="0"/>
              <a:t>How interfaces are to be characterized, how the design will be translated into a programming language.</a:t>
            </a:r>
          </a:p>
          <a:p>
            <a:pPr>
              <a:buFontTx/>
              <a:buChar char="-"/>
            </a:pPr>
            <a:r>
              <a:rPr lang="en-IN" sz="3000" dirty="0" smtClean="0"/>
              <a:t>How testing will be performed.</a:t>
            </a:r>
          </a:p>
          <a:p>
            <a:r>
              <a:rPr lang="en-IN" sz="3000" dirty="0" smtClean="0"/>
              <a:t>During this, three major tasks will performed-</a:t>
            </a:r>
          </a:p>
          <a:p>
            <a:r>
              <a:rPr lang="en-IN" sz="3000" dirty="0" smtClean="0"/>
              <a:t>1)Software design 2) Code generation, 3)software testing.</a:t>
            </a:r>
            <a:endParaRPr lang="en-IN" sz="3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Unit -01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642918"/>
            <a:ext cx="8929718" cy="671517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5500" b="1" dirty="0" smtClean="0">
                <a:solidFill>
                  <a:srgbClr val="FF0000"/>
                </a:solidFill>
              </a:rPr>
              <a:t>03. Support Phase:</a:t>
            </a:r>
          </a:p>
          <a:p>
            <a:pPr algn="l"/>
            <a:r>
              <a:rPr lang="en-IN" sz="5500" dirty="0" smtClean="0"/>
              <a:t>The support phase</a:t>
            </a:r>
            <a:r>
              <a:rPr lang="en-IN" sz="5500" i="1" dirty="0" smtClean="0"/>
              <a:t> </a:t>
            </a:r>
            <a:r>
              <a:rPr lang="en-IN" sz="5500" dirty="0" smtClean="0"/>
              <a:t>focuses on “Change”</a:t>
            </a:r>
            <a:r>
              <a:rPr lang="en-IN" sz="5500" i="1" dirty="0" smtClean="0"/>
              <a:t> </a:t>
            </a:r>
          </a:p>
          <a:p>
            <a:pPr algn="l"/>
            <a:r>
              <a:rPr lang="en-IN" sz="5500" dirty="0" smtClean="0"/>
              <a:t>-Associated with error correction, </a:t>
            </a:r>
          </a:p>
          <a:p>
            <a:pPr algn="l"/>
            <a:r>
              <a:rPr lang="en-IN" sz="5500" dirty="0" smtClean="0"/>
              <a:t>-Adaptations required as the software’s environment evolves,</a:t>
            </a:r>
          </a:p>
          <a:p>
            <a:pPr algn="l">
              <a:buFontTx/>
              <a:buChar char="-"/>
            </a:pPr>
            <a:r>
              <a:rPr lang="en-IN" sz="5500" dirty="0" smtClean="0"/>
              <a:t>Changes due to enhancements in changing customer requirements.</a:t>
            </a:r>
          </a:p>
          <a:p>
            <a:pPr algn="l"/>
            <a:r>
              <a:rPr lang="en-IN" sz="5500" dirty="0" smtClean="0"/>
              <a:t>	Four types of change are encountered during the support phase:</a:t>
            </a:r>
          </a:p>
          <a:p>
            <a:pPr algn="l"/>
            <a:r>
              <a:rPr lang="en-IN" sz="5500" dirty="0" smtClean="0"/>
              <a:t>1) </a:t>
            </a:r>
            <a:r>
              <a:rPr lang="en-IN" sz="5500" b="1" dirty="0" smtClean="0"/>
              <a:t>Correction</a:t>
            </a:r>
          </a:p>
          <a:p>
            <a:pPr algn="l"/>
            <a:r>
              <a:rPr lang="en-IN" sz="5500" dirty="0" smtClean="0"/>
              <a:t>2) </a:t>
            </a:r>
            <a:r>
              <a:rPr lang="en-IN" sz="5500" b="1" dirty="0" smtClean="0"/>
              <a:t>Adaptation</a:t>
            </a:r>
          </a:p>
          <a:p>
            <a:pPr algn="l"/>
            <a:r>
              <a:rPr lang="en-IN" sz="5500" dirty="0" smtClean="0"/>
              <a:t>3) </a:t>
            </a:r>
            <a:r>
              <a:rPr lang="en-IN" sz="5500" b="1" dirty="0" smtClean="0"/>
              <a:t>Enhancement</a:t>
            </a:r>
          </a:p>
          <a:p>
            <a:pPr algn="l"/>
            <a:r>
              <a:rPr lang="en-IN" sz="5500" dirty="0" smtClean="0"/>
              <a:t>4) </a:t>
            </a:r>
            <a:r>
              <a:rPr lang="en-IN" sz="5500" b="1" dirty="0" smtClean="0"/>
              <a:t>Prevention</a:t>
            </a:r>
          </a:p>
          <a:p>
            <a:pPr algn="l"/>
            <a:endParaRPr lang="en-IN" sz="3000" dirty="0" smtClean="0"/>
          </a:p>
          <a:p>
            <a:pPr algn="l">
              <a:buFontTx/>
              <a:buChar char="-"/>
            </a:pPr>
            <a:endParaRPr lang="en-IN" sz="3000" dirty="0" smtClean="0"/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 </a:t>
            </a:r>
            <a:endParaRPr lang="en-IN" sz="3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617915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285860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07154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endParaRPr lang="en-IN" sz="3200" dirty="0" smtClean="0">
              <a:solidFill>
                <a:srgbClr val="FF0000"/>
              </a:solidFill>
            </a:endParaRPr>
          </a:p>
          <a:p>
            <a:pPr algn="l"/>
            <a:endParaRPr lang="en-IN" sz="2700" dirty="0" smtClean="0">
              <a:solidFill>
                <a:srgbClr val="FF0000"/>
              </a:solidFill>
            </a:endParaRP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617915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285860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layered te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428603"/>
            <a:ext cx="8072494" cy="6311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endParaRPr lang="en-IN" sz="3200" dirty="0" smtClean="0">
              <a:solidFill>
                <a:srgbClr val="FF0000"/>
              </a:solidFill>
            </a:endParaRPr>
          </a:p>
          <a:p>
            <a:pPr algn="l"/>
            <a:endParaRPr lang="en-IN" sz="2700" dirty="0" smtClean="0">
              <a:solidFill>
                <a:srgbClr val="FF0000"/>
              </a:solidFill>
            </a:endParaRP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617915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285860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901560"/>
            <a:ext cx="900115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en-IN" sz="3000" b="1" dirty="0" smtClean="0">
                <a:solidFill>
                  <a:srgbClr val="FF0000"/>
                </a:solidFill>
              </a:rPr>
              <a:t>Tools</a:t>
            </a:r>
            <a:r>
              <a:rPr lang="en-IN" sz="3000" dirty="0" smtClean="0"/>
              <a:t>: This layer contains automated or semi-automated tools that offer support for the framework and the method each software engineering project will follow.</a:t>
            </a:r>
          </a:p>
          <a:p>
            <a:pPr marL="514350" indent="-514350"/>
            <a:endParaRPr lang="en-IN" sz="3000" dirty="0" smtClean="0"/>
          </a:p>
          <a:p>
            <a:r>
              <a:rPr lang="en-IN" sz="3000" b="1" dirty="0" smtClean="0">
                <a:solidFill>
                  <a:srgbClr val="FF0000"/>
                </a:solidFill>
              </a:rPr>
              <a:t>2) Method</a:t>
            </a:r>
            <a:r>
              <a:rPr lang="en-IN" sz="3000" dirty="0" smtClean="0"/>
              <a:t>: This layer contains the methods, the technical knowledge and “how-</a:t>
            </a:r>
            <a:r>
              <a:rPr lang="en-IN" sz="3000" dirty="0" err="1" smtClean="0"/>
              <a:t>tos</a:t>
            </a:r>
            <a:r>
              <a:rPr lang="en-IN" sz="3000" dirty="0" smtClean="0"/>
              <a:t>” in order to develop software.</a:t>
            </a:r>
          </a:p>
          <a:p>
            <a:r>
              <a:rPr lang="en-IN" sz="3000" b="1" dirty="0" smtClean="0">
                <a:solidFill>
                  <a:srgbClr val="FF0000"/>
                </a:solidFill>
              </a:rPr>
              <a:t>3) Process</a:t>
            </a:r>
            <a:r>
              <a:rPr lang="en-IN" sz="3000" dirty="0" smtClean="0"/>
              <a:t>: This layer consists of the framework that must be established for the effective delivery of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071546"/>
            <a:ext cx="9144000" cy="5786454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2700" dirty="0" smtClean="0"/>
              <a:t>                      </a:t>
            </a:r>
            <a:r>
              <a:rPr lang="en-IN" sz="3000" dirty="0" smtClean="0"/>
              <a:t>1)  What is Software crisis?</a:t>
            </a:r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pic>
        <p:nvPicPr>
          <p:cNvPr id="4" name="Picture 3" descr="SOftware cri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643182"/>
            <a:ext cx="5214760" cy="3740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endParaRPr lang="en-IN" sz="3200" dirty="0" smtClean="0">
              <a:solidFill>
                <a:srgbClr val="FF0000"/>
              </a:solidFill>
            </a:endParaRPr>
          </a:p>
          <a:p>
            <a:pPr algn="l"/>
            <a:endParaRPr lang="en-IN" sz="2700" dirty="0" smtClean="0">
              <a:solidFill>
                <a:srgbClr val="FF0000"/>
              </a:solidFill>
            </a:endParaRP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617915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285860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14918"/>
            <a:ext cx="9001156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3300" dirty="0" smtClean="0"/>
              <a:t>4)</a:t>
            </a:r>
            <a:r>
              <a:rPr lang="en-IN" sz="3300" b="1" dirty="0" smtClean="0">
                <a:solidFill>
                  <a:srgbClr val="FF0000"/>
                </a:solidFill>
              </a:rPr>
              <a:t>A Quality Focus</a:t>
            </a:r>
            <a:r>
              <a:rPr lang="en-IN" sz="3300" dirty="0" smtClean="0">
                <a:solidFill>
                  <a:srgbClr val="FF0000"/>
                </a:solidFill>
              </a:rPr>
              <a:t>:</a:t>
            </a:r>
          </a:p>
          <a:p>
            <a:pPr marL="514350" indent="-514350"/>
            <a:r>
              <a:rPr lang="en-IN" sz="3000" dirty="0" smtClean="0">
                <a:solidFill>
                  <a:srgbClr val="FF0000"/>
                </a:solidFill>
              </a:rPr>
              <a:t>	</a:t>
            </a:r>
            <a:r>
              <a:rPr lang="en-IN" sz="3200" dirty="0" smtClean="0"/>
              <a:t> This layer is the fundamental layer for software engineering. Focuses to test the end product to see if it meets its specifications.</a:t>
            </a:r>
          </a:p>
          <a:p>
            <a:pPr marL="514350" indent="-514350"/>
            <a:r>
              <a:rPr lang="en-IN" sz="3200" dirty="0" smtClean="0"/>
              <a:t> Efficiency, usability, maintenance and reusability are some of the elements to be met by new software.</a:t>
            </a:r>
            <a:endParaRPr lang="en-IN" sz="3000" dirty="0" smtClean="0"/>
          </a:p>
          <a:p>
            <a:pPr marL="514350" indent="-514350"/>
            <a:endParaRPr lang="en-I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endParaRPr lang="en-IN" sz="3200" dirty="0" smtClean="0">
              <a:solidFill>
                <a:srgbClr val="FF0000"/>
              </a:solidFill>
            </a:endParaRPr>
          </a:p>
          <a:p>
            <a:pPr algn="l"/>
            <a:endParaRPr lang="en-IN" sz="2700" dirty="0" smtClean="0">
              <a:solidFill>
                <a:srgbClr val="FF0000"/>
              </a:solidFill>
            </a:endParaRP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617915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285860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14918"/>
            <a:ext cx="9001156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3300" dirty="0" smtClean="0">
                <a:solidFill>
                  <a:srgbClr val="FF0000"/>
                </a:solidFill>
              </a:rPr>
              <a:t> The SEI (Software Engineering Institute )</a:t>
            </a:r>
          </a:p>
          <a:p>
            <a:pPr marL="514350" indent="-514350"/>
            <a:r>
              <a:rPr lang="en-IN" sz="3000" dirty="0" smtClean="0"/>
              <a:t>- To determine an organization’s current state of process maturity, the SEI uses an assessment that results in a five point grading scheme. The grading scheme determines compliance with a capability maturity model (CMM)</a:t>
            </a:r>
          </a:p>
          <a:p>
            <a:pPr marL="514350" indent="-514350"/>
            <a:r>
              <a:rPr lang="en-IN" sz="3000" dirty="0" smtClean="0"/>
              <a:t>SEI developed </a:t>
            </a:r>
            <a:r>
              <a:rPr lang="en-IN" sz="3000" dirty="0" err="1" smtClean="0"/>
              <a:t>ﬁve</a:t>
            </a:r>
            <a:r>
              <a:rPr lang="en-IN" sz="3000" dirty="0" smtClean="0"/>
              <a:t> process maturity levels that are deﬁned in the following manner,</a:t>
            </a:r>
          </a:p>
          <a:p>
            <a:pPr marL="514350" indent="-514350"/>
            <a:r>
              <a:rPr lang="en-IN" sz="3000" dirty="0" smtClean="0"/>
              <a:t>1)Initial</a:t>
            </a:r>
          </a:p>
          <a:p>
            <a:pPr marL="514350" indent="-514350"/>
            <a:r>
              <a:rPr lang="en-IN" sz="3000" dirty="0" smtClean="0"/>
              <a:t>2) Repeatable</a:t>
            </a:r>
          </a:p>
          <a:p>
            <a:pPr marL="514350" indent="-514350"/>
            <a:r>
              <a:rPr lang="en-IN" sz="3000" dirty="0" smtClean="0"/>
              <a:t>3) Defined</a:t>
            </a:r>
          </a:p>
          <a:p>
            <a:pPr marL="514350" indent="-514350"/>
            <a:r>
              <a:rPr lang="en-IN" sz="3000" dirty="0" smtClean="0"/>
              <a:t>4) Managed</a:t>
            </a:r>
          </a:p>
          <a:p>
            <a:pPr marL="514350" indent="-514350"/>
            <a:r>
              <a:rPr lang="en-IN" sz="3000" dirty="0" smtClean="0"/>
              <a:t>5) Optimizing</a:t>
            </a:r>
          </a:p>
          <a:p>
            <a:pPr marL="514350" indent="-514350"/>
            <a:endParaRPr lang="en-I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endParaRPr lang="en-IN" sz="3200" dirty="0" smtClean="0">
              <a:solidFill>
                <a:srgbClr val="FF0000"/>
              </a:solidFill>
            </a:endParaRPr>
          </a:p>
          <a:p>
            <a:pPr algn="l"/>
            <a:endParaRPr lang="en-IN" sz="2700" dirty="0" smtClean="0">
              <a:solidFill>
                <a:srgbClr val="FF0000"/>
              </a:solidFill>
            </a:endParaRP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617915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285860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14918"/>
            <a:ext cx="9001156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3300" dirty="0" smtClean="0">
                <a:solidFill>
                  <a:srgbClr val="FF0000"/>
                </a:solidFill>
              </a:rPr>
              <a:t> The SEI (Software Engineering Institute )</a:t>
            </a:r>
          </a:p>
          <a:p>
            <a:pPr marL="514350" indent="-514350"/>
            <a:r>
              <a:rPr lang="en-IN" sz="3000" dirty="0" smtClean="0"/>
              <a:t>1)Initial-</a:t>
            </a:r>
          </a:p>
          <a:p>
            <a:pPr marL="514350" indent="-514350"/>
            <a:r>
              <a:rPr lang="en-IN" sz="3000" dirty="0" smtClean="0"/>
              <a:t>	</a:t>
            </a:r>
            <a:r>
              <a:rPr lang="en-IN" sz="3200" dirty="0" smtClean="0"/>
              <a:t>The software process is characterized as inconsistent, and occasionally even chaotic. Success of the organization majorly depends on an individual effort, talent, and heroics.</a:t>
            </a:r>
          </a:p>
          <a:p>
            <a:pPr marL="514350" indent="-514350"/>
            <a:r>
              <a:rPr lang="en-IN" sz="3200" dirty="0" smtClean="0"/>
              <a:t>2) </a:t>
            </a:r>
            <a:r>
              <a:rPr lang="en-IN" sz="3200" b="1" dirty="0" smtClean="0"/>
              <a:t> Repeatable</a:t>
            </a:r>
            <a:r>
              <a:rPr lang="en-IN" sz="3200" dirty="0" smtClean="0"/>
              <a:t> - This level of Software Development Organization has a basic and consistent project management processes to track cost, schedule, and functionality.</a:t>
            </a:r>
            <a:endParaRPr lang="en-IN" sz="3000" dirty="0" smtClean="0"/>
          </a:p>
          <a:p>
            <a:pPr marL="514350" indent="-514350"/>
            <a:endParaRPr lang="en-I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endParaRPr lang="en-IN" sz="3200" dirty="0" smtClean="0">
              <a:solidFill>
                <a:srgbClr val="FF0000"/>
              </a:solidFill>
            </a:endParaRPr>
          </a:p>
          <a:p>
            <a:pPr algn="l"/>
            <a:endParaRPr lang="en-IN" sz="2700" dirty="0" smtClean="0">
              <a:solidFill>
                <a:srgbClr val="FF0000"/>
              </a:solidFill>
            </a:endParaRP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617915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285860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14918"/>
            <a:ext cx="9001156" cy="650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IN" sz="3300" dirty="0" smtClean="0">
                <a:solidFill>
                  <a:srgbClr val="FF0000"/>
                </a:solidFill>
              </a:rPr>
              <a:t> The SEI (Software Engineering Institute )</a:t>
            </a:r>
          </a:p>
          <a:p>
            <a:pPr marL="514350" indent="-514350"/>
            <a:r>
              <a:rPr lang="en-IN" sz="3000" dirty="0" smtClean="0"/>
              <a:t>3) </a:t>
            </a:r>
            <a:r>
              <a:rPr lang="en-IN" sz="3200" b="1" dirty="0" smtClean="0"/>
              <a:t>Defined</a:t>
            </a:r>
            <a:r>
              <a:rPr lang="en-IN" sz="3200" dirty="0" smtClean="0"/>
              <a:t> - The software process for both management and engineering activities are documented, standardized.</a:t>
            </a:r>
          </a:p>
          <a:p>
            <a:pPr marL="514350" indent="-514350"/>
            <a:r>
              <a:rPr lang="en-IN" sz="3200" dirty="0" smtClean="0"/>
              <a:t>4) </a:t>
            </a:r>
            <a:r>
              <a:rPr lang="en-IN" sz="3200" b="1" dirty="0" smtClean="0"/>
              <a:t>Managed</a:t>
            </a:r>
            <a:r>
              <a:rPr lang="en-IN" sz="3200" dirty="0" smtClean="0"/>
              <a:t> </a:t>
            </a:r>
            <a:r>
              <a:rPr lang="en-IN" sz="3000" dirty="0" smtClean="0"/>
              <a:t>- Management can effectively control the software development effort using precise measurements. At this level, organization set a quantitative quality goal for both software process and software maintenance.</a:t>
            </a:r>
          </a:p>
          <a:p>
            <a:pPr marL="514350" indent="-514350"/>
            <a:r>
              <a:rPr lang="en-IN" sz="3000" dirty="0" smtClean="0"/>
              <a:t>5) </a:t>
            </a:r>
            <a:r>
              <a:rPr lang="en-IN" sz="3000" b="1" dirty="0" smtClean="0"/>
              <a:t>Optimizing</a:t>
            </a:r>
            <a:r>
              <a:rPr lang="en-IN" sz="3000" dirty="0" smtClean="0"/>
              <a:t> - The Key characteristic of this level is focusing on continually improving process performance through both incremental and innovative technological improvement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endParaRPr lang="en-IN" sz="3200" dirty="0" smtClean="0">
              <a:solidFill>
                <a:srgbClr val="FF0000"/>
              </a:solidFill>
            </a:endParaRPr>
          </a:p>
          <a:p>
            <a:pPr algn="l"/>
            <a:endParaRPr lang="en-IN" sz="2700" dirty="0" smtClean="0">
              <a:solidFill>
                <a:srgbClr val="FF0000"/>
              </a:solidFill>
            </a:endParaRP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</a:t>
            </a:r>
          </a:p>
          <a:p>
            <a:pPr algn="l"/>
            <a:r>
              <a:rPr lang="en-IN" sz="3000" dirty="0" smtClean="0">
                <a:solidFill>
                  <a:srgbClr val="FF0000"/>
                </a:solidFill>
              </a:rPr>
              <a:t> 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1617915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285860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714918"/>
            <a:ext cx="9001156" cy="666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IN" sz="3300" b="1" dirty="0" smtClean="0">
                <a:solidFill>
                  <a:srgbClr val="FF0000"/>
                </a:solidFill>
              </a:rPr>
              <a:t>What is Software Development Life Cycle?</a:t>
            </a:r>
          </a:p>
          <a:p>
            <a:pPr marL="514350" indent="-514350"/>
            <a:endParaRPr lang="en-IN" sz="3000" b="1" dirty="0" smtClean="0"/>
          </a:p>
          <a:p>
            <a:pPr marL="514350" indent="-514350"/>
            <a:r>
              <a:rPr lang="en-IN" sz="3000" b="1" dirty="0" smtClean="0"/>
              <a:t>-SDLC</a:t>
            </a:r>
            <a:r>
              <a:rPr lang="en-IN" sz="3000" dirty="0" smtClean="0"/>
              <a:t> is a systematic process for building software that ensures the quality and correctness of the software built.</a:t>
            </a:r>
          </a:p>
          <a:p>
            <a:pPr marL="514350" indent="-514350"/>
            <a:r>
              <a:rPr lang="en-IN" sz="3000" dirty="0" smtClean="0"/>
              <a:t>-</a:t>
            </a:r>
            <a:r>
              <a:rPr lang="en-IN" sz="3000" b="1" dirty="0" smtClean="0"/>
              <a:t>SDLC </a:t>
            </a:r>
            <a:r>
              <a:rPr lang="en-IN" sz="3000" dirty="0" smtClean="0"/>
              <a:t>consists of a detailed plan which explains how to plan, build, and maintain specific software.</a:t>
            </a:r>
          </a:p>
          <a:p>
            <a:pPr marL="514350" indent="-514350"/>
            <a:r>
              <a:rPr lang="en-IN" sz="3000" dirty="0" smtClean="0"/>
              <a:t>-</a:t>
            </a:r>
            <a:r>
              <a:rPr lang="en-IN" sz="3000" b="1" dirty="0" smtClean="0"/>
              <a:t>SDLC  </a:t>
            </a:r>
            <a:r>
              <a:rPr lang="en-IN" sz="3000" dirty="0" smtClean="0"/>
              <a:t>provides a framework for a standard set of activities  &amp; deliverables.</a:t>
            </a:r>
          </a:p>
          <a:p>
            <a:pPr marL="514350" indent="-514350"/>
            <a:r>
              <a:rPr lang="en-IN" sz="3200" dirty="0" smtClean="0"/>
              <a:t>-</a:t>
            </a:r>
            <a:r>
              <a:rPr lang="en-IN" sz="3200" b="1" dirty="0" smtClean="0"/>
              <a:t>SDLC </a:t>
            </a:r>
            <a:r>
              <a:rPr lang="en-IN" sz="3000" dirty="0" smtClean="0"/>
              <a:t>defines a methodology for improving the quality of software and the overall development process</a:t>
            </a:r>
            <a:r>
              <a:rPr lang="en-IN" sz="3200" dirty="0" smtClean="0"/>
              <a:t>.</a:t>
            </a:r>
          </a:p>
          <a:p>
            <a:pPr marL="514350" indent="-514350"/>
            <a:endParaRPr lang="en-IN" sz="3000" dirty="0" smtClean="0"/>
          </a:p>
          <a:p>
            <a:pPr marL="514350" indent="-514350"/>
            <a:endParaRPr lang="en-I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r>
              <a:rPr lang="en-IN" sz="3000" dirty="0" smtClean="0">
                <a:solidFill>
                  <a:srgbClr val="FF0000"/>
                </a:solidFill>
              </a:rPr>
              <a:t>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285860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85729"/>
            <a:ext cx="90011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IN" sz="3300" b="1" dirty="0" smtClean="0">
                <a:solidFill>
                  <a:srgbClr val="FF0000"/>
                </a:solidFill>
              </a:rPr>
              <a:t>Software Development Life Cycle</a:t>
            </a:r>
            <a:endParaRPr lang="en-IN" sz="3000" dirty="0" smtClean="0"/>
          </a:p>
        </p:txBody>
      </p:sp>
      <p:pic>
        <p:nvPicPr>
          <p:cNvPr id="11" name="Picture 10" descr="SDLC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0125" y="585811"/>
            <a:ext cx="10858576" cy="621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r>
              <a:rPr lang="en-IN" sz="3000" dirty="0" smtClean="0">
                <a:solidFill>
                  <a:srgbClr val="FF0000"/>
                </a:solidFill>
              </a:rPr>
              <a:t>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857232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85729"/>
            <a:ext cx="90011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IN" sz="3300" b="1" dirty="0" smtClean="0">
                <a:solidFill>
                  <a:srgbClr val="FF0000"/>
                </a:solidFill>
              </a:rPr>
              <a:t>Software Development Life Cycle</a:t>
            </a:r>
            <a:endParaRPr lang="en-IN" sz="3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785794"/>
            <a:ext cx="914400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Models-</a:t>
            </a:r>
          </a:p>
          <a:p>
            <a:r>
              <a:rPr lang="en-I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Linear Sequential Model or Water fall model -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- Sometimes called the classic life cycle or waterfall model.</a:t>
            </a:r>
          </a:p>
          <a:p>
            <a:pPr>
              <a:buFontTx/>
              <a:buChar char="-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a systematic, sequential approach to software development.</a:t>
            </a:r>
          </a:p>
          <a:p>
            <a:pPr>
              <a:buFontTx/>
              <a:buChar char="-"/>
            </a:pP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r>
              <a:rPr lang="en-IN" sz="3000" dirty="0" smtClean="0">
                <a:solidFill>
                  <a:srgbClr val="FF0000"/>
                </a:solidFill>
              </a:rPr>
              <a:t>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857232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85729"/>
            <a:ext cx="90011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IN" sz="3300" b="1" dirty="0" smtClean="0">
                <a:solidFill>
                  <a:srgbClr val="FF0000"/>
                </a:solidFill>
              </a:rPr>
              <a:t>Software Development Life Cycle</a:t>
            </a:r>
            <a:endParaRPr lang="en-IN" sz="3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785794"/>
            <a:ext cx="91440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Models-</a:t>
            </a:r>
          </a:p>
          <a:p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The Linear Sequential Model or Water fall model</a:t>
            </a:r>
          </a:p>
          <a:p>
            <a:endParaRPr lang="en-IN" sz="33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waterfall-mod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7364"/>
            <a:ext cx="8929718" cy="5000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r>
              <a:rPr lang="en-IN" sz="3000" dirty="0" smtClean="0">
                <a:solidFill>
                  <a:srgbClr val="FF0000"/>
                </a:solidFill>
              </a:rPr>
              <a:t>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857232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85729"/>
            <a:ext cx="90011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IN" sz="3300" b="1" dirty="0" smtClean="0">
                <a:solidFill>
                  <a:srgbClr val="FF0000"/>
                </a:solidFill>
              </a:rPr>
              <a:t>Software Development Life Cycle</a:t>
            </a:r>
            <a:endParaRPr lang="en-IN" sz="3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785794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Models-</a:t>
            </a:r>
          </a:p>
          <a:p>
            <a:r>
              <a:rPr lang="en-IN" sz="3300" b="1" dirty="0" smtClean="0">
                <a:solidFill>
                  <a:srgbClr val="FF0000"/>
                </a:solidFill>
              </a:rPr>
              <a:t>Prototyping Model –</a:t>
            </a:r>
          </a:p>
          <a:p>
            <a:r>
              <a:rPr lang="en-IN" sz="3000" b="1" dirty="0" smtClean="0"/>
              <a:t>- </a:t>
            </a:r>
            <a:r>
              <a:rPr lang="en-IN" sz="3000" dirty="0" smtClean="0"/>
              <a:t>Some time customer  does not identify detailed I/O and Developer not sure about algorithm/machine/ Operating System. In such case will select this model.</a:t>
            </a:r>
            <a:r>
              <a:rPr lang="en-IN" sz="3000" b="1" dirty="0" smtClean="0"/>
              <a:t> </a:t>
            </a:r>
          </a:p>
          <a:p>
            <a:r>
              <a:rPr lang="en-IN" sz="3000" dirty="0" smtClean="0"/>
              <a:t>- In this model prototype is built, tested, and reworked until an acceptable prototype is achieved.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3000" dirty="0" smtClean="0"/>
              <a:t> It is an iterative, trial and error method which takes place between developer and client.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3000" dirty="0" smtClean="0"/>
              <a:t>This model refers to the functionality of the product under development, but may not actually hold the exact logic of the original software.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r>
              <a:rPr lang="en-IN" sz="3000" dirty="0" smtClean="0">
                <a:solidFill>
                  <a:srgbClr val="FF0000"/>
                </a:solidFill>
              </a:rPr>
              <a:t>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857232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85729"/>
            <a:ext cx="90011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IN" sz="3300" b="1" dirty="0" smtClean="0">
                <a:solidFill>
                  <a:srgbClr val="FF0000"/>
                </a:solidFill>
              </a:rPr>
              <a:t>Software Development Life Cycle</a:t>
            </a:r>
            <a:endParaRPr lang="en-IN" sz="3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785794"/>
            <a:ext cx="91440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Models-</a:t>
            </a:r>
          </a:p>
          <a:p>
            <a:r>
              <a:rPr lang="en-IN" sz="3300" b="1" dirty="0" smtClean="0">
                <a:solidFill>
                  <a:srgbClr val="FF0000"/>
                </a:solidFill>
              </a:rPr>
              <a:t>Prototyping Model –</a:t>
            </a:r>
          </a:p>
          <a:p>
            <a:endParaRPr lang="en-IN" sz="3300" b="1" dirty="0" smtClean="0">
              <a:solidFill>
                <a:srgbClr val="FF0000"/>
              </a:solidFill>
            </a:endParaRPr>
          </a:p>
        </p:txBody>
      </p:sp>
      <p:pic>
        <p:nvPicPr>
          <p:cNvPr id="11" name="Picture 10" descr="Prototyping mode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7364"/>
            <a:ext cx="9144000" cy="4572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071546"/>
            <a:ext cx="9144000" cy="5786454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2700" dirty="0" smtClean="0"/>
              <a:t>                      </a:t>
            </a:r>
            <a:r>
              <a:rPr lang="en-IN" sz="3000" dirty="0" smtClean="0"/>
              <a:t>1)  What is Software myths?</a:t>
            </a:r>
          </a:p>
          <a:p>
            <a:pPr algn="l"/>
            <a:r>
              <a:rPr lang="en-IN" sz="3000" dirty="0" smtClean="0"/>
              <a:t>	</a:t>
            </a:r>
            <a:r>
              <a:rPr lang="en-IN" sz="3200" dirty="0" smtClean="0"/>
              <a:t> myths are false beliefs or interpretations which creates major problems for management and technical people. </a:t>
            </a:r>
          </a:p>
          <a:p>
            <a:pPr algn="l"/>
            <a:r>
              <a:rPr lang="en-IN" sz="3200" dirty="0" smtClean="0"/>
              <a:t>  </a:t>
            </a:r>
          </a:p>
          <a:p>
            <a:pPr algn="l"/>
            <a:endParaRPr lang="en-IN" sz="30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r>
              <a:rPr lang="en-IN" sz="3000" dirty="0" smtClean="0">
                <a:solidFill>
                  <a:srgbClr val="FF0000"/>
                </a:solidFill>
              </a:rPr>
              <a:t>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857232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85729"/>
            <a:ext cx="90011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IN" sz="3300" b="1" dirty="0" smtClean="0">
                <a:solidFill>
                  <a:srgbClr val="FF0000"/>
                </a:solidFill>
              </a:rPr>
              <a:t>Software Development Life Cycle</a:t>
            </a:r>
            <a:endParaRPr lang="en-IN" sz="3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785794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Models-</a:t>
            </a:r>
          </a:p>
          <a:p>
            <a:r>
              <a:rPr lang="en-IN" sz="3300" b="1" dirty="0" smtClean="0">
                <a:solidFill>
                  <a:srgbClr val="FF0000"/>
                </a:solidFill>
              </a:rPr>
              <a:t>RAD model-</a:t>
            </a:r>
          </a:p>
          <a:p>
            <a:r>
              <a:rPr lang="en-IN" sz="3000" dirty="0" smtClean="0"/>
              <a:t>Rapid application development (RAD)is an incremental software development process model that emphasizes an extremely short development cycle.</a:t>
            </a:r>
          </a:p>
          <a:p>
            <a:endParaRPr lang="en-IN" sz="3000" dirty="0" smtClean="0"/>
          </a:p>
          <a:p>
            <a:pPr>
              <a:buFontTx/>
              <a:buChar char="-"/>
            </a:pPr>
            <a:r>
              <a:rPr lang="en-IN" sz="3000" dirty="0" smtClean="0"/>
              <a:t>If requirements are </a:t>
            </a:r>
            <a:r>
              <a:rPr lang="en-IN" sz="3000" dirty="0" smtClean="0">
                <a:solidFill>
                  <a:srgbClr val="FF0000"/>
                </a:solidFill>
              </a:rPr>
              <a:t>well understood </a:t>
            </a:r>
            <a:r>
              <a:rPr lang="en-IN" sz="3000" dirty="0" smtClean="0"/>
              <a:t>and </a:t>
            </a:r>
            <a:r>
              <a:rPr lang="en-IN" sz="3000" dirty="0" smtClean="0">
                <a:solidFill>
                  <a:srgbClr val="FF0000"/>
                </a:solidFill>
              </a:rPr>
              <a:t>project scope is constrained</a:t>
            </a:r>
            <a:r>
              <a:rPr lang="en-IN" sz="3000" dirty="0" smtClean="0"/>
              <a:t>, the RAD model create a “fully functional system” within very </a:t>
            </a:r>
            <a:r>
              <a:rPr lang="en-IN" sz="3000" dirty="0" smtClean="0">
                <a:solidFill>
                  <a:srgbClr val="FF0000"/>
                </a:solidFill>
              </a:rPr>
              <a:t>short time periods .</a:t>
            </a:r>
          </a:p>
          <a:p>
            <a:endParaRPr lang="en-IN" sz="300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IN" sz="3000" dirty="0" smtClean="0"/>
              <a:t>Primarily used for information systems applications, the RAD approach consists of the following phases-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r>
              <a:rPr lang="en-IN" sz="3000" dirty="0" smtClean="0">
                <a:solidFill>
                  <a:srgbClr val="FF0000"/>
                </a:solidFill>
              </a:rPr>
              <a:t>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857232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85729"/>
            <a:ext cx="90011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IN" sz="3300" b="1" dirty="0" smtClean="0">
                <a:solidFill>
                  <a:srgbClr val="FF0000"/>
                </a:solidFill>
              </a:rPr>
              <a:t>Software Development Life Cycle</a:t>
            </a:r>
            <a:endParaRPr lang="en-IN" sz="3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785794"/>
            <a:ext cx="9144000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Models-</a:t>
            </a:r>
          </a:p>
          <a:p>
            <a:r>
              <a:rPr lang="en-IN" sz="3300" b="1" dirty="0" smtClean="0">
                <a:solidFill>
                  <a:srgbClr val="FF0000"/>
                </a:solidFill>
              </a:rPr>
              <a:t>RAD model-</a:t>
            </a:r>
          </a:p>
          <a:p>
            <a:r>
              <a:rPr lang="en-IN" sz="3000" dirty="0" smtClean="0"/>
              <a:t> RAD approach consists of the following phases-</a:t>
            </a:r>
          </a:p>
          <a:p>
            <a:r>
              <a:rPr lang="en-IN" sz="3300" b="1" dirty="0" smtClean="0">
                <a:solidFill>
                  <a:srgbClr val="FF0000"/>
                </a:solidFill>
              </a:rPr>
              <a:t>1)Business model</a:t>
            </a:r>
          </a:p>
          <a:p>
            <a:r>
              <a:rPr lang="en-IN" sz="3300" b="1" dirty="0" smtClean="0">
                <a:solidFill>
                  <a:srgbClr val="FF0000"/>
                </a:solidFill>
              </a:rPr>
              <a:t>2) Data model</a:t>
            </a:r>
          </a:p>
          <a:p>
            <a:r>
              <a:rPr lang="en-IN" sz="3300" b="1" dirty="0" smtClean="0">
                <a:solidFill>
                  <a:srgbClr val="FF0000"/>
                </a:solidFill>
              </a:rPr>
              <a:t>3) Process modelling</a:t>
            </a:r>
          </a:p>
          <a:p>
            <a:r>
              <a:rPr lang="en-IN" sz="3300" b="1" dirty="0" smtClean="0">
                <a:solidFill>
                  <a:srgbClr val="FF0000"/>
                </a:solidFill>
              </a:rPr>
              <a:t>4) Application generation</a:t>
            </a:r>
          </a:p>
          <a:p>
            <a:r>
              <a:rPr lang="en-IN" sz="3300" b="1" dirty="0" smtClean="0">
                <a:solidFill>
                  <a:srgbClr val="FF0000"/>
                </a:solidFill>
              </a:rPr>
              <a:t>5) Testing and turnover</a:t>
            </a:r>
          </a:p>
          <a:p>
            <a:endParaRPr lang="en-IN" sz="3000" dirty="0" smtClean="0"/>
          </a:p>
          <a:p>
            <a:endParaRPr lang="en-I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r>
              <a:rPr lang="en-IN" sz="3000" dirty="0" smtClean="0">
                <a:solidFill>
                  <a:srgbClr val="FF0000"/>
                </a:solidFill>
              </a:rPr>
              <a:t>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857232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85729"/>
            <a:ext cx="90011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IN" sz="3300" b="1" dirty="0" smtClean="0">
                <a:solidFill>
                  <a:srgbClr val="FF0000"/>
                </a:solidFill>
              </a:rPr>
              <a:t>Software Development Life Cycle</a:t>
            </a:r>
            <a:endParaRPr lang="en-IN" sz="3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785794"/>
            <a:ext cx="9144000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Models-</a:t>
            </a:r>
          </a:p>
          <a:p>
            <a:r>
              <a:rPr lang="en-IN" sz="3300" b="1" dirty="0" smtClean="0">
                <a:solidFill>
                  <a:srgbClr val="FF0000"/>
                </a:solidFill>
              </a:rPr>
              <a:t>RAD model-</a:t>
            </a:r>
          </a:p>
          <a:p>
            <a:r>
              <a:rPr lang="en-IN" sz="3000" dirty="0" smtClean="0">
                <a:solidFill>
                  <a:srgbClr val="FF0000"/>
                </a:solidFill>
              </a:rPr>
              <a:t>1)Business modelling </a:t>
            </a:r>
            <a:r>
              <a:rPr lang="en-IN" sz="3600" dirty="0" smtClean="0">
                <a:solidFill>
                  <a:srgbClr val="FF0000"/>
                </a:solidFill>
              </a:rPr>
              <a:t>-</a:t>
            </a:r>
            <a:r>
              <a:rPr lang="en-IN" sz="3000" dirty="0" smtClean="0">
                <a:solidFill>
                  <a:srgbClr val="FF0000"/>
                </a:solidFill>
              </a:rPr>
              <a:t> </a:t>
            </a:r>
            <a:r>
              <a:rPr lang="en-IN" sz="3000" dirty="0" smtClean="0"/>
              <a:t>How  information ﬂow among business model by asking question </a:t>
            </a:r>
          </a:p>
          <a:p>
            <a:r>
              <a:rPr lang="en-IN" sz="3000" dirty="0" smtClean="0"/>
              <a:t>What </a:t>
            </a:r>
            <a:r>
              <a:rPr lang="en-IN" sz="3000" dirty="0" smtClean="0"/>
              <a:t>information is generated? </a:t>
            </a:r>
          </a:p>
          <a:p>
            <a:r>
              <a:rPr lang="en-IN" sz="3000" dirty="0" smtClean="0"/>
              <a:t>Who </a:t>
            </a:r>
            <a:r>
              <a:rPr lang="en-IN" sz="3000" dirty="0" smtClean="0"/>
              <a:t>generates it? </a:t>
            </a:r>
          </a:p>
          <a:p>
            <a:r>
              <a:rPr lang="en-IN" sz="3000" dirty="0" smtClean="0"/>
              <a:t>Where does the information go? </a:t>
            </a:r>
          </a:p>
          <a:p>
            <a:r>
              <a:rPr lang="en-IN" sz="3000" dirty="0" smtClean="0"/>
              <a:t>Who processes it? </a:t>
            </a:r>
          </a:p>
          <a:p>
            <a:r>
              <a:rPr lang="en-IN" sz="3000" dirty="0" smtClean="0">
                <a:solidFill>
                  <a:srgbClr val="FF0000"/>
                </a:solidFill>
              </a:rPr>
              <a:t>2) Data modelling-</a:t>
            </a:r>
            <a:r>
              <a:rPr lang="en-IN" sz="3000" dirty="0" smtClean="0"/>
              <a:t>  In this actual information ﬂow of each object are identiﬁed and the relationships between these objects deﬁned.</a:t>
            </a:r>
          </a:p>
          <a:p>
            <a:endParaRPr lang="en-IN" sz="33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r>
              <a:rPr lang="en-IN" sz="3000" dirty="0" smtClean="0">
                <a:solidFill>
                  <a:srgbClr val="FF0000"/>
                </a:solidFill>
              </a:rPr>
              <a:t>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857232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85729"/>
            <a:ext cx="90011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IN" sz="3300" b="1" dirty="0" smtClean="0">
                <a:solidFill>
                  <a:srgbClr val="FF0000"/>
                </a:solidFill>
              </a:rPr>
              <a:t>Software Development Life Cycle</a:t>
            </a:r>
            <a:endParaRPr lang="en-IN" sz="3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714356"/>
            <a:ext cx="91440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Models-</a:t>
            </a:r>
          </a:p>
          <a:p>
            <a:r>
              <a:rPr lang="en-IN" sz="3300" b="1" dirty="0" smtClean="0">
                <a:solidFill>
                  <a:srgbClr val="FF0000"/>
                </a:solidFill>
              </a:rPr>
              <a:t>RAD model-</a:t>
            </a:r>
          </a:p>
          <a:p>
            <a:r>
              <a:rPr lang="en-IN" sz="3300" dirty="0" smtClean="0">
                <a:solidFill>
                  <a:srgbClr val="FF0000"/>
                </a:solidFill>
              </a:rPr>
              <a:t>3)Process modelling-</a:t>
            </a:r>
            <a:r>
              <a:rPr lang="en-IN" sz="3000" dirty="0" smtClean="0"/>
              <a:t>Deals with necessary info. flow.</a:t>
            </a:r>
          </a:p>
          <a:p>
            <a:r>
              <a:rPr lang="en-IN" sz="3000" dirty="0" smtClean="0"/>
              <a:t>This model defines implementation of a business function like adding, modifying, deleting, or retrieving a data object.</a:t>
            </a:r>
          </a:p>
          <a:p>
            <a:r>
              <a:rPr lang="en-IN" sz="3000" dirty="0" smtClean="0">
                <a:solidFill>
                  <a:srgbClr val="FF0000"/>
                </a:solidFill>
              </a:rPr>
              <a:t>4</a:t>
            </a:r>
            <a:r>
              <a:rPr lang="en-IN" sz="3300" dirty="0" smtClean="0">
                <a:solidFill>
                  <a:srgbClr val="FF0000"/>
                </a:solidFill>
              </a:rPr>
              <a:t>) Application generation- </a:t>
            </a:r>
            <a:r>
              <a:rPr lang="en-IN" sz="3000" dirty="0" smtClean="0"/>
              <a:t>It works to reuse existing program components by using automated tools.</a:t>
            </a:r>
          </a:p>
          <a:p>
            <a:r>
              <a:rPr lang="en-IN" sz="3300" dirty="0" smtClean="0">
                <a:solidFill>
                  <a:srgbClr val="FF0000"/>
                </a:solidFill>
              </a:rPr>
              <a:t>5) Testing and turnover- </a:t>
            </a:r>
            <a:r>
              <a:rPr lang="en-IN" sz="3000" dirty="0" smtClean="0"/>
              <a:t>RAD emphasizes reuse, so many of the components have already been tested but however, new components must be tested.</a:t>
            </a:r>
          </a:p>
          <a:p>
            <a:endParaRPr lang="en-IN" sz="3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r>
              <a:rPr lang="en-IN" sz="3000" dirty="0" smtClean="0">
                <a:solidFill>
                  <a:srgbClr val="FF0000"/>
                </a:solidFill>
              </a:rPr>
              <a:t>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857232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85729"/>
            <a:ext cx="90011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IN" sz="3300" b="1" dirty="0" smtClean="0">
                <a:solidFill>
                  <a:srgbClr val="FF0000"/>
                </a:solidFill>
              </a:rPr>
              <a:t>Software Development Life Cycle</a:t>
            </a:r>
            <a:endParaRPr lang="en-IN" sz="3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714356"/>
            <a:ext cx="91440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Models-</a:t>
            </a:r>
          </a:p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Evolutionary  Software Process Models-</a:t>
            </a:r>
          </a:p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 The Incremental Model </a:t>
            </a:r>
          </a:p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 The Spiral Model </a:t>
            </a:r>
          </a:p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 Concurrent Development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r>
              <a:rPr lang="en-IN" sz="3000" dirty="0" smtClean="0">
                <a:solidFill>
                  <a:srgbClr val="FF0000"/>
                </a:solidFill>
              </a:rPr>
              <a:t>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857232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85729"/>
            <a:ext cx="90011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IN" sz="3300" b="1" dirty="0" smtClean="0">
                <a:solidFill>
                  <a:srgbClr val="FF0000"/>
                </a:solidFill>
              </a:rPr>
              <a:t>Software Development Life Cycle</a:t>
            </a:r>
            <a:endParaRPr lang="en-IN" sz="3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714356"/>
            <a:ext cx="91440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Models-</a:t>
            </a:r>
          </a:p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Evolutionary  Software Process Models-</a:t>
            </a:r>
          </a:p>
          <a:p>
            <a:r>
              <a:rPr lang="en-IN" sz="3000" dirty="0" smtClean="0"/>
              <a:t>- In Evolutionary models are iterative in nature.</a:t>
            </a:r>
          </a:p>
          <a:p>
            <a:r>
              <a:rPr lang="en-IN" sz="3000" b="1" dirty="0" smtClean="0"/>
              <a:t>-</a:t>
            </a:r>
            <a:endParaRPr lang="en-IN" sz="3000" dirty="0" smtClean="0"/>
          </a:p>
          <a:p>
            <a:pPr>
              <a:buFontTx/>
              <a:buChar char="-"/>
            </a:pPr>
            <a:r>
              <a:rPr lang="en-IN" sz="3000" dirty="0" smtClean="0"/>
              <a:t>This model is a combination of  incremental and iterative models.</a:t>
            </a:r>
          </a:p>
          <a:p>
            <a:pPr>
              <a:buFontTx/>
              <a:buChar char="-"/>
            </a:pPr>
            <a:r>
              <a:rPr lang="en-IN" sz="3200" dirty="0" smtClean="0"/>
              <a:t>In the evolutionary model, all work divided into smaller chunks.</a:t>
            </a:r>
            <a:endParaRPr lang="en-I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r>
              <a:rPr lang="en-IN" sz="3000" dirty="0" smtClean="0">
                <a:solidFill>
                  <a:srgbClr val="FF0000"/>
                </a:solidFill>
              </a:rPr>
              <a:t>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857232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85729"/>
            <a:ext cx="90011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IN" sz="3300" b="1" dirty="0" smtClean="0">
                <a:solidFill>
                  <a:srgbClr val="FF0000"/>
                </a:solidFill>
              </a:rPr>
              <a:t>Software Development Life Cycle</a:t>
            </a:r>
            <a:endParaRPr lang="en-IN" sz="3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714356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Models- The Incremental Model </a:t>
            </a:r>
          </a:p>
          <a:p>
            <a:r>
              <a:rPr lang="en-IN" sz="33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The incremental model  combines elements of the linear sequential model (applied repetitively) with the iterative techniques of prototyping.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- First, a simple working system implementing only a few basic features is built and then that is delivered to the customer. After that many successive iterations/ versions are implemented and delivered to the customer until the desired system is released.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r>
              <a:rPr lang="en-IN" sz="3000" dirty="0" smtClean="0">
                <a:solidFill>
                  <a:srgbClr val="FF0000"/>
                </a:solidFill>
              </a:rPr>
              <a:t>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857232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85729"/>
            <a:ext cx="90011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IN" sz="3300" b="1" dirty="0" smtClean="0">
                <a:solidFill>
                  <a:srgbClr val="FF0000"/>
                </a:solidFill>
              </a:rPr>
              <a:t>Software Development Life Cycle</a:t>
            </a:r>
            <a:endParaRPr lang="en-IN" sz="3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714356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Models- The Incremental Model –</a:t>
            </a:r>
          </a:p>
          <a:p>
            <a:endParaRPr lang="en-IN" sz="33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357298"/>
            <a:ext cx="8715436" cy="5441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r>
              <a:rPr lang="en-IN" sz="3000" dirty="0" smtClean="0">
                <a:solidFill>
                  <a:srgbClr val="FF0000"/>
                </a:solidFill>
              </a:rPr>
              <a:t>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857232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85729"/>
            <a:ext cx="900115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IN" sz="3300" b="1" dirty="0" smtClean="0">
                <a:solidFill>
                  <a:srgbClr val="FF0000"/>
                </a:solidFill>
              </a:rPr>
              <a:t>Software Development Life Cycle</a:t>
            </a:r>
            <a:endParaRPr lang="en-IN" sz="3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714356"/>
            <a:ext cx="9144000" cy="690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Models- </a:t>
            </a:r>
          </a:p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 The Spiral Model –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- This Spiral model is a combination of iterative development process model and sequential linear development model. </a:t>
            </a:r>
          </a:p>
          <a:p>
            <a:pPr>
              <a:buFontTx/>
              <a:buChar char="-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Specific activities performed in one iteration (spiral) where the output is a small prototype of the large software. </a:t>
            </a:r>
          </a:p>
          <a:p>
            <a:pPr>
              <a:buFontTx/>
              <a:buChar char="-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The same activities are then repeated for all the spirals until the entire software is built</a:t>
            </a:r>
          </a:p>
          <a:p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- This model is best used for large projects which </a:t>
            </a:r>
            <a:r>
              <a:rPr lang="en-IN" sz="3000" dirty="0" smtClean="0"/>
              <a:t>involve continuous enhancements.</a:t>
            </a: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3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Software Engineering &amp; Testing </a:t>
            </a:r>
            <a:r>
              <a:rPr lang="en-IN" sz="2000" dirty="0" smtClean="0">
                <a:solidFill>
                  <a:srgbClr val="FF0000"/>
                </a:solidFill>
              </a:rPr>
              <a:t> Unit - 01 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57166"/>
            <a:ext cx="8929718" cy="5786454"/>
          </a:xfrm>
        </p:spPr>
        <p:txBody>
          <a:bodyPr>
            <a:normAutofit/>
          </a:bodyPr>
          <a:lstStyle/>
          <a:p>
            <a:pPr algn="l"/>
            <a:r>
              <a:rPr lang="en-IN" sz="3900" dirty="0" smtClean="0"/>
              <a:t> </a:t>
            </a:r>
            <a:r>
              <a:rPr lang="en-IN" sz="3900" dirty="0" smtClean="0">
                <a:solidFill>
                  <a:srgbClr val="FF0000"/>
                </a:solidFill>
              </a:rPr>
              <a:t>                     </a:t>
            </a:r>
            <a:endParaRPr lang="en-IN" sz="3900" b="1" dirty="0" smtClean="0">
              <a:solidFill>
                <a:srgbClr val="FF0000"/>
              </a:solidFill>
            </a:endParaRPr>
          </a:p>
          <a:p>
            <a:pPr algn="l"/>
            <a:endParaRPr lang="en-IN" sz="3900" dirty="0" smtClean="0">
              <a:solidFill>
                <a:srgbClr val="FF0000"/>
              </a:solidFill>
            </a:endParaRPr>
          </a:p>
          <a:p>
            <a:pPr algn="l"/>
            <a:r>
              <a:rPr lang="en-IN" sz="2700" b="1" dirty="0" smtClean="0">
                <a:solidFill>
                  <a:srgbClr val="FF0000"/>
                </a:solidFill>
              </a:rPr>
              <a:t>	</a:t>
            </a:r>
            <a:r>
              <a:rPr lang="en-IN" sz="3000" dirty="0" smtClean="0">
                <a:solidFill>
                  <a:srgbClr val="FF0000"/>
                </a:solidFill>
              </a:rPr>
              <a:t>  </a:t>
            </a: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3000" dirty="0" smtClean="0">
              <a:solidFill>
                <a:srgbClr val="FF0000"/>
              </a:solidFill>
            </a:endParaRPr>
          </a:p>
          <a:p>
            <a:pPr algn="l"/>
            <a:endParaRPr lang="en-IN" sz="24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714620"/>
            <a:ext cx="9144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endParaRPr lang="en-IN" sz="27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71435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000" dirty="0" smtClean="0"/>
          </a:p>
          <a:p>
            <a:pPr marL="342900" indent="-342900"/>
            <a:r>
              <a:rPr lang="en-IN" sz="3600" b="1" dirty="0" smtClean="0">
                <a:solidFill>
                  <a:srgbClr val="FF0000"/>
                </a:solidFill>
              </a:rPr>
              <a:t> 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857232"/>
            <a:ext cx="89297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300" b="1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85729"/>
            <a:ext cx="9001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/>
            <a:r>
              <a:rPr lang="en-IN" sz="2000" b="1" dirty="0" smtClean="0">
                <a:solidFill>
                  <a:srgbClr val="FF0000"/>
                </a:solidFill>
              </a:rPr>
              <a:t>Software Development Life Cycle</a:t>
            </a:r>
            <a:endParaRPr lang="en-IN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0" y="714356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3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SDLC Models- 2) The Spiral Model –</a:t>
            </a:r>
          </a:p>
          <a:p>
            <a:endParaRPr lang="en-IN" sz="30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33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714356"/>
            <a:ext cx="9144000" cy="475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6045" y="5429264"/>
            <a:ext cx="30194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40" y="5715016"/>
            <a:ext cx="20859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071546"/>
            <a:ext cx="9144000" cy="5786454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2700" dirty="0" smtClean="0"/>
              <a:t>                      </a:t>
            </a:r>
            <a:r>
              <a:rPr lang="en-IN" sz="3000" dirty="0" smtClean="0"/>
              <a:t>1)  What is Software myths?</a:t>
            </a:r>
          </a:p>
          <a:p>
            <a:pPr algn="l"/>
            <a:r>
              <a:rPr lang="en-IN" sz="3000" dirty="0" smtClean="0"/>
              <a:t>	</a:t>
            </a:r>
            <a:r>
              <a:rPr lang="en-IN" sz="3200" dirty="0" smtClean="0"/>
              <a:t> - Types of  myths</a:t>
            </a:r>
          </a:p>
          <a:p>
            <a:pPr algn="l"/>
            <a:endParaRPr lang="en-IN" sz="30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pic>
        <p:nvPicPr>
          <p:cNvPr id="5" name="Picture 4" descr="Myt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620"/>
            <a:ext cx="9144000" cy="414338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9144000" cy="5786454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2700" dirty="0" smtClean="0"/>
              <a:t>                      </a:t>
            </a:r>
            <a:r>
              <a:rPr lang="en-IN" sz="3000" dirty="0" smtClean="0"/>
              <a:t>1)  What is Software myths?</a:t>
            </a:r>
          </a:p>
          <a:p>
            <a:pPr algn="l"/>
            <a:r>
              <a:rPr lang="en-IN" sz="3000" dirty="0" smtClean="0"/>
              <a:t>	</a:t>
            </a:r>
            <a:r>
              <a:rPr lang="en-IN" sz="3200" dirty="0" smtClean="0"/>
              <a:t> - Types of  myths:</a:t>
            </a:r>
          </a:p>
          <a:p>
            <a:pPr marL="514350" indent="-514350" algn="l">
              <a:buAutoNum type="arabicParenR"/>
            </a:pPr>
            <a:r>
              <a:rPr lang="en-IN" sz="3200" dirty="0" smtClean="0"/>
              <a:t>Management myths:</a:t>
            </a:r>
          </a:p>
          <a:p>
            <a:pPr marL="514350" indent="-514350" algn="l"/>
            <a:r>
              <a:rPr lang="en-IN" sz="3200" dirty="0" smtClean="0"/>
              <a:t>		</a:t>
            </a:r>
          </a:p>
          <a:p>
            <a:pPr algn="l"/>
            <a:endParaRPr lang="en-IN" sz="30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000372"/>
            <a:ext cx="9144000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</a:t>
            </a:r>
            <a:r>
              <a:rPr lang="en-IN" sz="2700" dirty="0" err="1" smtClean="0"/>
              <a:t>i</a:t>
            </a:r>
            <a:r>
              <a:rPr lang="en-IN" sz="2700" dirty="0" smtClean="0"/>
              <a:t>)We have all the standards and procedures available for software development.</a:t>
            </a:r>
          </a:p>
          <a:p>
            <a:r>
              <a:rPr lang="en-IN" sz="2700" dirty="0" smtClean="0">
                <a:solidFill>
                  <a:srgbClr val="FF0000"/>
                </a:solidFill>
              </a:rPr>
              <a:t>	Facts:  </a:t>
            </a:r>
            <a:r>
              <a:rPr lang="en-IN" sz="2800" dirty="0" smtClean="0"/>
              <a:t>Experts do not know all the requirements for the software development.</a:t>
            </a:r>
          </a:p>
          <a:p>
            <a:pPr fontAlgn="base"/>
            <a:r>
              <a:rPr lang="en-IN" sz="2800" dirty="0" smtClean="0">
                <a:solidFill>
                  <a:srgbClr val="FF0000"/>
                </a:solidFill>
              </a:rPr>
              <a:t>	</a:t>
            </a:r>
            <a:r>
              <a:rPr lang="en-IN" sz="2800" dirty="0" smtClean="0"/>
              <a:t>ii) The addition of the latest hardware programs will improve the software development.</a:t>
            </a:r>
          </a:p>
          <a:p>
            <a:pPr fontAlgn="base"/>
            <a:r>
              <a:rPr lang="en-IN" sz="2700" dirty="0" smtClean="0">
                <a:solidFill>
                  <a:srgbClr val="FF0000"/>
                </a:solidFill>
              </a:rPr>
              <a:t>	Facts</a:t>
            </a:r>
            <a:r>
              <a:rPr lang="en-IN" sz="2800" dirty="0" smtClean="0"/>
              <a:t>: The role of the latest hardware is not very high on standard software development but rather that hardware may be misused.</a:t>
            </a:r>
          </a:p>
          <a:p>
            <a:endParaRPr lang="en-IN" sz="2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9144000" cy="5786454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2700" dirty="0" smtClean="0"/>
              <a:t>                      </a:t>
            </a:r>
            <a:r>
              <a:rPr lang="en-IN" sz="3000" dirty="0" smtClean="0"/>
              <a:t>1)  What is Software myths?</a:t>
            </a:r>
          </a:p>
          <a:p>
            <a:pPr algn="l"/>
            <a:r>
              <a:rPr lang="en-IN" sz="3000" dirty="0" smtClean="0"/>
              <a:t>	</a:t>
            </a:r>
            <a:r>
              <a:rPr lang="en-IN" sz="3200" dirty="0" smtClean="0"/>
              <a:t> - Types of  myths:</a:t>
            </a:r>
          </a:p>
          <a:p>
            <a:pPr marL="514350" indent="-514350" algn="l">
              <a:buAutoNum type="arabicParenR"/>
            </a:pPr>
            <a:r>
              <a:rPr lang="en-IN" sz="3200" dirty="0" smtClean="0"/>
              <a:t>Management myths:</a:t>
            </a:r>
          </a:p>
          <a:p>
            <a:pPr marL="514350" indent="-514350" algn="l"/>
            <a:r>
              <a:rPr lang="en-IN" sz="3200" dirty="0" smtClean="0"/>
              <a:t>		</a:t>
            </a:r>
          </a:p>
          <a:p>
            <a:pPr algn="l"/>
            <a:endParaRPr lang="en-IN" sz="30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000372"/>
            <a:ext cx="91440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iii) </a:t>
            </a:r>
            <a:r>
              <a:rPr lang="en-IN" sz="2800" dirty="0" smtClean="0"/>
              <a:t>With the addition of more people and program planners to Software development can help meet project deadlines or completion or release.</a:t>
            </a:r>
            <a:endParaRPr lang="en-IN" sz="2700" dirty="0" smtClean="0"/>
          </a:p>
          <a:p>
            <a:r>
              <a:rPr lang="en-IN" sz="2700" dirty="0" smtClean="0"/>
              <a:t> </a:t>
            </a:r>
            <a:r>
              <a:rPr lang="en-IN" sz="2700" dirty="0" smtClean="0">
                <a:solidFill>
                  <a:srgbClr val="FF0000"/>
                </a:solidFill>
              </a:rPr>
              <a:t>	Facts</a:t>
            </a:r>
            <a:r>
              <a:rPr lang="en-IN" sz="2800" dirty="0" smtClean="0"/>
              <a:t>: Adding more people will merely make the problem worse, because educating and training session  the newcomers.</a:t>
            </a:r>
          </a:p>
          <a:p>
            <a:endParaRPr lang="en-IN" sz="2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9144000" cy="5786454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2700" dirty="0" smtClean="0"/>
              <a:t>                      </a:t>
            </a:r>
            <a:r>
              <a:rPr lang="en-IN" sz="3000" dirty="0" smtClean="0"/>
              <a:t>1)  What is Software myths?</a:t>
            </a:r>
          </a:p>
          <a:p>
            <a:pPr algn="l"/>
            <a:r>
              <a:rPr lang="en-IN" sz="3000" dirty="0" smtClean="0"/>
              <a:t>	</a:t>
            </a:r>
            <a:r>
              <a:rPr lang="en-IN" sz="3200" dirty="0" smtClean="0"/>
              <a:t> - Types of  myths:</a:t>
            </a:r>
          </a:p>
          <a:p>
            <a:pPr marL="514350" indent="-514350" algn="l">
              <a:buAutoNum type="arabicParenR"/>
            </a:pPr>
            <a:r>
              <a:rPr lang="en-IN" sz="3200" dirty="0" smtClean="0"/>
              <a:t>Customer myths:</a:t>
            </a:r>
          </a:p>
          <a:p>
            <a:pPr marL="514350" indent="-514350" algn="l"/>
            <a:r>
              <a:rPr lang="en-IN" sz="3200" dirty="0" smtClean="0"/>
              <a:t>	</a:t>
            </a:r>
            <a:endParaRPr lang="en-IN" sz="30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000372"/>
            <a:ext cx="9144000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 Cust</a:t>
            </a:r>
            <a:r>
              <a:rPr lang="en-IN" sz="2800" dirty="0" smtClean="0"/>
              <a:t>omer has myths leading to false expectations &amp; that’s why you create dissatisfaction with the software  developer.</a:t>
            </a:r>
          </a:p>
          <a:p>
            <a:pPr fontAlgn="base"/>
            <a:r>
              <a:rPr lang="en-IN" sz="2800" dirty="0" smtClean="0"/>
              <a:t>	</a:t>
            </a:r>
            <a:r>
              <a:rPr lang="en-IN" sz="2800" dirty="0" err="1" smtClean="0"/>
              <a:t>i</a:t>
            </a:r>
            <a:r>
              <a:rPr lang="en-IN" sz="2800" dirty="0" smtClean="0"/>
              <a:t>) A general statement of intent is enough to start writing plans (software development) and details of objectives can be done over time.</a:t>
            </a:r>
          </a:p>
          <a:p>
            <a:pPr fontAlgn="base"/>
            <a:r>
              <a:rPr lang="en-IN" sz="2700" dirty="0" smtClean="0">
                <a:solidFill>
                  <a:srgbClr val="FF0000"/>
                </a:solidFill>
              </a:rPr>
              <a:t>Facts</a:t>
            </a:r>
            <a:r>
              <a:rPr lang="en-IN" sz="2800" dirty="0" smtClean="0"/>
              <a:t>: Official and detailed description of the database function are important.</a:t>
            </a:r>
          </a:p>
          <a:p>
            <a:endParaRPr lang="en-IN" sz="2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71546"/>
          </a:xfrm>
        </p:spPr>
        <p:txBody>
          <a:bodyPr>
            <a:normAutofit/>
          </a:bodyPr>
          <a:lstStyle/>
          <a:p>
            <a:pPr algn="ctr"/>
            <a:r>
              <a:rPr lang="en-IN" sz="5100" dirty="0" smtClean="0">
                <a:solidFill>
                  <a:schemeClr val="tx1"/>
                </a:solidFill>
              </a:rPr>
              <a:t>Software Engineering &amp; Testing</a:t>
            </a:r>
            <a:endParaRPr lang="en-IN" sz="51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9144000" cy="5786454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solidFill>
                  <a:srgbClr val="FF0000"/>
                </a:solidFill>
              </a:rPr>
              <a:t>                                                           Unit 01 :  </a:t>
            </a:r>
            <a:endParaRPr lang="en-IN" sz="2400" b="1" i="1" dirty="0" smtClean="0">
              <a:solidFill>
                <a:srgbClr val="002060"/>
              </a:solidFill>
            </a:endParaRPr>
          </a:p>
          <a:p>
            <a:pPr algn="l"/>
            <a:r>
              <a:rPr lang="en-IN" sz="2700" dirty="0" smtClean="0"/>
              <a:t>                      </a:t>
            </a:r>
            <a:r>
              <a:rPr lang="en-IN" sz="3000" dirty="0" smtClean="0"/>
              <a:t>1)  What is Software myths?</a:t>
            </a:r>
          </a:p>
          <a:p>
            <a:pPr algn="l"/>
            <a:r>
              <a:rPr lang="en-IN" sz="3000" dirty="0" smtClean="0"/>
              <a:t>	</a:t>
            </a:r>
            <a:r>
              <a:rPr lang="en-IN" sz="3200" dirty="0" smtClean="0"/>
              <a:t> - Types of  myths:</a:t>
            </a:r>
          </a:p>
          <a:p>
            <a:pPr marL="514350" indent="-514350" algn="l">
              <a:buAutoNum type="arabicParenR"/>
            </a:pPr>
            <a:r>
              <a:rPr lang="en-IN" sz="3200" dirty="0" smtClean="0"/>
              <a:t>Customer myths:</a:t>
            </a:r>
          </a:p>
          <a:p>
            <a:pPr marL="514350" indent="-514350" algn="l"/>
            <a:r>
              <a:rPr lang="en-IN" sz="3200" dirty="0" smtClean="0"/>
              <a:t>	</a:t>
            </a:r>
            <a:endParaRPr lang="en-IN" sz="3000" dirty="0" smtClean="0"/>
          </a:p>
          <a:p>
            <a:pPr algn="l"/>
            <a:r>
              <a:rPr lang="en-IN" sz="2400" b="1" dirty="0" smtClean="0"/>
              <a:t>	</a:t>
            </a:r>
            <a:r>
              <a:rPr lang="en-IN" sz="2700" b="1" dirty="0" smtClean="0"/>
              <a:t> </a:t>
            </a:r>
          </a:p>
          <a:p>
            <a:pPr algn="l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3000372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700" dirty="0" smtClean="0"/>
              <a:t>	 ii) Sof</a:t>
            </a:r>
            <a:r>
              <a:rPr lang="en-IN" sz="2800" dirty="0" smtClean="0"/>
              <a:t>tware requirements continually change, but change can be easily accommodated because software is flexible</a:t>
            </a:r>
            <a:endParaRPr lang="en-IN" sz="2700" dirty="0" smtClean="0"/>
          </a:p>
          <a:p>
            <a:r>
              <a:rPr lang="en-IN" sz="2700" dirty="0" smtClean="0">
                <a:solidFill>
                  <a:srgbClr val="FF0000"/>
                </a:solidFill>
              </a:rPr>
              <a:t>Facts</a:t>
            </a:r>
            <a:r>
              <a:rPr lang="en-IN" sz="2800" dirty="0" smtClean="0"/>
              <a:t>: Impact of change varies with the time.  At early (before design or code has been started), the cost impact is relatively small but grows with respect to time  passes</a:t>
            </a:r>
            <a:endParaRPr lang="en-IN" sz="2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9727</TotalTime>
  <Words>1633</Words>
  <Application>Microsoft Office PowerPoint</Application>
  <PresentationFormat>On-screen Show (4:3)</PresentationFormat>
  <Paragraphs>930</Paragraphs>
  <Slides>49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Flow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</vt:lpstr>
      <vt:lpstr>Software Engineering &amp; Testing Unit -01</vt:lpstr>
      <vt:lpstr>Software Engineering &amp; Testing  Unit-01</vt:lpstr>
      <vt:lpstr>Software Engineering &amp; Testing Unit -01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  <vt:lpstr>Software Engineering &amp; Testing  Unit - 01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&amp; Testing</dc:title>
  <dc:creator>AD-IV</dc:creator>
  <cp:lastModifiedBy>HP</cp:lastModifiedBy>
  <cp:revision>244</cp:revision>
  <dcterms:created xsi:type="dcterms:W3CDTF">2022-09-25T14:32:27Z</dcterms:created>
  <dcterms:modified xsi:type="dcterms:W3CDTF">2022-10-22T04:10:11Z</dcterms:modified>
</cp:coreProperties>
</file>