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5"/>
  </p:notesMasterIdLst>
  <p:sldIdLst>
    <p:sldId id="260" r:id="rId2"/>
    <p:sldId id="261" r:id="rId3"/>
    <p:sldId id="262" r:id="rId4"/>
    <p:sldId id="263" r:id="rId5"/>
    <p:sldId id="264" r:id="rId6"/>
    <p:sldId id="265" r:id="rId7"/>
    <p:sldId id="267" r:id="rId8"/>
    <p:sldId id="271" r:id="rId9"/>
    <p:sldId id="268" r:id="rId10"/>
    <p:sldId id="272" r:id="rId11"/>
    <p:sldId id="273" r:id="rId12"/>
    <p:sldId id="274" r:id="rId13"/>
    <p:sldId id="275" r:id="rId14"/>
    <p:sldId id="276" r:id="rId15"/>
    <p:sldId id="277" r:id="rId16"/>
    <p:sldId id="278" r:id="rId17"/>
    <p:sldId id="279" r:id="rId18"/>
    <p:sldId id="281" r:id="rId19"/>
    <p:sldId id="280" r:id="rId20"/>
    <p:sldId id="282" r:id="rId21"/>
    <p:sldId id="270"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6" r:id="rId63"/>
    <p:sldId id="323" r:id="rId64"/>
    <p:sldId id="324" r:id="rId65"/>
    <p:sldId id="325" r:id="rId66"/>
    <p:sldId id="327" r:id="rId67"/>
    <p:sldId id="328" r:id="rId68"/>
    <p:sldId id="329" r:id="rId69"/>
    <p:sldId id="330" r:id="rId70"/>
    <p:sldId id="331" r:id="rId71"/>
    <p:sldId id="332" r:id="rId72"/>
    <p:sldId id="333" r:id="rId73"/>
    <p:sldId id="334" r:id="rId74"/>
    <p:sldId id="336" r:id="rId75"/>
    <p:sldId id="335"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363" r:id="rId103"/>
    <p:sldId id="364" r:id="rId10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8387" autoAdjust="0"/>
  </p:normalViewPr>
  <p:slideViewPr>
    <p:cSldViewPr>
      <p:cViewPr varScale="1">
        <p:scale>
          <a:sx n="72" d="100"/>
          <a:sy n="72" d="100"/>
        </p:scale>
        <p:origin x="-1290" y="-13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1CD475-7C11-4A11-A452-0BB4DF3596F2}" type="datetimeFigureOut">
              <a:rPr lang="en-US" smtClean="0"/>
              <a:pPr/>
              <a:t>11/16/2022</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32219C-7206-4A62-8162-679110D1DA7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9A32219C-7206-4A62-8162-679110D1DA70}" type="slidenum">
              <a:rPr lang="en-IN" smtClean="0"/>
              <a:pPr/>
              <a:t>31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B73835D6-7EEC-4689-A99B-C986D4BAC66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3835D6-7EEC-4689-A99B-C986D4BAC663}"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3835D6-7EEC-4689-A99B-C986D4BAC66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74CBD90-4DD3-4581-9F16-8DAD1FF9CA43}" type="datetimeFigureOut">
              <a:rPr lang="en-US" smtClean="0"/>
              <a:pPr/>
              <a:t>11/16/2022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B73835D6-7EEC-4689-A99B-C986D4BAC663}"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74CBD90-4DD3-4581-9F16-8DAD1FF9CA43}" type="datetimeFigureOut">
              <a:rPr lang="en-US" smtClean="0"/>
              <a:pPr/>
              <a:t>11/16/2022</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73835D6-7EEC-4689-A99B-C986D4BAC663}"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828800"/>
          </a:xfrm>
        </p:spPr>
        <p:txBody>
          <a:bodyPr>
            <a:normAutofit/>
          </a:bodyPr>
          <a:lstStyle/>
          <a:p>
            <a:pPr algn="ctr"/>
            <a:r>
              <a:rPr lang="en-IN" sz="5100" dirty="0" smtClean="0">
                <a:solidFill>
                  <a:schemeClr val="tx1"/>
                </a:solidFill>
              </a:rPr>
              <a:t>Software Engineering &amp; Testing</a:t>
            </a:r>
            <a:endParaRPr lang="en-IN" sz="5100" dirty="0">
              <a:solidFill>
                <a:schemeClr val="tx1"/>
              </a:solidFill>
            </a:endParaRPr>
          </a:p>
        </p:txBody>
      </p:sp>
      <p:sp>
        <p:nvSpPr>
          <p:cNvPr id="3" name="Subtitle 2"/>
          <p:cNvSpPr>
            <a:spLocks noGrp="1"/>
          </p:cNvSpPr>
          <p:nvPr>
            <p:ph type="subTitle" idx="1"/>
          </p:nvPr>
        </p:nvSpPr>
        <p:spPr>
          <a:xfrm>
            <a:off x="0" y="2357430"/>
            <a:ext cx="9144000" cy="3571876"/>
          </a:xfrm>
        </p:spPr>
        <p:txBody>
          <a:bodyPr>
            <a:normAutofit/>
          </a:bodyPr>
          <a:lstStyle/>
          <a:p>
            <a:pPr algn="l"/>
            <a:r>
              <a:rPr lang="en-IN" sz="2400" dirty="0" smtClean="0"/>
              <a:t>Briefing of complete Syllabus:</a:t>
            </a:r>
          </a:p>
          <a:p>
            <a:pPr algn="l"/>
            <a:r>
              <a:rPr lang="en-IN" sz="2400" dirty="0" smtClean="0">
                <a:solidFill>
                  <a:srgbClr val="FF0000"/>
                </a:solidFill>
              </a:rPr>
              <a:t>        Unit 02: </a:t>
            </a:r>
            <a:r>
              <a:rPr lang="en-IN" sz="2400" b="1" i="1" dirty="0" smtClean="0">
                <a:solidFill>
                  <a:srgbClr val="002060"/>
                </a:solidFill>
              </a:rPr>
              <a:t>Designing of Software</a:t>
            </a:r>
          </a:p>
          <a:p>
            <a:pPr algn="l"/>
            <a:r>
              <a:rPr lang="en-IN" sz="2400" dirty="0" smtClean="0">
                <a:solidFill>
                  <a:srgbClr val="FF0000"/>
                </a:solidFill>
              </a:rPr>
              <a:t>                       </a:t>
            </a:r>
            <a:r>
              <a:rPr lang="en-IN" sz="2400" dirty="0" smtClean="0"/>
              <a:t>Designing process, Design Quality , Design model, </a:t>
            </a:r>
          </a:p>
          <a:p>
            <a:pPr algn="l"/>
            <a:r>
              <a:rPr lang="en-IN" sz="2400" dirty="0" smtClean="0"/>
              <a:t>                       Architectural design, UI, UML : methods, types, </a:t>
            </a:r>
          </a:p>
          <a:p>
            <a:pPr algn="l"/>
            <a:r>
              <a:rPr lang="en-IN" sz="2400" dirty="0" smtClean="0"/>
              <a:t>                       developing diagrams &amp; Use cases.</a:t>
            </a:r>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r>
              <a:rPr lang="en-IN" sz="4700" b="1" dirty="0" smtClean="0">
                <a:latin typeface="Times New Roman" pitchFamily="18" charset="0"/>
                <a:cs typeface="Times New Roman" pitchFamily="18" charset="0"/>
              </a:rPr>
              <a:t>  </a:t>
            </a:r>
            <a:r>
              <a:rPr lang="en-IN" sz="3000" b="1" dirty="0" smtClean="0">
                <a:latin typeface="Times New Roman" pitchFamily="18" charset="0"/>
                <a:cs typeface="Times New Roman" pitchFamily="18" charset="0"/>
              </a:rPr>
              <a:t>-DESIGN CONCEPTS  </a:t>
            </a:r>
          </a:p>
          <a:p>
            <a:pPr algn="l">
              <a:buFontTx/>
              <a:buChar char="-"/>
            </a:pPr>
            <a:r>
              <a:rPr lang="en-IN" sz="2400" dirty="0" smtClean="0"/>
              <a:t> Concepts are defined as a principal idea or invention that comes into our mind or in thought to understand something. </a:t>
            </a:r>
          </a:p>
          <a:p>
            <a:pPr algn="l">
              <a:buFontTx/>
              <a:buChar char="-"/>
            </a:pPr>
            <a:r>
              <a:rPr lang="en-IN" sz="2400" dirty="0" smtClean="0"/>
              <a:t> Idea or principle behind the design.</a:t>
            </a:r>
          </a:p>
          <a:p>
            <a:pPr algn="l">
              <a:buFontTx/>
              <a:buChar char="-"/>
            </a:pPr>
            <a:r>
              <a:rPr lang="en-IN" sz="2400" dirty="0" smtClean="0"/>
              <a:t> There are many concepts of software design and some of them are given below: </a:t>
            </a:r>
            <a:endParaRPr lang="en-IN" sz="2400" dirty="0" smtClean="0">
              <a:latin typeface="Times New Roman" pitchFamily="18" charset="0"/>
              <a:cs typeface="Times New Roman" pitchFamily="18" charset="0"/>
            </a:endParaRPr>
          </a:p>
          <a:p>
            <a:pPr algn="l"/>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Class diagram of student and Teacher:</a:t>
            </a:r>
          </a:p>
          <a:p>
            <a:pPr algn="l">
              <a:buFontTx/>
              <a:buChar char="-"/>
            </a:pPr>
            <a:endParaRPr lang="en-IN" sz="3200" dirty="0" smtClean="0"/>
          </a:p>
          <a:p>
            <a:pPr algn="l"/>
            <a:endParaRPr lang="en-IN" sz="3000" b="1" i="1" dirty="0" smtClean="0">
              <a:solidFill>
                <a:srgbClr val="FF0000"/>
              </a:solidFill>
              <a:latin typeface="Times New Roman" pitchFamily="18" charset="0"/>
              <a:cs typeface="Times New Roman" pitchFamily="18" charset="0"/>
            </a:endParaRPr>
          </a:p>
        </p:txBody>
      </p:sp>
      <p:pic>
        <p:nvPicPr>
          <p:cNvPr id="4" name="Picture 3" descr="class-diagram-example 2.png"/>
          <p:cNvPicPr>
            <a:picLocks noChangeAspect="1"/>
          </p:cNvPicPr>
          <p:nvPr/>
        </p:nvPicPr>
        <p:blipFill>
          <a:blip r:embed="rId2"/>
          <a:stretch>
            <a:fillRect/>
          </a:stretch>
        </p:blipFill>
        <p:spPr>
          <a:xfrm>
            <a:off x="285720" y="725405"/>
            <a:ext cx="8643966" cy="5989743"/>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buFontTx/>
              <a:buChar char="-"/>
            </a:pPr>
            <a:endParaRPr lang="en-IN" sz="3200" dirty="0" smtClean="0"/>
          </a:p>
          <a:p>
            <a:pPr algn="l"/>
            <a:endParaRPr lang="en-IN" sz="3000" b="1" i="1" dirty="0" smtClean="0">
              <a:solidFill>
                <a:srgbClr val="FF0000"/>
              </a:solidFill>
              <a:latin typeface="Times New Roman" pitchFamily="18" charset="0"/>
              <a:cs typeface="Times New Roman" pitchFamily="18" charset="0"/>
            </a:endParaRPr>
          </a:p>
        </p:txBody>
      </p:sp>
      <p:pic>
        <p:nvPicPr>
          <p:cNvPr id="5" name="Picture 4" descr="statechart-diag -ol-mobi-recharge_.jpg"/>
          <p:cNvPicPr>
            <a:picLocks noChangeAspect="1"/>
          </p:cNvPicPr>
          <p:nvPr/>
        </p:nvPicPr>
        <p:blipFill>
          <a:blip r:embed="rId2"/>
          <a:stretch>
            <a:fillRect/>
          </a:stretch>
        </p:blipFill>
        <p:spPr>
          <a:xfrm>
            <a:off x="71406" y="1590675"/>
            <a:ext cx="9001156" cy="3676650"/>
          </a:xfrm>
          <a:prstGeom prst="rect">
            <a:avLst/>
          </a:prstGeom>
        </p:spPr>
      </p:pic>
      <p:sp>
        <p:nvSpPr>
          <p:cNvPr id="6" name="TextBox 5"/>
          <p:cNvSpPr txBox="1"/>
          <p:nvPr/>
        </p:nvSpPr>
        <p:spPr>
          <a:xfrm>
            <a:off x="714348" y="714356"/>
            <a:ext cx="4597092" cy="553998"/>
          </a:xfrm>
          <a:prstGeom prst="rect">
            <a:avLst/>
          </a:prstGeom>
          <a:noFill/>
        </p:spPr>
        <p:txBody>
          <a:bodyPr wrap="none" rtlCol="0">
            <a:spAutoFit/>
          </a:bodyPr>
          <a:lstStyle/>
          <a:p>
            <a:r>
              <a:rPr lang="en-IN" sz="3000" dirty="0" smtClean="0"/>
              <a:t>State  diagram Of recharge</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buFontTx/>
              <a:buChar char="-"/>
            </a:pPr>
            <a:endParaRPr lang="en-IN" sz="3200" dirty="0" smtClean="0"/>
          </a:p>
          <a:p>
            <a:pPr algn="l"/>
            <a:endParaRPr lang="en-IN" sz="3000" b="1" i="1" dirty="0" smtClean="0">
              <a:solidFill>
                <a:srgbClr val="FF0000"/>
              </a:solidFill>
              <a:latin typeface="Times New Roman" pitchFamily="18" charset="0"/>
              <a:cs typeface="Times New Roman" pitchFamily="18" charset="0"/>
            </a:endParaRPr>
          </a:p>
        </p:txBody>
      </p:sp>
      <p:sp>
        <p:nvSpPr>
          <p:cNvPr id="6" name="TextBox 5"/>
          <p:cNvSpPr txBox="1"/>
          <p:nvPr/>
        </p:nvSpPr>
        <p:spPr>
          <a:xfrm>
            <a:off x="714348" y="-53956"/>
            <a:ext cx="4094006" cy="553998"/>
          </a:xfrm>
          <a:prstGeom prst="rect">
            <a:avLst/>
          </a:prstGeom>
          <a:noFill/>
        </p:spPr>
        <p:txBody>
          <a:bodyPr wrap="none" rtlCol="0">
            <a:spAutoFit/>
          </a:bodyPr>
          <a:lstStyle/>
          <a:p>
            <a:r>
              <a:rPr lang="en-IN" sz="3000" dirty="0" smtClean="0"/>
              <a:t>State  diagram Of  ATM</a:t>
            </a:r>
          </a:p>
        </p:txBody>
      </p:sp>
      <p:pic>
        <p:nvPicPr>
          <p:cNvPr id="7" name="Picture 6" descr="-state-machine-diagram ATM 2.png"/>
          <p:cNvPicPr>
            <a:picLocks noChangeAspect="1"/>
          </p:cNvPicPr>
          <p:nvPr/>
        </p:nvPicPr>
        <p:blipFill>
          <a:blip r:embed="rId2"/>
          <a:stretch>
            <a:fillRect/>
          </a:stretch>
        </p:blipFill>
        <p:spPr>
          <a:xfrm>
            <a:off x="142876" y="571480"/>
            <a:ext cx="8858280" cy="6286545"/>
          </a:xfrm>
          <a:prstGeom prst="rect">
            <a:avLst/>
          </a:prstGeom>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buFontTx/>
              <a:buChar char="-"/>
            </a:pPr>
            <a:endParaRPr lang="en-IN" sz="3200" dirty="0" smtClean="0"/>
          </a:p>
          <a:p>
            <a:pPr algn="l"/>
            <a:endParaRPr lang="en-IN" sz="3000" b="1" i="1" dirty="0" smtClean="0">
              <a:solidFill>
                <a:srgbClr val="FF0000"/>
              </a:solidFill>
              <a:latin typeface="Times New Roman" pitchFamily="18" charset="0"/>
              <a:cs typeface="Times New Roman" pitchFamily="18" charset="0"/>
            </a:endParaRPr>
          </a:p>
        </p:txBody>
      </p:sp>
      <p:sp>
        <p:nvSpPr>
          <p:cNvPr id="6" name="TextBox 5"/>
          <p:cNvSpPr txBox="1"/>
          <p:nvPr/>
        </p:nvSpPr>
        <p:spPr>
          <a:xfrm>
            <a:off x="714348" y="-53956"/>
            <a:ext cx="4441409" cy="553998"/>
          </a:xfrm>
          <a:prstGeom prst="rect">
            <a:avLst/>
          </a:prstGeom>
          <a:noFill/>
        </p:spPr>
        <p:txBody>
          <a:bodyPr wrap="none" rtlCol="0">
            <a:spAutoFit/>
          </a:bodyPr>
          <a:lstStyle/>
          <a:p>
            <a:r>
              <a:rPr lang="en-IN" sz="3000" dirty="0" smtClean="0"/>
              <a:t>Inter action dig of Library</a:t>
            </a:r>
          </a:p>
        </p:txBody>
      </p:sp>
      <p:pic>
        <p:nvPicPr>
          <p:cNvPr id="5" name="Picture 4" descr="sequence-diagram lib.jpg"/>
          <p:cNvPicPr>
            <a:picLocks noChangeAspect="1"/>
          </p:cNvPicPr>
          <p:nvPr/>
        </p:nvPicPr>
        <p:blipFill>
          <a:blip r:embed="rId2"/>
          <a:stretch>
            <a:fillRect/>
          </a:stretch>
        </p:blipFill>
        <p:spPr>
          <a:xfrm>
            <a:off x="357158" y="571480"/>
            <a:ext cx="8501122" cy="6143669"/>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r>
              <a:rPr lang="en-IN" sz="4700" b="1" dirty="0" smtClean="0">
                <a:latin typeface="Times New Roman" pitchFamily="18" charset="0"/>
                <a:cs typeface="Times New Roman" pitchFamily="18" charset="0"/>
              </a:rPr>
              <a:t>               </a:t>
            </a:r>
            <a:r>
              <a:rPr lang="en-IN" sz="3000" b="1" dirty="0" smtClean="0">
                <a:latin typeface="Times New Roman" pitchFamily="18" charset="0"/>
                <a:cs typeface="Times New Roman" pitchFamily="18" charset="0"/>
              </a:rPr>
              <a:t> DESIGN CONCEPTS  </a:t>
            </a:r>
          </a:p>
          <a:p>
            <a:pPr algn="l">
              <a:buFontTx/>
              <a:buChar char="-"/>
            </a:pPr>
            <a:r>
              <a:rPr lang="en-IN" sz="2400" dirty="0" smtClean="0"/>
              <a:t> </a:t>
            </a: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pic>
        <p:nvPicPr>
          <p:cNvPr id="4" name="Picture 3" descr="design concept.png"/>
          <p:cNvPicPr>
            <a:picLocks noChangeAspect="1"/>
          </p:cNvPicPr>
          <p:nvPr/>
        </p:nvPicPr>
        <p:blipFill>
          <a:blip r:embed="rId2"/>
          <a:stretch>
            <a:fillRect/>
          </a:stretch>
        </p:blipFill>
        <p:spPr>
          <a:xfrm>
            <a:off x="357158" y="2000240"/>
            <a:ext cx="8563756" cy="464347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775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buFontTx/>
              <a:buChar char="-"/>
            </a:pPr>
            <a:r>
              <a:rPr lang="en-IN" sz="3000" b="1" dirty="0" smtClean="0">
                <a:latin typeface="Times New Roman" pitchFamily="18" charset="0"/>
                <a:cs typeface="Times New Roman" pitchFamily="18" charset="0"/>
              </a:rPr>
              <a:t>DESIGN CONCEPTS</a:t>
            </a:r>
          </a:p>
          <a:p>
            <a:pPr algn="l" fontAlgn="base"/>
            <a:r>
              <a:rPr lang="en-IN" sz="3200" b="1" dirty="0" smtClean="0"/>
              <a:t>1) Abstraction:</a:t>
            </a:r>
            <a:endParaRPr lang="en-IN" sz="3200" dirty="0" smtClean="0"/>
          </a:p>
          <a:p>
            <a:pPr algn="l" fontAlgn="base">
              <a:buFontTx/>
              <a:buChar char="-"/>
            </a:pPr>
            <a:r>
              <a:rPr lang="en-IN" sz="3200" dirty="0" smtClean="0"/>
              <a:t> </a:t>
            </a:r>
            <a:r>
              <a:rPr lang="en-IN" sz="3600" dirty="0" smtClean="0"/>
              <a:t>Is the process of hiding complex properties or characteristics from the software itself to keep things more simplisti</a:t>
            </a:r>
            <a:r>
              <a:rPr lang="en-IN" sz="3600" b="1" dirty="0" smtClean="0">
                <a:latin typeface="Times New Roman" pitchFamily="18" charset="0"/>
                <a:cs typeface="Times New Roman" pitchFamily="18" charset="0"/>
              </a:rPr>
              <a:t>c.</a:t>
            </a:r>
          </a:p>
          <a:p>
            <a:pPr algn="l" fontAlgn="base">
              <a:buFontTx/>
              <a:buChar char="-"/>
            </a:pPr>
            <a:r>
              <a:rPr lang="en-IN" sz="3600" dirty="0" smtClean="0"/>
              <a:t>The developers will be able to hide the complicated and unnecessary details in the background while retaining core information in the foreground.</a:t>
            </a:r>
          </a:p>
          <a:p>
            <a:pPr algn="l" fontAlgn="base">
              <a:buFontTx/>
              <a:buChar char="-"/>
            </a:pPr>
            <a:r>
              <a:rPr lang="en-IN" sz="3600" dirty="0" smtClean="0"/>
              <a:t>Abstraction simply means to hide the details to reduce complexity and increases efficiency or quality.</a:t>
            </a:r>
          </a:p>
          <a:p>
            <a:pPr algn="l" fontAlgn="base">
              <a:buFontTx/>
              <a:buChar char="-"/>
            </a:pPr>
            <a:endParaRPr lang="en-IN" sz="3000" b="1" dirty="0" smtClean="0">
              <a:latin typeface="Times New Roman" pitchFamily="18" charset="0"/>
              <a:cs typeface="Times New Roman" pitchFamily="18" charset="0"/>
            </a:endParaRPr>
          </a:p>
          <a:p>
            <a:pPr algn="l" fontAlgn="base">
              <a:buFontTx/>
              <a:buChar char="-"/>
            </a:pPr>
            <a:endParaRPr lang="en-IN" sz="3000" b="1" dirty="0" smtClean="0">
              <a:latin typeface="Times New Roman" pitchFamily="18" charset="0"/>
              <a:cs typeface="Times New Roman" pitchFamily="18" charset="0"/>
            </a:endParaRPr>
          </a:p>
          <a:p>
            <a:pPr algn="l">
              <a:buFontTx/>
              <a:buChar char="-"/>
            </a:pPr>
            <a:r>
              <a:rPr lang="en-IN" sz="2400" dirty="0" smtClean="0"/>
              <a:t> </a:t>
            </a: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850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buFontTx/>
              <a:buChar char="-"/>
            </a:pPr>
            <a:r>
              <a:rPr lang="en-IN" sz="3000" b="1" dirty="0" smtClean="0">
                <a:latin typeface="Times New Roman" pitchFamily="18" charset="0"/>
                <a:cs typeface="Times New Roman" pitchFamily="18" charset="0"/>
              </a:rPr>
              <a:t>DESIGN CONCEPTS</a:t>
            </a:r>
          </a:p>
          <a:p>
            <a:pPr algn="l" fontAlgn="base"/>
            <a:r>
              <a:rPr lang="en-IN" sz="3500" dirty="0" smtClean="0"/>
              <a:t>2) Modularity</a:t>
            </a:r>
          </a:p>
          <a:p>
            <a:pPr algn="l" fontAlgn="base">
              <a:buFontTx/>
              <a:buChar char="-"/>
            </a:pPr>
            <a:r>
              <a:rPr lang="en-IN" sz="3500" dirty="0" smtClean="0"/>
              <a:t>Modularity simply means dividing the system or project into smaller parts to reduce the complexity of the system or project.</a:t>
            </a:r>
          </a:p>
          <a:p>
            <a:pPr algn="l" fontAlgn="base">
              <a:buFontTx/>
              <a:buChar char="-"/>
            </a:pPr>
            <a:r>
              <a:rPr lang="en-IN" sz="3500" dirty="0" smtClean="0"/>
              <a:t>Means subdividing a system into smaller parts and use them independently in different systems to perform different functions.</a:t>
            </a:r>
          </a:p>
          <a:p>
            <a:pPr algn="l" fontAlgn="base">
              <a:buFontTx/>
              <a:buChar char="-"/>
            </a:pPr>
            <a:r>
              <a:rPr lang="en-IN" sz="3500" dirty="0" smtClean="0"/>
              <a:t>Modularity make the system easy to manage.</a:t>
            </a:r>
          </a:p>
          <a:p>
            <a:pPr algn="l" fontAlgn="base">
              <a:buFontTx/>
              <a:buChar char="-"/>
            </a:pPr>
            <a:endParaRPr lang="en-IN" sz="3000" b="1" dirty="0" smtClean="0">
              <a:latin typeface="Times New Roman" pitchFamily="18" charset="0"/>
              <a:cs typeface="Times New Roman" pitchFamily="18" charset="0"/>
            </a:endParaRPr>
          </a:p>
          <a:p>
            <a:pPr algn="l" fontAlgn="base">
              <a:buFontTx/>
              <a:buChar char="-"/>
            </a:pPr>
            <a:endParaRPr lang="en-IN" sz="3000" b="1" dirty="0" smtClean="0">
              <a:latin typeface="Times New Roman" pitchFamily="18" charset="0"/>
              <a:cs typeface="Times New Roman" pitchFamily="18" charset="0"/>
            </a:endParaRPr>
          </a:p>
          <a:p>
            <a:pPr algn="l">
              <a:buFontTx/>
              <a:buChar char="-"/>
            </a:pPr>
            <a:r>
              <a:rPr lang="en-IN" sz="2400" dirty="0" smtClean="0"/>
              <a:t> </a:t>
            </a: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700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buFontTx/>
              <a:buChar char="-"/>
            </a:pPr>
            <a:r>
              <a:rPr lang="en-IN" sz="3000" b="1" dirty="0" smtClean="0">
                <a:latin typeface="Times New Roman" pitchFamily="18" charset="0"/>
                <a:cs typeface="Times New Roman" pitchFamily="18" charset="0"/>
              </a:rPr>
              <a:t>DESIGN CONCEPTS</a:t>
            </a:r>
          </a:p>
          <a:p>
            <a:pPr algn="l" fontAlgn="base"/>
            <a:r>
              <a:rPr lang="en-IN" sz="3200" b="1" dirty="0" smtClean="0"/>
              <a:t>3)  Architecture-</a:t>
            </a:r>
            <a:r>
              <a:rPr lang="en-IN" sz="3200" dirty="0" smtClean="0"/>
              <a:t> Design a structure of something,</a:t>
            </a:r>
          </a:p>
          <a:p>
            <a:pPr algn="l" fontAlgn="base">
              <a:buFontTx/>
              <a:buChar char="-"/>
            </a:pPr>
            <a:r>
              <a:rPr lang="en-IN" sz="3200" dirty="0" smtClean="0"/>
              <a:t> Architecture simply means a technique to design a structure of something.</a:t>
            </a:r>
          </a:p>
          <a:p>
            <a:pPr algn="l" fontAlgn="base">
              <a:buFontTx/>
              <a:buChar char="-"/>
            </a:pPr>
            <a:r>
              <a:rPr lang="en-IN" sz="3200" dirty="0" smtClean="0"/>
              <a:t>Structure organization of program components (modules) and their interconnection Architecture Models are, </a:t>
            </a:r>
          </a:p>
          <a:p>
            <a:pPr algn="l" fontAlgn="base"/>
            <a:r>
              <a:rPr lang="en-IN" sz="3100" dirty="0" smtClean="0"/>
              <a:t>(a) Structural Models-- An organized collection of program components</a:t>
            </a:r>
          </a:p>
          <a:p>
            <a:pPr algn="l" fontAlgn="base"/>
            <a:r>
              <a:rPr lang="en-IN" sz="3100" dirty="0" smtClean="0"/>
              <a:t>(b) Framework Models-- Represents the design in more abstract way</a:t>
            </a:r>
          </a:p>
          <a:p>
            <a:pPr algn="l" fontAlgn="base"/>
            <a:r>
              <a:rPr lang="en-IN" sz="3100" dirty="0" smtClean="0"/>
              <a:t>(c) Dynamic Models-- Represents the behavioural  aspects indicating changes as a function of external events  .</a:t>
            </a:r>
          </a:p>
          <a:p>
            <a:pPr algn="l" fontAlgn="base"/>
            <a:r>
              <a:rPr lang="en-IN" sz="3100" dirty="0" smtClean="0"/>
              <a:t>(d) Process Models-- Focus on the design of the business or technical process.</a:t>
            </a:r>
          </a:p>
          <a:p>
            <a:pPr algn="l" fontAlgn="base"/>
            <a:endParaRPr lang="en-IN" dirty="0" smtClean="0"/>
          </a:p>
          <a:p>
            <a:pPr algn="l" fontAlgn="base">
              <a:buFontTx/>
              <a:buChar char="-"/>
            </a:pPr>
            <a:endParaRPr lang="en-IN" sz="3000" b="1" dirty="0" smtClean="0">
              <a:latin typeface="Times New Roman" pitchFamily="18" charset="0"/>
              <a:cs typeface="Times New Roman" pitchFamily="18" charset="0"/>
            </a:endParaRPr>
          </a:p>
          <a:p>
            <a:pPr algn="l">
              <a:buFontTx/>
              <a:buChar char="-"/>
            </a:pPr>
            <a:r>
              <a:rPr lang="en-IN" sz="2400" dirty="0" smtClean="0"/>
              <a:t> </a:t>
            </a: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92500" lnSpcReduction="1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buFontTx/>
              <a:buChar char="-"/>
            </a:pPr>
            <a:r>
              <a:rPr lang="en-IN" sz="3000" b="1" dirty="0" smtClean="0">
                <a:latin typeface="Times New Roman" pitchFamily="18" charset="0"/>
                <a:cs typeface="Times New Roman" pitchFamily="18" charset="0"/>
              </a:rPr>
              <a:t>DESIGN CONCEPTS</a:t>
            </a:r>
          </a:p>
          <a:p>
            <a:pPr algn="l" fontAlgn="base"/>
            <a:r>
              <a:rPr lang="en-IN" sz="3200" b="1" dirty="0" smtClean="0"/>
              <a:t> 4) Refinement- removes impurities </a:t>
            </a:r>
            <a:r>
              <a:rPr lang="en-IN" sz="3200" dirty="0" smtClean="0"/>
              <a:t/>
            </a:r>
            <a:br>
              <a:rPr lang="en-IN" sz="3200" dirty="0" smtClean="0"/>
            </a:br>
            <a:r>
              <a:rPr lang="en-IN" sz="3200" dirty="0" smtClean="0"/>
              <a:t> Refinement simply means to refine something to remove any impurities if present and increase the quality.</a:t>
            </a:r>
          </a:p>
          <a:p>
            <a:pPr algn="l" fontAlgn="base">
              <a:buFontTx/>
              <a:buChar char="-"/>
            </a:pPr>
            <a:r>
              <a:rPr lang="en-IN" sz="3200" dirty="0" smtClean="0"/>
              <a:t> Refinement is very necessary to find out any error if present and then to reduce it.</a:t>
            </a:r>
            <a:endParaRPr lang="en-IN" sz="3000" b="1" dirty="0" smtClean="0">
              <a:latin typeface="Times New Roman" pitchFamily="18" charset="0"/>
              <a:cs typeface="Times New Roman" pitchFamily="18" charset="0"/>
            </a:endParaRPr>
          </a:p>
          <a:p>
            <a:pPr algn="l" fontAlgn="base"/>
            <a:endParaRPr lang="en-IN" dirty="0" smtClean="0"/>
          </a:p>
          <a:p>
            <a:pPr algn="l" fontAlgn="base">
              <a:buFontTx/>
              <a:buChar char="-"/>
            </a:pPr>
            <a:endParaRPr lang="en-IN" sz="3000" b="1" dirty="0" smtClean="0">
              <a:latin typeface="Times New Roman" pitchFamily="18" charset="0"/>
              <a:cs typeface="Times New Roman" pitchFamily="18" charset="0"/>
            </a:endParaRPr>
          </a:p>
          <a:p>
            <a:pPr algn="l">
              <a:buFontTx/>
              <a:buChar char="-"/>
            </a:pPr>
            <a:r>
              <a:rPr lang="en-IN" sz="2400" dirty="0" smtClean="0"/>
              <a:t> </a:t>
            </a: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925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buFontTx/>
              <a:buChar char="-"/>
            </a:pPr>
            <a:r>
              <a:rPr lang="en-IN" sz="3000" b="1" dirty="0" smtClean="0">
                <a:latin typeface="Times New Roman" pitchFamily="18" charset="0"/>
                <a:cs typeface="Times New Roman" pitchFamily="18" charset="0"/>
              </a:rPr>
              <a:t>DESIGN CONCEPTS</a:t>
            </a:r>
          </a:p>
          <a:p>
            <a:pPr algn="l" fontAlgn="base"/>
            <a:r>
              <a:rPr lang="en-IN" dirty="0" smtClean="0"/>
              <a:t> 5) </a:t>
            </a:r>
            <a:r>
              <a:rPr lang="en-IN" b="1" dirty="0" smtClean="0"/>
              <a:t>Pattern- a repeated form</a:t>
            </a:r>
            <a:endParaRPr lang="en-IN" dirty="0" smtClean="0"/>
          </a:p>
          <a:p>
            <a:pPr algn="l" fontAlgn="base"/>
            <a:r>
              <a:rPr lang="en-IN" dirty="0" smtClean="0"/>
              <a:t> The pattern in the design process means the repetition of a solution to a common recurring problem within a certain context.</a:t>
            </a:r>
          </a:p>
          <a:p>
            <a:pPr algn="l" fontAlgn="base">
              <a:buFontTx/>
              <a:buChar char="-"/>
            </a:pPr>
            <a:r>
              <a:rPr lang="en-IN" dirty="0" smtClean="0"/>
              <a:t>Provides a description to enables a designer to determine the followings: </a:t>
            </a:r>
          </a:p>
          <a:p>
            <a:pPr algn="l" fontAlgn="base"/>
            <a:r>
              <a:rPr lang="en-IN" dirty="0" smtClean="0"/>
              <a:t> (a) whether the pattern is applicable to the current work  </a:t>
            </a:r>
          </a:p>
          <a:p>
            <a:pPr algn="l" fontAlgn="base"/>
            <a:r>
              <a:rPr lang="en-IN" dirty="0" smtClean="0"/>
              <a:t>(b)Whether the pattern can be reused  </a:t>
            </a:r>
          </a:p>
          <a:p>
            <a:pPr algn="l" fontAlgn="base"/>
            <a:r>
              <a:rPr lang="en-IN" dirty="0" smtClean="0"/>
              <a:t>(c) Whether the pattern can serve as a guide for developing a similar </a:t>
            </a:r>
          </a:p>
          <a:p>
            <a:pPr algn="l" fontAlgn="base"/>
            <a:r>
              <a:rPr lang="en-IN" dirty="0" smtClean="0"/>
              <a:t> but functionally or structurally different pattern .</a:t>
            </a:r>
          </a:p>
          <a:p>
            <a:pPr algn="l" fontAlgn="base"/>
            <a:endParaRPr lang="en-IN" dirty="0" smtClean="0"/>
          </a:p>
          <a:p>
            <a:pPr algn="l" fontAlgn="base">
              <a:buFontTx/>
              <a:buChar char="-"/>
            </a:pPr>
            <a:endParaRPr lang="en-IN" sz="3000" b="1" dirty="0" smtClean="0">
              <a:latin typeface="Times New Roman" pitchFamily="18" charset="0"/>
              <a:cs typeface="Times New Roman" pitchFamily="18" charset="0"/>
            </a:endParaRPr>
          </a:p>
          <a:p>
            <a:pPr algn="l">
              <a:buFontTx/>
              <a:buChar char="-"/>
            </a:pPr>
            <a:r>
              <a:rPr lang="en-IN" sz="2400" dirty="0" smtClean="0"/>
              <a:t> </a:t>
            </a: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lnSpcReduction="1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buFontTx/>
              <a:buChar char="-"/>
            </a:pPr>
            <a:r>
              <a:rPr lang="en-IN" sz="3000" b="1" dirty="0" smtClean="0">
                <a:latin typeface="Times New Roman" pitchFamily="18" charset="0"/>
                <a:cs typeface="Times New Roman" pitchFamily="18" charset="0"/>
              </a:rPr>
              <a:t>DESIGN CONCEPTS</a:t>
            </a:r>
          </a:p>
          <a:p>
            <a:pPr algn="l" fontAlgn="base"/>
            <a:r>
              <a:rPr lang="en-IN" b="1" dirty="0" smtClean="0"/>
              <a:t>6) Information Hiding- hide the information</a:t>
            </a:r>
            <a:r>
              <a:rPr lang="en-IN" dirty="0" smtClean="0"/>
              <a:t> </a:t>
            </a:r>
          </a:p>
          <a:p>
            <a:pPr algn="l" fontAlgn="base"/>
            <a:r>
              <a:rPr lang="en-IN" sz="2800" dirty="0" smtClean="0"/>
              <a:t> Information hiding simply means to hide the information so that it cannot be accessed by an unwanted party. </a:t>
            </a:r>
          </a:p>
          <a:p>
            <a:pPr algn="l" fontAlgn="base"/>
            <a:r>
              <a:rPr lang="en-IN" sz="2800" dirty="0" smtClean="0"/>
              <a:t>- Hiding in such a way that the information gathered or contained in one module is hidden and can’t be accessed by any other modules.</a:t>
            </a:r>
          </a:p>
          <a:p>
            <a:pPr algn="l" fontAlgn="base">
              <a:buFontTx/>
              <a:buChar char="-"/>
            </a:pPr>
            <a:endParaRPr lang="en-IN" sz="3000" b="1" dirty="0" smtClean="0">
              <a:latin typeface="Times New Roman" pitchFamily="18" charset="0"/>
              <a:cs typeface="Times New Roman" pitchFamily="18" charset="0"/>
            </a:endParaRPr>
          </a:p>
          <a:p>
            <a:pPr algn="l">
              <a:buFontTx/>
              <a:buChar char="-"/>
            </a:pPr>
            <a:r>
              <a:rPr lang="en-IN" sz="2400" dirty="0" smtClean="0"/>
              <a:t> </a:t>
            </a: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925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buFontTx/>
              <a:buChar char="-"/>
            </a:pPr>
            <a:r>
              <a:rPr lang="en-IN" sz="3000" b="1" dirty="0" smtClean="0">
                <a:latin typeface="Times New Roman" pitchFamily="18" charset="0"/>
                <a:cs typeface="Times New Roman" pitchFamily="18" charset="0"/>
              </a:rPr>
              <a:t>DESIGN CONCEPTS</a:t>
            </a:r>
          </a:p>
          <a:p>
            <a:pPr algn="l" fontAlgn="base"/>
            <a:r>
              <a:rPr lang="en-IN" sz="3200" b="1" dirty="0" smtClean="0"/>
              <a:t>7) Refactoring- reconstruct something </a:t>
            </a:r>
          </a:p>
          <a:p>
            <a:pPr algn="l" fontAlgn="base">
              <a:buFontTx/>
              <a:buChar char="-"/>
            </a:pPr>
            <a:r>
              <a:rPr lang="en-IN" sz="3200" dirty="0" smtClean="0"/>
              <a:t>Defined refactoring as “the process of changing a software system in a way that it won’t affect the behaviour of the design and improves the internal structure”. </a:t>
            </a:r>
            <a:br>
              <a:rPr lang="en-IN" sz="3200" dirty="0" smtClean="0"/>
            </a:br>
            <a:endParaRPr lang="en-IN" sz="3200" dirty="0" smtClean="0"/>
          </a:p>
          <a:p>
            <a:pPr algn="l" fontAlgn="base"/>
            <a:r>
              <a:rPr lang="en-IN" sz="3200" dirty="0" smtClean="0"/>
              <a:t>-Refactoring simply means reconstructing something in such a way that it does not affect the behaviour of any other feature.</a:t>
            </a:r>
          </a:p>
          <a:p>
            <a:pPr algn="l" fontAlgn="base">
              <a:buFontTx/>
              <a:buChar char="-"/>
            </a:pPr>
            <a:endParaRPr lang="en-IN" sz="3000" b="1" dirty="0" smtClean="0">
              <a:latin typeface="Times New Roman" pitchFamily="18" charset="0"/>
              <a:cs typeface="Times New Roman" pitchFamily="18" charset="0"/>
            </a:endParaRPr>
          </a:p>
          <a:p>
            <a:pPr algn="l">
              <a:buFontTx/>
              <a:buChar char="-"/>
            </a:pPr>
            <a:r>
              <a:rPr lang="en-IN" sz="2400" dirty="0" smtClean="0"/>
              <a:t> </a:t>
            </a: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lnSpcReduction="1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buFontTx/>
              <a:buChar char="-"/>
            </a:pPr>
            <a:r>
              <a:rPr lang="en-IN" sz="3000" b="1" dirty="0" smtClean="0">
                <a:latin typeface="Times New Roman" pitchFamily="18" charset="0"/>
                <a:cs typeface="Times New Roman" pitchFamily="18" charset="0"/>
              </a:rPr>
              <a:t>DESIGN CONCEPTS</a:t>
            </a:r>
          </a:p>
          <a:p>
            <a:pPr algn="l" fontAlgn="base"/>
            <a:r>
              <a:rPr lang="en-IN" b="1" dirty="0" smtClean="0"/>
              <a:t>8) Information Hiding- hide the information</a:t>
            </a:r>
            <a:r>
              <a:rPr lang="en-IN" dirty="0" smtClean="0"/>
              <a:t> </a:t>
            </a:r>
          </a:p>
          <a:p>
            <a:pPr algn="l" fontAlgn="base"/>
            <a:r>
              <a:rPr lang="en-IN" sz="2800" dirty="0" smtClean="0"/>
              <a:t> Information hiding simply means to hide the information so that it cannot be accessed by an unwanted party. </a:t>
            </a:r>
          </a:p>
          <a:p>
            <a:pPr algn="l" fontAlgn="base"/>
            <a:r>
              <a:rPr lang="en-IN" sz="2800" dirty="0" smtClean="0"/>
              <a:t>- Hiding in such a way that the information gathered or contained in one module is hidden and can’t be accessed by any other modules.</a:t>
            </a:r>
          </a:p>
          <a:p>
            <a:pPr algn="l" fontAlgn="base">
              <a:buFontTx/>
              <a:buChar char="-"/>
            </a:pPr>
            <a:endParaRPr lang="en-IN" sz="3000" b="1" dirty="0" smtClean="0">
              <a:latin typeface="Times New Roman" pitchFamily="18" charset="0"/>
              <a:cs typeface="Times New Roman" pitchFamily="18" charset="0"/>
            </a:endParaRPr>
          </a:p>
          <a:p>
            <a:pPr algn="l">
              <a:buFontTx/>
              <a:buChar char="-"/>
            </a:pPr>
            <a:r>
              <a:rPr lang="en-IN" sz="2400" dirty="0" smtClean="0"/>
              <a:t> </a:t>
            </a: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857232"/>
          </a:xfrm>
        </p:spPr>
        <p:txBody>
          <a:bodyPr>
            <a:normAutofit/>
          </a:bodyPr>
          <a:lstStyle/>
          <a:p>
            <a:pPr algn="ctr"/>
            <a:r>
              <a:rPr lang="en-IN" sz="5100" dirty="0" smtClean="0">
                <a:solidFill>
                  <a:schemeClr val="tx1"/>
                </a:solidFill>
              </a:rPr>
              <a:t>Software Engineering &amp; Testing</a:t>
            </a:r>
            <a:endParaRPr lang="en-IN" sz="5100" dirty="0">
              <a:solidFill>
                <a:schemeClr val="tx1"/>
              </a:solidFill>
            </a:endParaRPr>
          </a:p>
        </p:txBody>
      </p:sp>
      <p:sp>
        <p:nvSpPr>
          <p:cNvPr id="3" name="Subtitle 2"/>
          <p:cNvSpPr>
            <a:spLocks noGrp="1"/>
          </p:cNvSpPr>
          <p:nvPr>
            <p:ph type="subTitle" idx="1"/>
          </p:nvPr>
        </p:nvSpPr>
        <p:spPr>
          <a:xfrm>
            <a:off x="142908" y="428604"/>
            <a:ext cx="9144000" cy="6429420"/>
          </a:xfrm>
        </p:spPr>
        <p:txBody>
          <a:bodyPr>
            <a:normAutofit fontScale="55000" lnSpcReduction="20000"/>
          </a:bodyPr>
          <a:lstStyle/>
          <a:p>
            <a:pPr algn="l"/>
            <a:endParaRPr lang="en-IN" sz="2400" dirty="0" smtClean="0"/>
          </a:p>
          <a:p>
            <a:pPr algn="l"/>
            <a:r>
              <a:rPr lang="en-IN" sz="6300" dirty="0" smtClean="0">
                <a:solidFill>
                  <a:srgbClr val="FF0000"/>
                </a:solidFill>
              </a:rPr>
              <a:t> Unit 02: </a:t>
            </a:r>
            <a:r>
              <a:rPr lang="en-IN" sz="6300" b="1" i="1" dirty="0" smtClean="0">
                <a:solidFill>
                  <a:srgbClr val="002060"/>
                </a:solidFill>
              </a:rPr>
              <a:t>Designing of Software</a:t>
            </a:r>
          </a:p>
          <a:p>
            <a:pPr algn="l"/>
            <a:r>
              <a:rPr lang="en-IN" sz="6300" dirty="0" smtClean="0">
                <a:latin typeface="Times New Roman" pitchFamily="18" charset="0"/>
                <a:cs typeface="Times New Roman" pitchFamily="18" charset="0"/>
              </a:rPr>
              <a:t>  - Software design is a mechanism to transform user requirements into some suitable form, which helps the programmer in software coding and implementation.</a:t>
            </a:r>
          </a:p>
          <a:p>
            <a:pPr algn="l">
              <a:buFontTx/>
              <a:buChar char="-"/>
            </a:pPr>
            <a:r>
              <a:rPr lang="en-IN" sz="6300" dirty="0" smtClean="0">
                <a:latin typeface="Times New Roman" pitchFamily="18" charset="0"/>
                <a:cs typeface="Times New Roman" pitchFamily="18" charset="0"/>
              </a:rPr>
              <a:t> The software design phase is the first step in </a:t>
            </a:r>
            <a:r>
              <a:rPr lang="en-IN" sz="6300" b="1" dirty="0" smtClean="0">
                <a:latin typeface="Times New Roman" pitchFamily="18" charset="0"/>
                <a:cs typeface="Times New Roman" pitchFamily="18" charset="0"/>
              </a:rPr>
              <a:t>SDLC ,</a:t>
            </a:r>
            <a:r>
              <a:rPr lang="en-IN" sz="6300" dirty="0" smtClean="0">
                <a:latin typeface="Times New Roman" pitchFamily="18" charset="0"/>
                <a:cs typeface="Times New Roman" pitchFamily="18" charset="0"/>
              </a:rPr>
              <a:t> which moves the concentration from the problem domain to the solution domain. </a:t>
            </a:r>
          </a:p>
          <a:p>
            <a:pPr algn="l">
              <a:buFontTx/>
              <a:buChar char="-"/>
            </a:pPr>
            <a:r>
              <a:rPr lang="en-IN" sz="6300" dirty="0" smtClean="0">
                <a:latin typeface="Times New Roman" pitchFamily="18" charset="0"/>
                <a:cs typeface="Times New Roman" pitchFamily="18" charset="0"/>
              </a:rPr>
              <a:t> In software design, we consider the system to be a set of components or modules with clearly defined behaviour &amp; boundaries.</a:t>
            </a:r>
          </a:p>
          <a:p>
            <a:pPr algn="l">
              <a:buFontTx/>
              <a:buChar char="-"/>
            </a:pPr>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r>
              <a:rPr lang="en-IN" sz="4700" b="1" dirty="0" smtClean="0">
                <a:latin typeface="Times New Roman" pitchFamily="18" charset="0"/>
                <a:cs typeface="Times New Roman" pitchFamily="18" charset="0"/>
              </a:rPr>
              <a:t>  </a:t>
            </a:r>
            <a:r>
              <a:rPr lang="en-IN" sz="3000" b="1" dirty="0" smtClean="0">
                <a:latin typeface="Times New Roman" pitchFamily="18" charset="0"/>
                <a:cs typeface="Times New Roman" pitchFamily="18" charset="0"/>
              </a:rPr>
              <a:t>-</a:t>
            </a:r>
            <a:r>
              <a:rPr lang="en-IN" sz="3000" b="1" dirty="0" smtClean="0"/>
              <a:t>The software design process can be divided into the following three  levels of phases of design:</a:t>
            </a:r>
          </a:p>
          <a:p>
            <a:pPr algn="l" fontAlgn="base"/>
            <a:r>
              <a:rPr lang="en-IN" sz="3000" b="1" dirty="0" smtClean="0"/>
              <a:t> 1) Interface   Design</a:t>
            </a:r>
          </a:p>
          <a:p>
            <a:pPr algn="l" fontAlgn="base"/>
            <a:r>
              <a:rPr lang="en-IN" sz="3000" b="1" dirty="0" smtClean="0"/>
              <a:t> 2) Architectural  Design</a:t>
            </a:r>
          </a:p>
          <a:p>
            <a:pPr algn="l" fontAlgn="base"/>
            <a:r>
              <a:rPr lang="en-IN" sz="3000" b="1" dirty="0" smtClean="0"/>
              <a:t> 3) Detailed  Design</a:t>
            </a:r>
          </a:p>
          <a:p>
            <a:pPr algn="l" fontAlgn="base"/>
            <a:endParaRPr lang="en-IN" sz="2400" dirty="0" smtClean="0"/>
          </a:p>
          <a:p>
            <a:pPr algn="l">
              <a:buFontTx/>
              <a:buChar char="-"/>
            </a:pPr>
            <a:endParaRPr lang="en-IN" sz="2400" dirty="0" smtClean="0">
              <a:latin typeface="Times New Roman" pitchFamily="18" charset="0"/>
              <a:cs typeface="Times New Roman" pitchFamily="18" charset="0"/>
            </a:endParaRPr>
          </a:p>
          <a:p>
            <a:pPr algn="l"/>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lnSpcReduction="1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r>
              <a:rPr lang="en-IN" sz="2700" b="1" dirty="0" smtClean="0">
                <a:latin typeface="Times New Roman" pitchFamily="18" charset="0"/>
                <a:cs typeface="Times New Roman" pitchFamily="18" charset="0"/>
              </a:rPr>
              <a:t> 1)</a:t>
            </a:r>
            <a:r>
              <a:rPr lang="en-IN" sz="3000" b="1" dirty="0" smtClean="0">
                <a:latin typeface="Times New Roman" pitchFamily="18" charset="0"/>
                <a:cs typeface="Times New Roman" pitchFamily="18" charset="0"/>
              </a:rPr>
              <a:t> </a:t>
            </a:r>
            <a:r>
              <a:rPr lang="en-IN" sz="2400" b="1" dirty="0" smtClean="0"/>
              <a:t>Architectural Design - </a:t>
            </a:r>
          </a:p>
          <a:p>
            <a:pPr algn="l" fontAlgn="base">
              <a:buFontTx/>
              <a:buChar char="-"/>
            </a:pPr>
            <a:r>
              <a:rPr lang="en-IN" sz="2400" dirty="0" smtClean="0"/>
              <a:t>The architectural design is the highest abstract version of the system. It identifies the software as a system with many components interacting with each other.</a:t>
            </a:r>
          </a:p>
          <a:p>
            <a:pPr algn="l" fontAlgn="base">
              <a:buFontTx/>
              <a:buChar char="-"/>
            </a:pPr>
            <a:r>
              <a:rPr lang="en-IN" sz="2400" dirty="0" smtClean="0"/>
              <a:t>The architecture of a system can be viewed as the overall structure of the system.</a:t>
            </a:r>
          </a:p>
          <a:p>
            <a:pPr fontAlgn="base"/>
            <a:r>
              <a:rPr lang="en-IN" sz="2400" dirty="0" smtClean="0"/>
              <a:t>At this level, the designers get the idea of the proposed solution domain. </a:t>
            </a:r>
            <a:br>
              <a:rPr lang="en-IN" sz="2400" dirty="0" smtClean="0"/>
            </a:br>
            <a:endParaRPr lang="en-IN" sz="2400" dirty="0" smtClean="0"/>
          </a:p>
          <a:p>
            <a:pPr algn="l">
              <a:buFontTx/>
              <a:buChar char="-"/>
            </a:pPr>
            <a:endParaRPr lang="en-IN" sz="2400" dirty="0" smtClean="0">
              <a:latin typeface="Times New Roman" pitchFamily="18" charset="0"/>
              <a:cs typeface="Times New Roman" pitchFamily="18" charset="0"/>
            </a:endParaRPr>
          </a:p>
          <a:p>
            <a:pPr algn="l"/>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fontAlgn="base"/>
            <a:r>
              <a:rPr lang="en-IN" sz="3000" b="1" dirty="0" smtClean="0"/>
              <a:t>2) High-level design:</a:t>
            </a:r>
            <a:r>
              <a:rPr lang="en-IN" sz="3000" dirty="0" smtClean="0"/>
              <a:t> </a:t>
            </a:r>
          </a:p>
          <a:p>
            <a:pPr algn="l" fontAlgn="base"/>
            <a:r>
              <a:rPr lang="en-IN" sz="2400" dirty="0" smtClean="0"/>
              <a:t> - Here the problem is decomposed into a set of modules, the control relationship  among various modules identified, and also the interfaces  among various modules are identified. </a:t>
            </a:r>
          </a:p>
          <a:p>
            <a:pPr algn="l" fontAlgn="base"/>
            <a:r>
              <a:rPr lang="en-IN" sz="2400" dirty="0" smtClean="0"/>
              <a:t>-Design representation techniques used in this stage are structure chart and UML.</a:t>
            </a:r>
          </a:p>
          <a:p>
            <a:pPr algn="l" fontAlgn="base"/>
            <a:r>
              <a:rPr lang="en-IN" sz="2400" dirty="0" smtClean="0"/>
              <a:t>- It recognizes modular structure of each sub-system and their relation and interaction among each other.</a:t>
            </a:r>
          </a:p>
          <a:p>
            <a:pPr algn="l">
              <a:buFontTx/>
              <a:buChar char="-"/>
            </a:pPr>
            <a:endParaRPr lang="en-IN" sz="2400" dirty="0" smtClean="0">
              <a:latin typeface="Times New Roman" pitchFamily="18" charset="0"/>
              <a:cs typeface="Times New Roman" pitchFamily="18" charset="0"/>
            </a:endParaRPr>
          </a:p>
          <a:p>
            <a:pPr algn="l"/>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fontAlgn="base"/>
            <a:r>
              <a:rPr lang="en-IN" sz="3000" b="1" dirty="0" smtClean="0"/>
              <a:t>3) </a:t>
            </a:r>
            <a:r>
              <a:rPr lang="en-IN" sz="3200" b="1" dirty="0" smtClean="0"/>
              <a:t>Detailed design:</a:t>
            </a:r>
            <a:r>
              <a:rPr lang="en-IN" sz="3200" dirty="0" smtClean="0"/>
              <a:t> </a:t>
            </a:r>
            <a:br>
              <a:rPr lang="en-IN" sz="3200" dirty="0" smtClean="0"/>
            </a:br>
            <a:r>
              <a:rPr lang="en-IN" sz="2700" dirty="0" smtClean="0"/>
              <a:t>-In detailed design, each module is examined carefully to design the data structure and algorithms.</a:t>
            </a:r>
          </a:p>
          <a:p>
            <a:pPr algn="l" fontAlgn="base">
              <a:buFontTx/>
              <a:buChar char="-"/>
            </a:pPr>
            <a:r>
              <a:rPr lang="en-IN" sz="2700" dirty="0" smtClean="0"/>
              <a:t>The stage outcome is documented in the form of a module specification document. </a:t>
            </a:r>
          </a:p>
          <a:p>
            <a:pPr algn="l" fontAlgn="base">
              <a:buFontTx/>
              <a:buChar char="-"/>
            </a:pPr>
            <a:r>
              <a:rPr lang="en-IN" sz="2700" dirty="0" smtClean="0"/>
              <a:t>It is more detailed towards modules and their implementations.</a:t>
            </a:r>
            <a:endParaRPr lang="en-IN" sz="2700" dirty="0" smtClean="0">
              <a:latin typeface="Times New Roman" pitchFamily="18" charset="0"/>
              <a:cs typeface="Times New Roman" pitchFamily="18" charset="0"/>
            </a:endParaRPr>
          </a:p>
          <a:p>
            <a:pPr algn="l"/>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92500" lnSpcReduction="1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fontAlgn="base"/>
            <a:r>
              <a:rPr lang="en-IN" sz="3000" b="1" dirty="0" smtClean="0"/>
              <a:t>DESIGN CLASSES </a:t>
            </a:r>
          </a:p>
          <a:p>
            <a:pPr algn="l" fontAlgn="base"/>
            <a:r>
              <a:rPr lang="en-IN" sz="3000" b="1" dirty="0" smtClean="0"/>
              <a:t> Class represents a different layer of design architecture. Five types of Design Classes  </a:t>
            </a:r>
          </a:p>
          <a:p>
            <a:pPr algn="l" fontAlgn="base"/>
            <a:r>
              <a:rPr lang="en-IN" sz="3000" b="1" dirty="0" smtClean="0"/>
              <a:t>	1. User interface class -- Defines all abstractions that are necessary for human computer interaction </a:t>
            </a:r>
          </a:p>
          <a:p>
            <a:pPr algn="l" fontAlgn="base"/>
            <a:r>
              <a:rPr lang="en-IN" sz="3000" b="1" dirty="0" smtClean="0"/>
              <a:t>	2. Business domain class -- Refinement of the analysis classes that identity attributes and services to implement some of business domain  </a:t>
            </a:r>
          </a:p>
          <a:p>
            <a:pPr algn="l" fontAlgn="base"/>
            <a:r>
              <a:rPr lang="en-IN" sz="3000" b="1" dirty="0" smtClean="0"/>
              <a:t>	3. Process class -- implements lower level business abstractions required to fully manage the business domain classes</a:t>
            </a:r>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fontAlgn="base"/>
            <a:r>
              <a:rPr lang="en-IN" sz="3000" b="1" dirty="0" smtClean="0"/>
              <a:t>DESIGN CLASSES </a:t>
            </a:r>
          </a:p>
          <a:p>
            <a:pPr algn="l" fontAlgn="base"/>
            <a:r>
              <a:rPr lang="en-IN" sz="3000" b="1" dirty="0" smtClean="0"/>
              <a:t> 	4. Persistent class -- Represent data stores that will persist beyond the execution of the software   </a:t>
            </a:r>
          </a:p>
          <a:p>
            <a:pPr algn="l" fontAlgn="base"/>
            <a:r>
              <a:rPr lang="en-IN" sz="3000" b="1" dirty="0" smtClean="0"/>
              <a:t> 	5. System class -- Implements management and control functions to operate and communicate within the computer environment and with the outside world</a:t>
            </a:r>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sign-Modeling-in-Software-Engineering.jpg"/>
          <p:cNvPicPr>
            <a:picLocks noChangeAspect="1"/>
          </p:cNvPicPr>
          <p:nvPr/>
        </p:nvPicPr>
        <p:blipFill>
          <a:blip r:embed="rId2"/>
          <a:stretch>
            <a:fillRect/>
          </a:stretch>
        </p:blipFill>
        <p:spPr>
          <a:xfrm>
            <a:off x="0" y="1604662"/>
            <a:ext cx="9144000" cy="5253337"/>
          </a:xfrm>
          <a:prstGeom prst="rect">
            <a:avLst/>
          </a:prstGeom>
          <a:ln>
            <a:noFill/>
          </a:ln>
          <a:effectLst/>
          <a:scene3d>
            <a:camera prst="orthographicFront">
              <a:rot lat="0" lon="0" rev="0"/>
            </a:camera>
            <a:lightRig rig="glow" dir="t">
              <a:rot lat="0" lon="0" rev="14100000"/>
            </a:lightRig>
          </a:scene3d>
          <a:sp3d prstMaterial="softEdge">
            <a:bevelT w="127000" prst="relaxedInset"/>
          </a:sp3d>
        </p:spPr>
      </p:pic>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 Design modelling</a:t>
            </a:r>
            <a:r>
              <a:rPr lang="en-IN" sz="2700" dirty="0" smtClean="0"/>
              <a:t> :</a:t>
            </a:r>
          </a:p>
          <a:p>
            <a:pPr algn="l"/>
            <a:r>
              <a:rPr lang="en-IN" sz="2400" dirty="0" smtClean="0"/>
              <a:t>	</a:t>
            </a:r>
            <a:endParaRPr lang="en-IN" sz="19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 Design modelling</a:t>
            </a:r>
            <a:r>
              <a:rPr lang="en-IN" sz="2700" dirty="0" smtClean="0"/>
              <a:t> :</a:t>
            </a:r>
          </a:p>
          <a:p>
            <a:pPr algn="l"/>
            <a:r>
              <a:rPr lang="en-IN" sz="2400" dirty="0" smtClean="0"/>
              <a:t>	1) Design modelling in software engineering represents the features of the software that helps engineer to develop it effectively, 	2) Design modeling  is useful  in dealing with the architecture, the user interface, and the component level detail.</a:t>
            </a:r>
          </a:p>
          <a:p>
            <a:pPr algn="l"/>
            <a:r>
              <a:rPr lang="en-IN" sz="2400" dirty="0" smtClean="0"/>
              <a:t> 	3) Design modeling provides a variety of different views of the system like architecture plan for home or building.</a:t>
            </a:r>
          </a:p>
          <a:p>
            <a:pPr algn="l"/>
            <a:endParaRPr lang="en-IN" sz="19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 Design modelling</a:t>
            </a:r>
            <a:r>
              <a:rPr lang="en-IN" sz="2700" dirty="0" smtClean="0"/>
              <a:t> :</a:t>
            </a:r>
          </a:p>
          <a:p>
            <a:pPr algn="l"/>
            <a:r>
              <a:rPr lang="en-IN" sz="2700" dirty="0" smtClean="0"/>
              <a:t>	In this we have a multi-process that represent the data structure, program structure, interface characteristic, and procedural details. It is mainly classified into four categories – </a:t>
            </a:r>
          </a:p>
          <a:p>
            <a:pPr algn="l"/>
            <a:r>
              <a:rPr lang="en-IN" sz="2700" dirty="0" smtClean="0"/>
              <a:t> 1) Data design</a:t>
            </a:r>
          </a:p>
          <a:p>
            <a:pPr algn="l"/>
            <a:r>
              <a:rPr lang="en-IN" sz="2700" dirty="0" smtClean="0"/>
              <a:t> 2) Architectural design</a:t>
            </a:r>
          </a:p>
          <a:p>
            <a:pPr algn="l"/>
            <a:r>
              <a:rPr lang="en-IN" sz="2700" dirty="0" smtClean="0"/>
              <a:t> 3) Interface design</a:t>
            </a:r>
          </a:p>
          <a:p>
            <a:pPr algn="l"/>
            <a:r>
              <a:rPr lang="en-IN" sz="2700" dirty="0" smtClean="0"/>
              <a:t>4) Component-level design</a:t>
            </a:r>
          </a:p>
          <a:p>
            <a:pPr algn="l"/>
            <a:r>
              <a:rPr lang="en-IN" sz="2400" dirty="0" smtClean="0"/>
              <a:t> 5)</a:t>
            </a:r>
            <a:r>
              <a:rPr lang="en-IN" sz="2700" dirty="0" smtClean="0"/>
              <a:t> Deployment level design elements</a:t>
            </a:r>
          </a:p>
          <a:p>
            <a:pPr algn="l"/>
            <a:endParaRPr lang="en-IN" sz="19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 Design modelling</a:t>
            </a:r>
            <a:r>
              <a:rPr lang="en-IN" sz="2700" dirty="0" smtClean="0"/>
              <a:t> :</a:t>
            </a:r>
          </a:p>
          <a:p>
            <a:pPr algn="l"/>
            <a:r>
              <a:rPr lang="en-IN" sz="2700" dirty="0" smtClean="0"/>
              <a:t>	 1) Data design</a:t>
            </a:r>
          </a:p>
          <a:p>
            <a:pPr algn="l"/>
            <a:r>
              <a:rPr lang="en-IN" sz="2700" dirty="0" smtClean="0"/>
              <a:t>- </a:t>
            </a:r>
            <a:r>
              <a:rPr lang="en-IN" sz="2800" dirty="0" smtClean="0"/>
              <a:t>The data design element produced a model of data that represent a high level of abstraction.</a:t>
            </a:r>
          </a:p>
          <a:p>
            <a:pPr algn="l"/>
            <a:r>
              <a:rPr lang="en-IN" sz="2800" dirty="0" smtClean="0"/>
              <a:t>- This model is then more refined into more implementation specific representation which is processed by the computer based system.</a:t>
            </a:r>
          </a:p>
          <a:p>
            <a:pPr algn="l"/>
            <a:r>
              <a:rPr lang="en-IN" sz="2800" dirty="0" smtClean="0"/>
              <a:t>- The structure of data is the most important part of the software design.</a:t>
            </a:r>
          </a:p>
          <a:p>
            <a:pPr algn="l"/>
            <a:endParaRPr lang="en-IN" sz="27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700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a:r>
              <a:rPr lang="en-IN" sz="4700" b="1" dirty="0" smtClean="0">
                <a:latin typeface="Times New Roman" pitchFamily="18" charset="0"/>
                <a:cs typeface="Times New Roman" pitchFamily="18" charset="0"/>
              </a:rPr>
              <a:t> -The design phase of software development deals with transforming the customer requirements as described in the SRS documents into a form implementable using a programming language.</a:t>
            </a:r>
          </a:p>
          <a:p>
            <a:pPr algn="l">
              <a:buFontTx/>
              <a:buChar char="-"/>
            </a:pPr>
            <a:r>
              <a:rPr lang="en-IN" sz="4700" b="1" dirty="0" smtClean="0">
                <a:latin typeface="Times New Roman" pitchFamily="18" charset="0"/>
                <a:cs typeface="Times New Roman" pitchFamily="18" charset="0"/>
              </a:rPr>
              <a:t>Design creates a representation or model of the software. </a:t>
            </a:r>
          </a:p>
          <a:p>
            <a:pPr algn="l">
              <a:buFontTx/>
              <a:buChar char="-"/>
            </a:pPr>
            <a:r>
              <a:rPr lang="en-IN" sz="4700" b="1" dirty="0" smtClean="0">
                <a:latin typeface="Times New Roman" pitchFamily="18" charset="0"/>
                <a:cs typeface="Times New Roman" pitchFamily="18" charset="0"/>
              </a:rPr>
              <a:t>Design model provides details about S/W architecture, interfaces and components that are necessary to implement the system.</a:t>
            </a:r>
          </a:p>
          <a:p>
            <a:pPr algn="l">
              <a:buFontTx/>
              <a:buChar char="-"/>
            </a:pPr>
            <a:r>
              <a:rPr lang="en-IN" sz="4700" b="1" dirty="0" smtClean="0">
                <a:latin typeface="Times New Roman" pitchFamily="18" charset="0"/>
                <a:cs typeface="Times New Roman" pitchFamily="18" charset="0"/>
              </a:rPr>
              <a:t> Quality is established during Design. Design should exhibit firmness, commodity and design. </a:t>
            </a:r>
          </a:p>
          <a:p>
            <a:pPr algn="l"/>
            <a:r>
              <a:rPr lang="en-IN" sz="2400" dirty="0" smtClean="0">
                <a:latin typeface="Times New Roman" pitchFamily="18" charset="0"/>
                <a:cs typeface="Times New Roman" pitchFamily="18" charset="0"/>
              </a:rPr>
              <a:t> </a:t>
            </a: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 Design modelling</a:t>
            </a:r>
            <a:r>
              <a:rPr lang="en-IN" sz="2700" dirty="0" smtClean="0"/>
              <a:t> :</a:t>
            </a:r>
          </a:p>
          <a:p>
            <a:pPr algn="l"/>
            <a:r>
              <a:rPr lang="en-IN" sz="2700" dirty="0" smtClean="0"/>
              <a:t>	 </a:t>
            </a:r>
            <a:r>
              <a:rPr lang="en-IN" sz="2800" b="1" dirty="0" smtClean="0"/>
              <a:t>2) Architectural design elements</a:t>
            </a:r>
          </a:p>
          <a:p>
            <a:pPr algn="l"/>
            <a:r>
              <a:rPr lang="en-IN" sz="2800" b="1" dirty="0" smtClean="0"/>
              <a:t>a) </a:t>
            </a:r>
            <a:r>
              <a:rPr lang="en-IN" sz="2800" dirty="0" smtClean="0"/>
              <a:t>The architecture design elements provides us overall view of the system but the internal details of major components are ignored.</a:t>
            </a:r>
          </a:p>
          <a:p>
            <a:pPr algn="l"/>
            <a:r>
              <a:rPr lang="en-IN" sz="2800" dirty="0" smtClean="0"/>
              <a:t>b) The architectural design element is generally represented as a set of interconnected subsystem that are derived from analysis packages in the requirement model.</a:t>
            </a:r>
          </a:p>
          <a:p>
            <a:pPr algn="l"/>
            <a:r>
              <a:rPr lang="en-IN" sz="2800" dirty="0" smtClean="0"/>
              <a:t>c) </a:t>
            </a:r>
            <a:r>
              <a:rPr lang="en-IN" sz="2800" i="1" dirty="0" smtClean="0"/>
              <a:t>Architectural design</a:t>
            </a:r>
            <a:r>
              <a:rPr lang="en-IN" sz="2800" dirty="0" smtClean="0"/>
              <a:t> is the specification of the major components of a system, their responsibilities, properties, interfaces, and the relationships and interactions between them.</a:t>
            </a:r>
          </a:p>
          <a:p>
            <a:pPr algn="l"/>
            <a:endParaRPr lang="en-IN" sz="2800" dirty="0" smtClean="0"/>
          </a:p>
          <a:p>
            <a:pPr algn="l"/>
            <a:endParaRPr lang="en-IN" sz="27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 Design modelling</a:t>
            </a:r>
            <a:r>
              <a:rPr lang="en-IN" sz="2700" dirty="0" smtClean="0"/>
              <a:t> :</a:t>
            </a:r>
          </a:p>
          <a:p>
            <a:pPr algn="l"/>
            <a:r>
              <a:rPr lang="en-IN" sz="2700" dirty="0" smtClean="0"/>
              <a:t>	</a:t>
            </a:r>
            <a:r>
              <a:rPr lang="en-IN" sz="2800" b="1" dirty="0" smtClean="0"/>
              <a:t>3. Interface design elements</a:t>
            </a:r>
          </a:p>
          <a:p>
            <a:pPr algn="l"/>
            <a:r>
              <a:rPr lang="en-IN" sz="2800" b="1" dirty="0" smtClean="0"/>
              <a:t>a)</a:t>
            </a:r>
            <a:r>
              <a:rPr lang="en-IN" sz="2800" dirty="0" smtClean="0"/>
              <a:t>The interface design elements for software represents the information flow within it and out of the system.</a:t>
            </a:r>
          </a:p>
          <a:p>
            <a:pPr algn="l"/>
            <a:r>
              <a:rPr lang="en-IN" sz="2800" dirty="0" smtClean="0"/>
              <a:t>b) They communicate between the components defined as part of architecture.</a:t>
            </a:r>
          </a:p>
          <a:p>
            <a:pPr algn="l"/>
            <a:r>
              <a:rPr lang="en-IN" sz="2800" dirty="0" smtClean="0"/>
              <a:t>c) Interface </a:t>
            </a:r>
            <a:r>
              <a:rPr lang="en-IN" sz="2800" i="1" dirty="0" smtClean="0"/>
              <a:t>design</a:t>
            </a:r>
            <a:r>
              <a:rPr lang="en-IN" sz="2800" dirty="0" smtClean="0"/>
              <a:t> is the specification of the internal elements of all major system components, their properties, relationships, processing, and often their algorithms and the data structures.</a:t>
            </a:r>
          </a:p>
          <a:p>
            <a:pPr algn="l"/>
            <a:endParaRPr lang="en-IN" sz="2800" dirty="0" smtClean="0"/>
          </a:p>
          <a:p>
            <a:pPr algn="l"/>
            <a:endParaRPr lang="en-IN" sz="27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lnSpcReduction="1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 Design modelling</a:t>
            </a:r>
            <a:r>
              <a:rPr lang="en-IN" sz="2700" dirty="0" smtClean="0"/>
              <a:t> :</a:t>
            </a:r>
          </a:p>
          <a:p>
            <a:pPr algn="l"/>
            <a:r>
              <a:rPr lang="en-IN" sz="2700" dirty="0" smtClean="0"/>
              <a:t>	</a:t>
            </a:r>
            <a:r>
              <a:rPr lang="en-IN" sz="2800" b="1" dirty="0" smtClean="0"/>
              <a:t>4. Component level </a:t>
            </a:r>
            <a:r>
              <a:rPr lang="en-IN" sz="2800" b="1" smtClean="0"/>
              <a:t>diagram elements</a:t>
            </a:r>
          </a:p>
          <a:p>
            <a:pPr algn="l"/>
            <a:r>
              <a:rPr lang="en-IN" sz="2800" smtClean="0"/>
              <a:t>The </a:t>
            </a:r>
            <a:r>
              <a:rPr lang="en-IN" sz="2800" dirty="0" smtClean="0"/>
              <a:t>component level design for software is similar to the set of detailed specification of each room in a house.</a:t>
            </a:r>
          </a:p>
          <a:p>
            <a:pPr algn="l"/>
            <a:r>
              <a:rPr lang="en-IN" sz="2800" dirty="0" smtClean="0"/>
              <a:t>The component level design for the software completely describes the internal details of the each software component.</a:t>
            </a:r>
          </a:p>
          <a:p>
            <a:pPr algn="l"/>
            <a:r>
              <a:rPr lang="en-IN" sz="2800" dirty="0" smtClean="0"/>
              <a:t>The processing of data structure occurs in a component and an interface which allows all the component operations.</a:t>
            </a:r>
          </a:p>
          <a:p>
            <a:pPr algn="l"/>
            <a:r>
              <a:rPr lang="en-IN" sz="2800" dirty="0" smtClean="0"/>
              <a:t>In a context of object-oriented software engineering, a component shown in a UML diagram.</a:t>
            </a:r>
          </a:p>
          <a:p>
            <a:pPr algn="l"/>
            <a:r>
              <a:rPr lang="en-IN" sz="2800" dirty="0" smtClean="0"/>
              <a:t>The UML diagram is used to represent the processing logic.</a:t>
            </a:r>
          </a:p>
          <a:p>
            <a:pPr algn="l"/>
            <a:endParaRPr lang="en-IN" sz="2800" dirty="0" smtClean="0"/>
          </a:p>
          <a:p>
            <a:pPr algn="l"/>
            <a:endParaRPr lang="en-IN" sz="2700"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71414"/>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 Design modelling</a:t>
            </a:r>
            <a:r>
              <a:rPr lang="en-IN" sz="2700" dirty="0" smtClean="0"/>
              <a:t> :</a:t>
            </a:r>
          </a:p>
          <a:p>
            <a:pPr algn="l"/>
            <a:r>
              <a:rPr lang="en-IN" sz="2700" dirty="0" smtClean="0"/>
              <a:t> </a:t>
            </a:r>
            <a:r>
              <a:rPr lang="en-IN" sz="2800" b="1" dirty="0" smtClean="0"/>
              <a:t>5. Deployment level design elements :</a:t>
            </a:r>
          </a:p>
          <a:p>
            <a:pPr algn="l"/>
            <a:r>
              <a:rPr lang="en-IN" sz="2800" b="1" dirty="0" smtClean="0"/>
              <a:t>	</a:t>
            </a:r>
            <a:r>
              <a:rPr lang="en-IN" sz="2800" dirty="0" smtClean="0"/>
              <a:t>The deployment level design element shows the software functionality and subsystem that allocated in the physical computing environment which support the software.</a:t>
            </a:r>
          </a:p>
          <a:p>
            <a:pPr algn="l"/>
            <a:endParaRPr lang="en-IN" sz="2800" dirty="0" smtClean="0"/>
          </a:p>
          <a:p>
            <a:pPr algn="l"/>
            <a:endParaRPr lang="en-IN" sz="2700" dirty="0" smtClean="0"/>
          </a:p>
          <a:p>
            <a:pPr algn="l"/>
            <a:endParaRPr lang="en-IN" sz="2800" dirty="0" smtClean="0"/>
          </a:p>
          <a:p>
            <a:pPr algn="l"/>
            <a:endParaRPr lang="en-IN" sz="27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 Design modelling</a:t>
            </a:r>
            <a:r>
              <a:rPr lang="en-IN" sz="2700" dirty="0" smtClean="0"/>
              <a:t> :</a:t>
            </a:r>
          </a:p>
          <a:p>
            <a:pPr algn="l"/>
            <a:endParaRPr lang="en-IN" sz="2700" dirty="0" smtClean="0"/>
          </a:p>
          <a:p>
            <a:pPr algn="l"/>
            <a:r>
              <a:rPr lang="en-IN" sz="2700" dirty="0" smtClean="0"/>
              <a:t> </a:t>
            </a:r>
          </a:p>
          <a:p>
            <a:pPr algn="l"/>
            <a:endParaRPr lang="en-IN" sz="2800" dirty="0" smtClean="0"/>
          </a:p>
          <a:p>
            <a:pPr algn="l"/>
            <a:endParaRPr lang="en-IN" sz="2700" dirty="0" smtClean="0"/>
          </a:p>
        </p:txBody>
      </p:sp>
      <p:pic>
        <p:nvPicPr>
          <p:cNvPr id="4" name="Picture 3" descr="deployment-diagram.jpg"/>
          <p:cNvPicPr>
            <a:picLocks noChangeAspect="1"/>
          </p:cNvPicPr>
          <p:nvPr/>
        </p:nvPicPr>
        <p:blipFill>
          <a:blip r:embed="rId2"/>
          <a:stretch>
            <a:fillRect/>
          </a:stretch>
        </p:blipFill>
        <p:spPr>
          <a:xfrm>
            <a:off x="500034" y="1928802"/>
            <a:ext cx="8072494" cy="478634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DESIGN PRINCIPLES:</a:t>
            </a:r>
          </a:p>
          <a:p>
            <a:pPr algn="l"/>
            <a:r>
              <a:rPr lang="en-IN" sz="3000" b="1" dirty="0" smtClean="0"/>
              <a:t>	 The design process is a sequence of steps that enable the designer to describe all aspects of the software to be built.</a:t>
            </a:r>
          </a:p>
          <a:p>
            <a:pPr algn="l"/>
            <a:r>
              <a:rPr lang="en-IN" sz="3000" b="1" dirty="0" smtClean="0"/>
              <a:t>	 the design model that is created for software provides a variety of different views of the computer software.</a:t>
            </a:r>
          </a:p>
          <a:p>
            <a:pPr algn="l"/>
            <a:endParaRPr lang="en-IN" sz="2700" dirty="0" smtClean="0"/>
          </a:p>
          <a:p>
            <a:pPr algn="l"/>
            <a:r>
              <a:rPr lang="en-IN" sz="2700" dirty="0" smtClean="0"/>
              <a:t> </a:t>
            </a:r>
          </a:p>
          <a:p>
            <a:pPr algn="l"/>
            <a:endParaRPr lang="en-IN" sz="2800" dirty="0" smtClean="0"/>
          </a:p>
          <a:p>
            <a:pPr algn="l"/>
            <a:endParaRPr lang="en-IN" sz="27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lnSpcReduction="1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DESIGN PRINCIPLES:</a:t>
            </a:r>
          </a:p>
          <a:p>
            <a:pPr algn="l"/>
            <a:r>
              <a:rPr lang="en-IN" sz="3000" b="1" dirty="0" smtClean="0"/>
              <a:t>	1) The design process should not suffer from “tunnel vision.” </a:t>
            </a:r>
          </a:p>
          <a:p>
            <a:pPr algn="l"/>
            <a:r>
              <a:rPr lang="en-IN" sz="3000" dirty="0" smtClean="0"/>
              <a:t>- A good designer should consider alternative approaches.</a:t>
            </a:r>
          </a:p>
          <a:p>
            <a:pPr algn="l"/>
            <a:r>
              <a:rPr lang="en-IN" sz="3000" b="1" dirty="0" smtClean="0"/>
              <a:t>	2) The design should be traceable to the analysis model.</a:t>
            </a:r>
          </a:p>
          <a:p>
            <a:pPr algn="l"/>
            <a:r>
              <a:rPr lang="en-IN" sz="3000" dirty="0" smtClean="0"/>
              <a:t>- Because a single element of the design model often traces to multiple requirements, it is necessary to have a means for tracking how requirements have been satisﬁed by the design model</a:t>
            </a:r>
            <a:endParaRPr lang="en-IN" sz="2700" dirty="0" smtClean="0"/>
          </a:p>
          <a:p>
            <a:pPr algn="l"/>
            <a:r>
              <a:rPr lang="en-IN" sz="2700" dirty="0" smtClean="0"/>
              <a:t> </a:t>
            </a:r>
          </a:p>
          <a:p>
            <a:pPr algn="l"/>
            <a:endParaRPr lang="en-IN" sz="2800" dirty="0" smtClean="0"/>
          </a:p>
          <a:p>
            <a:pPr algn="l"/>
            <a:endParaRPr lang="en-IN" sz="27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DESIGN PRINCIPLES:</a:t>
            </a:r>
          </a:p>
          <a:p>
            <a:pPr algn="l"/>
            <a:r>
              <a:rPr lang="en-IN" sz="3000" b="1" dirty="0" smtClean="0"/>
              <a:t>	3) The design should not reinvent the wheel. </a:t>
            </a:r>
          </a:p>
          <a:p>
            <a:pPr algn="l"/>
            <a:r>
              <a:rPr lang="en-IN" sz="3000" dirty="0" smtClean="0"/>
              <a:t>- Design time should be invested in representing truly new ideas and integrating those patterns that already exist. </a:t>
            </a:r>
            <a:endParaRPr lang="en-IN" sz="2800" dirty="0" smtClean="0"/>
          </a:p>
          <a:p>
            <a:pPr algn="l"/>
            <a:r>
              <a:rPr lang="en-IN" sz="2700" b="1" dirty="0" smtClean="0"/>
              <a:t>	4) The design should “minimize the intellectual distance” between the software and the problem as it exists in the real world. </a:t>
            </a:r>
          </a:p>
          <a:p>
            <a:pPr algn="l"/>
            <a:r>
              <a:rPr lang="en-IN" sz="2700" dirty="0" smtClean="0"/>
              <a:t>-That is, the structure of the software design should (whenever possible) mimic the structure of the problem domain.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DESIGN PRINCIPLES:</a:t>
            </a:r>
          </a:p>
          <a:p>
            <a:pPr algn="l"/>
            <a:r>
              <a:rPr lang="en-IN" sz="3000" b="1" dirty="0" smtClean="0"/>
              <a:t>	5)</a:t>
            </a:r>
            <a:r>
              <a:rPr lang="en-IN" sz="2700" dirty="0" smtClean="0"/>
              <a:t> </a:t>
            </a:r>
            <a:r>
              <a:rPr lang="en-IN" sz="2700" b="1" dirty="0" smtClean="0"/>
              <a:t>The design should exhibit uniformity and integration. </a:t>
            </a:r>
          </a:p>
          <a:p>
            <a:pPr algn="l">
              <a:buFontTx/>
              <a:buChar char="-"/>
            </a:pPr>
            <a:r>
              <a:rPr lang="en-IN" sz="2700" dirty="0" smtClean="0"/>
              <a:t>Rules of style and format should be </a:t>
            </a:r>
            <a:r>
              <a:rPr lang="en-IN" sz="2700" dirty="0" err="1" smtClean="0"/>
              <a:t>deﬁned</a:t>
            </a:r>
            <a:r>
              <a:rPr lang="en-IN" sz="2700" dirty="0" smtClean="0"/>
              <a:t> for a design team before design work begins.</a:t>
            </a:r>
          </a:p>
          <a:p>
            <a:pPr lvl="1" algn="l">
              <a:buFontTx/>
              <a:buChar char="-"/>
            </a:pPr>
            <a:r>
              <a:rPr lang="en-IN" sz="2500" b="1" dirty="0" smtClean="0"/>
              <a:t>6) The design should be structured to accommodate change. </a:t>
            </a:r>
          </a:p>
          <a:p>
            <a:pPr lvl="1" algn="l">
              <a:buFontTx/>
              <a:buChar char="-"/>
            </a:pPr>
            <a:r>
              <a:rPr lang="en-IN" sz="2500" b="1" dirty="0" smtClean="0"/>
              <a:t>-</a:t>
            </a:r>
            <a:r>
              <a:rPr lang="en-IN" sz="2500" dirty="0" smtClean="0"/>
              <a:t>The design concepts discussed in the next section enable a design to achieve this principle. </a:t>
            </a:r>
          </a:p>
          <a:p>
            <a:pPr lvl="1" algn="l">
              <a:buFontTx/>
              <a:buChar char="-"/>
            </a:pPr>
            <a:endParaRPr lang="en-IN" sz="25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lnSpcReduction="1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3000" b="1" dirty="0" smtClean="0">
                <a:latin typeface="Times New Roman" pitchFamily="18" charset="0"/>
                <a:cs typeface="Times New Roman" pitchFamily="18" charset="0"/>
              </a:rPr>
              <a:t> </a:t>
            </a:r>
            <a:r>
              <a:rPr lang="en-IN" sz="2400" dirty="0" smtClean="0"/>
              <a:t> </a:t>
            </a:r>
          </a:p>
          <a:p>
            <a:pPr algn="l"/>
            <a:r>
              <a:rPr lang="en-IN" sz="3000" b="1" dirty="0" smtClean="0"/>
              <a:t>DESIGN PRINCIPLES:</a:t>
            </a:r>
          </a:p>
          <a:p>
            <a:pPr algn="l"/>
            <a:r>
              <a:rPr lang="en-IN" sz="3000" b="1" dirty="0" smtClean="0"/>
              <a:t>	7) The design should be structured to degrade gently, even when aberrant data, events, or operating conditions are encountered. </a:t>
            </a:r>
          </a:p>
          <a:p>
            <a:pPr algn="l"/>
            <a:r>
              <a:rPr lang="en-IN" sz="3000" dirty="0" smtClean="0"/>
              <a:t>-Well designed software should never “bomb.” It should be designed to accommodate unusual circumstances, and if it must terminate processing, do so in a graceful manner. </a:t>
            </a:r>
          </a:p>
          <a:p>
            <a:pPr algn="l"/>
            <a:r>
              <a:rPr lang="en-IN" sz="3000" b="1" dirty="0" smtClean="0"/>
              <a:t>	8) Design is not coding, coding is not design. </a:t>
            </a:r>
          </a:p>
          <a:p>
            <a:pPr algn="l"/>
            <a:r>
              <a:rPr lang="en-IN" sz="3000" dirty="0" smtClean="0"/>
              <a:t>- The only design decisions made at the coding level address the small implementation details that enable the procedural design to be coded. </a:t>
            </a:r>
            <a:endParaRPr lang="en-IN" sz="25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a:r>
              <a:rPr lang="en-IN" sz="4700" b="1" dirty="0" smtClean="0">
                <a:latin typeface="Times New Roman" pitchFamily="18" charset="0"/>
                <a:cs typeface="Times New Roman" pitchFamily="18" charset="0"/>
              </a:rPr>
              <a:t> -</a:t>
            </a:r>
            <a:r>
              <a:rPr lang="en-IN" sz="2400" dirty="0" smtClean="0">
                <a:latin typeface="Times New Roman" pitchFamily="18" charset="0"/>
                <a:cs typeface="Times New Roman" pitchFamily="18" charset="0"/>
              </a:rPr>
              <a:t>Design sits at the kernel of S/W Engineering. Design sets the stage for construction. </a:t>
            </a:r>
          </a:p>
          <a:p>
            <a:pPr algn="l">
              <a:buFontTx/>
              <a:buChar char="-"/>
            </a:pPr>
            <a:r>
              <a:rPr lang="en-IN" sz="2400" dirty="0" smtClean="0"/>
              <a:t>The software design phase is the first step in </a:t>
            </a:r>
            <a:r>
              <a:rPr lang="en-IN" sz="2400" b="1" dirty="0" smtClean="0"/>
              <a:t>SDLC (Software Design Life Cycle)</a:t>
            </a:r>
            <a:r>
              <a:rPr lang="en-IN" sz="2400" dirty="0" smtClean="0"/>
              <a:t>, which moves the concentration from the problem domain to the solution domain.</a:t>
            </a:r>
          </a:p>
          <a:p>
            <a:pPr algn="l">
              <a:buFontTx/>
              <a:buChar char="-"/>
            </a:pPr>
            <a:endParaRPr lang="en-IN" sz="2400" dirty="0" smtClean="0"/>
          </a:p>
          <a:p>
            <a:pPr algn="l">
              <a:buFontTx/>
              <a:buChar char="-"/>
            </a:pPr>
            <a:endParaRPr lang="en-IN" sz="2400" dirty="0" smtClean="0">
              <a:latin typeface="Times New Roman" pitchFamily="18" charset="0"/>
              <a:cs typeface="Times New Roman" pitchFamily="18" charset="0"/>
            </a:endParaRPr>
          </a:p>
          <a:p>
            <a:pPr algn="l"/>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latin typeface="Times New Roman" pitchFamily="18" charset="0"/>
                <a:cs typeface="Times New Roman" pitchFamily="18" charset="0"/>
              </a:rPr>
              <a:t>Software Architecture:</a:t>
            </a:r>
            <a:endParaRPr lang="en-IN" sz="3000" b="1" dirty="0" smtClean="0">
              <a:cs typeface="Times New Roman" pitchFamily="18" charset="0"/>
            </a:endParaRPr>
          </a:p>
          <a:p>
            <a:pPr algn="l"/>
            <a:r>
              <a:rPr lang="en-IN" sz="3200" dirty="0" smtClean="0">
                <a:cs typeface="Times New Roman" pitchFamily="18" charset="0"/>
              </a:rPr>
              <a:t>	-This Design has been described as a multi-step process in which representations of data and program structure, interface characteristics, and procedural detail are synthesized from information requirements.</a:t>
            </a:r>
          </a:p>
          <a:p>
            <a:pPr algn="l"/>
            <a:r>
              <a:rPr lang="en-IN" sz="3000" b="1" i="1" dirty="0" smtClean="0">
                <a:latin typeface="Times New Roman" pitchFamily="18" charset="0"/>
                <a:cs typeface="Times New Roman" pitchFamily="18" charset="0"/>
              </a:rPr>
              <a:t>	-</a:t>
            </a:r>
            <a:r>
              <a:rPr lang="en-IN" sz="3200" dirty="0" smtClean="0"/>
              <a:t>The process of defining a collection of hardware and software components and their interfaces to establish the framework for the development of a computer system</a:t>
            </a:r>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92500" lnSpcReduction="1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latin typeface="Times New Roman" pitchFamily="18" charset="0"/>
                <a:cs typeface="Times New Roman" pitchFamily="18" charset="0"/>
              </a:rPr>
              <a:t>Software Architecture:</a:t>
            </a:r>
            <a:endParaRPr lang="en-IN" sz="3000" b="1" dirty="0" smtClean="0">
              <a:cs typeface="Times New Roman" pitchFamily="18" charset="0"/>
            </a:endParaRPr>
          </a:p>
          <a:p>
            <a:pPr algn="l"/>
            <a:r>
              <a:rPr lang="en-IN" sz="3200" dirty="0" smtClean="0">
                <a:cs typeface="Times New Roman" pitchFamily="18" charset="0"/>
              </a:rPr>
              <a:t>	There are </a:t>
            </a:r>
            <a:r>
              <a:rPr lang="en-IN" sz="3200" dirty="0" smtClean="0"/>
              <a:t>many architectural styles, each style will describe a system category that consists of </a:t>
            </a:r>
          </a:p>
          <a:p>
            <a:pPr algn="l" fontAlgn="base"/>
            <a:r>
              <a:rPr lang="en-IN" sz="3200" dirty="0" smtClean="0"/>
              <a:t> 1) A set of components(</a:t>
            </a:r>
            <a:r>
              <a:rPr lang="en-IN" sz="3200" dirty="0" err="1" smtClean="0"/>
              <a:t>eg</a:t>
            </a:r>
            <a:r>
              <a:rPr lang="en-IN" sz="3200" dirty="0" smtClean="0"/>
              <a:t>: a database, computational modules) that will perform a function required by the system.</a:t>
            </a:r>
          </a:p>
          <a:p>
            <a:pPr algn="l" fontAlgn="base"/>
            <a:r>
              <a:rPr lang="en-IN" sz="3200" dirty="0" smtClean="0"/>
              <a:t> 2) The set of connectors will help in coordination, communication, and cooperation between the components.</a:t>
            </a:r>
          </a:p>
          <a:p>
            <a:pPr algn="l" fontAlgn="base"/>
            <a:r>
              <a:rPr lang="en-IN" sz="3200" dirty="0" smtClean="0"/>
              <a:t> 3) Conditions that how components can be integrated to form the system.</a:t>
            </a:r>
          </a:p>
          <a:p>
            <a:pPr algn="l" fontAlgn="base"/>
            <a:r>
              <a:rPr lang="en-IN" sz="3200" dirty="0" smtClean="0"/>
              <a:t> 4) Semantic models that help the designer to understand the overall properties of the system.</a:t>
            </a: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71470" y="285728"/>
            <a:ext cx="9144000" cy="6429420"/>
          </a:xfrm>
        </p:spPr>
        <p:txBody>
          <a:bodyPr>
            <a:normAutofit lnSpcReduction="1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latin typeface="Times New Roman" pitchFamily="18" charset="0"/>
                <a:cs typeface="Times New Roman" pitchFamily="18" charset="0"/>
              </a:rPr>
              <a:t>Software Architecture:</a:t>
            </a:r>
            <a:endParaRPr lang="en-IN" sz="3000" b="1" dirty="0" smtClean="0">
              <a:cs typeface="Times New Roman" pitchFamily="18" charset="0"/>
            </a:endParaRPr>
          </a:p>
          <a:p>
            <a:pPr algn="l"/>
            <a:r>
              <a:rPr lang="en-IN" sz="3200" dirty="0" smtClean="0">
                <a:cs typeface="Times New Roman" pitchFamily="18" charset="0"/>
              </a:rPr>
              <a:t>	</a:t>
            </a:r>
            <a:r>
              <a:rPr lang="en-IN" sz="3200" b="1" dirty="0" smtClean="0"/>
              <a:t>Taxonomy of Architectural styles &amp; Patterns :</a:t>
            </a:r>
            <a:r>
              <a:rPr lang="en-IN" sz="3200" dirty="0" smtClean="0"/>
              <a:t> </a:t>
            </a:r>
          </a:p>
          <a:p>
            <a:pPr algn="l"/>
            <a:r>
              <a:rPr lang="en-IN" sz="3200" b="1" i="1" dirty="0" smtClean="0">
                <a:latin typeface="Times New Roman" pitchFamily="18" charset="0"/>
                <a:cs typeface="Times New Roman" pitchFamily="18" charset="0"/>
              </a:rPr>
              <a:t> 1)</a:t>
            </a:r>
            <a:r>
              <a:rPr lang="en-IN" sz="3200" b="1" dirty="0" smtClean="0"/>
              <a:t> Data </a:t>
            </a:r>
            <a:r>
              <a:rPr lang="en-IN" sz="3200" b="1" dirty="0" err="1" smtClean="0"/>
              <a:t>centered</a:t>
            </a:r>
            <a:r>
              <a:rPr lang="en-IN" sz="3200" b="1" dirty="0" smtClean="0"/>
              <a:t> architectures:</a:t>
            </a:r>
            <a:r>
              <a:rPr lang="en-IN" sz="3200" dirty="0" smtClean="0"/>
              <a:t>  </a:t>
            </a:r>
          </a:p>
          <a:p>
            <a:pPr algn="l"/>
            <a:r>
              <a:rPr lang="en-IN" sz="3200" dirty="0" smtClean="0"/>
              <a:t> -A data store (e.g., a </a:t>
            </a:r>
            <a:r>
              <a:rPr lang="en-IN" sz="3200" dirty="0" err="1" smtClean="0"/>
              <a:t>ﬁle</a:t>
            </a:r>
            <a:r>
              <a:rPr lang="en-IN" sz="3200" dirty="0" smtClean="0"/>
              <a:t> or database) resides at the </a:t>
            </a:r>
            <a:r>
              <a:rPr lang="en-IN" sz="3200" dirty="0" err="1" smtClean="0"/>
              <a:t>center</a:t>
            </a:r>
            <a:r>
              <a:rPr lang="en-IN" sz="3200" dirty="0" smtClean="0"/>
              <a:t> of this architecture and is accessed frequently by other components that update, add, delete, or otherwise modify data within the store.</a:t>
            </a:r>
          </a:p>
          <a:p>
            <a:pPr algn="l"/>
            <a:r>
              <a:rPr lang="en-IN" sz="3200" dirty="0" smtClean="0"/>
              <a:t>- client software accesses the data independent of any changes to the data or the actions of other client software.</a:t>
            </a:r>
          </a:p>
          <a:p>
            <a:pPr algn="l"/>
            <a:r>
              <a:rPr lang="en-IN" sz="3200" dirty="0" smtClean="0"/>
              <a:t> </a:t>
            </a: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latin typeface="Times New Roman" pitchFamily="18" charset="0"/>
                <a:cs typeface="Times New Roman" pitchFamily="18" charset="0"/>
              </a:rPr>
              <a:t>Software Architecture:</a:t>
            </a:r>
            <a:endParaRPr lang="en-IN" sz="3000" b="1" dirty="0" smtClean="0">
              <a:cs typeface="Times New Roman" pitchFamily="18" charset="0"/>
            </a:endParaRPr>
          </a:p>
          <a:p>
            <a:pPr algn="l"/>
            <a:r>
              <a:rPr lang="en-IN" sz="2800" dirty="0" smtClean="0">
                <a:cs typeface="Times New Roman" pitchFamily="18" charset="0"/>
              </a:rPr>
              <a:t>	</a:t>
            </a:r>
            <a:r>
              <a:rPr lang="en-IN" sz="2800" b="1" dirty="0" smtClean="0"/>
              <a:t>Taxonomy of Architectural styles &amp; Patterns :</a:t>
            </a:r>
            <a:r>
              <a:rPr lang="en-IN" sz="2800" dirty="0" smtClean="0"/>
              <a:t> </a:t>
            </a:r>
            <a:r>
              <a:rPr lang="en-IN" sz="2800" b="1" i="1" dirty="0" smtClean="0">
                <a:latin typeface="Times New Roman" pitchFamily="18" charset="0"/>
                <a:cs typeface="Times New Roman" pitchFamily="18" charset="0"/>
              </a:rPr>
              <a:t>    1)</a:t>
            </a:r>
            <a:r>
              <a:rPr lang="en-IN" sz="2800" b="1" dirty="0" smtClean="0"/>
              <a:t> Data </a:t>
            </a:r>
            <a:r>
              <a:rPr lang="en-IN" sz="2800" b="1" dirty="0" err="1" smtClean="0"/>
              <a:t>centered</a:t>
            </a:r>
            <a:r>
              <a:rPr lang="en-IN" sz="2800" b="1" dirty="0" smtClean="0"/>
              <a:t> architectures:</a:t>
            </a:r>
            <a:r>
              <a:rPr lang="en-IN" sz="2800" dirty="0" smtClean="0"/>
              <a:t> </a:t>
            </a:r>
          </a:p>
          <a:p>
            <a:pPr algn="l"/>
            <a:r>
              <a:rPr lang="en-IN" sz="3200" dirty="0" smtClean="0"/>
              <a:t> </a:t>
            </a:r>
          </a:p>
          <a:p>
            <a:pPr algn="l"/>
            <a:endParaRPr lang="en-IN" sz="3000" b="1" i="1" dirty="0" smtClean="0">
              <a:latin typeface="Times New Roman" pitchFamily="18" charset="0"/>
              <a:cs typeface="Times New Roman" pitchFamily="18" charset="0"/>
            </a:endParaRPr>
          </a:p>
        </p:txBody>
      </p:sp>
      <p:pic>
        <p:nvPicPr>
          <p:cNvPr id="4" name="Picture 3" descr="data centre arch.png"/>
          <p:cNvPicPr>
            <a:picLocks noChangeAspect="1"/>
          </p:cNvPicPr>
          <p:nvPr/>
        </p:nvPicPr>
        <p:blipFill>
          <a:blip r:embed="rId2"/>
          <a:stretch>
            <a:fillRect/>
          </a:stretch>
        </p:blipFill>
        <p:spPr>
          <a:xfrm>
            <a:off x="642910" y="2357430"/>
            <a:ext cx="7715304" cy="4357717"/>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latin typeface="Times New Roman" pitchFamily="18" charset="0"/>
                <a:cs typeface="Times New Roman" pitchFamily="18" charset="0"/>
              </a:rPr>
              <a:t>Software Architecture:</a:t>
            </a:r>
            <a:endParaRPr lang="en-IN" sz="3000" b="1" dirty="0" smtClean="0">
              <a:cs typeface="Times New Roman" pitchFamily="18" charset="0"/>
            </a:endParaRPr>
          </a:p>
          <a:p>
            <a:pPr algn="l"/>
            <a:r>
              <a:rPr lang="en-IN" sz="2800" dirty="0" smtClean="0">
                <a:cs typeface="Times New Roman" pitchFamily="18" charset="0"/>
              </a:rPr>
              <a:t>	</a:t>
            </a:r>
            <a:r>
              <a:rPr lang="en-IN" sz="2800" b="1" dirty="0" smtClean="0"/>
              <a:t>Taxonomy of Architectural styles &amp; Patterns :</a:t>
            </a:r>
            <a:r>
              <a:rPr lang="en-IN" sz="2800" dirty="0" smtClean="0"/>
              <a:t> </a:t>
            </a:r>
            <a:r>
              <a:rPr lang="en-IN" sz="2800" b="1" i="1" dirty="0" smtClean="0">
                <a:latin typeface="Times New Roman" pitchFamily="18" charset="0"/>
                <a:cs typeface="Times New Roman" pitchFamily="18" charset="0"/>
              </a:rPr>
              <a:t>   </a:t>
            </a:r>
          </a:p>
          <a:p>
            <a:pPr marL="514350" indent="-514350" algn="l"/>
            <a:r>
              <a:rPr lang="en-IN" sz="2800" b="1" dirty="0" smtClean="0"/>
              <a:t> 2) Data-ﬂow architectures :</a:t>
            </a:r>
          </a:p>
          <a:p>
            <a:pPr marL="514350" indent="-514350" algn="l"/>
            <a:r>
              <a:rPr lang="en-IN" sz="2800" b="1" dirty="0" smtClean="0"/>
              <a:t> -This architecture is applied when input data are to be transformed through a series of computational or manipulative components into output data</a:t>
            </a:r>
            <a:r>
              <a:rPr lang="en-IN" sz="3200" b="1" dirty="0" smtClean="0"/>
              <a:t>.</a:t>
            </a:r>
          </a:p>
          <a:p>
            <a:pPr marL="514350" indent="-514350" algn="l"/>
            <a:r>
              <a:rPr lang="en-IN" sz="3200" b="1" dirty="0" smtClean="0"/>
              <a:t>- </a:t>
            </a:r>
            <a:r>
              <a:rPr lang="en-IN" sz="3200" dirty="0" smtClean="0"/>
              <a:t> Each component, known as </a:t>
            </a:r>
            <a:r>
              <a:rPr lang="en-IN" sz="3200" b="1" dirty="0" smtClean="0"/>
              <a:t>filter, </a:t>
            </a:r>
            <a:r>
              <a:rPr lang="en-IN" sz="3200" dirty="0" smtClean="0"/>
              <a:t>transforms the data and sends this transformed data to other filters for further processing using the connector, known as </a:t>
            </a:r>
            <a:r>
              <a:rPr lang="en-IN" sz="3200" b="1" dirty="0" smtClean="0"/>
              <a:t>pipe.</a:t>
            </a:r>
            <a:endParaRPr lang="en-IN" sz="3200" dirty="0" smtClean="0"/>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 y="-142900"/>
            <a:ext cx="9144000" cy="64294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latin typeface="Times New Roman" pitchFamily="18" charset="0"/>
                <a:cs typeface="Times New Roman" pitchFamily="18" charset="0"/>
              </a:rPr>
              <a:t>Software Architecture:</a:t>
            </a:r>
            <a:endParaRPr lang="en-IN" sz="3000" b="1" dirty="0" smtClean="0">
              <a:cs typeface="Times New Roman" pitchFamily="18" charset="0"/>
            </a:endParaRPr>
          </a:p>
          <a:p>
            <a:pPr algn="l"/>
            <a:r>
              <a:rPr lang="en-IN" sz="2800" dirty="0" smtClean="0">
                <a:cs typeface="Times New Roman" pitchFamily="18" charset="0"/>
              </a:rPr>
              <a:t>	</a:t>
            </a:r>
            <a:r>
              <a:rPr lang="en-IN" sz="2800" b="1" dirty="0" smtClean="0"/>
              <a:t>Taxonomy of Architectural styles &amp; Patterns :</a:t>
            </a:r>
            <a:r>
              <a:rPr lang="en-IN" sz="2800" dirty="0" smtClean="0"/>
              <a:t> </a:t>
            </a:r>
            <a:r>
              <a:rPr lang="en-IN" sz="2800" b="1" i="1" dirty="0" smtClean="0">
                <a:latin typeface="Times New Roman" pitchFamily="18" charset="0"/>
                <a:cs typeface="Times New Roman" pitchFamily="18" charset="0"/>
              </a:rPr>
              <a:t>   </a:t>
            </a:r>
          </a:p>
          <a:p>
            <a:pPr marL="514350" indent="-514350" algn="l"/>
            <a:r>
              <a:rPr lang="en-IN" sz="2800" b="1" dirty="0" smtClean="0"/>
              <a:t> 2) Data-ﬂow architectures :</a:t>
            </a:r>
          </a:p>
          <a:p>
            <a:pPr marL="514350" indent="-514350" algn="l"/>
            <a:r>
              <a:rPr lang="en-IN" sz="2800" b="1" dirty="0" smtClean="0"/>
              <a:t> -</a:t>
            </a:r>
            <a:endParaRPr lang="en-IN" sz="3000" b="1" i="1" dirty="0" smtClean="0">
              <a:latin typeface="Times New Roman" pitchFamily="18" charset="0"/>
              <a:cs typeface="Times New Roman" pitchFamily="18" charset="0"/>
            </a:endParaRPr>
          </a:p>
        </p:txBody>
      </p:sp>
      <p:pic>
        <p:nvPicPr>
          <p:cNvPr id="4" name="Picture 3" descr="Data-flow-Architecture.jpg"/>
          <p:cNvPicPr>
            <a:picLocks noChangeAspect="1"/>
          </p:cNvPicPr>
          <p:nvPr/>
        </p:nvPicPr>
        <p:blipFill>
          <a:blip r:embed="rId2"/>
          <a:stretch>
            <a:fillRect/>
          </a:stretch>
        </p:blipFill>
        <p:spPr>
          <a:xfrm>
            <a:off x="428596" y="2143116"/>
            <a:ext cx="8286808" cy="442913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 y="-142900"/>
            <a:ext cx="9144000" cy="64294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latin typeface="Times New Roman" pitchFamily="18" charset="0"/>
                <a:cs typeface="Times New Roman" pitchFamily="18" charset="0"/>
              </a:rPr>
              <a:t>Software Architecture:</a:t>
            </a:r>
            <a:endParaRPr lang="en-IN" sz="3000" b="1" dirty="0" smtClean="0">
              <a:cs typeface="Times New Roman" pitchFamily="18" charset="0"/>
            </a:endParaRPr>
          </a:p>
          <a:p>
            <a:pPr algn="l"/>
            <a:r>
              <a:rPr lang="en-IN" sz="2800" dirty="0" smtClean="0">
                <a:cs typeface="Times New Roman" pitchFamily="18" charset="0"/>
              </a:rPr>
              <a:t>	</a:t>
            </a:r>
            <a:r>
              <a:rPr lang="en-IN" sz="2800" b="1" dirty="0" smtClean="0"/>
              <a:t>Taxonomy of Architectural styles &amp; Patterns :</a:t>
            </a:r>
            <a:r>
              <a:rPr lang="en-IN" sz="2800" dirty="0" smtClean="0"/>
              <a:t> </a:t>
            </a:r>
            <a:r>
              <a:rPr lang="en-IN" sz="2800" b="1" i="1" dirty="0" smtClean="0">
                <a:latin typeface="Times New Roman" pitchFamily="18" charset="0"/>
                <a:cs typeface="Times New Roman" pitchFamily="18" charset="0"/>
              </a:rPr>
              <a:t>   </a:t>
            </a:r>
          </a:p>
          <a:p>
            <a:pPr marL="514350" indent="-514350" algn="l"/>
            <a:r>
              <a:rPr lang="en-IN" sz="2800" b="1" dirty="0" smtClean="0"/>
              <a:t> 3) Call and return  architecture-</a:t>
            </a:r>
          </a:p>
          <a:p>
            <a:pPr marL="514350" indent="-514350" algn="l"/>
            <a:r>
              <a:rPr lang="en-IN" sz="3200" dirty="0" smtClean="0"/>
              <a:t>-A call and return architecture enables software designers to achieve a program structure, which can be easily modified. This style consists of the following two sub-styles.</a:t>
            </a:r>
          </a:p>
          <a:p>
            <a:pPr marL="514350" indent="-514350" algn="l"/>
            <a:r>
              <a:rPr lang="en-IN" sz="3200" b="1" i="1" dirty="0" smtClean="0">
                <a:latin typeface="Times New Roman" pitchFamily="18" charset="0"/>
                <a:cs typeface="Times New Roman" pitchFamily="18" charset="0"/>
              </a:rPr>
              <a:t>	a) </a:t>
            </a:r>
            <a:r>
              <a:rPr lang="en-IN" sz="3200" b="1" dirty="0" smtClean="0"/>
              <a:t>Main program/subprogram architecture</a:t>
            </a:r>
          </a:p>
          <a:p>
            <a:pPr marL="514350" indent="-514350" algn="l"/>
            <a:r>
              <a:rPr lang="en-IN" sz="3200" b="1" dirty="0" smtClean="0"/>
              <a:t>	b) Remote procedure call architecture</a:t>
            </a:r>
          </a:p>
          <a:p>
            <a:pPr marL="514350" indent="-514350" algn="l"/>
            <a:r>
              <a:rPr lang="en-IN" sz="3200" b="1" dirty="0" smtClean="0"/>
              <a:t> </a:t>
            </a:r>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 y="-142900"/>
            <a:ext cx="9144000" cy="64294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marL="514350" indent="-514350" algn="l"/>
            <a:r>
              <a:rPr lang="en-IN" sz="3200" b="1" i="1" dirty="0" smtClean="0">
                <a:latin typeface="Times New Roman" pitchFamily="18" charset="0"/>
                <a:cs typeface="Times New Roman" pitchFamily="18" charset="0"/>
              </a:rPr>
              <a:t>	a) </a:t>
            </a:r>
            <a:r>
              <a:rPr lang="en-IN" sz="3200" b="1" dirty="0" smtClean="0"/>
              <a:t>Main program/subprogram architecture:  </a:t>
            </a:r>
          </a:p>
          <a:p>
            <a:pPr marL="514350" indent="-514350" algn="l"/>
            <a:r>
              <a:rPr lang="en-IN" sz="3200" b="1" dirty="0" smtClean="0"/>
              <a:t> </a:t>
            </a:r>
            <a:r>
              <a:rPr lang="en-IN" sz="3200" dirty="0" smtClean="0"/>
              <a:t>In this, function is decomposed into a control hierarchy where the main program invokes a number of program components, which in turn may invoke other components.</a:t>
            </a:r>
          </a:p>
          <a:p>
            <a:pPr marL="514350" indent="-514350" algn="l"/>
            <a:endParaRPr lang="en-IN" sz="3200" dirty="0" smtClean="0"/>
          </a:p>
          <a:p>
            <a:pPr marL="514350" indent="-514350" algn="l">
              <a:buFontTx/>
              <a:buChar char="-"/>
            </a:pPr>
            <a:endParaRPr lang="en-IN" sz="3000" b="1" i="1" dirty="0" smtClean="0">
              <a:latin typeface="Times New Roman" pitchFamily="18" charset="0"/>
              <a:cs typeface="Times New Roman" pitchFamily="18" charset="0"/>
            </a:endParaRPr>
          </a:p>
        </p:txBody>
      </p:sp>
      <p:pic>
        <p:nvPicPr>
          <p:cNvPr id="4" name="Picture 3" descr="call &amp; return Program-architecture.png"/>
          <p:cNvPicPr>
            <a:picLocks noChangeAspect="1"/>
          </p:cNvPicPr>
          <p:nvPr/>
        </p:nvPicPr>
        <p:blipFill>
          <a:blip r:embed="rId2"/>
          <a:stretch>
            <a:fillRect/>
          </a:stretch>
        </p:blipFill>
        <p:spPr>
          <a:xfrm>
            <a:off x="71406" y="3143248"/>
            <a:ext cx="8910668" cy="342902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 y="-142900"/>
            <a:ext cx="9144000" cy="64294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marL="514350" indent="-514350" algn="l"/>
            <a:r>
              <a:rPr lang="en-IN" sz="3200" b="1" i="1" dirty="0" smtClean="0">
                <a:latin typeface="Times New Roman" pitchFamily="18" charset="0"/>
                <a:cs typeface="Times New Roman" pitchFamily="18" charset="0"/>
              </a:rPr>
              <a:t>	b) </a:t>
            </a:r>
            <a:r>
              <a:rPr lang="en-IN" sz="3200" b="1" dirty="0" smtClean="0"/>
              <a:t>Remote procedure call architecture: </a:t>
            </a:r>
          </a:p>
          <a:p>
            <a:pPr marL="514350" indent="-514350" algn="l"/>
            <a:r>
              <a:rPr lang="en-IN" sz="3200" b="1" dirty="0" smtClean="0"/>
              <a:t> </a:t>
            </a:r>
            <a:r>
              <a:rPr lang="en-IN" sz="3200" dirty="0" smtClean="0"/>
              <a:t>In this, components of the main or subprogram architecture are distributed over a network across multiple computers.</a:t>
            </a:r>
          </a:p>
          <a:p>
            <a:pPr marL="514350" indent="-514350"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 y="-142900"/>
            <a:ext cx="9144000" cy="64294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marL="514350" indent="-514350" algn="l"/>
            <a:r>
              <a:rPr lang="en-IN" sz="3200" b="1" i="1" dirty="0" smtClean="0">
                <a:latin typeface="Times New Roman" pitchFamily="18" charset="0"/>
                <a:cs typeface="Times New Roman" pitchFamily="18" charset="0"/>
              </a:rPr>
              <a:t>	4) Object-oriented architectures.</a:t>
            </a:r>
          </a:p>
          <a:p>
            <a:pPr marL="514350" indent="-514350" algn="l">
              <a:buFontTx/>
              <a:buChar char="-"/>
            </a:pPr>
            <a:r>
              <a:rPr lang="en-IN" sz="3200" dirty="0" smtClean="0"/>
              <a:t>The components of a system encapsulate data and the operations that must be applied to manipulate the data. Communication and coordination between components is accomplished via message passing. </a:t>
            </a:r>
          </a:p>
          <a:p>
            <a:pPr marL="514350" indent="-514350" algn="l">
              <a:buFontTx/>
              <a:buChar char="-"/>
            </a:pPr>
            <a:r>
              <a:rPr lang="en-IN" sz="3200" dirty="0" smtClean="0"/>
              <a:t>Object protect the system’s integrity.</a:t>
            </a:r>
          </a:p>
          <a:p>
            <a:pPr marL="514350" indent="-514350" algn="l">
              <a:buFontTx/>
              <a:buChar char="-"/>
            </a:pPr>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572272"/>
          </a:xfrm>
        </p:spPr>
        <p:txBody>
          <a:bodyPr>
            <a:normAutofit fontScale="475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a:r>
              <a:rPr lang="en-IN" sz="5700" b="1" dirty="0" smtClean="0">
                <a:latin typeface="Times New Roman" pitchFamily="18" charset="0"/>
                <a:cs typeface="Times New Roman" pitchFamily="18" charset="0"/>
              </a:rPr>
              <a:t> -Objectives of Software Design</a:t>
            </a:r>
          </a:p>
          <a:p>
            <a:pPr algn="l"/>
            <a:r>
              <a:rPr lang="en-IN" sz="5700" b="1" dirty="0" smtClean="0">
                <a:latin typeface="Times New Roman" pitchFamily="18" charset="0"/>
                <a:cs typeface="Times New Roman" pitchFamily="18" charset="0"/>
              </a:rPr>
              <a:t> 1) Correctness : Software design should be correct as per requirement.</a:t>
            </a:r>
          </a:p>
          <a:p>
            <a:pPr algn="l"/>
            <a:r>
              <a:rPr lang="en-IN" sz="5700" b="1" dirty="0" smtClean="0">
                <a:latin typeface="Times New Roman" pitchFamily="18" charset="0"/>
                <a:cs typeface="Times New Roman" pitchFamily="18" charset="0"/>
              </a:rPr>
              <a:t>2) Completeness : The design should have all components like data structures, modules, and external interfaces, etc.</a:t>
            </a:r>
          </a:p>
          <a:p>
            <a:pPr algn="l"/>
            <a:r>
              <a:rPr lang="en-IN" sz="5700" b="1" dirty="0" smtClean="0">
                <a:latin typeface="Times New Roman" pitchFamily="18" charset="0"/>
                <a:cs typeface="Times New Roman" pitchFamily="18" charset="0"/>
              </a:rPr>
              <a:t>3) Efficiency : Resources should be used efficiently by the program.</a:t>
            </a:r>
          </a:p>
          <a:p>
            <a:pPr algn="l"/>
            <a:r>
              <a:rPr lang="en-IN" sz="5700" b="1" dirty="0" smtClean="0">
                <a:latin typeface="Times New Roman" pitchFamily="18" charset="0"/>
                <a:cs typeface="Times New Roman" pitchFamily="18" charset="0"/>
              </a:rPr>
              <a:t>4) Flexibility : Able to modify on changing needs.</a:t>
            </a:r>
          </a:p>
          <a:p>
            <a:pPr algn="l"/>
            <a:r>
              <a:rPr lang="en-IN" sz="5700" b="1" dirty="0" smtClean="0">
                <a:latin typeface="Times New Roman" pitchFamily="18" charset="0"/>
                <a:cs typeface="Times New Roman" pitchFamily="18" charset="0"/>
              </a:rPr>
              <a:t>5) Consistency : There should not be any inconsistency in the design.</a:t>
            </a:r>
          </a:p>
          <a:p>
            <a:pPr algn="l"/>
            <a:r>
              <a:rPr lang="en-IN" sz="5700" b="1" dirty="0" smtClean="0">
                <a:latin typeface="Times New Roman" pitchFamily="18" charset="0"/>
                <a:cs typeface="Times New Roman" pitchFamily="18" charset="0"/>
              </a:rPr>
              <a:t>6) Maintainability : The design should be so simple so that it can be easily maintainable by other designers.</a:t>
            </a:r>
          </a:p>
          <a:p>
            <a:pPr algn="l"/>
            <a:r>
              <a:rPr lang="en-IN" sz="2400" dirty="0" smtClean="0"/>
              <a:t/>
            </a:r>
            <a:br>
              <a:rPr lang="en-IN" sz="2400" dirty="0" smtClean="0"/>
            </a:br>
            <a:endParaRPr lang="en-IN" sz="2400" dirty="0" smtClean="0"/>
          </a:p>
          <a:p>
            <a:pPr algn="l" fontAlgn="base"/>
            <a:endParaRPr lang="en-IN" sz="2400" dirty="0" smtClean="0"/>
          </a:p>
          <a:p>
            <a:pPr algn="l"/>
            <a:endParaRPr lang="en-IN" sz="2400" dirty="0" smtClean="0"/>
          </a:p>
          <a:p>
            <a:pPr algn="l">
              <a:buFontTx/>
              <a:buChar char="-"/>
            </a:pPr>
            <a:endParaRPr lang="en-IN" sz="2400" dirty="0" smtClean="0">
              <a:latin typeface="Times New Roman" pitchFamily="18" charset="0"/>
              <a:cs typeface="Times New Roman" pitchFamily="18" charset="0"/>
            </a:endParaRPr>
          </a:p>
          <a:p>
            <a:pPr algn="l"/>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 y="-142900"/>
            <a:ext cx="9144000" cy="6429420"/>
          </a:xfrm>
        </p:spPr>
        <p:txBody>
          <a:bodyPr>
            <a:normAutofit fontScale="92500" lnSpcReduction="1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200" b="1" i="1" dirty="0" smtClean="0">
                <a:latin typeface="Times New Roman" pitchFamily="18" charset="0"/>
                <a:cs typeface="Times New Roman" pitchFamily="18" charset="0"/>
              </a:rPr>
              <a:t>	5)</a:t>
            </a:r>
            <a:r>
              <a:rPr lang="en-IN" sz="3200" b="1" dirty="0" smtClean="0"/>
              <a:t> Layered Architecture:</a:t>
            </a:r>
          </a:p>
          <a:p>
            <a:pPr algn="l">
              <a:buFontTx/>
              <a:buChar char="-"/>
            </a:pPr>
            <a:r>
              <a:rPr lang="en-IN" sz="3200" dirty="0" smtClean="0"/>
              <a:t>In layered architecture, several layers (components) are defined with each layer performing a well-defined set of operations.</a:t>
            </a:r>
          </a:p>
          <a:p>
            <a:pPr algn="l">
              <a:buFontTx/>
              <a:buChar char="-"/>
            </a:pPr>
            <a:r>
              <a:rPr lang="en-IN" sz="3200" dirty="0" smtClean="0"/>
              <a:t>  Each layer will do some operations that becomes closer to machine instruction set progressively.</a:t>
            </a:r>
          </a:p>
          <a:p>
            <a:pPr algn="l">
              <a:buFontTx/>
              <a:buChar char="-"/>
            </a:pPr>
            <a:r>
              <a:rPr lang="en-IN" sz="3200" dirty="0" smtClean="0"/>
              <a:t> At the outer layer, components will receive the user interface operations and at the inner layers, components will perform the operating system interfacing(communication and coordination with OS)</a:t>
            </a:r>
          </a:p>
          <a:p>
            <a:pPr algn="l">
              <a:buFontTx/>
              <a:buChar char="-"/>
            </a:pPr>
            <a:r>
              <a:rPr lang="en-IN" sz="3200" dirty="0" smtClean="0"/>
              <a:t>-Intermediate layers to utility services and application software functions.</a:t>
            </a:r>
          </a:p>
          <a:p>
            <a:pPr algn="l">
              <a:buFontTx/>
              <a:buChar char="-"/>
            </a:pPr>
            <a:r>
              <a:rPr lang="en-IN" sz="3200" dirty="0" smtClean="0"/>
              <a:t> </a:t>
            </a:r>
          </a:p>
          <a:p>
            <a:pPr marL="514350" indent="-514350"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latin typeface="Times New Roman" pitchFamily="18" charset="0"/>
                <a:cs typeface="Times New Roman" pitchFamily="18" charset="0"/>
              </a:rPr>
              <a:t>	5)</a:t>
            </a:r>
            <a:r>
              <a:rPr lang="en-IN" sz="3000" b="1" dirty="0" smtClean="0"/>
              <a:t> Layered Architecture:</a:t>
            </a:r>
          </a:p>
          <a:p>
            <a:pPr algn="l"/>
            <a:endParaRPr lang="en-IN" sz="3200" b="1" dirty="0" smtClean="0"/>
          </a:p>
          <a:p>
            <a:pPr algn="l">
              <a:buFontTx/>
              <a:buChar char="-"/>
            </a:pPr>
            <a:r>
              <a:rPr lang="en-IN" sz="3200" dirty="0" smtClean="0"/>
              <a:t> </a:t>
            </a:r>
          </a:p>
          <a:p>
            <a:pPr marL="514350" indent="-514350" algn="l"/>
            <a:endParaRPr lang="en-IN" sz="3000" b="1" i="1" dirty="0" smtClean="0">
              <a:latin typeface="Times New Roman" pitchFamily="18" charset="0"/>
              <a:cs typeface="Times New Roman" pitchFamily="18" charset="0"/>
            </a:endParaRPr>
          </a:p>
        </p:txBody>
      </p:sp>
      <p:pic>
        <p:nvPicPr>
          <p:cNvPr id="4" name="Picture 3" descr="layered-architecture.jpg"/>
          <p:cNvPicPr>
            <a:picLocks noChangeAspect="1"/>
          </p:cNvPicPr>
          <p:nvPr/>
        </p:nvPicPr>
        <p:blipFill>
          <a:blip r:embed="rId2"/>
          <a:stretch>
            <a:fillRect/>
          </a:stretch>
        </p:blipFill>
        <p:spPr>
          <a:xfrm>
            <a:off x="1285852" y="1071546"/>
            <a:ext cx="6755418" cy="5715040"/>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32" cy="6286520"/>
          </a:xfrm>
        </p:spPr>
        <p:txBody>
          <a:bodyPr>
            <a:normAutofit fontScale="92500" lnSpcReduction="2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cs typeface="Times New Roman" pitchFamily="18" charset="0"/>
              </a:rPr>
              <a:t> </a:t>
            </a:r>
            <a:r>
              <a:rPr lang="en-IN" sz="3200" b="1" i="1" dirty="0" smtClean="0">
                <a:solidFill>
                  <a:srgbClr val="FF0000"/>
                </a:solidFill>
                <a:cs typeface="Times New Roman" pitchFamily="18" charset="0"/>
              </a:rPr>
              <a:t>USER  INTERFACE  DESIGN-</a:t>
            </a:r>
          </a:p>
          <a:p>
            <a:pPr algn="l"/>
            <a:r>
              <a:rPr lang="en-IN" sz="3200" b="1" i="1" dirty="0" smtClean="0">
                <a:solidFill>
                  <a:srgbClr val="FF0000"/>
                </a:solidFill>
                <a:cs typeface="Times New Roman" pitchFamily="18" charset="0"/>
              </a:rPr>
              <a:t>	</a:t>
            </a:r>
            <a:r>
              <a:rPr lang="en-IN" sz="3200" b="1" i="1" dirty="0" smtClean="0">
                <a:cs typeface="Times New Roman" pitchFamily="18" charset="0"/>
              </a:rPr>
              <a:t>Interface design focuses on three areas of concern: </a:t>
            </a:r>
          </a:p>
          <a:p>
            <a:pPr marL="514350" indent="-514350" algn="l">
              <a:buAutoNum type="arabicParenBoth"/>
            </a:pPr>
            <a:r>
              <a:rPr lang="en-IN" sz="3200" b="1" i="1" dirty="0" smtClean="0">
                <a:cs typeface="Times New Roman" pitchFamily="18" charset="0"/>
              </a:rPr>
              <a:t>the design of interfaces between software components.</a:t>
            </a:r>
          </a:p>
          <a:p>
            <a:pPr marL="514350" indent="-514350" algn="l">
              <a:buAutoNum type="arabicParenBoth"/>
            </a:pPr>
            <a:r>
              <a:rPr lang="en-IN" sz="3200" b="1" i="1" dirty="0" smtClean="0">
                <a:cs typeface="Times New Roman" pitchFamily="18" charset="0"/>
              </a:rPr>
              <a:t> the design of interfaces between the software and other nonhuman producers and consumers of information (i.e., other external entities), and </a:t>
            </a:r>
          </a:p>
          <a:p>
            <a:pPr marL="514350" indent="-514350" algn="l">
              <a:buAutoNum type="arabicParenBoth"/>
            </a:pPr>
            <a:r>
              <a:rPr lang="en-IN" sz="3200" b="1" i="1" dirty="0" smtClean="0">
                <a:cs typeface="Times New Roman" pitchFamily="18" charset="0"/>
              </a:rPr>
              <a:t>the design of the interface between a human (i.e., the user) and the computer</a:t>
            </a:r>
          </a:p>
          <a:p>
            <a:pPr algn="l"/>
            <a:endParaRPr lang="en-IN" sz="3200" b="1" dirty="0" smtClean="0"/>
          </a:p>
          <a:p>
            <a:pPr algn="l">
              <a:buFontTx/>
              <a:buChar char="-"/>
            </a:pPr>
            <a:r>
              <a:rPr lang="en-IN" sz="3200" dirty="0" smtClean="0"/>
              <a:t> </a:t>
            </a:r>
          </a:p>
          <a:p>
            <a:pPr marL="514350" indent="-514350"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cs typeface="Times New Roman" pitchFamily="18" charset="0"/>
              </a:rPr>
              <a:t> </a:t>
            </a:r>
            <a:r>
              <a:rPr lang="en-IN" sz="3200" b="1" i="1" dirty="0" smtClean="0">
                <a:solidFill>
                  <a:srgbClr val="FF0000"/>
                </a:solidFill>
                <a:cs typeface="Times New Roman" pitchFamily="18" charset="0"/>
              </a:rPr>
              <a:t>USER  INTERFACE  DESIGN-</a:t>
            </a:r>
          </a:p>
          <a:p>
            <a:pPr algn="l"/>
            <a:r>
              <a:rPr lang="en-IN" sz="3200" b="1" i="1" dirty="0" smtClean="0">
                <a:solidFill>
                  <a:srgbClr val="FF0000"/>
                </a:solidFill>
                <a:cs typeface="Times New Roman" pitchFamily="18" charset="0"/>
              </a:rPr>
              <a:t>	</a:t>
            </a:r>
            <a:r>
              <a:rPr lang="en-IN" sz="3000" b="1" i="1" dirty="0" smtClean="0">
                <a:cs typeface="Times New Roman" pitchFamily="18" charset="0"/>
              </a:rPr>
              <a:t>THE GOLDEN RULES OF UI DESIGN</a:t>
            </a:r>
          </a:p>
          <a:p>
            <a:pPr algn="l"/>
            <a:r>
              <a:rPr lang="en-IN" sz="3000" b="1" i="1" dirty="0" smtClean="0">
                <a:cs typeface="Times New Roman" pitchFamily="18" charset="0"/>
              </a:rPr>
              <a:t>	1. Place the user in control.</a:t>
            </a:r>
          </a:p>
          <a:p>
            <a:pPr algn="l"/>
            <a:r>
              <a:rPr lang="en-IN" sz="3000" b="1" i="1" dirty="0" smtClean="0">
                <a:cs typeface="Times New Roman" pitchFamily="18" charset="0"/>
              </a:rPr>
              <a:t>	2. Reduce the user’s memory load. </a:t>
            </a:r>
          </a:p>
          <a:p>
            <a:pPr algn="l"/>
            <a:r>
              <a:rPr lang="en-IN" sz="3000" b="1" i="1" dirty="0" smtClean="0">
                <a:cs typeface="Times New Roman" pitchFamily="18" charset="0"/>
              </a:rPr>
              <a:t>	3. Make the interface consistent</a:t>
            </a:r>
          </a:p>
          <a:p>
            <a:pPr algn="l"/>
            <a:endParaRPr lang="en-IN" sz="3200" b="1" dirty="0" smtClean="0"/>
          </a:p>
          <a:p>
            <a:pPr algn="l">
              <a:buFontTx/>
              <a:buChar char="-"/>
            </a:pPr>
            <a:r>
              <a:rPr lang="en-IN" sz="3200" dirty="0" smtClean="0"/>
              <a:t> </a:t>
            </a:r>
          </a:p>
          <a:p>
            <a:pPr marL="514350" indent="-514350"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32" cy="6286520"/>
          </a:xfrm>
        </p:spPr>
        <p:txBody>
          <a:bodyPr>
            <a:normAutofit fontScale="92500" lnSpcReduction="2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cs typeface="Times New Roman" pitchFamily="18" charset="0"/>
              </a:rPr>
              <a:t> </a:t>
            </a:r>
            <a:r>
              <a:rPr lang="en-IN" sz="3200" b="1" i="1" dirty="0" smtClean="0">
                <a:solidFill>
                  <a:srgbClr val="FF0000"/>
                </a:solidFill>
                <a:cs typeface="Times New Roman" pitchFamily="18" charset="0"/>
              </a:rPr>
              <a:t>USER  INTERFACE  DESIGN-</a:t>
            </a:r>
          </a:p>
          <a:p>
            <a:pPr algn="l"/>
            <a:r>
              <a:rPr lang="en-IN" sz="3200" b="1" i="1" dirty="0" smtClean="0">
                <a:solidFill>
                  <a:srgbClr val="FF0000"/>
                </a:solidFill>
                <a:cs typeface="Times New Roman" pitchFamily="18" charset="0"/>
              </a:rPr>
              <a:t>	</a:t>
            </a:r>
            <a:r>
              <a:rPr lang="en-IN" sz="3000" b="1" i="1" dirty="0" smtClean="0">
                <a:cs typeface="Times New Roman" pitchFamily="18" charset="0"/>
              </a:rPr>
              <a:t>THE GOLDEN RULES OF UI DESIGN</a:t>
            </a:r>
          </a:p>
          <a:p>
            <a:pPr algn="l"/>
            <a:r>
              <a:rPr lang="en-IN" sz="3000" b="1" i="1" dirty="0" smtClean="0">
                <a:cs typeface="Times New Roman" pitchFamily="18" charset="0"/>
              </a:rPr>
              <a:t> 1. Place the user in control.</a:t>
            </a:r>
          </a:p>
          <a:p>
            <a:pPr algn="l"/>
            <a:r>
              <a:rPr lang="en-IN" sz="3000" b="1" i="1" dirty="0" smtClean="0">
                <a:cs typeface="Times New Roman" pitchFamily="18" charset="0"/>
              </a:rPr>
              <a:t> 	 A number of design principles that allow the user to maintain control: </a:t>
            </a:r>
          </a:p>
          <a:p>
            <a:pPr algn="l"/>
            <a:r>
              <a:rPr lang="en-IN" sz="3000" b="1" i="1" dirty="0" smtClean="0">
                <a:cs typeface="Times New Roman" pitchFamily="18" charset="0"/>
              </a:rPr>
              <a:t>1) Define interaction modes in a way that does not force a user into unnecessary or undesired actions</a:t>
            </a:r>
            <a:endParaRPr lang="en-IN" sz="3200" b="1" i="1" dirty="0" smtClean="0"/>
          </a:p>
          <a:p>
            <a:pPr algn="l"/>
            <a:r>
              <a:rPr lang="en-IN" sz="3000" b="1" i="1" dirty="0" smtClean="0">
                <a:cs typeface="Times New Roman" pitchFamily="18" charset="0"/>
              </a:rPr>
              <a:t>2) Provide for ﬂexible interaction.</a:t>
            </a:r>
          </a:p>
          <a:p>
            <a:pPr algn="l"/>
            <a:r>
              <a:rPr lang="en-IN" sz="3000" b="1" i="1" dirty="0" smtClean="0">
                <a:cs typeface="Times New Roman" pitchFamily="18" charset="0"/>
              </a:rPr>
              <a:t>3) Allow user interaction to be interruptible and undo ( CTR+Z). Streamline interaction as skill levels advance and allow the interaction to be customized.</a:t>
            </a:r>
          </a:p>
          <a:p>
            <a:pPr algn="l"/>
            <a:r>
              <a:rPr lang="en-IN" sz="3000" b="1" i="1" dirty="0" smtClean="0">
                <a:cs typeface="Times New Roman" pitchFamily="18" charset="0"/>
              </a:rPr>
              <a:t>4) Hide technical internals from the casual user.</a:t>
            </a:r>
          </a:p>
          <a:p>
            <a:pPr algn="l"/>
            <a:r>
              <a:rPr lang="en-IN" sz="3000" b="1" i="1" dirty="0" smtClean="0">
                <a:cs typeface="Times New Roman" pitchFamily="18" charset="0"/>
              </a:rPr>
              <a:t>5) Design for direct interaction with objects that appear on the screen</a:t>
            </a:r>
          </a:p>
          <a:p>
            <a:pPr marL="514350" indent="-514350"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32" cy="6286520"/>
          </a:xfrm>
        </p:spPr>
        <p:txBody>
          <a:bodyPr>
            <a:normAutofit fontScale="92500" lnSpcReduction="2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cs typeface="Times New Roman" pitchFamily="18" charset="0"/>
              </a:rPr>
              <a:t> </a:t>
            </a:r>
            <a:r>
              <a:rPr lang="en-IN" sz="3200" b="1" i="1" dirty="0" smtClean="0">
                <a:solidFill>
                  <a:srgbClr val="FF0000"/>
                </a:solidFill>
                <a:cs typeface="Times New Roman" pitchFamily="18" charset="0"/>
              </a:rPr>
              <a:t>USER  INTERFACE  DESIGN-</a:t>
            </a:r>
          </a:p>
          <a:p>
            <a:pPr algn="l"/>
            <a:r>
              <a:rPr lang="en-IN" sz="3200" b="1" i="1" dirty="0" smtClean="0">
                <a:solidFill>
                  <a:srgbClr val="FF0000"/>
                </a:solidFill>
                <a:cs typeface="Times New Roman" pitchFamily="18" charset="0"/>
              </a:rPr>
              <a:t>	</a:t>
            </a:r>
            <a:r>
              <a:rPr lang="en-IN" sz="3000" b="1" i="1" dirty="0" smtClean="0">
                <a:cs typeface="Times New Roman" pitchFamily="18" charset="0"/>
              </a:rPr>
              <a:t>THE GOLDEN RULES OF UI DESIGN</a:t>
            </a:r>
          </a:p>
          <a:p>
            <a:pPr algn="l"/>
            <a:r>
              <a:rPr lang="en-IN" sz="3000" b="1" i="1" dirty="0" smtClean="0">
                <a:cs typeface="Times New Roman" pitchFamily="18" charset="0"/>
              </a:rPr>
              <a:t>2. Reduce the User’s Memory Load </a:t>
            </a:r>
          </a:p>
          <a:p>
            <a:pPr algn="l"/>
            <a:r>
              <a:rPr lang="en-IN" sz="3000" b="1" i="1" dirty="0" smtClean="0">
                <a:cs typeface="Times New Roman" pitchFamily="18" charset="0"/>
              </a:rPr>
              <a:t>	-The more a user has to remember, the more error-prone will be the interaction with the system. </a:t>
            </a:r>
          </a:p>
          <a:p>
            <a:pPr algn="l"/>
            <a:r>
              <a:rPr lang="en-IN" sz="3000" b="1" i="1" dirty="0" smtClean="0">
                <a:latin typeface="Times New Roman" pitchFamily="18" charset="0"/>
                <a:cs typeface="Times New Roman" pitchFamily="18" charset="0"/>
              </a:rPr>
              <a:t>	 -Principles that enable an interface to reduce the user’s memory load:</a:t>
            </a:r>
          </a:p>
          <a:p>
            <a:pPr algn="l"/>
            <a:r>
              <a:rPr lang="en-IN" sz="3000" b="1" i="1" dirty="0" smtClean="0">
                <a:latin typeface="Times New Roman" pitchFamily="18" charset="0"/>
                <a:cs typeface="Times New Roman" pitchFamily="18" charset="0"/>
              </a:rPr>
              <a:t>1) Reduce demand on short-term memory.</a:t>
            </a:r>
          </a:p>
          <a:p>
            <a:pPr algn="l"/>
            <a:r>
              <a:rPr lang="en-IN" sz="3000" b="1" i="1" dirty="0" smtClean="0">
                <a:latin typeface="Times New Roman" pitchFamily="18" charset="0"/>
                <a:cs typeface="Times New Roman" pitchFamily="18" charset="0"/>
              </a:rPr>
              <a:t>2) Establish meaningful defaults.</a:t>
            </a:r>
          </a:p>
          <a:p>
            <a:pPr algn="l"/>
            <a:r>
              <a:rPr lang="en-IN" sz="3000" b="1" i="1" dirty="0" smtClean="0">
                <a:latin typeface="Times New Roman" pitchFamily="18" charset="0"/>
                <a:cs typeface="Times New Roman" pitchFamily="18" charset="0"/>
              </a:rPr>
              <a:t>3) </a:t>
            </a:r>
            <a:r>
              <a:rPr lang="en-IN" sz="3000" b="1" i="1" dirty="0" err="1" smtClean="0">
                <a:latin typeface="Times New Roman" pitchFamily="18" charset="0"/>
                <a:cs typeface="Times New Roman" pitchFamily="18" charset="0"/>
              </a:rPr>
              <a:t>Deﬁne</a:t>
            </a:r>
            <a:r>
              <a:rPr lang="en-IN" sz="3000" b="1" i="1" dirty="0" smtClean="0">
                <a:latin typeface="Times New Roman" pitchFamily="18" charset="0"/>
                <a:cs typeface="Times New Roman" pitchFamily="18" charset="0"/>
              </a:rPr>
              <a:t> shortcuts that are intuitive.</a:t>
            </a:r>
          </a:p>
          <a:p>
            <a:pPr algn="l"/>
            <a:r>
              <a:rPr lang="en-IN" sz="3000" b="1" i="1" dirty="0" smtClean="0">
                <a:latin typeface="Times New Roman" pitchFamily="18" charset="0"/>
                <a:cs typeface="Times New Roman" pitchFamily="18" charset="0"/>
              </a:rPr>
              <a:t>4) The visual layout of the interface should be based on a real world metaphor.</a:t>
            </a:r>
          </a:p>
          <a:p>
            <a:pPr algn="l"/>
            <a:r>
              <a:rPr lang="en-IN" sz="3000" b="1" i="1" dirty="0" smtClean="0">
                <a:latin typeface="Times New Roman" pitchFamily="18" charset="0"/>
                <a:cs typeface="Times New Roman" pitchFamily="18" charset="0"/>
              </a:rPr>
              <a:t>5) Disclose information in a progressive fashion. </a:t>
            </a: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144032" cy="6286520"/>
          </a:xfrm>
        </p:spPr>
        <p:txBody>
          <a:bodyPr>
            <a:normAutofit lnSpcReduction="1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cs typeface="Times New Roman" pitchFamily="18" charset="0"/>
              </a:rPr>
              <a:t> </a:t>
            </a:r>
            <a:r>
              <a:rPr lang="en-IN" sz="3200" b="1" i="1" dirty="0" smtClean="0">
                <a:solidFill>
                  <a:srgbClr val="FF0000"/>
                </a:solidFill>
                <a:cs typeface="Times New Roman" pitchFamily="18" charset="0"/>
              </a:rPr>
              <a:t>USER  INTERFACE  DESIGN-</a:t>
            </a:r>
          </a:p>
          <a:p>
            <a:pPr algn="l"/>
            <a:r>
              <a:rPr lang="en-IN" sz="3200" b="1" i="1" dirty="0" smtClean="0">
                <a:solidFill>
                  <a:srgbClr val="FF0000"/>
                </a:solidFill>
                <a:cs typeface="Times New Roman" pitchFamily="18" charset="0"/>
              </a:rPr>
              <a:t>	</a:t>
            </a:r>
            <a:r>
              <a:rPr lang="en-IN" sz="3000" b="1" i="1" dirty="0" smtClean="0">
                <a:cs typeface="Times New Roman" pitchFamily="18" charset="0"/>
              </a:rPr>
              <a:t>THE GOLDEN RULES OF UI DESIGN</a:t>
            </a:r>
          </a:p>
          <a:p>
            <a:pPr algn="l"/>
            <a:r>
              <a:rPr lang="en-IN" sz="3000" b="1" i="1" dirty="0" smtClean="0">
                <a:cs typeface="Times New Roman" pitchFamily="18" charset="0"/>
              </a:rPr>
              <a:t>3. Make the Interface Consistent</a:t>
            </a:r>
          </a:p>
          <a:p>
            <a:pPr algn="l"/>
            <a:r>
              <a:rPr lang="en-IN" sz="3000" b="1" i="1" dirty="0" smtClean="0">
                <a:cs typeface="Times New Roman" pitchFamily="18" charset="0"/>
              </a:rPr>
              <a:t> 	 A set of  design principles that help make the interface consistent: </a:t>
            </a:r>
          </a:p>
          <a:p>
            <a:pPr algn="l"/>
            <a:r>
              <a:rPr lang="en-IN" sz="3000" b="1" i="1" dirty="0" smtClean="0">
                <a:cs typeface="Times New Roman" pitchFamily="18" charset="0"/>
              </a:rPr>
              <a:t>	1)Allow the user to put the current task into a meaningful context.</a:t>
            </a:r>
          </a:p>
          <a:p>
            <a:pPr algn="l"/>
            <a:r>
              <a:rPr lang="en-IN" sz="3000" b="1" i="1" dirty="0" smtClean="0">
                <a:cs typeface="Times New Roman" pitchFamily="18" charset="0"/>
              </a:rPr>
              <a:t>	2) Maintain consistency across a family of applications. </a:t>
            </a:r>
          </a:p>
          <a:p>
            <a:pPr algn="l"/>
            <a:r>
              <a:rPr lang="en-IN" sz="3000" b="1" i="1" dirty="0" smtClean="0">
                <a:cs typeface="Times New Roman" pitchFamily="18" charset="0"/>
              </a:rPr>
              <a:t>	3) If past interactive models have created user expectations, do not make changes unless there is a compelling reason to do so. </a:t>
            </a: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cs typeface="Times New Roman" pitchFamily="18" charset="0"/>
              </a:rPr>
              <a:t> </a:t>
            </a:r>
            <a:r>
              <a:rPr lang="en-IN" sz="3200" b="1" i="1" dirty="0" smtClean="0">
                <a:solidFill>
                  <a:srgbClr val="FF0000"/>
                </a:solidFill>
                <a:cs typeface="Times New Roman" pitchFamily="18" charset="0"/>
              </a:rPr>
              <a:t>USER  INTERFACE  DESIGN-</a:t>
            </a:r>
          </a:p>
          <a:p>
            <a:pPr algn="l"/>
            <a:r>
              <a:rPr lang="en-IN" sz="3000" b="1" i="1" dirty="0" smtClean="0">
                <a:latin typeface="Times New Roman" pitchFamily="18" charset="0"/>
                <a:cs typeface="Times New Roman" pitchFamily="18" charset="0"/>
              </a:rPr>
              <a:t>.1 Interface Design :</a:t>
            </a:r>
          </a:p>
          <a:p>
            <a:pPr algn="l"/>
            <a:r>
              <a:rPr lang="en-IN" sz="3000" b="1" i="1" dirty="0" smtClean="0">
                <a:latin typeface="Times New Roman" pitchFamily="18" charset="0"/>
                <a:cs typeface="Times New Roman" pitchFamily="18" charset="0"/>
              </a:rPr>
              <a:t>	a) A design model of the entire system incorporates data, architectural, interface, and procedural representations of the software. </a:t>
            </a:r>
          </a:p>
          <a:p>
            <a:pPr algn="l"/>
            <a:r>
              <a:rPr lang="en-IN" sz="3000" b="1" i="1" dirty="0" smtClean="0">
                <a:latin typeface="Times New Roman" pitchFamily="18" charset="0"/>
                <a:cs typeface="Times New Roman" pitchFamily="18" charset="0"/>
              </a:rPr>
              <a:t>	b) To build an effective user interface,</a:t>
            </a:r>
          </a:p>
          <a:p>
            <a:pPr algn="l"/>
            <a:r>
              <a:rPr lang="en-IN" sz="3000" b="1" i="1" dirty="0" smtClean="0">
                <a:latin typeface="Times New Roman" pitchFamily="18" charset="0"/>
                <a:cs typeface="Times New Roman" pitchFamily="18" charset="0"/>
              </a:rPr>
              <a:t> "all design should begin with an understanding of the intended users, including </a:t>
            </a:r>
            <a:r>
              <a:rPr lang="en-IN" sz="3000" b="1" i="1" dirty="0" err="1" smtClean="0">
                <a:latin typeface="Times New Roman" pitchFamily="18" charset="0"/>
                <a:cs typeface="Times New Roman" pitchFamily="18" charset="0"/>
              </a:rPr>
              <a:t>proﬁle</a:t>
            </a:r>
            <a:r>
              <a:rPr lang="en-IN" sz="3000" b="1" i="1" dirty="0" smtClean="0">
                <a:latin typeface="Times New Roman" pitchFamily="18" charset="0"/>
                <a:cs typeface="Times New Roman" pitchFamily="18" charset="0"/>
              </a:rPr>
              <a:t> of their age, gender,   physical abilities, education, cultural or ethnic background, motivation, goals and personality"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fontScale="92500" lnSpcReduction="2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cs typeface="Times New Roman" pitchFamily="18" charset="0"/>
              </a:rPr>
              <a:t> </a:t>
            </a:r>
            <a:r>
              <a:rPr lang="en-IN" sz="3200" b="1" i="1" dirty="0" smtClean="0">
                <a:solidFill>
                  <a:srgbClr val="FF0000"/>
                </a:solidFill>
                <a:cs typeface="Times New Roman" pitchFamily="18" charset="0"/>
              </a:rPr>
              <a:t>USER  INTERFACE  DESIGN-</a:t>
            </a:r>
          </a:p>
          <a:p>
            <a:pPr algn="l"/>
            <a:r>
              <a:rPr lang="en-IN" sz="3000" b="1" i="1" dirty="0" smtClean="0">
                <a:latin typeface="Times New Roman" pitchFamily="18" charset="0"/>
                <a:cs typeface="Times New Roman" pitchFamily="18" charset="0"/>
              </a:rPr>
              <a:t>.1 Interface Design Models :</a:t>
            </a:r>
          </a:p>
          <a:p>
            <a:pPr algn="l"/>
            <a:r>
              <a:rPr lang="en-IN" sz="3000" b="1" i="1" dirty="0" smtClean="0">
                <a:latin typeface="Times New Roman" pitchFamily="18" charset="0"/>
                <a:cs typeface="Times New Roman" pitchFamily="18" charset="0"/>
              </a:rPr>
              <a:t> While designing UI models UI USERS can be categorized as</a:t>
            </a:r>
          </a:p>
          <a:p>
            <a:pPr algn="l"/>
            <a:r>
              <a:rPr lang="en-IN" sz="3000" b="1" i="1" dirty="0" smtClean="0">
                <a:latin typeface="Times New Roman" pitchFamily="18" charset="0"/>
                <a:cs typeface="Times New Roman" pitchFamily="18" charset="0"/>
              </a:rPr>
              <a:t>  1)Novices- </a:t>
            </a:r>
          </a:p>
          <a:p>
            <a:pPr algn="l"/>
            <a:r>
              <a:rPr lang="en-IN" sz="3000" b="1" i="1" dirty="0" smtClean="0">
                <a:latin typeface="Times New Roman" pitchFamily="18" charset="0"/>
                <a:cs typeface="Times New Roman" pitchFamily="18" charset="0"/>
              </a:rPr>
              <a:t>No syntactic knowledge of the system and little semantic knowledge of the application or computer usage in general.</a:t>
            </a:r>
          </a:p>
          <a:p>
            <a:pPr algn="l"/>
            <a:r>
              <a:rPr lang="en-IN" sz="3000" b="1" i="1" dirty="0" smtClean="0">
                <a:latin typeface="Times New Roman" pitchFamily="18" charset="0"/>
                <a:cs typeface="Times New Roman" pitchFamily="18" charset="0"/>
              </a:rPr>
              <a:t>  2) Knowledgeable, intermittent users-</a:t>
            </a:r>
          </a:p>
          <a:p>
            <a:pPr algn="l"/>
            <a:r>
              <a:rPr lang="en-IN" sz="3000" b="1" i="1" dirty="0" smtClean="0">
                <a:latin typeface="Times New Roman" pitchFamily="18" charset="0"/>
                <a:cs typeface="Times New Roman" pitchFamily="18" charset="0"/>
              </a:rPr>
              <a:t> Reasonable semantic knowledge of the application but relatively low recall of syntactic information necessary to use the interface. </a:t>
            </a:r>
          </a:p>
          <a:p>
            <a:pPr algn="l"/>
            <a:r>
              <a:rPr lang="en-IN" sz="3000" b="1" i="1" dirty="0" smtClean="0">
                <a:latin typeface="Times New Roman" pitchFamily="18" charset="0"/>
                <a:cs typeface="Times New Roman" pitchFamily="18" charset="0"/>
              </a:rPr>
              <a:t>  3) Knowledgeable, frequent users-</a:t>
            </a:r>
          </a:p>
          <a:p>
            <a:pPr algn="l"/>
            <a:r>
              <a:rPr lang="en-IN" sz="3000" b="1" i="1" dirty="0" smtClean="0">
                <a:latin typeface="Times New Roman" pitchFamily="18" charset="0"/>
                <a:cs typeface="Times New Roman" pitchFamily="18" charset="0"/>
              </a:rPr>
              <a:t> Good semantic and syntactic knowledge that often leads to the "power-user syndrome"; that is, individuals who look for shortcuts and abbreviated modes of interaction.</a:t>
            </a:r>
          </a:p>
          <a:p>
            <a:pPr algn="l"/>
            <a:endParaRPr lang="en-IN" sz="3000" b="1" i="1" dirty="0" smtClean="0">
              <a:latin typeface="Times New Roman" pitchFamily="18" charset="0"/>
              <a:cs typeface="Times New Roman" pitchFamily="18" charset="0"/>
            </a:endParaRP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cs typeface="Times New Roman" pitchFamily="18" charset="0"/>
              </a:rPr>
              <a:t> </a:t>
            </a:r>
            <a:r>
              <a:rPr lang="en-IN" sz="3200" b="1" i="1" dirty="0" smtClean="0">
                <a:solidFill>
                  <a:srgbClr val="FF0000"/>
                </a:solidFill>
                <a:cs typeface="Times New Roman" pitchFamily="18" charset="0"/>
              </a:rPr>
              <a:t>USER  INTERFACE  DESIGN-</a:t>
            </a:r>
          </a:p>
          <a:p>
            <a:pPr algn="l"/>
            <a:r>
              <a:rPr lang="en-IN" sz="3000" b="1" i="1" dirty="0" smtClean="0">
                <a:latin typeface="Times New Roman" pitchFamily="18" charset="0"/>
                <a:cs typeface="Times New Roman" pitchFamily="18" charset="0"/>
              </a:rPr>
              <a:t>2) The user interface design process :</a:t>
            </a:r>
          </a:p>
          <a:p>
            <a:pPr algn="l"/>
            <a:r>
              <a:rPr lang="en-IN" sz="3000" b="1" i="1" dirty="0" smtClean="0">
                <a:latin typeface="Times New Roman" pitchFamily="18" charset="0"/>
                <a:cs typeface="Times New Roman" pitchFamily="18" charset="0"/>
              </a:rPr>
              <a:t> This process encompasses four distinct framework activities :</a:t>
            </a:r>
          </a:p>
          <a:p>
            <a:pPr marL="514350" indent="-514350" algn="l">
              <a:buAutoNum type="arabicPeriod"/>
            </a:pPr>
            <a:r>
              <a:rPr lang="en-IN" sz="3000" b="1" i="1" dirty="0" smtClean="0">
                <a:latin typeface="Times New Roman" pitchFamily="18" charset="0"/>
                <a:cs typeface="Times New Roman" pitchFamily="18" charset="0"/>
              </a:rPr>
              <a:t>User, task, and environment analysis and modelling</a:t>
            </a:r>
          </a:p>
          <a:p>
            <a:pPr marL="514350" indent="-514350" algn="l">
              <a:buAutoNum type="arabicPeriod"/>
            </a:pPr>
            <a:r>
              <a:rPr lang="en-IN" sz="3000" b="1" i="1" dirty="0" smtClean="0">
                <a:latin typeface="Times New Roman" pitchFamily="18" charset="0"/>
                <a:cs typeface="Times New Roman" pitchFamily="18" charset="0"/>
              </a:rPr>
              <a:t>Interface design </a:t>
            </a:r>
          </a:p>
          <a:p>
            <a:pPr marL="514350" indent="-514350" algn="l">
              <a:buAutoNum type="arabicPeriod"/>
            </a:pPr>
            <a:r>
              <a:rPr lang="en-IN" sz="3000" b="1" i="1" dirty="0" smtClean="0">
                <a:latin typeface="Times New Roman" pitchFamily="18" charset="0"/>
                <a:cs typeface="Times New Roman" pitchFamily="18" charset="0"/>
              </a:rPr>
              <a:t>Interface construction </a:t>
            </a:r>
          </a:p>
          <a:p>
            <a:pPr marL="514350" indent="-514350" algn="l">
              <a:buAutoNum type="arabicPeriod"/>
            </a:pPr>
            <a:r>
              <a:rPr lang="en-IN" sz="3000" b="1" i="1" dirty="0" smtClean="0">
                <a:latin typeface="Times New Roman" pitchFamily="18" charset="0"/>
                <a:cs typeface="Times New Roman" pitchFamily="18" charset="0"/>
              </a:rPr>
              <a:t>Interface validation</a:t>
            </a:r>
          </a:p>
          <a:p>
            <a:pPr algn="l"/>
            <a:endParaRPr lang="en-IN" sz="3000" b="1" i="1" dirty="0" smtClean="0">
              <a:latin typeface="Times New Roman" pitchFamily="18" charset="0"/>
              <a:cs typeface="Times New Roman" pitchFamily="18" charset="0"/>
            </a:endParaRPr>
          </a:p>
          <a:p>
            <a:pPr algn="l"/>
            <a:r>
              <a:rPr lang="en-IN" sz="3000" b="1" i="1"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700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r>
              <a:rPr lang="en-IN" sz="4700" b="1" dirty="0" smtClean="0">
                <a:latin typeface="Times New Roman" pitchFamily="18" charset="0"/>
                <a:cs typeface="Times New Roman" pitchFamily="18" charset="0"/>
              </a:rPr>
              <a:t> </a:t>
            </a:r>
            <a:r>
              <a:rPr lang="en-IN" sz="3000" b="1" dirty="0" smtClean="0">
                <a:latin typeface="Times New Roman" pitchFamily="18" charset="0"/>
                <a:cs typeface="Times New Roman" pitchFamily="18" charset="0"/>
              </a:rPr>
              <a:t>- QUALITY GUIDELINES </a:t>
            </a:r>
          </a:p>
          <a:p>
            <a:pPr algn="l" fontAlgn="base"/>
            <a:r>
              <a:rPr lang="en-IN" sz="3500" b="1" dirty="0" smtClean="0">
                <a:latin typeface="Times New Roman" pitchFamily="18" charset="0"/>
                <a:cs typeface="Times New Roman" pitchFamily="18" charset="0"/>
              </a:rPr>
              <a:t>  • Uses recognizable architectural styles or patterns  </a:t>
            </a:r>
          </a:p>
          <a:p>
            <a:pPr algn="l" fontAlgn="base"/>
            <a:r>
              <a:rPr lang="en-IN" sz="3500" b="1" dirty="0" smtClean="0">
                <a:latin typeface="Times New Roman" pitchFamily="18" charset="0"/>
                <a:cs typeface="Times New Roman" pitchFamily="18" charset="0"/>
              </a:rPr>
              <a:t>  • Modular; that is logically partitioned into elements or  </a:t>
            </a:r>
          </a:p>
          <a:p>
            <a:pPr algn="l" fontAlgn="base"/>
            <a:r>
              <a:rPr lang="en-IN" sz="3500" b="1" dirty="0" smtClean="0">
                <a:latin typeface="Times New Roman" pitchFamily="18" charset="0"/>
                <a:cs typeface="Times New Roman" pitchFamily="18" charset="0"/>
              </a:rPr>
              <a:t>   subsystems  </a:t>
            </a:r>
          </a:p>
          <a:p>
            <a:pPr algn="l" fontAlgn="base"/>
            <a:r>
              <a:rPr lang="en-IN" sz="3500" b="1" dirty="0" smtClean="0">
                <a:latin typeface="Times New Roman" pitchFamily="18" charset="0"/>
                <a:cs typeface="Times New Roman" pitchFamily="18" charset="0"/>
              </a:rPr>
              <a:t>  • Distinct representation of data, architecture, interfaces </a:t>
            </a:r>
          </a:p>
          <a:p>
            <a:pPr algn="l" fontAlgn="base"/>
            <a:r>
              <a:rPr lang="en-IN" sz="3500" b="1" dirty="0" smtClean="0">
                <a:latin typeface="Times New Roman" pitchFamily="18" charset="0"/>
                <a:cs typeface="Times New Roman" pitchFamily="18" charset="0"/>
              </a:rPr>
              <a:t>  and components  </a:t>
            </a:r>
          </a:p>
          <a:p>
            <a:pPr algn="l" fontAlgn="base"/>
            <a:r>
              <a:rPr lang="en-IN" sz="3500" b="1" dirty="0" smtClean="0">
                <a:latin typeface="Times New Roman" pitchFamily="18" charset="0"/>
                <a:cs typeface="Times New Roman" pitchFamily="18" charset="0"/>
              </a:rPr>
              <a:t>  • Appropriate data structures for the classes to be implemented </a:t>
            </a:r>
          </a:p>
          <a:p>
            <a:pPr algn="l" fontAlgn="base"/>
            <a:r>
              <a:rPr lang="en-IN" sz="3500" b="1" dirty="0" smtClean="0">
                <a:latin typeface="Times New Roman" pitchFamily="18" charset="0"/>
                <a:cs typeface="Times New Roman" pitchFamily="18" charset="0"/>
              </a:rPr>
              <a:t>  • Independent functional characteristics for components  </a:t>
            </a:r>
          </a:p>
          <a:p>
            <a:pPr algn="l" fontAlgn="base"/>
            <a:r>
              <a:rPr lang="en-IN" sz="3500" b="1" dirty="0" smtClean="0">
                <a:latin typeface="Times New Roman" pitchFamily="18" charset="0"/>
                <a:cs typeface="Times New Roman" pitchFamily="18" charset="0"/>
              </a:rPr>
              <a:t> • Interfaces that reduces complexity of connection</a:t>
            </a:r>
          </a:p>
          <a:p>
            <a:pPr algn="l" fontAlgn="base"/>
            <a:r>
              <a:rPr lang="en-IN" sz="3500" b="1" dirty="0" smtClean="0">
                <a:latin typeface="Times New Roman" pitchFamily="18" charset="0"/>
                <a:cs typeface="Times New Roman" pitchFamily="18" charset="0"/>
              </a:rPr>
              <a:t>  • Repeatable method  </a:t>
            </a:r>
            <a:endParaRPr lang="en-IN" sz="3500" dirty="0" smtClean="0">
              <a:latin typeface="Times New Roman" pitchFamily="18" charset="0"/>
              <a:cs typeface="Times New Roman" pitchFamily="18" charset="0"/>
            </a:endParaRPr>
          </a:p>
          <a:p>
            <a:pPr algn="l"/>
            <a:endParaRPr lang="en-IN" sz="2400" dirty="0" smtClean="0"/>
          </a:p>
          <a:p>
            <a:pPr algn="l"/>
            <a:endParaRPr lang="en-IN" sz="2400" dirty="0" smtClean="0"/>
          </a:p>
          <a:p>
            <a:pPr algn="l">
              <a:buFontTx/>
              <a:buChar char="-"/>
            </a:pPr>
            <a:endParaRPr lang="en-IN" sz="2400" dirty="0" smtClean="0">
              <a:latin typeface="Times New Roman" pitchFamily="18" charset="0"/>
              <a:cs typeface="Times New Roman" pitchFamily="18" charset="0"/>
            </a:endParaRPr>
          </a:p>
          <a:p>
            <a:pPr algn="l"/>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IN" sz="3000" b="1" i="1" dirty="0" smtClean="0">
                <a:cs typeface="Times New Roman" pitchFamily="18" charset="0"/>
              </a:rPr>
              <a:t> </a:t>
            </a:r>
            <a:r>
              <a:rPr lang="en-IN" sz="3200" b="1" i="1" dirty="0" smtClean="0">
                <a:solidFill>
                  <a:srgbClr val="FF0000"/>
                </a:solidFill>
                <a:cs typeface="Times New Roman" pitchFamily="18" charset="0"/>
              </a:rPr>
              <a:t>USER  INTERFACE  DESIGN-</a:t>
            </a:r>
          </a:p>
          <a:p>
            <a:pPr algn="l"/>
            <a:r>
              <a:rPr lang="en-IN" sz="3000" b="1" i="1" dirty="0" smtClean="0">
                <a:latin typeface="Times New Roman" pitchFamily="18" charset="0"/>
                <a:cs typeface="Times New Roman" pitchFamily="18" charset="0"/>
              </a:rPr>
              <a:t>2) The user interface design process :</a:t>
            </a:r>
          </a:p>
          <a:p>
            <a:pPr algn="l"/>
            <a:r>
              <a:rPr lang="en-IN" sz="3000" b="1" i="1" dirty="0" smtClean="0">
                <a:latin typeface="Times New Roman" pitchFamily="18" charset="0"/>
                <a:cs typeface="Times New Roman" pitchFamily="18" charset="0"/>
              </a:rPr>
              <a:t> This process encompasses four distinct framework activities :</a:t>
            </a:r>
          </a:p>
          <a:p>
            <a:pPr marL="514350" indent="-514350" algn="l">
              <a:buAutoNum type="arabicPeriod"/>
            </a:pPr>
            <a:r>
              <a:rPr lang="en-IN" sz="3000" b="1" i="1" dirty="0" smtClean="0">
                <a:latin typeface="Times New Roman" pitchFamily="18" charset="0"/>
                <a:cs typeface="Times New Roman" pitchFamily="18" charset="0"/>
              </a:rPr>
              <a:t>User, task, and environment analysis and modelling</a:t>
            </a:r>
          </a:p>
          <a:p>
            <a:pPr marL="514350" indent="-514350" algn="l">
              <a:buAutoNum type="arabicPeriod"/>
            </a:pPr>
            <a:r>
              <a:rPr lang="en-IN" sz="3000" b="1" i="1" dirty="0" smtClean="0">
                <a:latin typeface="Times New Roman" pitchFamily="18" charset="0"/>
                <a:cs typeface="Times New Roman" pitchFamily="18" charset="0"/>
              </a:rPr>
              <a:t>Interface design </a:t>
            </a:r>
          </a:p>
          <a:p>
            <a:pPr marL="514350" indent="-514350" algn="l">
              <a:buAutoNum type="arabicPeriod"/>
            </a:pPr>
            <a:r>
              <a:rPr lang="en-IN" sz="3000" b="1" i="1" dirty="0" smtClean="0">
                <a:latin typeface="Times New Roman" pitchFamily="18" charset="0"/>
                <a:cs typeface="Times New Roman" pitchFamily="18" charset="0"/>
              </a:rPr>
              <a:t>Interface construction </a:t>
            </a:r>
          </a:p>
          <a:p>
            <a:pPr marL="514350" indent="-514350" algn="l">
              <a:buAutoNum type="arabicPeriod"/>
            </a:pPr>
            <a:r>
              <a:rPr lang="en-IN" sz="3000" b="1" i="1" dirty="0" smtClean="0">
                <a:latin typeface="Times New Roman" pitchFamily="18" charset="0"/>
                <a:cs typeface="Times New Roman" pitchFamily="18" charset="0"/>
              </a:rPr>
              <a:t>Interface validation</a:t>
            </a:r>
          </a:p>
          <a:p>
            <a:pPr algn="l"/>
            <a:endParaRPr lang="en-IN" sz="3000" b="1" i="1" dirty="0" smtClean="0">
              <a:latin typeface="Times New Roman" pitchFamily="18" charset="0"/>
              <a:cs typeface="Times New Roman" pitchFamily="18" charset="0"/>
            </a:endParaRPr>
          </a:p>
          <a:p>
            <a:pPr algn="l"/>
            <a:r>
              <a:rPr lang="en-IN" sz="3000" b="1" i="1"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fontScale="92500" lnSpcReduction="1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a:r>
              <a:rPr lang="en-IN" sz="3000" b="1" i="1" dirty="0" smtClean="0">
                <a:latin typeface="Times New Roman" pitchFamily="18" charset="0"/>
                <a:cs typeface="Times New Roman" pitchFamily="18" charset="0"/>
              </a:rPr>
              <a:t>	-</a:t>
            </a:r>
            <a:r>
              <a:rPr lang="en-US" sz="3200" dirty="0" smtClean="0"/>
              <a:t>The (UML) is a general-purpose visual modeling </a:t>
            </a:r>
            <a:r>
              <a:rPr lang="en-US" sz="3200" dirty="0" err="1" smtClean="0"/>
              <a:t>lan</a:t>
            </a:r>
            <a:r>
              <a:rPr lang="en-US" sz="3200" dirty="0" smtClean="0"/>
              <a:t>- </a:t>
            </a:r>
            <a:r>
              <a:rPr lang="en-US" sz="3200" dirty="0" err="1" smtClean="0"/>
              <a:t>guage</a:t>
            </a:r>
            <a:r>
              <a:rPr lang="en-US" sz="3200" dirty="0" smtClean="0"/>
              <a:t> that is used to specify, visualize, construct, and document the artifacts of a software system.</a:t>
            </a:r>
          </a:p>
          <a:p>
            <a:pPr algn="l"/>
            <a:r>
              <a:rPr lang="en-US" sz="3200" dirty="0" smtClean="0"/>
              <a:t>	-</a:t>
            </a:r>
            <a:r>
              <a:rPr lang="en-IN" sz="3200" dirty="0" smtClean="0"/>
              <a:t> </a:t>
            </a:r>
            <a:r>
              <a:rPr lang="en-US" sz="3200" dirty="0" smtClean="0"/>
              <a:t>It is used to understand, design, browse, configure, maintain, and control information about such systems.</a:t>
            </a:r>
          </a:p>
          <a:p>
            <a:pPr algn="l"/>
            <a:r>
              <a:rPr lang="en-US" sz="3200" dirty="0" smtClean="0"/>
              <a:t>	- UML includes semantic concepts, notation, and guidelines.</a:t>
            </a:r>
          </a:p>
          <a:p>
            <a:pPr algn="l"/>
            <a:r>
              <a:rPr lang="en-US" sz="3200" dirty="0" smtClean="0"/>
              <a:t>	- </a:t>
            </a:r>
            <a:r>
              <a:rPr lang="en-IN" sz="2800" dirty="0" smtClean="0"/>
              <a:t>UML is </a:t>
            </a:r>
            <a:r>
              <a:rPr lang="en-IN" sz="2800" b="1" dirty="0" smtClean="0"/>
              <a:t>not a programming language</a:t>
            </a:r>
            <a:r>
              <a:rPr lang="en-IN" sz="2800" dirty="0" smtClean="0"/>
              <a:t>, it is rather a visual language. </a:t>
            </a:r>
            <a:endParaRPr lang="en-US" sz="3200" dirty="0" smtClean="0"/>
          </a:p>
          <a:p>
            <a:pPr algn="l"/>
            <a:r>
              <a:rPr lang="en-IN" sz="3000" b="1" i="1"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fontScale="85000" lnSpcReduction="1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3000" b="1" i="1" dirty="0" smtClean="0">
                <a:latin typeface="Times New Roman" pitchFamily="18" charset="0"/>
                <a:cs typeface="Times New Roman" pitchFamily="18" charset="0"/>
              </a:rPr>
              <a:t>	-</a:t>
            </a:r>
            <a:r>
              <a:rPr lang="en-IN" sz="3200" b="1" dirty="0" smtClean="0"/>
              <a:t> Object Oriented Concepts Used in UML –</a:t>
            </a:r>
          </a:p>
          <a:p>
            <a:pPr algn="l" fontAlgn="base"/>
            <a:r>
              <a:rPr lang="en-IN" sz="3200" b="1" dirty="0" smtClean="0"/>
              <a:t>Class –</a:t>
            </a:r>
            <a:r>
              <a:rPr lang="en-IN" sz="3200" dirty="0" smtClean="0"/>
              <a:t> A class defines the blue print i.e. structure and functions of an object.</a:t>
            </a:r>
          </a:p>
          <a:p>
            <a:pPr algn="l" fontAlgn="base"/>
            <a:r>
              <a:rPr lang="en-IN" sz="3200" b="1" dirty="0" smtClean="0"/>
              <a:t>Objects –</a:t>
            </a:r>
            <a:r>
              <a:rPr lang="en-IN" sz="3200" dirty="0" smtClean="0"/>
              <a:t> Objects help us to decompose large systems and help us to modularize our system.</a:t>
            </a:r>
          </a:p>
          <a:p>
            <a:pPr algn="l" fontAlgn="base"/>
            <a:r>
              <a:rPr lang="en-IN" sz="3200" b="1" dirty="0" smtClean="0"/>
              <a:t>Inheritance –</a:t>
            </a:r>
            <a:r>
              <a:rPr lang="en-IN" sz="3200" dirty="0" smtClean="0"/>
              <a:t> Inheritance is a mechanism by which child classes inherit the properties of their parent classes.</a:t>
            </a:r>
          </a:p>
          <a:p>
            <a:pPr algn="l" fontAlgn="base"/>
            <a:r>
              <a:rPr lang="en-IN" sz="3200" b="1" dirty="0" smtClean="0"/>
              <a:t>Abstraction –</a:t>
            </a:r>
            <a:r>
              <a:rPr lang="en-IN" sz="3200" dirty="0" smtClean="0"/>
              <a:t> Mechanism by which implementation details are hidden from user.</a:t>
            </a:r>
          </a:p>
          <a:p>
            <a:pPr algn="l" fontAlgn="base"/>
            <a:r>
              <a:rPr lang="en-IN" sz="3200" b="1" dirty="0" smtClean="0"/>
              <a:t>Encapsulation –</a:t>
            </a:r>
            <a:r>
              <a:rPr lang="en-IN" sz="3200" dirty="0" smtClean="0"/>
              <a:t> Binding data together and protecting it from the outer world is referred to as encapsulation.</a:t>
            </a:r>
          </a:p>
          <a:p>
            <a:pPr algn="l" fontAlgn="base"/>
            <a:r>
              <a:rPr lang="en-IN" sz="3200" b="1" dirty="0" smtClean="0"/>
              <a:t>Polymorphism –</a:t>
            </a:r>
            <a:r>
              <a:rPr lang="en-IN" sz="3200" dirty="0" smtClean="0"/>
              <a:t> Mechanism by which functions or entities are able to exist in different forms.</a:t>
            </a: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a:r>
              <a:rPr lang="en-IN" sz="3000" b="1" i="1" dirty="0" smtClean="0">
                <a:latin typeface="Times New Roman" pitchFamily="18" charset="0"/>
                <a:cs typeface="Times New Roman" pitchFamily="18" charset="0"/>
              </a:rPr>
              <a:t>	-</a:t>
            </a:r>
            <a:r>
              <a:rPr lang="en-US" sz="3200" b="1" dirty="0" smtClean="0"/>
              <a:t> What Is a Model?</a:t>
            </a:r>
            <a:endParaRPr lang="en-IN" sz="3200" b="1" dirty="0" smtClean="0"/>
          </a:p>
          <a:p>
            <a:pPr algn="l"/>
            <a:r>
              <a:rPr lang="en-US" sz="3200" dirty="0" smtClean="0"/>
              <a:t>-A model is a representation in a certain medium of something in the same or another medium.</a:t>
            </a:r>
          </a:p>
          <a:p>
            <a:pPr algn="l">
              <a:buFontTx/>
              <a:buChar char="-"/>
            </a:pPr>
            <a:r>
              <a:rPr lang="en-US" sz="3200" dirty="0" smtClean="0"/>
              <a:t>The model captures the important aspects of the thing being modeled from a certain point of view and simplifies or omits the rest. </a:t>
            </a:r>
          </a:p>
          <a:p>
            <a:pPr algn="l">
              <a:buFontTx/>
              <a:buChar char="-"/>
            </a:pPr>
            <a:r>
              <a:rPr lang="en-US" sz="3200" dirty="0" smtClean="0"/>
              <a:t>The model has both semantics and notation and can take various forms that include both pictures and text. </a:t>
            </a:r>
            <a:r>
              <a:rPr lang="en-IN" sz="3000" b="1" i="1"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fontScale="92500" lnSpcReduction="1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a:r>
              <a:rPr lang="en-IN" sz="3000" b="1" i="1" dirty="0" smtClean="0">
                <a:latin typeface="Times New Roman" pitchFamily="18" charset="0"/>
                <a:cs typeface="Times New Roman" pitchFamily="18" charset="0"/>
              </a:rPr>
              <a:t>	-</a:t>
            </a:r>
            <a:r>
              <a:rPr lang="en-US" sz="3200" b="1" dirty="0" smtClean="0"/>
              <a:t> What Are Models For?</a:t>
            </a:r>
            <a:endParaRPr lang="en-IN" sz="3200" b="1" dirty="0" smtClean="0"/>
          </a:p>
          <a:p>
            <a:pPr algn="l"/>
            <a:r>
              <a:rPr lang="en-US" sz="3200" b="1" i="1" dirty="0" smtClean="0"/>
              <a:t>-To capture and precisely state requirements and domain knowledge so that all stakeholders may understand and agree on them</a:t>
            </a:r>
            <a:r>
              <a:rPr lang="en-US" sz="3200" i="1" dirty="0" smtClean="0"/>
              <a:t>.</a:t>
            </a:r>
            <a:r>
              <a:rPr lang="en-US" sz="3200" dirty="0" smtClean="0"/>
              <a:t> </a:t>
            </a:r>
            <a:r>
              <a:rPr lang="en-IN" sz="3000" b="1" i="1" dirty="0" smtClean="0">
                <a:latin typeface="Times New Roman" pitchFamily="18" charset="0"/>
                <a:cs typeface="Times New Roman" pitchFamily="18" charset="0"/>
              </a:rPr>
              <a:t>	.</a:t>
            </a:r>
          </a:p>
          <a:p>
            <a:pPr algn="l">
              <a:buFontTx/>
              <a:buChar char="-"/>
            </a:pPr>
            <a:r>
              <a:rPr lang="en-US" sz="3200" b="1" i="1" dirty="0" smtClean="0"/>
              <a:t>To think about the design of a system.</a:t>
            </a:r>
          </a:p>
          <a:p>
            <a:pPr algn="l">
              <a:buFontTx/>
              <a:buChar char="-"/>
            </a:pPr>
            <a:r>
              <a:rPr lang="en-US" sz="3200" b="1" i="1" dirty="0" smtClean="0"/>
              <a:t>To capture design decisions in a mutable form separate from the requirements</a:t>
            </a:r>
            <a:r>
              <a:rPr lang="en-US" sz="3200" i="1" dirty="0" smtClean="0"/>
              <a:t>.</a:t>
            </a:r>
          </a:p>
          <a:p>
            <a:pPr algn="l">
              <a:buFontTx/>
              <a:buChar char="-"/>
            </a:pPr>
            <a:r>
              <a:rPr lang="en-US" sz="3200" b="1" i="1" dirty="0" smtClean="0"/>
              <a:t>To generate usable work products.</a:t>
            </a:r>
          </a:p>
          <a:p>
            <a:pPr algn="l">
              <a:buFontTx/>
              <a:buChar char="-"/>
            </a:pPr>
            <a:r>
              <a:rPr lang="en-US" sz="3200" b="1" i="1" dirty="0" smtClean="0"/>
              <a:t>To organize, find, filter, retrieve, examine, and edit information about large systems.</a:t>
            </a:r>
          </a:p>
          <a:p>
            <a:pPr algn="l">
              <a:buFontTx/>
              <a:buChar char="-"/>
            </a:pPr>
            <a:r>
              <a:rPr lang="en-US" sz="3200" b="1" i="1" dirty="0" smtClean="0"/>
              <a:t>To explore multiple solutions economically</a:t>
            </a:r>
            <a:r>
              <a:rPr lang="en-US" sz="3200" i="1" dirty="0" smtClean="0"/>
              <a:t>.</a:t>
            </a:r>
          </a:p>
          <a:p>
            <a:pPr algn="l">
              <a:buFontTx/>
              <a:buChar char="-"/>
            </a:pPr>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a:r>
              <a:rPr lang="en-IN" sz="3000" b="1" i="1" dirty="0" smtClean="0">
                <a:latin typeface="Times New Roman" pitchFamily="18" charset="0"/>
                <a:cs typeface="Times New Roman" pitchFamily="18" charset="0"/>
              </a:rPr>
              <a:t>	-</a:t>
            </a:r>
            <a:r>
              <a:rPr lang="en-US" sz="3200" b="1" dirty="0" smtClean="0"/>
              <a:t> What Is in a Model?</a:t>
            </a:r>
            <a:endParaRPr lang="en-IN" sz="3200" b="1" dirty="0" smtClean="0"/>
          </a:p>
          <a:p>
            <a:pPr algn="l"/>
            <a:r>
              <a:rPr lang="en-US" sz="3200" b="1" i="1" dirty="0" smtClean="0"/>
              <a:t>Semantics and presentation</a:t>
            </a:r>
            <a:r>
              <a:rPr lang="en-US" sz="3200" dirty="0" smtClean="0"/>
              <a:t>. Models have two major aspects: semantic information (semantics) and visual presentation (notation).</a:t>
            </a:r>
            <a:endParaRPr lang="en-IN" sz="3200" dirty="0" smtClean="0"/>
          </a:p>
          <a:p>
            <a:pPr algn="l"/>
            <a:endParaRPr lang="en-IN" sz="3000" b="1" i="1" dirty="0" smtClean="0">
              <a:latin typeface="Times New Roman" pitchFamily="18" charset="0"/>
              <a:cs typeface="Times New Roman" pitchFamily="18" charset="0"/>
            </a:endParaRP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a:r>
              <a:rPr lang="en-IN" sz="3200" dirty="0" smtClean="0"/>
              <a:t>Now we will explore three object modelling Methodologies  namely </a:t>
            </a:r>
          </a:p>
          <a:p>
            <a:pPr algn="l"/>
            <a:r>
              <a:rPr lang="en-IN" sz="3200" dirty="0" smtClean="0"/>
              <a:t>	1)</a:t>
            </a:r>
            <a:r>
              <a:rPr lang="en-IN" sz="3200" dirty="0" err="1" smtClean="0"/>
              <a:t>Rumbaugh</a:t>
            </a:r>
            <a:r>
              <a:rPr lang="en-IN" sz="3200" dirty="0" smtClean="0"/>
              <a:t>,</a:t>
            </a:r>
          </a:p>
          <a:p>
            <a:pPr algn="l"/>
            <a:r>
              <a:rPr lang="en-IN" sz="3200" dirty="0" smtClean="0"/>
              <a:t>	2) </a:t>
            </a:r>
            <a:r>
              <a:rPr lang="en-IN" sz="3200" dirty="0" err="1" smtClean="0"/>
              <a:t>Booch</a:t>
            </a:r>
            <a:r>
              <a:rPr lang="en-IN" sz="3200" dirty="0" smtClean="0"/>
              <a:t> </a:t>
            </a:r>
          </a:p>
          <a:p>
            <a:pPr algn="l"/>
            <a:r>
              <a:rPr lang="en-IN" sz="3200" dirty="0" smtClean="0"/>
              <a:t>	3) and Jacobson.</a:t>
            </a:r>
          </a:p>
          <a:p>
            <a:pPr algn="l"/>
            <a:endParaRPr lang="en-IN" sz="3000" b="1" i="1" dirty="0" smtClean="0">
              <a:latin typeface="Times New Roman" pitchFamily="18" charset="0"/>
              <a:cs typeface="Times New Roman" pitchFamily="18" charset="0"/>
            </a:endParaRP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a:r>
              <a:rPr lang="en-IN" sz="3200" dirty="0" smtClean="0"/>
              <a:t>	1)</a:t>
            </a:r>
            <a:r>
              <a:rPr lang="en-IN" sz="3200" dirty="0" err="1" smtClean="0"/>
              <a:t>Rumbaugh</a:t>
            </a:r>
            <a:r>
              <a:rPr lang="en-IN" sz="3200" dirty="0" smtClean="0"/>
              <a:t> :</a:t>
            </a:r>
          </a:p>
          <a:p>
            <a:pPr algn="l"/>
            <a:r>
              <a:rPr lang="en-IN" sz="3200" dirty="0" smtClean="0"/>
              <a:t>-The </a:t>
            </a:r>
            <a:r>
              <a:rPr lang="en-IN" sz="3200" dirty="0" err="1" smtClean="0"/>
              <a:t>Rumbaugh</a:t>
            </a:r>
            <a:r>
              <a:rPr lang="en-IN" sz="3200" dirty="0" smtClean="0"/>
              <a:t> methodology also known as OMT (Object </a:t>
            </a:r>
            <a:r>
              <a:rPr lang="en-IN" sz="3200" dirty="0" err="1" smtClean="0"/>
              <a:t>Modeling</a:t>
            </a:r>
            <a:r>
              <a:rPr lang="en-IN" sz="3200" dirty="0" smtClean="0"/>
              <a:t> Technique)</a:t>
            </a:r>
          </a:p>
          <a:p>
            <a:pPr algn="l"/>
            <a:r>
              <a:rPr lang="en-IN" sz="3200" dirty="0" smtClean="0"/>
              <a:t>-OMT is an approach used to develop manageable object-oriented systems  and host object oriented programming. </a:t>
            </a:r>
          </a:p>
          <a:p>
            <a:pPr algn="l"/>
            <a:r>
              <a:rPr lang="en-IN" sz="3200" dirty="0" smtClean="0"/>
              <a:t>-The purpose is to allow for class attributes, methods, inheritance, and association to be easily expressed. </a:t>
            </a:r>
          </a:p>
          <a:p>
            <a:pPr algn="l"/>
            <a:endParaRPr lang="en-IN" sz="3000" b="1" i="1" dirty="0" smtClean="0">
              <a:latin typeface="Times New Roman" pitchFamily="18" charset="0"/>
              <a:cs typeface="Times New Roman" pitchFamily="18" charset="0"/>
            </a:endParaRP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fontScale="92500" lnSpcReduction="2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a:r>
              <a:rPr lang="en-IN" sz="3200" dirty="0" smtClean="0"/>
              <a:t>	1)</a:t>
            </a:r>
            <a:r>
              <a:rPr lang="en-IN" sz="3200" dirty="0" err="1" smtClean="0"/>
              <a:t>Rumbaugh</a:t>
            </a:r>
            <a:r>
              <a:rPr lang="en-IN" sz="3200" dirty="0" smtClean="0"/>
              <a:t> :</a:t>
            </a:r>
          </a:p>
          <a:p>
            <a:pPr algn="l" fontAlgn="base"/>
            <a:r>
              <a:rPr lang="en-IN" sz="3200" b="1" dirty="0" smtClean="0"/>
              <a:t>OMT consists of four stages:</a:t>
            </a:r>
            <a:endParaRPr lang="en-IN" sz="3200" dirty="0" smtClean="0"/>
          </a:p>
          <a:p>
            <a:pPr algn="l" fontAlgn="base"/>
            <a:r>
              <a:rPr lang="en-IN" sz="3200" dirty="0" smtClean="0"/>
              <a:t>	1) Analysis</a:t>
            </a:r>
          </a:p>
          <a:p>
            <a:pPr algn="l" fontAlgn="base"/>
            <a:r>
              <a:rPr lang="en-IN" sz="3200" dirty="0" smtClean="0"/>
              <a:t>	2) Systems Design</a:t>
            </a:r>
          </a:p>
          <a:p>
            <a:pPr algn="l" fontAlgn="base"/>
            <a:r>
              <a:rPr lang="en-IN" sz="3200" dirty="0" smtClean="0"/>
              <a:t>	3) Object Design</a:t>
            </a:r>
          </a:p>
          <a:p>
            <a:pPr algn="l" fontAlgn="base"/>
            <a:r>
              <a:rPr lang="en-IN" sz="3200" dirty="0" smtClean="0"/>
              <a:t>	4) Implementation</a:t>
            </a:r>
          </a:p>
          <a:p>
            <a:pPr algn="l" fontAlgn="base"/>
            <a:r>
              <a:rPr lang="en-IN" sz="3200" b="1" dirty="0" smtClean="0"/>
              <a:t>Additionally, OMT is always broken down into three separate parts. These parts are the:</a:t>
            </a:r>
            <a:endParaRPr lang="en-IN" sz="3200" dirty="0" smtClean="0"/>
          </a:p>
          <a:p>
            <a:pPr algn="l" fontAlgn="base"/>
            <a:r>
              <a:rPr lang="en-IN" sz="3200" dirty="0" smtClean="0"/>
              <a:t> 1) An object model- object model &amp; data dictionary.</a:t>
            </a:r>
          </a:p>
          <a:p>
            <a:pPr algn="l" fontAlgn="base"/>
            <a:r>
              <a:rPr lang="en-IN" sz="3200" dirty="0" smtClean="0"/>
              <a:t> 2)A dynamic model - state diagrams &amp; event flow </a:t>
            </a:r>
          </a:p>
          <a:p>
            <a:pPr algn="l" fontAlgn="base"/>
            <a:r>
              <a:rPr lang="en-IN" sz="3200" dirty="0" smtClean="0"/>
              <a:t>    diagrams.</a:t>
            </a:r>
          </a:p>
          <a:p>
            <a:pPr algn="l" fontAlgn="base"/>
            <a:r>
              <a:rPr lang="en-IN" sz="3200" dirty="0" smtClean="0"/>
              <a:t> 3)A functional model -  data flow &amp; constraints.</a:t>
            </a:r>
          </a:p>
          <a:p>
            <a:pPr algn="l"/>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marL="514350" indent="-514350" algn="l" fontAlgn="base">
              <a:buAutoNum type="arabicParenR"/>
            </a:pPr>
            <a:r>
              <a:rPr lang="en-IN" sz="3200" dirty="0" smtClean="0"/>
              <a:t>An object model- object model &amp; data dictionary.</a:t>
            </a:r>
          </a:p>
          <a:p>
            <a:pPr marL="514350" indent="-514350" algn="l"/>
            <a:r>
              <a:rPr lang="en-IN" sz="3000" b="1" i="1" dirty="0" smtClean="0">
                <a:latin typeface="Times New Roman" pitchFamily="18" charset="0"/>
                <a:cs typeface="Times New Roman" pitchFamily="18" charset="0"/>
              </a:rPr>
              <a:t>– Classes : a set of individual objects .</a:t>
            </a:r>
          </a:p>
          <a:p>
            <a:pPr marL="514350" indent="-514350" algn="l"/>
            <a:r>
              <a:rPr lang="en-IN" sz="3000" b="1" i="1" dirty="0" smtClean="0">
                <a:latin typeface="Times New Roman" pitchFamily="18" charset="0"/>
                <a:cs typeface="Times New Roman" pitchFamily="18" charset="0"/>
              </a:rPr>
              <a:t>– Association lines: relationship among classes .</a:t>
            </a:r>
          </a:p>
          <a:p>
            <a:pPr marL="514350" indent="-514350" algn="l"/>
            <a:r>
              <a:rPr lang="en-IN" sz="3000" b="1" i="1" dirty="0" smtClean="0">
                <a:latin typeface="Times New Roman" pitchFamily="18" charset="0"/>
                <a:cs typeface="Times New Roman" pitchFamily="18" charset="0"/>
              </a:rPr>
              <a:t>-Classes interconnected by association lines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850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4700" b="1" dirty="0" smtClean="0">
                <a:latin typeface="Times New Roman" pitchFamily="18" charset="0"/>
                <a:cs typeface="Times New Roman" pitchFamily="18" charset="0"/>
              </a:rPr>
              <a:t>  </a:t>
            </a:r>
          </a:p>
          <a:p>
            <a:pPr algn="l"/>
            <a:r>
              <a:rPr lang="en-IN" sz="3000" b="1" dirty="0" smtClean="0">
                <a:latin typeface="Times New Roman" pitchFamily="18" charset="0"/>
                <a:cs typeface="Times New Roman" pitchFamily="18" charset="0"/>
              </a:rPr>
              <a:t>QUALITY ATTRIBUTES  </a:t>
            </a:r>
          </a:p>
          <a:p>
            <a:pPr algn="l" fontAlgn="base"/>
            <a:r>
              <a:rPr lang="en-IN" sz="2900" b="1" dirty="0" smtClean="0">
                <a:latin typeface="Times New Roman" pitchFamily="18" charset="0"/>
                <a:cs typeface="Times New Roman" pitchFamily="18" charset="0"/>
              </a:rPr>
              <a:t>•</a:t>
            </a:r>
            <a:r>
              <a:rPr lang="en-IN" sz="2900" b="1" dirty="0" smtClean="0"/>
              <a:t>The attributes of design name as ' PSURF ‘ are as follows:</a:t>
            </a:r>
            <a:r>
              <a:rPr lang="en-IN" sz="2400" dirty="0" smtClean="0"/>
              <a:t/>
            </a:r>
            <a:br>
              <a:rPr lang="en-IN" sz="2400" dirty="0" smtClean="0"/>
            </a:br>
            <a:r>
              <a:rPr lang="en-IN" sz="2400" dirty="0" smtClean="0"/>
              <a:t>	</a:t>
            </a:r>
            <a:endParaRPr lang="en-IN" sz="3200" dirty="0" smtClean="0"/>
          </a:p>
          <a:p>
            <a:pPr algn="l" fontAlgn="base"/>
            <a:r>
              <a:rPr lang="en-IN" sz="3200" b="1" dirty="0" smtClean="0"/>
              <a:t>	Performance</a:t>
            </a:r>
            <a:r>
              <a:rPr lang="en-IN" sz="3200" dirty="0" smtClean="0"/>
              <a:t>:</a:t>
            </a:r>
            <a:br>
              <a:rPr lang="en-IN" sz="3200" dirty="0" smtClean="0"/>
            </a:br>
            <a:r>
              <a:rPr lang="en-IN" sz="3200" dirty="0" smtClean="0"/>
              <a:t>  It is measured by considering processing speed, response time, resource consumption, throughput and efficiency.</a:t>
            </a:r>
          </a:p>
          <a:p>
            <a:pPr algn="l"/>
            <a:r>
              <a:rPr lang="en-IN" sz="3200" b="1" dirty="0" smtClean="0"/>
              <a:t>	S</a:t>
            </a:r>
            <a:r>
              <a:rPr lang="en-IN" sz="3200" dirty="0" smtClean="0"/>
              <a:t>upportability:</a:t>
            </a:r>
          </a:p>
          <a:p>
            <a:pPr algn="l"/>
            <a:r>
              <a:rPr lang="en-IN" sz="3200" dirty="0" smtClean="0"/>
              <a:t>  It combines the ability to extend the program, adaptability, serviceability. These three term defines the maintainability.</a:t>
            </a:r>
          </a:p>
          <a:p>
            <a:pPr algn="l"/>
            <a:r>
              <a:rPr lang="en-IN" sz="3200" b="1" dirty="0" smtClean="0"/>
              <a:t>	Usability:</a:t>
            </a:r>
            <a:r>
              <a:rPr lang="en-IN" sz="3200" dirty="0" smtClean="0"/>
              <a:t/>
            </a:r>
            <a:br>
              <a:rPr lang="en-IN" sz="3200" dirty="0" smtClean="0"/>
            </a:br>
            <a:r>
              <a:rPr lang="en-IN" sz="3200" dirty="0" smtClean="0"/>
              <a:t>   It is accessed by considering the factors such as human factor, overall aesthetics, consistency and documentation.</a:t>
            </a:r>
            <a:r>
              <a:rPr lang="en-IN" sz="3200" b="1" dirty="0" smtClean="0"/>
              <a:t> </a:t>
            </a:r>
          </a:p>
          <a:p>
            <a:pPr algn="l"/>
            <a:r>
              <a:rPr lang="en-IN" sz="1800" b="1" dirty="0" smtClean="0"/>
              <a:t>	</a:t>
            </a:r>
            <a:r>
              <a:rPr lang="en-IN" sz="2400" dirty="0" smtClean="0"/>
              <a:t/>
            </a:r>
            <a:br>
              <a:rPr lang="en-IN" sz="2400" dirty="0" smtClean="0"/>
            </a:b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marL="514350" indent="-514350" algn="l" fontAlgn="base">
              <a:buAutoNum type="arabicParenR"/>
            </a:pPr>
            <a:r>
              <a:rPr lang="en-IN" sz="3200" dirty="0" smtClean="0"/>
              <a:t>An object model- object model &amp; data dictionary.</a:t>
            </a:r>
          </a:p>
          <a:p>
            <a:pPr marL="514350" indent="-514350" algn="l" fontAlgn="base">
              <a:buAutoNum type="arabicParenR"/>
            </a:pPr>
            <a:endParaRPr lang="en-IN" sz="3000" b="1" i="1" dirty="0" smtClean="0">
              <a:latin typeface="Times New Roman" pitchFamily="18" charset="0"/>
              <a:cs typeface="Times New Roman" pitchFamily="18" charset="0"/>
            </a:endParaRPr>
          </a:p>
        </p:txBody>
      </p:sp>
      <p:pic>
        <p:nvPicPr>
          <p:cNvPr id="6" name="Picture 5" descr="Class-Diagram-for-ATM-Management-System.png"/>
          <p:cNvPicPr>
            <a:picLocks noChangeAspect="1"/>
          </p:cNvPicPr>
          <p:nvPr/>
        </p:nvPicPr>
        <p:blipFill>
          <a:blip r:embed="rId2"/>
          <a:stretch>
            <a:fillRect/>
          </a:stretch>
        </p:blipFill>
        <p:spPr>
          <a:xfrm>
            <a:off x="0" y="0"/>
            <a:ext cx="9144000" cy="6857980"/>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3000" b="1" i="1" dirty="0" smtClean="0">
                <a:latin typeface="Times New Roman" pitchFamily="18" charset="0"/>
                <a:cs typeface="Times New Roman" pitchFamily="18" charset="0"/>
              </a:rPr>
              <a:t>2) </a:t>
            </a:r>
            <a:r>
              <a:rPr lang="en-IN" sz="2800" dirty="0" smtClean="0"/>
              <a:t>A dynamic model :</a:t>
            </a:r>
          </a:p>
          <a:p>
            <a:pPr algn="l" fontAlgn="base"/>
            <a:r>
              <a:rPr lang="en-IN" sz="2800" dirty="0" smtClean="0"/>
              <a:t>- state diagrams &amp; event flow diagrams.</a:t>
            </a:r>
          </a:p>
          <a:p>
            <a:pPr algn="l" fontAlgn="base"/>
            <a:r>
              <a:rPr lang="en-IN" sz="2800" dirty="0" smtClean="0"/>
              <a:t>- OMT state transition diagram-network of states and events</a:t>
            </a:r>
            <a:endParaRPr lang="en-IN" sz="3000" b="1"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3000" b="1" i="1" dirty="0" smtClean="0">
                <a:latin typeface="Times New Roman" pitchFamily="18" charset="0"/>
                <a:cs typeface="Times New Roman" pitchFamily="18" charset="0"/>
              </a:rPr>
              <a:t>2) </a:t>
            </a:r>
            <a:r>
              <a:rPr lang="en-IN" sz="2800" dirty="0" smtClean="0"/>
              <a:t>A dynamic model :</a:t>
            </a:r>
          </a:p>
          <a:p>
            <a:pPr algn="l" fontAlgn="base"/>
            <a:r>
              <a:rPr lang="en-IN" sz="2800" dirty="0" smtClean="0"/>
              <a:t>- state diagrams &amp; event flow diagrams.</a:t>
            </a:r>
          </a:p>
          <a:p>
            <a:pPr algn="l" fontAlgn="base"/>
            <a:r>
              <a:rPr lang="en-IN" sz="2800" dirty="0" smtClean="0"/>
              <a:t>- OMT state transition diagram-network of states and events</a:t>
            </a:r>
            <a:endParaRPr lang="en-IN" sz="3000" b="1" i="1" dirty="0" smtClean="0">
              <a:latin typeface="Times New Roman" pitchFamily="18" charset="0"/>
              <a:cs typeface="Times New Roman" pitchFamily="18" charset="0"/>
            </a:endParaRPr>
          </a:p>
        </p:txBody>
      </p:sp>
      <p:pic>
        <p:nvPicPr>
          <p:cNvPr id="5" name="Picture 4" descr="state transition.png"/>
          <p:cNvPicPr>
            <a:picLocks noChangeAspect="1"/>
          </p:cNvPicPr>
          <p:nvPr/>
        </p:nvPicPr>
        <p:blipFill>
          <a:blip r:embed="rId2"/>
          <a:stretch>
            <a:fillRect/>
          </a:stretch>
        </p:blipFill>
        <p:spPr>
          <a:xfrm>
            <a:off x="71406" y="172970"/>
            <a:ext cx="9001156" cy="6542178"/>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3)A functional model -  data flow &amp; constraints.</a:t>
            </a:r>
          </a:p>
          <a:p>
            <a:pPr algn="l" fontAlgn="base"/>
            <a:r>
              <a:rPr lang="en-IN" sz="2800" dirty="0" smtClean="0"/>
              <a:t>- Shows flow of data between different processes in a business. </a:t>
            </a:r>
          </a:p>
          <a:p>
            <a:pPr algn="l" fontAlgn="base"/>
            <a:r>
              <a:rPr lang="en-IN" sz="2800" dirty="0" smtClean="0"/>
              <a:t>– Simple and intuitive method for describing business processes without focusing on the details of computer systems.</a:t>
            </a:r>
          </a:p>
          <a:p>
            <a:pPr algn="l" fontAlgn="base"/>
            <a:endParaRPr lang="en-IN" sz="2800" dirty="0" smtClean="0"/>
          </a:p>
          <a:p>
            <a:pPr algn="l" fontAlgn="base"/>
            <a:endParaRPr lang="en-IN" sz="2800" dirty="0" smtClean="0"/>
          </a:p>
        </p:txBody>
      </p:sp>
      <p:pic>
        <p:nvPicPr>
          <p:cNvPr id="6" name="Picture 5" descr="146299-311030-Data-flow-diagram.jpg"/>
          <p:cNvPicPr>
            <a:picLocks noChangeAspect="1"/>
          </p:cNvPicPr>
          <p:nvPr/>
        </p:nvPicPr>
        <p:blipFill>
          <a:blip r:embed="rId2"/>
          <a:stretch>
            <a:fillRect/>
          </a:stretch>
        </p:blipFill>
        <p:spPr>
          <a:xfrm>
            <a:off x="2528887" y="3643257"/>
            <a:ext cx="4614881" cy="2786140"/>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3)A functional model -  data flow &amp; constraints.</a:t>
            </a:r>
          </a:p>
          <a:p>
            <a:pPr algn="l" fontAlgn="base"/>
            <a:r>
              <a:rPr lang="en-IN" sz="2800" dirty="0" smtClean="0"/>
              <a:t>- Shows flow of data between different processes in a business. </a:t>
            </a:r>
          </a:p>
          <a:p>
            <a:pPr algn="l" fontAlgn="base"/>
            <a:r>
              <a:rPr lang="en-IN" sz="2800" dirty="0" smtClean="0"/>
              <a:t>– Simple and intuitive method for describing business processes without focusing on the details of computer systems.</a:t>
            </a:r>
          </a:p>
          <a:p>
            <a:pPr algn="l" fontAlgn="base"/>
            <a:endParaRPr lang="en-IN" sz="2800" dirty="0" smtClean="0"/>
          </a:p>
          <a:p>
            <a:pPr algn="l" fontAlgn="base"/>
            <a:endParaRPr lang="en-IN" sz="2800" dirty="0" smtClean="0"/>
          </a:p>
        </p:txBody>
      </p:sp>
      <p:pic>
        <p:nvPicPr>
          <p:cNvPr id="6" name="Picture 5" descr="146299-311030-Data-flow-diagram.jpg"/>
          <p:cNvPicPr>
            <a:picLocks noChangeAspect="1"/>
          </p:cNvPicPr>
          <p:nvPr/>
        </p:nvPicPr>
        <p:blipFill>
          <a:blip r:embed="rId2"/>
          <a:stretch>
            <a:fillRect/>
          </a:stretch>
        </p:blipFill>
        <p:spPr>
          <a:xfrm>
            <a:off x="71406" y="142853"/>
            <a:ext cx="8972195" cy="6572296"/>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3)A functional model -  data flow &amp; constraints.</a:t>
            </a:r>
          </a:p>
          <a:p>
            <a:pPr algn="l" fontAlgn="base"/>
            <a:r>
              <a:rPr lang="en-IN" sz="2800" dirty="0" smtClean="0"/>
              <a:t>- Shows flow of data between different processes in a business. </a:t>
            </a:r>
          </a:p>
          <a:p>
            <a:pPr algn="l" fontAlgn="base"/>
            <a:r>
              <a:rPr lang="en-IN" sz="2800" dirty="0" smtClean="0"/>
              <a:t>– Simple and intuitive method for describing business processes without focusing on the details of computer systems.</a:t>
            </a:r>
          </a:p>
          <a:p>
            <a:pPr algn="l" fontAlgn="base"/>
            <a:endParaRPr lang="en-IN" sz="2800" dirty="0" smtClean="0"/>
          </a:p>
          <a:p>
            <a:pPr algn="l" fontAlgn="base"/>
            <a:endParaRPr lang="en-IN" sz="2800" dirty="0" smtClean="0"/>
          </a:p>
        </p:txBody>
      </p:sp>
      <p:pic>
        <p:nvPicPr>
          <p:cNvPr id="5" name="Picture 4" descr="Data-flow-Architecture1.jpg"/>
          <p:cNvPicPr>
            <a:picLocks noChangeAspect="1"/>
          </p:cNvPicPr>
          <p:nvPr/>
        </p:nvPicPr>
        <p:blipFill>
          <a:blip r:embed="rId2"/>
          <a:stretch>
            <a:fillRect/>
          </a:stretch>
        </p:blipFill>
        <p:spPr>
          <a:xfrm>
            <a:off x="71438" y="142852"/>
            <a:ext cx="9072594" cy="6500858"/>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fontScale="92500" lnSpcReduction="10000"/>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2) </a:t>
            </a:r>
            <a:r>
              <a:rPr lang="en-IN" sz="2800" dirty="0" err="1" smtClean="0"/>
              <a:t>Booch</a:t>
            </a:r>
            <a:r>
              <a:rPr lang="en-IN" sz="2800" dirty="0" smtClean="0"/>
              <a:t> Methodology</a:t>
            </a:r>
          </a:p>
          <a:p>
            <a:pPr algn="l" fontAlgn="base"/>
            <a:r>
              <a:rPr lang="en-IN" sz="2800" dirty="0" smtClean="0"/>
              <a:t> Diagrams of </a:t>
            </a:r>
            <a:r>
              <a:rPr lang="en-IN" sz="2800" dirty="0" err="1" smtClean="0"/>
              <a:t>Booch</a:t>
            </a:r>
            <a:r>
              <a:rPr lang="en-IN" sz="2800" dirty="0" smtClean="0"/>
              <a:t> method</a:t>
            </a:r>
          </a:p>
          <a:p>
            <a:pPr algn="l" fontAlgn="base"/>
            <a:r>
              <a:rPr lang="en-IN" sz="2800" dirty="0" smtClean="0"/>
              <a:t>•</a:t>
            </a:r>
            <a:r>
              <a:rPr lang="en-IN" sz="2800" b="1" dirty="0" smtClean="0">
                <a:solidFill>
                  <a:srgbClr val="FF0000"/>
                </a:solidFill>
              </a:rPr>
              <a:t> Class diagrams </a:t>
            </a:r>
            <a:r>
              <a:rPr lang="en-IN" sz="2800" dirty="0" smtClean="0"/>
              <a:t>describe roles and responsibilities of objects</a:t>
            </a:r>
          </a:p>
          <a:p>
            <a:pPr algn="l" fontAlgn="base"/>
            <a:r>
              <a:rPr lang="en-IN" sz="2800" dirty="0" smtClean="0"/>
              <a:t>• </a:t>
            </a:r>
            <a:r>
              <a:rPr lang="en-IN" sz="2800" b="1" dirty="0" smtClean="0">
                <a:solidFill>
                  <a:srgbClr val="FF0000"/>
                </a:solidFill>
              </a:rPr>
              <a:t>Object diagrams </a:t>
            </a:r>
            <a:r>
              <a:rPr lang="en-IN" sz="2800" dirty="0" smtClean="0"/>
              <a:t>describe the desired behaviour of the system in terms of scenarios</a:t>
            </a:r>
          </a:p>
          <a:p>
            <a:pPr algn="l" fontAlgn="base"/>
            <a:r>
              <a:rPr lang="en-IN" sz="2800" dirty="0" smtClean="0"/>
              <a:t>• </a:t>
            </a:r>
            <a:r>
              <a:rPr lang="en-IN" sz="2800" b="1" dirty="0" smtClean="0">
                <a:solidFill>
                  <a:srgbClr val="FF0000"/>
                </a:solidFill>
              </a:rPr>
              <a:t>State transition diagrams </a:t>
            </a:r>
            <a:r>
              <a:rPr lang="en-IN" sz="2800" dirty="0" smtClean="0"/>
              <a:t>state of a class based on a stimulus</a:t>
            </a:r>
          </a:p>
          <a:p>
            <a:pPr algn="l" fontAlgn="base"/>
            <a:r>
              <a:rPr lang="en-IN" sz="2800" dirty="0" smtClean="0"/>
              <a:t>• </a:t>
            </a:r>
            <a:r>
              <a:rPr lang="en-IN" sz="2800" b="1" dirty="0" smtClean="0">
                <a:solidFill>
                  <a:srgbClr val="FF0000"/>
                </a:solidFill>
              </a:rPr>
              <a:t>Module diagrams </a:t>
            </a:r>
            <a:r>
              <a:rPr lang="en-IN" sz="2800" dirty="0" smtClean="0"/>
              <a:t>to map out where each class &amp; object should be declared</a:t>
            </a:r>
          </a:p>
          <a:p>
            <a:pPr algn="l" fontAlgn="base"/>
            <a:r>
              <a:rPr lang="en-IN" sz="2800" b="1" dirty="0" smtClean="0">
                <a:solidFill>
                  <a:srgbClr val="FF0000"/>
                </a:solidFill>
              </a:rPr>
              <a:t>• Process diagrams </a:t>
            </a:r>
            <a:r>
              <a:rPr lang="en-IN" sz="2800" dirty="0" smtClean="0"/>
              <a:t>to determine to which processor to allocate a process</a:t>
            </a:r>
          </a:p>
          <a:p>
            <a:pPr algn="l" fontAlgn="base"/>
            <a:r>
              <a:rPr lang="en-IN" sz="2800" dirty="0" smtClean="0"/>
              <a:t>• </a:t>
            </a:r>
            <a:r>
              <a:rPr lang="en-IN" sz="2800" b="1" dirty="0" smtClean="0">
                <a:solidFill>
                  <a:srgbClr val="FF0000"/>
                </a:solidFill>
              </a:rPr>
              <a:t>Interaction diagrams </a:t>
            </a:r>
            <a:r>
              <a:rPr lang="en-IN" sz="2800" dirty="0" smtClean="0"/>
              <a:t>describes behaviour of the system in terms of scenarios</a:t>
            </a:r>
          </a:p>
          <a:p>
            <a:pPr algn="l" fontAlgn="base"/>
            <a:endParaRPr lang="en-IN" sz="2800" dirty="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2) </a:t>
            </a:r>
            <a:r>
              <a:rPr lang="en-IN" sz="2800" dirty="0" err="1" smtClean="0"/>
              <a:t>Booch</a:t>
            </a:r>
            <a:r>
              <a:rPr lang="en-IN" sz="2800" dirty="0" smtClean="0"/>
              <a:t> Methodology</a:t>
            </a:r>
          </a:p>
          <a:p>
            <a:pPr algn="l" fontAlgn="base"/>
            <a:r>
              <a:rPr lang="en-IN" sz="2800" dirty="0" smtClean="0"/>
              <a:t>   a) Macro Development Process </a:t>
            </a:r>
          </a:p>
          <a:p>
            <a:pPr algn="l" fontAlgn="base"/>
            <a:r>
              <a:rPr lang="en-IN" sz="2800" dirty="0" smtClean="0"/>
              <a:t>   b)Micro Development Process</a:t>
            </a:r>
          </a:p>
          <a:p>
            <a:pPr algn="l" fontAlgn="base"/>
            <a:endParaRPr lang="en-IN" sz="2800" dirty="0" smtClean="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2) </a:t>
            </a:r>
            <a:r>
              <a:rPr lang="en-IN" sz="2800" dirty="0" err="1" smtClean="0"/>
              <a:t>Booch</a:t>
            </a:r>
            <a:r>
              <a:rPr lang="en-IN" sz="2800" dirty="0" smtClean="0"/>
              <a:t> Methodology</a:t>
            </a:r>
          </a:p>
          <a:p>
            <a:pPr algn="l" fontAlgn="base"/>
            <a:r>
              <a:rPr lang="en-IN" sz="2800" dirty="0" smtClean="0"/>
              <a:t>   a) Macro Development Process </a:t>
            </a:r>
          </a:p>
          <a:p>
            <a:pPr algn="l" fontAlgn="base"/>
            <a:r>
              <a:rPr lang="en-IN" sz="2800" dirty="0" smtClean="0"/>
              <a:t>• Steps for macro development process </a:t>
            </a:r>
          </a:p>
          <a:p>
            <a:pPr marL="514350" indent="-514350" algn="l" fontAlgn="base">
              <a:buAutoNum type="arabicPeriod"/>
            </a:pPr>
            <a:r>
              <a:rPr lang="en-IN" sz="2800" dirty="0" smtClean="0"/>
              <a:t>Conceptualization </a:t>
            </a:r>
          </a:p>
          <a:p>
            <a:pPr marL="514350" indent="-514350" algn="l" fontAlgn="base">
              <a:buAutoNum type="arabicPeriod"/>
            </a:pPr>
            <a:r>
              <a:rPr lang="en-IN" sz="2800" dirty="0" smtClean="0"/>
              <a:t>Analysis &amp; Development of the model </a:t>
            </a:r>
          </a:p>
          <a:p>
            <a:pPr marL="514350" indent="-514350" algn="l" fontAlgn="base">
              <a:buAutoNum type="arabicPeriod"/>
            </a:pPr>
            <a:r>
              <a:rPr lang="en-IN" sz="2800" dirty="0" smtClean="0"/>
              <a:t>Design or create the system architecture </a:t>
            </a:r>
          </a:p>
          <a:p>
            <a:pPr marL="514350" indent="-514350" algn="l" fontAlgn="base">
              <a:buAutoNum type="arabicPeriod"/>
            </a:pPr>
            <a:r>
              <a:rPr lang="en-IN" sz="2800" dirty="0" smtClean="0"/>
              <a:t>Evolution or implementation </a:t>
            </a:r>
          </a:p>
          <a:p>
            <a:pPr marL="514350" indent="-514350" algn="l" fontAlgn="base">
              <a:buAutoNum type="arabicPeriod"/>
            </a:pPr>
            <a:r>
              <a:rPr lang="en-IN" sz="2800" dirty="0" smtClean="0"/>
              <a:t>Maintenance</a:t>
            </a:r>
          </a:p>
          <a:p>
            <a:pPr algn="l" fontAlgn="base"/>
            <a:endParaRPr lang="en-IN" sz="2800" dirty="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2) </a:t>
            </a:r>
            <a:r>
              <a:rPr lang="en-IN" sz="2800" dirty="0" err="1" smtClean="0"/>
              <a:t>Booch</a:t>
            </a:r>
            <a:r>
              <a:rPr lang="en-IN" sz="2800" dirty="0" smtClean="0"/>
              <a:t> Methodology</a:t>
            </a:r>
          </a:p>
          <a:p>
            <a:pPr algn="l" fontAlgn="base"/>
            <a:r>
              <a:rPr lang="en-IN" sz="2800" dirty="0" smtClean="0"/>
              <a:t>   b) Micro Development Process</a:t>
            </a:r>
          </a:p>
          <a:p>
            <a:pPr algn="l" fontAlgn="base"/>
            <a:r>
              <a:rPr lang="en-IN" sz="2800" dirty="0" smtClean="0"/>
              <a:t>• Each macro process has its own micro development process</a:t>
            </a:r>
          </a:p>
          <a:p>
            <a:pPr algn="l" fontAlgn="base"/>
            <a:r>
              <a:rPr lang="en-IN" sz="2800" dirty="0" smtClean="0"/>
              <a:t>Steps:</a:t>
            </a:r>
          </a:p>
          <a:p>
            <a:pPr algn="l" fontAlgn="base"/>
            <a:r>
              <a:rPr lang="en-IN" sz="2800" dirty="0" smtClean="0"/>
              <a:t>- Identify classes &amp; objects</a:t>
            </a:r>
          </a:p>
          <a:p>
            <a:pPr algn="l" fontAlgn="base"/>
            <a:r>
              <a:rPr lang="en-IN" sz="2800" dirty="0" smtClean="0"/>
              <a:t>- Identify class &amp; objects semantics</a:t>
            </a:r>
          </a:p>
          <a:p>
            <a:pPr algn="l" fontAlgn="base"/>
            <a:r>
              <a:rPr lang="en-IN" sz="2800" dirty="0" smtClean="0"/>
              <a:t>- Identify class &amp; object relationship</a:t>
            </a:r>
          </a:p>
          <a:p>
            <a:pPr algn="l" fontAlgn="base"/>
            <a:r>
              <a:rPr lang="en-IN" sz="2800" dirty="0" smtClean="0"/>
              <a:t>- Identify class &amp; objects interface and implementation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700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r>
              <a:rPr lang="en-IN" sz="4700" b="1" dirty="0" smtClean="0">
                <a:latin typeface="Times New Roman" pitchFamily="18" charset="0"/>
                <a:cs typeface="Times New Roman" pitchFamily="18" charset="0"/>
              </a:rPr>
              <a:t>  </a:t>
            </a:r>
          </a:p>
          <a:p>
            <a:pPr algn="l"/>
            <a:r>
              <a:rPr lang="en-IN" sz="3000" b="1" dirty="0" smtClean="0">
                <a:latin typeface="Times New Roman" pitchFamily="18" charset="0"/>
                <a:cs typeface="Times New Roman" pitchFamily="18" charset="0"/>
              </a:rPr>
              <a:t>QUALITY ATTRIBUTES  </a:t>
            </a:r>
          </a:p>
          <a:p>
            <a:pPr algn="l" fontAlgn="base"/>
            <a:r>
              <a:rPr lang="en-IN" sz="3000" b="1" dirty="0" smtClean="0">
                <a:latin typeface="Times New Roman" pitchFamily="18" charset="0"/>
                <a:cs typeface="Times New Roman" pitchFamily="18" charset="0"/>
              </a:rPr>
              <a:t>•</a:t>
            </a:r>
            <a:r>
              <a:rPr lang="en-IN" sz="2400" b="1" dirty="0" smtClean="0"/>
              <a:t>The attributes of design name as ' PSURF ‘ are as follows:</a:t>
            </a:r>
            <a:r>
              <a:rPr lang="en-IN" sz="2400" dirty="0" smtClean="0"/>
              <a:t/>
            </a:r>
            <a:br>
              <a:rPr lang="en-IN" sz="2400" dirty="0" smtClean="0"/>
            </a:br>
            <a:r>
              <a:rPr lang="en-IN" sz="2400" dirty="0" smtClean="0"/>
              <a:t>	</a:t>
            </a:r>
            <a:r>
              <a:rPr lang="en-IN" sz="2400" b="1" dirty="0" smtClean="0"/>
              <a:t>Performance</a:t>
            </a:r>
            <a:r>
              <a:rPr lang="en-IN" sz="2400" dirty="0" smtClean="0"/>
              <a:t>:</a:t>
            </a:r>
            <a:br>
              <a:rPr lang="en-IN" sz="2400" dirty="0" smtClean="0"/>
            </a:br>
            <a:r>
              <a:rPr lang="en-IN" sz="2400" dirty="0" smtClean="0"/>
              <a:t>  It is measured by considering processing speed, response time, resource consumption, throughput and efficiency.</a:t>
            </a:r>
          </a:p>
          <a:p>
            <a:pPr algn="l"/>
            <a:r>
              <a:rPr lang="en-IN" sz="2400" b="1" dirty="0" smtClean="0"/>
              <a:t>S</a:t>
            </a:r>
            <a:r>
              <a:rPr lang="en-IN" sz="2400" dirty="0" smtClean="0"/>
              <a:t>upportability:</a:t>
            </a:r>
          </a:p>
          <a:p>
            <a:pPr algn="l"/>
            <a:r>
              <a:rPr lang="en-IN" sz="2400" dirty="0" smtClean="0"/>
              <a:t>  It combines the ability to extend the program, adaptability, serviceability. These three term defines the maintainability.</a:t>
            </a:r>
          </a:p>
          <a:p>
            <a:pPr algn="l"/>
            <a:r>
              <a:rPr lang="en-IN" sz="2400" b="1" dirty="0" smtClean="0"/>
              <a:t>	Usability:</a:t>
            </a:r>
            <a:r>
              <a:rPr lang="en-IN" sz="2400" dirty="0" smtClean="0"/>
              <a:t/>
            </a:r>
            <a:br>
              <a:rPr lang="en-IN" sz="2400" dirty="0" smtClean="0"/>
            </a:br>
            <a:r>
              <a:rPr lang="en-IN" sz="2400" dirty="0" smtClean="0"/>
              <a:t>   It is accessed by considering the factors such as human factor, overall aesthetics, consistency and documentation.</a:t>
            </a:r>
            <a:r>
              <a:rPr lang="en-IN" sz="2400" b="1" dirty="0" smtClean="0"/>
              <a:t> </a:t>
            </a:r>
          </a:p>
          <a:p>
            <a:pPr algn="l"/>
            <a:r>
              <a:rPr lang="en-IN" sz="1800" b="1" dirty="0" smtClean="0"/>
              <a:t>	</a:t>
            </a:r>
            <a:r>
              <a:rPr lang="en-IN" sz="2900" b="1" dirty="0" smtClean="0"/>
              <a:t>R</a:t>
            </a:r>
            <a:r>
              <a:rPr lang="en-IN" sz="2900" dirty="0" smtClean="0"/>
              <a:t>eliability:</a:t>
            </a:r>
            <a:br>
              <a:rPr lang="en-IN" sz="2900" dirty="0" smtClean="0"/>
            </a:br>
            <a:r>
              <a:rPr lang="en-IN" sz="2900" dirty="0" smtClean="0"/>
              <a:t>It is evaluated by measuring parameters like frequency and security of failure, output result accuracy, the mean-time-to-failure(MTTF), recovery from failure and the program predictability.</a:t>
            </a:r>
          </a:p>
          <a:p>
            <a:pPr algn="l" fontAlgn="base"/>
            <a:r>
              <a:rPr lang="en-IN" sz="2400" dirty="0" smtClean="0"/>
              <a:t/>
            </a:r>
            <a:br>
              <a:rPr lang="en-IN" sz="2400" dirty="0" smtClean="0"/>
            </a:br>
            <a:r>
              <a:rPr lang="en-IN" sz="2400" dirty="0" smtClean="0"/>
              <a:t> </a:t>
            </a:r>
            <a:r>
              <a:rPr lang="en-IN" sz="2400" b="1" dirty="0" smtClean="0"/>
              <a:t>   	Functionality:</a:t>
            </a:r>
            <a:br>
              <a:rPr lang="en-IN" sz="2400" b="1" dirty="0" smtClean="0"/>
            </a:br>
            <a:r>
              <a:rPr lang="en-IN" sz="2400" b="1" dirty="0" smtClean="0"/>
              <a:t>   </a:t>
            </a:r>
            <a:r>
              <a:rPr lang="en-IN" sz="2400" dirty="0" smtClean="0"/>
              <a:t>It evaluates the feature set and capabilities of the program.</a:t>
            </a:r>
          </a:p>
          <a:p>
            <a:pPr algn="l"/>
            <a:r>
              <a:rPr lang="en-IN" sz="2400" b="1" dirty="0" smtClean="0"/>
              <a:t>	</a:t>
            </a:r>
            <a:endParaRPr lang="en-IN" sz="2400" dirty="0" smtClean="0"/>
          </a:p>
          <a:p>
            <a:pPr algn="l"/>
            <a:r>
              <a:rPr lang="en-IN" sz="2400" dirty="0" smtClean="0"/>
              <a:t/>
            </a:r>
            <a:br>
              <a:rPr lang="en-IN" sz="2400" dirty="0" smtClean="0"/>
            </a:br>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3) The Jacobson methodology :</a:t>
            </a:r>
          </a:p>
          <a:p>
            <a:pPr algn="l" fontAlgn="base"/>
            <a:r>
              <a:rPr lang="en-IN" sz="2800" dirty="0" smtClean="0"/>
              <a:t> also known as Object-Oriented Software Engineering (OOSE) or even </a:t>
            </a:r>
            <a:r>
              <a:rPr lang="en-IN" sz="2800" dirty="0" err="1" smtClean="0"/>
              <a:t>Objectory</a:t>
            </a:r>
            <a:r>
              <a:rPr lang="en-IN" sz="2800" dirty="0" smtClean="0"/>
              <a:t>,</a:t>
            </a:r>
          </a:p>
          <a:p>
            <a:pPr algn="l" fontAlgn="base"/>
            <a:r>
              <a:rPr lang="en-IN" sz="2800" dirty="0" smtClean="0"/>
              <a:t>- OOSE is a method used to plan, design, and implement object-oriented software.</a:t>
            </a:r>
          </a:p>
          <a:p>
            <a:pPr algn="l" fontAlgn="base"/>
            <a:r>
              <a:rPr lang="en-IN" sz="2800" dirty="0" smtClean="0"/>
              <a:t>- OOSE consist of five parts: a set of requirements, an analysis, a design, an implementation, and a testing model.</a:t>
            </a:r>
          </a:p>
          <a:p>
            <a:pPr algn="l" fontAlgn="base"/>
            <a:r>
              <a:rPr lang="en-IN" sz="2800" dirty="0" smtClean="0"/>
              <a:t>-the methodology or OOSE utilizes use cases in its design.</a:t>
            </a:r>
          </a:p>
          <a:p>
            <a:pPr algn="l" fontAlgn="base"/>
            <a:endParaRPr lang="en-IN" sz="2800" dirty="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3) The Jacobson methodology :</a:t>
            </a:r>
          </a:p>
          <a:p>
            <a:pPr algn="l" fontAlgn="base"/>
            <a:r>
              <a:rPr lang="en-IN" sz="2800" dirty="0" smtClean="0"/>
              <a:t>	 </a:t>
            </a:r>
            <a:r>
              <a:rPr lang="en-IN" sz="2800" b="1" dirty="0" smtClean="0"/>
              <a:t>Use Cases </a:t>
            </a:r>
          </a:p>
          <a:p>
            <a:pPr algn="l" fontAlgn="base"/>
            <a:r>
              <a:rPr lang="en-IN" sz="2800" dirty="0" smtClean="0"/>
              <a:t>-Use cases help us understand the how we want to design our system.</a:t>
            </a:r>
          </a:p>
          <a:p>
            <a:pPr algn="l" fontAlgn="base"/>
            <a:r>
              <a:rPr lang="en-IN" sz="2800" dirty="0" smtClean="0"/>
              <a:t>-Use cases are scenarios for helping us understanding the requirements of our system.</a:t>
            </a:r>
          </a:p>
          <a:p>
            <a:pPr algn="l" fontAlgn="base"/>
            <a:r>
              <a:rPr lang="en-IN" sz="2800" dirty="0" smtClean="0"/>
              <a:t>We can see a use case as an interaction between a user and the system.</a:t>
            </a:r>
          </a:p>
          <a:p>
            <a:pPr algn="l" fontAlgn="base"/>
            <a:r>
              <a:rPr lang="en-IN" sz="2800" dirty="0" smtClean="0"/>
              <a:t>-</a:t>
            </a:r>
          </a:p>
          <a:p>
            <a:pPr algn="l" fontAlgn="base"/>
            <a:endParaRPr lang="en-IN" sz="2800" dirty="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3) The Jacobson methodology :</a:t>
            </a:r>
          </a:p>
          <a:p>
            <a:pPr algn="l" fontAlgn="base"/>
            <a:r>
              <a:rPr lang="en-IN" sz="2800" dirty="0" smtClean="0"/>
              <a:t>	 </a:t>
            </a:r>
            <a:r>
              <a:rPr lang="en-IN" sz="2800" b="1" dirty="0" smtClean="0"/>
              <a:t>Use Cases </a:t>
            </a:r>
          </a:p>
          <a:p>
            <a:pPr algn="l" fontAlgn="base"/>
            <a:r>
              <a:rPr lang="en-IN" sz="2800" dirty="0" smtClean="0"/>
              <a:t>A use case must contain these several elements:</a:t>
            </a:r>
          </a:p>
          <a:p>
            <a:pPr algn="l" fontAlgn="base"/>
            <a:r>
              <a:rPr lang="en-IN" sz="2800" dirty="0" smtClean="0"/>
              <a:t>-The how and when the use case begins and ends.</a:t>
            </a:r>
          </a:p>
          <a:p>
            <a:pPr algn="l" fontAlgn="base"/>
            <a:r>
              <a:rPr lang="en-IN" sz="2800" dirty="0" smtClean="0"/>
              <a:t>-Shows interactions between the various actors - when the interaction occurs and what material is exchanged</a:t>
            </a:r>
          </a:p>
          <a:p>
            <a:pPr algn="l" fontAlgn="base"/>
            <a:r>
              <a:rPr lang="en-IN" sz="2800" dirty="0" smtClean="0"/>
              <a:t>-The how and when of data storage and data usage</a:t>
            </a:r>
          </a:p>
          <a:p>
            <a:pPr algn="l" fontAlgn="base"/>
            <a:r>
              <a:rPr lang="en-IN" sz="2800" dirty="0" smtClean="0"/>
              <a:t>Exceptions.</a:t>
            </a:r>
          </a:p>
          <a:p>
            <a:pPr algn="l" fontAlgn="base"/>
            <a:r>
              <a:rPr lang="en-IN" sz="2800" dirty="0" smtClean="0"/>
              <a:t>The how the constraints of the problem domain are handled.</a:t>
            </a:r>
          </a:p>
          <a:p>
            <a:pPr algn="l" fontAlgn="base"/>
            <a:endParaRPr lang="en-IN" sz="2800" dirty="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 </a:t>
            </a:r>
          </a:p>
          <a:p>
            <a:pPr algn="l" fontAlgn="base"/>
            <a:r>
              <a:rPr lang="en-IN" sz="2800" dirty="0" smtClean="0"/>
              <a:t> 3) The Jacobson methodology :</a:t>
            </a:r>
          </a:p>
          <a:p>
            <a:pPr algn="l" fontAlgn="base"/>
            <a:r>
              <a:rPr lang="en-IN" sz="2800" dirty="0" smtClean="0"/>
              <a:t>	 </a:t>
            </a:r>
            <a:r>
              <a:rPr lang="en-IN" sz="2800" b="1" dirty="0" smtClean="0"/>
              <a:t>Use Cases </a:t>
            </a:r>
          </a:p>
          <a:p>
            <a:pPr algn="l" fontAlgn="base"/>
            <a:r>
              <a:rPr lang="en-IN" sz="2800" dirty="0" smtClean="0"/>
              <a:t>A use case must contain these several elements:</a:t>
            </a:r>
          </a:p>
          <a:p>
            <a:pPr algn="l" fontAlgn="base"/>
            <a:r>
              <a:rPr lang="en-IN" sz="2800" dirty="0" smtClean="0"/>
              <a:t>-The how and when the use case begins and ends.</a:t>
            </a:r>
          </a:p>
          <a:p>
            <a:pPr algn="l" fontAlgn="base"/>
            <a:r>
              <a:rPr lang="en-IN" sz="2800" dirty="0" smtClean="0"/>
              <a:t>-Shows interactions between the various actors - when the interaction occurs and what material is exchanged</a:t>
            </a:r>
          </a:p>
          <a:p>
            <a:pPr algn="l" fontAlgn="base"/>
            <a:r>
              <a:rPr lang="en-IN" sz="2800" dirty="0" smtClean="0"/>
              <a:t>-The how and when of data storage and data usage</a:t>
            </a:r>
          </a:p>
          <a:p>
            <a:pPr algn="l" fontAlgn="base"/>
            <a:r>
              <a:rPr lang="en-IN" sz="2800" dirty="0" smtClean="0"/>
              <a:t>Exceptions.</a:t>
            </a:r>
          </a:p>
          <a:p>
            <a:pPr algn="l" fontAlgn="base"/>
            <a:r>
              <a:rPr lang="en-IN" sz="2800" dirty="0" smtClean="0"/>
              <a:t>The </a:t>
            </a:r>
            <a:r>
              <a:rPr lang="en-IN" sz="2800" smtClean="0"/>
              <a:t>how the </a:t>
            </a:r>
            <a:r>
              <a:rPr lang="en-IN" sz="2800" dirty="0" smtClean="0"/>
              <a:t>constraints of the problem domain </a:t>
            </a:r>
            <a:r>
              <a:rPr lang="en-IN" sz="2800" smtClean="0"/>
              <a:t>are handled.</a:t>
            </a:r>
            <a:endParaRPr lang="en-IN" sz="2800" dirty="0" smtClean="0"/>
          </a:p>
          <a:p>
            <a:pPr algn="l" fontAlgn="base"/>
            <a:endParaRPr lang="en-IN" sz="2800" dirty="0" smtClean="0"/>
          </a:p>
        </p:txBody>
      </p:sp>
      <p:pic>
        <p:nvPicPr>
          <p:cNvPr id="4" name="Picture 3" descr="use case atm.jpg"/>
          <p:cNvPicPr>
            <a:picLocks noChangeAspect="1"/>
          </p:cNvPicPr>
          <p:nvPr/>
        </p:nvPicPr>
        <p:blipFill>
          <a:blip r:embed="rId2"/>
          <a:stretch>
            <a:fillRect/>
          </a:stretch>
        </p:blipFill>
        <p:spPr>
          <a:xfrm>
            <a:off x="71406" y="142852"/>
            <a:ext cx="8929750" cy="6667093"/>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a:t>
            </a:r>
          </a:p>
          <a:p>
            <a:pPr algn="l"/>
            <a:endParaRPr lang="en-US" sz="2800" dirty="0" smtClean="0">
              <a:solidFill>
                <a:srgbClr val="FF0000"/>
              </a:solidFill>
            </a:endParaRPr>
          </a:p>
        </p:txBody>
      </p:sp>
      <p:pic>
        <p:nvPicPr>
          <p:cNvPr id="5" name="Picture 4" descr="Types-of-UML-Diagrams-1.jpg"/>
          <p:cNvPicPr>
            <a:picLocks noChangeAspect="1"/>
          </p:cNvPicPr>
          <p:nvPr/>
        </p:nvPicPr>
        <p:blipFill>
          <a:blip r:embed="rId2"/>
          <a:stretch>
            <a:fillRect/>
          </a:stretch>
        </p:blipFill>
        <p:spPr>
          <a:xfrm>
            <a:off x="142844" y="47666"/>
            <a:ext cx="8858250" cy="6810358"/>
          </a:xfrm>
          <a:prstGeom prst="rect">
            <a:avLst/>
          </a:prstGeom>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a:t>
            </a:r>
          </a:p>
          <a:p>
            <a:pPr algn="l"/>
            <a:endParaRPr lang="en-US" sz="2800" dirty="0" smtClean="0">
              <a:solidFill>
                <a:srgbClr val="FF0000"/>
              </a:solidFill>
            </a:endParaRPr>
          </a:p>
          <a:p>
            <a:pPr algn="l"/>
            <a:endParaRPr lang="en-US" sz="2800" dirty="0" smtClean="0">
              <a:solidFill>
                <a:srgbClr val="FF0000"/>
              </a:solidFill>
            </a:endParaRPr>
          </a:p>
        </p:txBody>
      </p:sp>
      <p:pic>
        <p:nvPicPr>
          <p:cNvPr id="6" name="Picture 5" descr="atm-uml-sequence-diagram-atm-sequence-diagram.png"/>
          <p:cNvPicPr>
            <a:picLocks noChangeAspect="1"/>
          </p:cNvPicPr>
          <p:nvPr/>
        </p:nvPicPr>
        <p:blipFill>
          <a:blip r:embed="rId2"/>
          <a:stretch>
            <a:fillRect/>
          </a:stretch>
        </p:blipFill>
        <p:spPr>
          <a:xfrm>
            <a:off x="71406" y="97848"/>
            <a:ext cx="8929718" cy="6545862"/>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			</a:t>
            </a:r>
            <a:r>
              <a:rPr lang="en-IN" sz="3300" b="1" i="1" u="sng" dirty="0" smtClean="0">
                <a:solidFill>
                  <a:srgbClr val="FF0000"/>
                </a:solidFill>
                <a:latin typeface="Times New Roman" pitchFamily="18" charset="0"/>
                <a:cs typeface="Times New Roman" pitchFamily="18" charset="0"/>
              </a:rPr>
              <a:t>Architectural Design</a:t>
            </a:r>
          </a:p>
          <a:p>
            <a:pPr algn="l"/>
            <a:r>
              <a:rPr lang="en-US" sz="2800" dirty="0" smtClean="0">
                <a:solidFill>
                  <a:srgbClr val="FF0000"/>
                </a:solidFill>
              </a:rPr>
              <a:t>Unified Modeling Language</a:t>
            </a:r>
          </a:p>
          <a:p>
            <a:pPr algn="l"/>
            <a:endParaRPr lang="en-US" sz="2800" dirty="0" smtClean="0">
              <a:solidFill>
                <a:srgbClr val="FF0000"/>
              </a:solidFill>
            </a:endParaRPr>
          </a:p>
          <a:p>
            <a:pPr algn="l"/>
            <a:endParaRPr lang="en-US" sz="2800" dirty="0" smtClean="0">
              <a:solidFill>
                <a:srgbClr val="FF0000"/>
              </a:solidFill>
            </a:endParaRPr>
          </a:p>
        </p:txBody>
      </p:sp>
      <p:pic>
        <p:nvPicPr>
          <p:cNvPr id="4" name="Picture 3" descr="atm-uml-sequence-diagram-atm-sequence-diagram 2.png"/>
          <p:cNvPicPr>
            <a:picLocks noChangeAspect="1"/>
          </p:cNvPicPr>
          <p:nvPr/>
        </p:nvPicPr>
        <p:blipFill>
          <a:blip r:embed="rId2"/>
          <a:stretch>
            <a:fillRect/>
          </a:stretch>
        </p:blipFill>
        <p:spPr>
          <a:xfrm>
            <a:off x="71438" y="71438"/>
            <a:ext cx="9072594" cy="6715148"/>
          </a:xfrm>
          <a:prstGeom prst="rect">
            <a:avLst/>
          </a:prstGeo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Use Case Diagram :</a:t>
            </a:r>
          </a:p>
          <a:p>
            <a:pPr algn="l"/>
            <a:r>
              <a:rPr lang="en-IN" sz="2800" dirty="0" smtClean="0"/>
              <a:t>-These diagrams identify the interactions between the system and its actors.</a:t>
            </a:r>
          </a:p>
          <a:p>
            <a:pPr algn="l"/>
            <a:r>
              <a:rPr lang="en-IN" sz="2800" dirty="0" smtClean="0">
                <a:solidFill>
                  <a:srgbClr val="FF0000"/>
                </a:solidFill>
              </a:rPr>
              <a:t>-</a:t>
            </a:r>
            <a:r>
              <a:rPr lang="en-IN" sz="2800" dirty="0" smtClean="0"/>
              <a:t>The use cases and actors in use-case diagrams describe what the system does and how the actors use it, but not how the system operates internally.</a:t>
            </a:r>
          </a:p>
          <a:p>
            <a:pPr algn="l">
              <a:buFontTx/>
              <a:buChar char="-"/>
            </a:pPr>
            <a:r>
              <a:rPr lang="en-IN" sz="2800" dirty="0" smtClean="0"/>
              <a:t>It depicts the high-level functionality of a system and also tells how the user handles a system.</a:t>
            </a:r>
          </a:p>
          <a:p>
            <a:pPr algn="l">
              <a:buFontTx/>
              <a:buChar char="-"/>
            </a:pPr>
            <a:r>
              <a:rPr lang="en-IN" sz="2800" dirty="0" smtClean="0">
                <a:solidFill>
                  <a:srgbClr val="FF0000"/>
                </a:solidFill>
              </a:rPr>
              <a:t>-</a:t>
            </a:r>
            <a:r>
              <a:rPr lang="en-IN" sz="2800" dirty="0" smtClean="0"/>
              <a:t>It depicts the external view of the system.</a:t>
            </a:r>
          </a:p>
          <a:p>
            <a:pPr algn="l">
              <a:buFontTx/>
              <a:buChar char="-"/>
            </a:pPr>
            <a:endParaRPr lang="en-US" sz="2800" dirty="0" smtClean="0">
              <a:solidFill>
                <a:srgbClr val="FF0000"/>
              </a:solidFill>
            </a:endParaRPr>
          </a:p>
          <a:p>
            <a:pPr algn="l"/>
            <a:endParaRPr lang="en-US" sz="2800" dirty="0" smtClean="0">
              <a:solidFill>
                <a:srgbClr val="FF0000"/>
              </a:solidFill>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Use Case Diagram :</a:t>
            </a:r>
          </a:p>
          <a:p>
            <a:pPr algn="l">
              <a:buFontTx/>
              <a:buChar char="-"/>
            </a:pPr>
            <a:endParaRPr lang="en-US" sz="2800" dirty="0" smtClean="0">
              <a:solidFill>
                <a:srgbClr val="FF0000"/>
              </a:solidFill>
            </a:endParaRPr>
          </a:p>
          <a:p>
            <a:pPr algn="l"/>
            <a:endParaRPr lang="en-US" sz="2800" dirty="0" smtClean="0">
              <a:solidFill>
                <a:srgbClr val="FF0000"/>
              </a:solidFill>
            </a:endParaRPr>
          </a:p>
        </p:txBody>
      </p:sp>
      <p:pic>
        <p:nvPicPr>
          <p:cNvPr id="4" name="Picture 3" descr="use case atm 1.jpg"/>
          <p:cNvPicPr>
            <a:picLocks noChangeAspect="1"/>
          </p:cNvPicPr>
          <p:nvPr/>
        </p:nvPicPr>
        <p:blipFill>
          <a:blip r:embed="rId2"/>
          <a:stretch>
            <a:fillRect/>
          </a:stretch>
        </p:blipFill>
        <p:spPr>
          <a:xfrm>
            <a:off x="214282" y="495337"/>
            <a:ext cx="8715436" cy="6362687"/>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Use Case Diagram :</a:t>
            </a:r>
          </a:p>
          <a:p>
            <a:pPr algn="l">
              <a:buFontTx/>
              <a:buChar char="-"/>
            </a:pPr>
            <a:endParaRPr lang="en-US" sz="2800" dirty="0" smtClean="0">
              <a:solidFill>
                <a:srgbClr val="FF0000"/>
              </a:solidFill>
            </a:endParaRPr>
          </a:p>
          <a:p>
            <a:pPr algn="l"/>
            <a:endParaRPr lang="en-US" sz="2800" dirty="0" smtClean="0">
              <a:solidFill>
                <a:srgbClr val="FF0000"/>
              </a:solidFill>
            </a:endParaRPr>
          </a:p>
        </p:txBody>
      </p:sp>
      <p:pic>
        <p:nvPicPr>
          <p:cNvPr id="5" name="Picture 4" descr="use case library 1.jpg"/>
          <p:cNvPicPr>
            <a:picLocks noChangeAspect="1"/>
          </p:cNvPicPr>
          <p:nvPr/>
        </p:nvPicPr>
        <p:blipFill>
          <a:blip r:embed="rId2"/>
          <a:stretch>
            <a:fillRect/>
          </a:stretch>
        </p:blipFill>
        <p:spPr>
          <a:xfrm>
            <a:off x="1643042" y="214314"/>
            <a:ext cx="6286543" cy="657227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4338"/>
            <a:ext cx="9144000" cy="571504"/>
          </a:xfrm>
        </p:spPr>
        <p:txBody>
          <a:bodyPr>
            <a:normAutofit/>
          </a:bodyPr>
          <a:lstStyle/>
          <a:p>
            <a:pPr algn="ctr"/>
            <a:r>
              <a:rPr lang="en-IN" sz="3600" dirty="0" smtClean="0">
                <a:solidFill>
                  <a:schemeClr val="tx1"/>
                </a:solidFill>
              </a:rPr>
              <a:t>Software Engineering &amp; Testing</a:t>
            </a:r>
            <a:endParaRPr lang="en-IN" sz="3600" dirty="0">
              <a:solidFill>
                <a:schemeClr val="tx1"/>
              </a:solidFill>
            </a:endParaRPr>
          </a:p>
        </p:txBody>
      </p:sp>
      <p:sp>
        <p:nvSpPr>
          <p:cNvPr id="3" name="Subtitle 2"/>
          <p:cNvSpPr>
            <a:spLocks noGrp="1"/>
          </p:cNvSpPr>
          <p:nvPr>
            <p:ph type="subTitle" idx="1"/>
          </p:nvPr>
        </p:nvSpPr>
        <p:spPr>
          <a:xfrm>
            <a:off x="32" y="285728"/>
            <a:ext cx="9144000" cy="6429420"/>
          </a:xfrm>
        </p:spPr>
        <p:txBody>
          <a:bodyPr>
            <a:normAutofit fontScale="85000" lnSpcReduction="20000"/>
          </a:bodyPr>
          <a:lstStyle/>
          <a:p>
            <a:pPr algn="l"/>
            <a:r>
              <a:rPr lang="en-IN" sz="4700" b="1" dirty="0" smtClean="0">
                <a:solidFill>
                  <a:srgbClr val="FF0000"/>
                </a:solidFill>
                <a:latin typeface="Times New Roman" pitchFamily="18" charset="0"/>
                <a:cs typeface="Times New Roman" pitchFamily="18" charset="0"/>
              </a:rPr>
              <a:t> Unit 02: </a:t>
            </a:r>
            <a:r>
              <a:rPr lang="en-IN" sz="4700" b="1" i="1" dirty="0" smtClean="0">
                <a:solidFill>
                  <a:srgbClr val="002060"/>
                </a:solidFill>
                <a:latin typeface="Times New Roman" pitchFamily="18" charset="0"/>
                <a:cs typeface="Times New Roman" pitchFamily="18" charset="0"/>
              </a:rPr>
              <a:t>Designing of Software</a:t>
            </a:r>
          </a:p>
          <a:p>
            <a:pPr algn="l" fontAlgn="base"/>
            <a:r>
              <a:rPr lang="en-IN" sz="4700" b="1" dirty="0" smtClean="0">
                <a:latin typeface="Times New Roman" pitchFamily="18" charset="0"/>
                <a:cs typeface="Times New Roman" pitchFamily="18" charset="0"/>
              </a:rPr>
              <a:t>  </a:t>
            </a:r>
            <a:r>
              <a:rPr lang="en-IN" sz="3000" b="1" dirty="0" smtClean="0">
                <a:latin typeface="Times New Roman" pitchFamily="18" charset="0"/>
                <a:cs typeface="Times New Roman" pitchFamily="18" charset="0"/>
              </a:rPr>
              <a:t>-DESIGN CONCEPTS  </a:t>
            </a:r>
          </a:p>
          <a:p>
            <a:pPr marL="514350" indent="-514350" algn="l" fontAlgn="base">
              <a:buAutoNum type="arabicPeriod"/>
            </a:pPr>
            <a:r>
              <a:rPr lang="en-IN" sz="3000" b="1" dirty="0" smtClean="0">
                <a:latin typeface="Times New Roman" pitchFamily="18" charset="0"/>
                <a:cs typeface="Times New Roman" pitchFamily="18" charset="0"/>
              </a:rPr>
              <a:t>Abstractions  </a:t>
            </a:r>
          </a:p>
          <a:p>
            <a:pPr marL="514350" indent="-514350" algn="l" fontAlgn="base">
              <a:buAutoNum type="arabicPeriod"/>
            </a:pPr>
            <a:r>
              <a:rPr lang="en-IN" sz="3000" b="1" dirty="0" smtClean="0">
                <a:latin typeface="Times New Roman" pitchFamily="18" charset="0"/>
                <a:cs typeface="Times New Roman" pitchFamily="18" charset="0"/>
              </a:rPr>
              <a:t> Architecture  </a:t>
            </a:r>
          </a:p>
          <a:p>
            <a:pPr marL="514350" indent="-514350" algn="l" fontAlgn="base">
              <a:buAutoNum type="arabicPeriod"/>
            </a:pPr>
            <a:r>
              <a:rPr lang="en-IN" sz="3000" b="1" dirty="0" smtClean="0">
                <a:latin typeface="Times New Roman" pitchFamily="18" charset="0"/>
                <a:cs typeface="Times New Roman" pitchFamily="18" charset="0"/>
              </a:rPr>
              <a:t>Patterns  </a:t>
            </a:r>
          </a:p>
          <a:p>
            <a:pPr marL="514350" indent="-514350" algn="l" fontAlgn="base">
              <a:buAutoNum type="arabicPeriod"/>
            </a:pPr>
            <a:r>
              <a:rPr lang="en-IN" sz="3000" b="1" dirty="0" smtClean="0">
                <a:latin typeface="Times New Roman" pitchFamily="18" charset="0"/>
                <a:cs typeface="Times New Roman" pitchFamily="18" charset="0"/>
              </a:rPr>
              <a:t>Modularity  </a:t>
            </a:r>
          </a:p>
          <a:p>
            <a:pPr marL="514350" indent="-514350" algn="l" fontAlgn="base">
              <a:buAutoNum type="arabicPeriod"/>
            </a:pPr>
            <a:r>
              <a:rPr lang="en-IN" sz="3000" b="1" dirty="0" smtClean="0">
                <a:latin typeface="Times New Roman" pitchFamily="18" charset="0"/>
                <a:cs typeface="Times New Roman" pitchFamily="18" charset="0"/>
              </a:rPr>
              <a:t>Information Hiding</a:t>
            </a:r>
          </a:p>
          <a:p>
            <a:pPr marL="514350" indent="-514350" algn="l" fontAlgn="base">
              <a:buAutoNum type="arabicPeriod"/>
            </a:pPr>
            <a:r>
              <a:rPr lang="en-IN" sz="3000" b="1" dirty="0" smtClean="0">
                <a:latin typeface="Times New Roman" pitchFamily="18" charset="0"/>
                <a:cs typeface="Times New Roman" pitchFamily="18" charset="0"/>
              </a:rPr>
              <a:t>Functional Independence  </a:t>
            </a:r>
          </a:p>
          <a:p>
            <a:pPr marL="514350" indent="-514350" algn="l" fontAlgn="base">
              <a:buAutoNum type="arabicPeriod"/>
            </a:pPr>
            <a:r>
              <a:rPr lang="en-IN" sz="3000" b="1" dirty="0" smtClean="0">
                <a:latin typeface="Times New Roman" pitchFamily="18" charset="0"/>
                <a:cs typeface="Times New Roman" pitchFamily="18" charset="0"/>
              </a:rPr>
              <a:t>Refinement  </a:t>
            </a:r>
          </a:p>
          <a:p>
            <a:pPr marL="514350" indent="-514350" algn="l" fontAlgn="base">
              <a:buAutoNum type="arabicPeriod"/>
            </a:pPr>
            <a:r>
              <a:rPr lang="en-IN" sz="3000" b="1" dirty="0" smtClean="0">
                <a:latin typeface="Times New Roman" pitchFamily="18" charset="0"/>
                <a:cs typeface="Times New Roman" pitchFamily="18" charset="0"/>
              </a:rPr>
              <a:t>Re-factoring  </a:t>
            </a:r>
          </a:p>
          <a:p>
            <a:pPr marL="514350" indent="-514350" algn="l" fontAlgn="base">
              <a:buAutoNum type="arabicPeriod"/>
            </a:pPr>
            <a:r>
              <a:rPr lang="en-IN" sz="3000" b="1" dirty="0" smtClean="0">
                <a:latin typeface="Times New Roman" pitchFamily="18" charset="0"/>
                <a:cs typeface="Times New Roman" pitchFamily="18" charset="0"/>
              </a:rPr>
              <a:t>Design Classes </a:t>
            </a:r>
            <a:endParaRPr lang="en-IN" sz="2400" dirty="0" smtClean="0"/>
          </a:p>
          <a:p>
            <a:pPr algn="l">
              <a:buFontTx/>
              <a:buChar char="-"/>
            </a:pPr>
            <a:endParaRPr lang="en-IN" sz="2400" dirty="0" smtClean="0">
              <a:latin typeface="Times New Roman" pitchFamily="18" charset="0"/>
              <a:cs typeface="Times New Roman" pitchFamily="18" charset="0"/>
            </a:endParaRPr>
          </a:p>
          <a:p>
            <a:pPr algn="l"/>
            <a:endParaRPr lang="en-IN" sz="2400" dirty="0" smtClean="0">
              <a:latin typeface="Times New Roman" pitchFamily="18" charset="0"/>
              <a:cs typeface="Times New Roman" pitchFamily="18" charset="0"/>
            </a:endParaRPr>
          </a:p>
          <a:p>
            <a:pPr algn="l"/>
            <a:endParaRPr lang="en-IN" sz="2400" dirty="0" smtClean="0"/>
          </a:p>
          <a:p>
            <a:pPr algn="l"/>
            <a:endParaRPr lang="en-IN" sz="2400" dirty="0" smtClean="0"/>
          </a:p>
          <a:p>
            <a:pPr algn="l"/>
            <a:r>
              <a:rPr lang="en-IN" sz="2400" dirty="0" smtClean="0"/>
              <a:t> </a:t>
            </a:r>
          </a:p>
          <a:p>
            <a:pPr algn="l"/>
            <a:endParaRPr lang="en-IN" sz="1900"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lnSpcReduction="10000"/>
          </a:bodyPr>
          <a:lstStyle/>
          <a:p>
            <a:pPr algn="l"/>
            <a:r>
              <a:rPr lang="en-IN" sz="3000" b="1" i="1" dirty="0" smtClean="0">
                <a:solidFill>
                  <a:srgbClr val="FF0000"/>
                </a:solidFill>
                <a:latin typeface="Times New Roman" pitchFamily="18" charset="0"/>
                <a:cs typeface="Times New Roman" pitchFamily="18" charset="0"/>
              </a:rPr>
              <a:t>Interaction Diagram:</a:t>
            </a:r>
            <a:endParaRPr lang="en-IN" sz="3200" b="1" i="1" dirty="0" smtClean="0">
              <a:solidFill>
                <a:srgbClr val="FF0000"/>
              </a:solidFill>
              <a:latin typeface="Times New Roman" pitchFamily="18" charset="0"/>
              <a:cs typeface="Times New Roman" pitchFamily="18" charset="0"/>
            </a:endParaRPr>
          </a:p>
          <a:p>
            <a:pPr algn="l">
              <a:buFontTx/>
              <a:buChar char="-"/>
            </a:pPr>
            <a:r>
              <a:rPr lang="en-IN" sz="3200" dirty="0" smtClean="0"/>
              <a:t>Interaction diagrams is use to visualize the interactive behaviour of the system.</a:t>
            </a:r>
          </a:p>
          <a:p>
            <a:pPr algn="l">
              <a:buFontTx/>
              <a:buChar char="-"/>
            </a:pPr>
            <a:r>
              <a:rPr lang="en-IN" sz="3200" b="1" dirty="0" smtClean="0"/>
              <a:t>Interaction Diagram</a:t>
            </a:r>
            <a:r>
              <a:rPr lang="en-IN" sz="3200" dirty="0" smtClean="0"/>
              <a:t> are used to establish communication between objects.</a:t>
            </a:r>
          </a:p>
          <a:p>
            <a:pPr algn="l">
              <a:buFontTx/>
              <a:buChar char="-"/>
            </a:pPr>
            <a:r>
              <a:rPr lang="en-IN" sz="3200" dirty="0" smtClean="0"/>
              <a:t>This interactive </a:t>
            </a:r>
            <a:r>
              <a:rPr lang="en-IN" sz="3200" dirty="0" err="1" smtClean="0"/>
              <a:t>behavior</a:t>
            </a:r>
            <a:r>
              <a:rPr lang="en-IN" sz="3200" dirty="0" smtClean="0"/>
              <a:t> is represented in UML by two diagrams known as Sequence diagram and Collaboration diagram. The basic purpose of both the diagrams are similar.</a:t>
            </a:r>
          </a:p>
          <a:p>
            <a:pPr algn="l">
              <a:buFontTx/>
              <a:buChar char="-"/>
            </a:pPr>
            <a:r>
              <a:rPr lang="en-IN" sz="3200" dirty="0" smtClean="0"/>
              <a:t> Interaction diagrams mostly focus on message passing .</a:t>
            </a:r>
          </a:p>
          <a:p>
            <a:pPr algn="l">
              <a:buFontTx/>
              <a:buChar char="-"/>
            </a:pPr>
            <a:r>
              <a:rPr lang="en-IN" sz="3200" dirty="0" smtClean="0"/>
              <a:t>Interaction diagrams capture the dynamic </a:t>
            </a:r>
            <a:r>
              <a:rPr lang="en-IN" sz="3200" dirty="0" err="1" smtClean="0"/>
              <a:t>behavior</a:t>
            </a:r>
            <a:r>
              <a:rPr lang="en-IN" sz="3200" dirty="0" smtClean="0"/>
              <a:t> of the system.</a:t>
            </a:r>
            <a:endParaRPr lang="en-IN" sz="3000" i="1" dirty="0" smtClean="0">
              <a:solidFill>
                <a:srgbClr val="FF0000"/>
              </a:solidFill>
              <a:latin typeface="Times New Roman" pitchFamily="18" charset="0"/>
              <a:cs typeface="Times New Roman" pitchFamily="18" charset="0"/>
            </a:endParaRPr>
          </a:p>
          <a:p>
            <a:pPr algn="l">
              <a:buFontTx/>
              <a:buChar char="-"/>
            </a:pPr>
            <a:endParaRPr lang="en-US" sz="2800" dirty="0" smtClean="0">
              <a:solidFill>
                <a:srgbClr val="FF0000"/>
              </a:solidFill>
            </a:endParaRPr>
          </a:p>
          <a:p>
            <a:pPr algn="l"/>
            <a:endParaRPr lang="en-US" sz="2800" dirty="0" smtClean="0">
              <a:solidFill>
                <a:srgbClr val="FF0000"/>
              </a:solidFill>
            </a:endParaRP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Interaction Diagram:</a:t>
            </a:r>
            <a:endParaRPr lang="en-IN" sz="3200" b="1" i="1" dirty="0" smtClean="0">
              <a:solidFill>
                <a:srgbClr val="FF0000"/>
              </a:solidFill>
              <a:latin typeface="Times New Roman" pitchFamily="18" charset="0"/>
              <a:cs typeface="Times New Roman" pitchFamily="18" charset="0"/>
            </a:endParaRPr>
          </a:p>
          <a:p>
            <a:pPr algn="l">
              <a:buFontTx/>
              <a:buChar char="-"/>
            </a:pPr>
            <a:endParaRPr lang="en-US" sz="2800" dirty="0" smtClean="0">
              <a:solidFill>
                <a:srgbClr val="FF0000"/>
              </a:solidFill>
            </a:endParaRPr>
          </a:p>
          <a:p>
            <a:pPr algn="l"/>
            <a:endParaRPr lang="en-US" sz="2800" dirty="0" smtClean="0">
              <a:solidFill>
                <a:srgbClr val="FF0000"/>
              </a:solidFill>
            </a:endParaRPr>
          </a:p>
        </p:txBody>
      </p:sp>
      <p:pic>
        <p:nvPicPr>
          <p:cNvPr id="6" name="Picture 5" descr="sequence_diagram order magt.jpg"/>
          <p:cNvPicPr>
            <a:picLocks noChangeAspect="1"/>
          </p:cNvPicPr>
          <p:nvPr/>
        </p:nvPicPr>
        <p:blipFill>
          <a:blip r:embed="rId2"/>
          <a:stretch>
            <a:fillRect/>
          </a:stretch>
        </p:blipFill>
        <p:spPr>
          <a:xfrm>
            <a:off x="71406" y="142875"/>
            <a:ext cx="8929750" cy="6643711"/>
          </a:xfrm>
          <a:prstGeom prst="rect">
            <a:avLst/>
          </a:prstGeom>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Interaction Diagram  for Log In System:</a:t>
            </a:r>
            <a:endParaRPr lang="en-IN" sz="3200" b="1" i="1" dirty="0" smtClean="0">
              <a:solidFill>
                <a:srgbClr val="FF0000"/>
              </a:solidFill>
              <a:latin typeface="Times New Roman" pitchFamily="18" charset="0"/>
              <a:cs typeface="Times New Roman" pitchFamily="18" charset="0"/>
            </a:endParaRPr>
          </a:p>
          <a:p>
            <a:pPr algn="l">
              <a:buFontTx/>
              <a:buChar char="-"/>
            </a:pPr>
            <a:endParaRPr lang="en-US" sz="2800" dirty="0" smtClean="0">
              <a:solidFill>
                <a:srgbClr val="FF0000"/>
              </a:solidFill>
            </a:endParaRPr>
          </a:p>
          <a:p>
            <a:pPr algn="l"/>
            <a:endParaRPr lang="en-US" sz="2800" dirty="0" smtClean="0">
              <a:solidFill>
                <a:srgbClr val="FF0000"/>
              </a:solidFill>
            </a:endParaRPr>
          </a:p>
        </p:txBody>
      </p:sp>
      <p:pic>
        <p:nvPicPr>
          <p:cNvPr id="2050" name="Picture 2" descr="E:\CSMSS\AI &amp; DS\Software Engineering &amp; Testing\Unit wise PPT\Unit 02\sequence diagram.png.crdownload"/>
          <p:cNvPicPr>
            <a:picLocks noChangeAspect="1" noChangeArrowheads="1"/>
          </p:cNvPicPr>
          <p:nvPr/>
        </p:nvPicPr>
        <p:blipFill>
          <a:blip r:embed="rId2"/>
          <a:srcRect/>
          <a:stretch>
            <a:fillRect/>
          </a:stretch>
        </p:blipFill>
        <p:spPr bwMode="auto">
          <a:xfrm>
            <a:off x="100323" y="571480"/>
            <a:ext cx="8972271" cy="5857916"/>
          </a:xfrm>
          <a:prstGeom prst="rect">
            <a:avLst/>
          </a:prstGeom>
          <a:noFill/>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fontScale="92500" lnSpcReduction="20000"/>
          </a:bodyPr>
          <a:lstStyle/>
          <a:p>
            <a:pPr algn="l"/>
            <a:r>
              <a:rPr lang="en-IN" sz="3000" b="1" i="1" dirty="0" smtClean="0">
                <a:solidFill>
                  <a:srgbClr val="FF0000"/>
                </a:solidFill>
                <a:latin typeface="Times New Roman" pitchFamily="18" charset="0"/>
                <a:cs typeface="Times New Roman" pitchFamily="18" charset="0"/>
              </a:rPr>
              <a:t>State Transition diagram:</a:t>
            </a:r>
          </a:p>
          <a:p>
            <a:pPr algn="l"/>
            <a:r>
              <a:rPr lang="en-IN" sz="3200" dirty="0" smtClean="0"/>
              <a:t>-This is used to represent different transition (changing) states of a System.</a:t>
            </a:r>
          </a:p>
          <a:p>
            <a:pPr algn="l"/>
            <a:r>
              <a:rPr lang="en-IN" sz="3200" dirty="0" smtClean="0"/>
              <a:t>-It is generally used to graphically represent all possible transition states a system can have and model such systems.</a:t>
            </a:r>
          </a:p>
          <a:p>
            <a:pPr algn="l" fontAlgn="base"/>
            <a:r>
              <a:rPr lang="en-IN" sz="3200" b="1" i="1" dirty="0" smtClean="0">
                <a:solidFill>
                  <a:srgbClr val="FF0000"/>
                </a:solidFill>
                <a:latin typeface="Times New Roman" pitchFamily="18" charset="0"/>
                <a:cs typeface="Times New Roman" pitchFamily="18" charset="0"/>
              </a:rPr>
              <a:t>-</a:t>
            </a:r>
            <a:r>
              <a:rPr lang="en-IN" sz="3200" dirty="0" smtClean="0"/>
              <a:t>The System consists of various states that are being represented using various symbols in the state transition diagram. You can see the symbols and their description given below :</a:t>
            </a:r>
          </a:p>
          <a:p>
            <a:pPr algn="l" fontAlgn="base"/>
            <a:r>
              <a:rPr lang="en-IN" sz="3200" b="1" dirty="0" smtClean="0"/>
              <a:t>Initial State –</a:t>
            </a:r>
            <a:r>
              <a:rPr lang="en-IN" sz="3200" dirty="0" smtClean="0"/>
              <a:t> </a:t>
            </a:r>
          </a:p>
          <a:p>
            <a:pPr algn="l" fontAlgn="base"/>
            <a:r>
              <a:rPr lang="en-IN" sz="3200" b="1" dirty="0" smtClean="0"/>
              <a:t>		Final State –</a:t>
            </a:r>
            <a:r>
              <a:rPr lang="en-IN" sz="3200" dirty="0" smtClean="0"/>
              <a:t> </a:t>
            </a:r>
          </a:p>
          <a:p>
            <a:pPr algn="l" fontAlgn="base"/>
            <a:r>
              <a:rPr lang="en-IN" sz="3200" b="1" dirty="0" smtClean="0"/>
              <a:t>			Simple State –</a:t>
            </a:r>
            <a:r>
              <a:rPr lang="en-IN" sz="3200" dirty="0" smtClean="0"/>
              <a:t> </a:t>
            </a:r>
          </a:p>
          <a:p>
            <a:pPr algn="l" fontAlgn="base"/>
            <a:r>
              <a:rPr lang="en-IN" sz="3200" b="1" dirty="0" smtClean="0"/>
              <a:t>				</a:t>
            </a:r>
          </a:p>
          <a:p>
            <a:pPr algn="l" fontAlgn="base"/>
            <a:r>
              <a:rPr lang="en-IN" sz="3200" b="1" dirty="0" smtClean="0"/>
              <a:t>				Composite State –</a:t>
            </a:r>
            <a:r>
              <a:rPr lang="en-IN" sz="3200" dirty="0" smtClean="0"/>
              <a:t> </a:t>
            </a:r>
          </a:p>
          <a:p>
            <a:pPr algn="l"/>
            <a:endParaRPr lang="en-IN" sz="3200" b="1" i="1" dirty="0" smtClean="0">
              <a:solidFill>
                <a:srgbClr val="FF0000"/>
              </a:solidFill>
              <a:latin typeface="Times New Roman" pitchFamily="18" charset="0"/>
              <a:cs typeface="Times New Roman" pitchFamily="18" charset="0"/>
            </a:endParaRPr>
          </a:p>
          <a:p>
            <a:pPr algn="l">
              <a:buFontTx/>
              <a:buChar char="-"/>
            </a:pPr>
            <a:endParaRPr lang="en-US" sz="2800" dirty="0" smtClean="0">
              <a:solidFill>
                <a:srgbClr val="FF0000"/>
              </a:solidFill>
            </a:endParaRPr>
          </a:p>
          <a:p>
            <a:pPr algn="l"/>
            <a:endParaRPr lang="en-US" sz="2800" dirty="0" smtClean="0">
              <a:solidFill>
                <a:srgbClr val="FF0000"/>
              </a:solidFill>
            </a:endParaRPr>
          </a:p>
        </p:txBody>
      </p:sp>
      <p:pic>
        <p:nvPicPr>
          <p:cNvPr id="8" name="Picture 7" descr="satate 2.png"/>
          <p:cNvPicPr>
            <a:picLocks noChangeAspect="1"/>
          </p:cNvPicPr>
          <p:nvPr/>
        </p:nvPicPr>
        <p:blipFill>
          <a:blip r:embed="rId2"/>
          <a:stretch>
            <a:fillRect/>
          </a:stretch>
        </p:blipFill>
        <p:spPr>
          <a:xfrm>
            <a:off x="4062413" y="4348173"/>
            <a:ext cx="581025" cy="581025"/>
          </a:xfrm>
          <a:prstGeom prst="rect">
            <a:avLst/>
          </a:prstGeom>
        </p:spPr>
      </p:pic>
      <p:pic>
        <p:nvPicPr>
          <p:cNvPr id="10" name="Picture 9" descr="state dig. symbol.png"/>
          <p:cNvPicPr>
            <a:picLocks noChangeAspect="1"/>
          </p:cNvPicPr>
          <p:nvPr/>
        </p:nvPicPr>
        <p:blipFill>
          <a:blip r:embed="rId3"/>
          <a:stretch>
            <a:fillRect/>
          </a:stretch>
        </p:blipFill>
        <p:spPr>
          <a:xfrm>
            <a:off x="2643174" y="3929066"/>
            <a:ext cx="485775" cy="485775"/>
          </a:xfrm>
          <a:prstGeom prst="rect">
            <a:avLst/>
          </a:prstGeom>
        </p:spPr>
      </p:pic>
      <p:pic>
        <p:nvPicPr>
          <p:cNvPr id="11" name="Picture 10" descr="satate 3.png"/>
          <p:cNvPicPr>
            <a:picLocks noChangeAspect="1"/>
          </p:cNvPicPr>
          <p:nvPr/>
        </p:nvPicPr>
        <p:blipFill>
          <a:blip r:embed="rId4"/>
          <a:stretch>
            <a:fillRect/>
          </a:stretch>
        </p:blipFill>
        <p:spPr>
          <a:xfrm>
            <a:off x="5329251" y="4972065"/>
            <a:ext cx="1171575" cy="600075"/>
          </a:xfrm>
          <a:prstGeom prst="rect">
            <a:avLst/>
          </a:prstGeom>
        </p:spPr>
      </p:pic>
      <p:pic>
        <p:nvPicPr>
          <p:cNvPr id="12" name="Picture 11" descr="satate 4.png"/>
          <p:cNvPicPr>
            <a:picLocks noChangeAspect="1"/>
          </p:cNvPicPr>
          <p:nvPr/>
        </p:nvPicPr>
        <p:blipFill>
          <a:blip r:embed="rId5"/>
          <a:stretch>
            <a:fillRect/>
          </a:stretch>
        </p:blipFill>
        <p:spPr>
          <a:xfrm>
            <a:off x="7643834" y="5857892"/>
            <a:ext cx="1181100" cy="600075"/>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State Transition diagram:</a:t>
            </a:r>
          </a:p>
          <a:p>
            <a:pPr algn="l"/>
            <a:r>
              <a:rPr lang="en-IN" sz="3200" dirty="0" smtClean="0"/>
              <a:t>-</a:t>
            </a:r>
            <a:endParaRPr lang="en-US" sz="2800" dirty="0" smtClean="0">
              <a:solidFill>
                <a:srgbClr val="FF0000"/>
              </a:solidFill>
            </a:endParaRPr>
          </a:p>
        </p:txBody>
      </p:sp>
      <p:pic>
        <p:nvPicPr>
          <p:cNvPr id="7" name="Picture 6" descr="UML-State-Diagram-15.png"/>
          <p:cNvPicPr>
            <a:picLocks noChangeAspect="1"/>
          </p:cNvPicPr>
          <p:nvPr/>
        </p:nvPicPr>
        <p:blipFill>
          <a:blip r:embed="rId2"/>
          <a:stretch>
            <a:fillRect/>
          </a:stretch>
        </p:blipFill>
        <p:spPr>
          <a:xfrm>
            <a:off x="1090612" y="376237"/>
            <a:ext cx="6962775" cy="6105525"/>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ML-State-Diagram-15.png"/>
          <p:cNvPicPr>
            <a:picLocks noChangeAspect="1"/>
          </p:cNvPicPr>
          <p:nvPr/>
        </p:nvPicPr>
        <p:blipFill>
          <a:blip r:embed="rId2"/>
          <a:stretch>
            <a:fillRect/>
          </a:stretch>
        </p:blipFill>
        <p:spPr>
          <a:xfrm>
            <a:off x="214282" y="0"/>
            <a:ext cx="8786874" cy="6749059"/>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lnSpcReduction="10000"/>
          </a:bodyPr>
          <a:lstStyle/>
          <a:p>
            <a:pPr algn="l"/>
            <a:r>
              <a:rPr lang="en-IN" sz="3000" b="1" i="1" dirty="0" smtClean="0">
                <a:solidFill>
                  <a:srgbClr val="FF0000"/>
                </a:solidFill>
                <a:latin typeface="Times New Roman" pitchFamily="18" charset="0"/>
                <a:cs typeface="Times New Roman" pitchFamily="18" charset="0"/>
              </a:rPr>
              <a:t>Class diagram:</a:t>
            </a:r>
          </a:p>
          <a:p>
            <a:pPr algn="l">
              <a:buFontTx/>
              <a:buChar char="-"/>
            </a:pPr>
            <a:r>
              <a:rPr lang="en-IN" sz="3200" dirty="0" smtClean="0"/>
              <a:t>Class </a:t>
            </a:r>
            <a:r>
              <a:rPr lang="en-IN" sz="3200" dirty="0" smtClean="0"/>
              <a:t>diagram is a static diagram. It represents the static view of an application. </a:t>
            </a:r>
            <a:endParaRPr lang="en-IN" sz="3200" dirty="0" smtClean="0"/>
          </a:p>
          <a:p>
            <a:pPr algn="l">
              <a:buFontTx/>
              <a:buChar char="-"/>
            </a:pPr>
            <a:r>
              <a:rPr lang="en-IN" sz="3200" dirty="0" smtClean="0"/>
              <a:t>Class </a:t>
            </a:r>
            <a:r>
              <a:rPr lang="en-IN" sz="3200" dirty="0" smtClean="0"/>
              <a:t>diagram is not only used for visualizing, describing, and documenting different aspects of a system </a:t>
            </a:r>
            <a:endParaRPr lang="en-IN" sz="3200" dirty="0" smtClean="0"/>
          </a:p>
          <a:p>
            <a:pPr algn="l">
              <a:buFontTx/>
              <a:buChar char="-"/>
            </a:pPr>
            <a:r>
              <a:rPr lang="en-IN" sz="3200" dirty="0" smtClean="0"/>
              <a:t>Class diagram shows a collection of classes, interfaces, associations, collaborations, and constraints. </a:t>
            </a:r>
            <a:endParaRPr lang="en-IN" sz="3200" dirty="0" smtClean="0"/>
          </a:p>
          <a:p>
            <a:pPr algn="l">
              <a:buFontTx/>
              <a:buChar char="-"/>
            </a:pPr>
            <a:r>
              <a:rPr lang="en-IN" sz="3200" dirty="0" smtClean="0"/>
              <a:t>It </a:t>
            </a:r>
            <a:r>
              <a:rPr lang="en-IN" sz="3200" dirty="0" smtClean="0"/>
              <a:t>is also known as a structural diagram. </a:t>
            </a:r>
          </a:p>
          <a:p>
            <a:pPr algn="l">
              <a:buFontTx/>
              <a:buChar char="-"/>
            </a:pPr>
            <a:r>
              <a:rPr lang="en-IN" sz="3200" dirty="0" smtClean="0"/>
              <a:t> Class diagrams are the only diagrams which can be directly mapped with object-oriented </a:t>
            </a:r>
            <a:r>
              <a:rPr lang="en-IN" sz="3200" dirty="0" smtClean="0"/>
              <a:t>languages.</a:t>
            </a:r>
          </a:p>
          <a:p>
            <a:pPr algn="l">
              <a:buFontTx/>
              <a:buChar char="-"/>
            </a:pPr>
            <a:endParaRPr lang="en-US" sz="2800" dirty="0" smtClean="0">
              <a:solidFill>
                <a:srgbClr val="FF0000"/>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Class diagram:</a:t>
            </a:r>
          </a:p>
          <a:p>
            <a:pPr algn="l"/>
            <a:r>
              <a:rPr lang="en-IN" sz="3000" b="1" i="1" dirty="0" smtClean="0">
                <a:solidFill>
                  <a:srgbClr val="FF0000"/>
                </a:solidFill>
                <a:latin typeface="Times New Roman" pitchFamily="18" charset="0"/>
                <a:cs typeface="Times New Roman" pitchFamily="18" charset="0"/>
              </a:rPr>
              <a:t>-</a:t>
            </a:r>
            <a:r>
              <a:rPr lang="en-IN" sz="3200" dirty="0" smtClean="0"/>
              <a:t> The purpose of the class diagram can be summarized as −</a:t>
            </a:r>
          </a:p>
          <a:p>
            <a:pPr marL="514350" indent="-514350" algn="l">
              <a:buAutoNum type="arabicParenR"/>
            </a:pPr>
            <a:r>
              <a:rPr lang="en-IN" sz="3200" dirty="0" smtClean="0"/>
              <a:t>Analysis </a:t>
            </a:r>
            <a:r>
              <a:rPr lang="en-IN" sz="3200" dirty="0" smtClean="0"/>
              <a:t>and design of the static view of </a:t>
            </a:r>
            <a:r>
              <a:rPr lang="en-IN" sz="3200" dirty="0" smtClean="0"/>
              <a:t>an</a:t>
            </a:r>
          </a:p>
          <a:p>
            <a:pPr marL="514350" indent="-514350" algn="l"/>
            <a:r>
              <a:rPr lang="en-IN" sz="3200" dirty="0" smtClean="0"/>
              <a:t> application</a:t>
            </a:r>
            <a:r>
              <a:rPr lang="en-IN" sz="3200" dirty="0" smtClean="0"/>
              <a:t>.</a:t>
            </a:r>
          </a:p>
          <a:p>
            <a:pPr algn="l"/>
            <a:r>
              <a:rPr lang="en-IN" sz="3200" dirty="0" smtClean="0"/>
              <a:t>2) Describe </a:t>
            </a:r>
            <a:r>
              <a:rPr lang="en-IN" sz="3200" dirty="0" smtClean="0"/>
              <a:t>responsibilities of a system.</a:t>
            </a:r>
          </a:p>
          <a:p>
            <a:pPr algn="l"/>
            <a:r>
              <a:rPr lang="en-IN" sz="3200" dirty="0" smtClean="0"/>
              <a:t>3) Base </a:t>
            </a:r>
            <a:r>
              <a:rPr lang="en-IN" sz="3200" dirty="0" smtClean="0"/>
              <a:t>for component and deployment diagrams.</a:t>
            </a:r>
          </a:p>
          <a:p>
            <a:pPr algn="l"/>
            <a:r>
              <a:rPr lang="en-IN" sz="3200" dirty="0" smtClean="0"/>
              <a:t>4) Forward </a:t>
            </a:r>
            <a:r>
              <a:rPr lang="en-IN" sz="3200" dirty="0" smtClean="0"/>
              <a:t>and reverse engineering</a:t>
            </a:r>
            <a:r>
              <a:rPr lang="en-IN" sz="3200" dirty="0" smtClean="0"/>
              <a:t>.</a:t>
            </a:r>
          </a:p>
          <a:p>
            <a:pPr algn="l"/>
            <a:endParaRPr lang="en-IN" sz="3200" dirty="0" smtClean="0"/>
          </a:p>
          <a:p>
            <a:pPr algn="l"/>
            <a:endParaRPr lang="en-IN" sz="3000" b="1" i="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Class diagram:</a:t>
            </a:r>
          </a:p>
          <a:p>
            <a:pPr algn="l"/>
            <a:r>
              <a:rPr lang="en-IN" sz="3000" b="1" i="1" dirty="0" smtClean="0">
                <a:solidFill>
                  <a:srgbClr val="FF0000"/>
                </a:solidFill>
                <a:latin typeface="Times New Roman" pitchFamily="18" charset="0"/>
                <a:cs typeface="Times New Roman" pitchFamily="18" charset="0"/>
              </a:rPr>
              <a:t>- </a:t>
            </a:r>
            <a:r>
              <a:rPr lang="en-IN" sz="3200" dirty="0" smtClean="0"/>
              <a:t>A class diagram describing the sales order system is given below.</a:t>
            </a:r>
          </a:p>
          <a:p>
            <a:pPr algn="l"/>
            <a:endParaRPr lang="en-IN" sz="3000" b="1" i="1" dirty="0" smtClean="0">
              <a:solidFill>
                <a:srgbClr val="FF0000"/>
              </a:solidFill>
              <a:latin typeface="Times New Roman" pitchFamily="18" charset="0"/>
              <a:cs typeface="Times New Roman" pitchFamily="18" charset="0"/>
            </a:endParaRPr>
          </a:p>
        </p:txBody>
      </p:sp>
      <p:pic>
        <p:nvPicPr>
          <p:cNvPr id="4" name="Picture 3" descr="class diag.png"/>
          <p:cNvPicPr>
            <a:picLocks noChangeAspect="1"/>
          </p:cNvPicPr>
          <p:nvPr/>
        </p:nvPicPr>
        <p:blipFill>
          <a:blip r:embed="rId2"/>
          <a:stretch>
            <a:fillRect/>
          </a:stretch>
        </p:blipFill>
        <p:spPr>
          <a:xfrm>
            <a:off x="71438" y="1071546"/>
            <a:ext cx="8929718" cy="5776398"/>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8" y="0"/>
            <a:ext cx="9144032" cy="6286520"/>
          </a:xfrm>
        </p:spPr>
        <p:txBody>
          <a:bodyPr>
            <a:normAutofit/>
          </a:bodyPr>
          <a:lstStyle/>
          <a:p>
            <a:pPr algn="l"/>
            <a:r>
              <a:rPr lang="en-IN" sz="3000" b="1" i="1" dirty="0" smtClean="0">
                <a:solidFill>
                  <a:srgbClr val="FF0000"/>
                </a:solidFill>
                <a:latin typeface="Times New Roman" pitchFamily="18" charset="0"/>
                <a:cs typeface="Times New Roman" pitchFamily="18" charset="0"/>
              </a:rPr>
              <a:t>Class diagram:</a:t>
            </a:r>
          </a:p>
          <a:p>
            <a:pPr algn="l">
              <a:buFontTx/>
              <a:buChar char="-"/>
            </a:pPr>
            <a:r>
              <a:rPr lang="en-IN" sz="3200" dirty="0" smtClean="0"/>
              <a:t>A </a:t>
            </a:r>
            <a:r>
              <a:rPr lang="en-IN" sz="3200" dirty="0" smtClean="0"/>
              <a:t>class </a:t>
            </a:r>
            <a:r>
              <a:rPr lang="en-IN" sz="3200" dirty="0" smtClean="0"/>
              <a:t>diagram  uses </a:t>
            </a:r>
          </a:p>
          <a:p>
            <a:pPr algn="l"/>
            <a:r>
              <a:rPr lang="en-IN" sz="3200" dirty="0" smtClean="0"/>
              <a:t>1) To </a:t>
            </a:r>
            <a:r>
              <a:rPr lang="en-IN" sz="3200" dirty="0" smtClean="0"/>
              <a:t>describe the static view of a system.</a:t>
            </a:r>
          </a:p>
          <a:p>
            <a:pPr algn="l"/>
            <a:r>
              <a:rPr lang="en-IN" sz="3200" dirty="0" smtClean="0"/>
              <a:t>2) To </a:t>
            </a:r>
            <a:r>
              <a:rPr lang="en-IN" sz="3200" dirty="0" smtClean="0"/>
              <a:t>show the collaboration among every instance in the static view.</a:t>
            </a:r>
          </a:p>
          <a:p>
            <a:pPr algn="l"/>
            <a:r>
              <a:rPr lang="en-IN" sz="3200" dirty="0" smtClean="0"/>
              <a:t>3) To </a:t>
            </a:r>
            <a:r>
              <a:rPr lang="en-IN" sz="3200" dirty="0" smtClean="0"/>
              <a:t>describe the functionalities performed by the system.</a:t>
            </a:r>
          </a:p>
          <a:p>
            <a:pPr algn="l"/>
            <a:r>
              <a:rPr lang="en-IN" sz="3200" dirty="0" smtClean="0"/>
              <a:t>4) To </a:t>
            </a:r>
            <a:r>
              <a:rPr lang="en-IN" sz="3200" dirty="0" smtClean="0"/>
              <a:t>construct the software application using object-oriented languages.</a:t>
            </a:r>
          </a:p>
          <a:p>
            <a:pPr algn="l">
              <a:buFontTx/>
              <a:buChar char="-"/>
            </a:pPr>
            <a:endParaRPr lang="en-IN" sz="3200" dirty="0" smtClean="0"/>
          </a:p>
          <a:p>
            <a:pPr algn="l"/>
            <a:endParaRPr lang="en-IN" sz="3000" b="1" i="1" dirty="0" smtClean="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21735</TotalTime>
  <Words>1637</Words>
  <Application>Microsoft Office PowerPoint</Application>
  <PresentationFormat>On-screen Show (4:3)</PresentationFormat>
  <Paragraphs>759</Paragraphs>
  <Slides>103</Slides>
  <Notes>1</Notes>
  <HiddenSlides>0</HiddenSlides>
  <MMClips>0</MMClips>
  <ScaleCrop>false</ScaleCrop>
  <HeadingPairs>
    <vt:vector size="4" baseType="variant">
      <vt:variant>
        <vt:lpstr>Theme</vt:lpstr>
      </vt:variant>
      <vt:variant>
        <vt:i4>1</vt:i4>
      </vt:variant>
      <vt:variant>
        <vt:lpstr>Slide Titles</vt:lpstr>
      </vt:variant>
      <vt:variant>
        <vt:i4>103</vt:i4>
      </vt:variant>
    </vt:vector>
  </HeadingPairs>
  <TitlesOfParts>
    <vt:vector size="104" baseType="lpstr">
      <vt:lpstr>Flow</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Software Engineering &amp; Testing</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&amp; Testing</dc:title>
  <dc:creator>AD-IV</dc:creator>
  <cp:lastModifiedBy>AD-IV</cp:lastModifiedBy>
  <cp:revision>234</cp:revision>
  <dcterms:created xsi:type="dcterms:W3CDTF">2022-09-25T14:32:27Z</dcterms:created>
  <dcterms:modified xsi:type="dcterms:W3CDTF">2022-11-16T08:19:06Z</dcterms:modified>
</cp:coreProperties>
</file>