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7"/>
  </p:notesMasterIdLst>
  <p:sldIdLst>
    <p:sldId id="257" r:id="rId2"/>
    <p:sldId id="258" r:id="rId3"/>
    <p:sldId id="266" r:id="rId4"/>
    <p:sldId id="265" r:id="rId5"/>
    <p:sldId id="259" r:id="rId6"/>
    <p:sldId id="260" r:id="rId7"/>
    <p:sldId id="261" r:id="rId8"/>
    <p:sldId id="262" r:id="rId9"/>
    <p:sldId id="263" r:id="rId10"/>
    <p:sldId id="264"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302" r:id="rId26"/>
    <p:sldId id="281" r:id="rId27"/>
    <p:sldId id="285" r:id="rId28"/>
    <p:sldId id="282" r:id="rId29"/>
    <p:sldId id="283"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494"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BDB057-57DD-4E42-9C18-509953033AD5}" type="datetimeFigureOut">
              <a:rPr lang="en-US" smtClean="0"/>
              <a:pPr/>
              <a:t>12/16/2022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853E52-FA60-4DFD-9E74-76A919034BC2}"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B853E52-FA60-4DFD-9E74-76A919034BC2}" type="slidenum">
              <a:rPr lang="en-IN" smtClean="0"/>
              <a:pPr/>
              <a:t>32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74CBD90-4DD3-4581-9F16-8DAD1FF9CA43}" type="datetimeFigureOut">
              <a:rPr lang="en-US" smtClean="0"/>
              <a:pPr/>
              <a:t>12/16/2022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B73835D6-7EEC-4689-A99B-C986D4BAC66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4CBD90-4DD3-4581-9F16-8DAD1FF9CA43}" type="datetimeFigureOut">
              <a:rPr lang="en-US" smtClean="0"/>
              <a:pPr/>
              <a:t>12/16/2022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835D6-7EEC-4689-A99B-C986D4BAC66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4CBD90-4DD3-4581-9F16-8DAD1FF9CA43}" type="datetimeFigureOut">
              <a:rPr lang="en-US" smtClean="0"/>
              <a:pPr/>
              <a:t>12/16/2022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835D6-7EEC-4689-A99B-C986D4BAC66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4CBD90-4DD3-4581-9F16-8DAD1FF9CA43}" type="datetimeFigureOut">
              <a:rPr lang="en-US" smtClean="0"/>
              <a:pPr/>
              <a:t>12/16/2022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835D6-7EEC-4689-A99B-C986D4BAC66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74CBD90-4DD3-4581-9F16-8DAD1FF9CA43}" type="datetimeFigureOut">
              <a:rPr lang="en-US" smtClean="0"/>
              <a:pPr/>
              <a:t>12/16/2022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835D6-7EEC-4689-A99B-C986D4BAC66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74CBD90-4DD3-4581-9F16-8DAD1FF9CA43}" type="datetimeFigureOut">
              <a:rPr lang="en-US" smtClean="0"/>
              <a:pPr/>
              <a:t>12/16/2022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3835D6-7EEC-4689-A99B-C986D4BAC66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74CBD90-4DD3-4581-9F16-8DAD1FF9CA43}" type="datetimeFigureOut">
              <a:rPr lang="en-US" smtClean="0"/>
              <a:pPr/>
              <a:t>12/16/2022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3835D6-7EEC-4689-A99B-C986D4BAC66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74CBD90-4DD3-4581-9F16-8DAD1FF9CA43}" type="datetimeFigureOut">
              <a:rPr lang="en-US" smtClean="0"/>
              <a:pPr/>
              <a:t>12/16/2022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3835D6-7EEC-4689-A99B-C986D4BAC66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CBD90-4DD3-4581-9F16-8DAD1FF9CA43}" type="datetimeFigureOut">
              <a:rPr lang="en-US" smtClean="0"/>
              <a:pPr/>
              <a:t>12/16/2022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3835D6-7EEC-4689-A99B-C986D4BAC66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74CBD90-4DD3-4581-9F16-8DAD1FF9CA43}" type="datetimeFigureOut">
              <a:rPr lang="en-US" smtClean="0"/>
              <a:pPr/>
              <a:t>12/16/2022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3835D6-7EEC-4689-A99B-C986D4BAC66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74CBD90-4DD3-4581-9F16-8DAD1FF9CA43}" type="datetimeFigureOut">
              <a:rPr lang="en-US" smtClean="0"/>
              <a:pPr/>
              <a:t>12/16/2022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B73835D6-7EEC-4689-A99B-C986D4BAC663}"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74CBD90-4DD3-4581-9F16-8DAD1FF9CA43}" type="datetimeFigureOut">
              <a:rPr lang="en-US" smtClean="0"/>
              <a:pPr/>
              <a:t>12/16/2022</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73835D6-7EEC-4689-A99B-C986D4BAC663}"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hyperlink" Target="https://www.geeksforgeeks.org/software-testing-basics/"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7063472"/>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endParaRPr lang="en-IN" sz="2700" b="1" i="1" dirty="0" smtClean="0">
              <a:solidFill>
                <a:srgbClr val="FF0000"/>
              </a:solidFill>
            </a:endParaRPr>
          </a:p>
          <a:p>
            <a:r>
              <a:rPr lang="en-IN" sz="2400" dirty="0" smtClean="0">
                <a:latin typeface="Times New Roman" pitchFamily="18" charset="0"/>
                <a:cs typeface="Times New Roman" pitchFamily="18" charset="0"/>
              </a:rPr>
              <a:t>The process or practice of investigating a software / system under test so as to ensure that it is of the highest quality.</a:t>
            </a:r>
          </a:p>
          <a:p>
            <a:r>
              <a:rPr lang="en-IN" sz="2400" dirty="0" smtClean="0">
                <a:latin typeface="Times New Roman" pitchFamily="18" charset="0"/>
                <a:cs typeface="Times New Roman" pitchFamily="18" charset="0"/>
              </a:rPr>
              <a:t>					OR</a:t>
            </a:r>
          </a:p>
          <a:p>
            <a:r>
              <a:rPr lang="en-IN" sz="2400" dirty="0" smtClean="0">
                <a:latin typeface="Times New Roman" pitchFamily="18" charset="0"/>
                <a:cs typeface="Times New Roman" pitchFamily="18" charset="0"/>
              </a:rPr>
              <a:t>Software Testing is evaluation of the software against requirements gathered from users and system specifications </a:t>
            </a:r>
          </a:p>
          <a:p>
            <a:r>
              <a:rPr lang="en-IN" sz="2400" dirty="0" smtClean="0">
                <a:latin typeface="Times New Roman" pitchFamily="18" charset="0"/>
                <a:cs typeface="Times New Roman" pitchFamily="18" charset="0"/>
              </a:rPr>
              <a:t>					OR</a:t>
            </a:r>
          </a:p>
          <a:p>
            <a:r>
              <a:rPr lang="en-IN" sz="2400" b="1" dirty="0" smtClean="0">
                <a:latin typeface="Times New Roman" pitchFamily="18" charset="0"/>
                <a:cs typeface="Times New Roman" pitchFamily="18" charset="0"/>
              </a:rPr>
              <a:t>Software testing</a:t>
            </a:r>
            <a:r>
              <a:rPr lang="en-IN" sz="2400" dirty="0" smtClean="0">
                <a:latin typeface="Times New Roman" pitchFamily="18" charset="0"/>
                <a:cs typeface="Times New Roman" pitchFamily="18" charset="0"/>
              </a:rPr>
              <a:t> is the act of examining the artifacts and techniques, design patterns executing a program or application with the intent of exam the behaviour of the software under test by validation and verification.</a:t>
            </a:r>
          </a:p>
          <a:p>
            <a:r>
              <a:rPr lang="en-IN" sz="2400" b="1" dirty="0" smtClean="0">
                <a:latin typeface="Times New Roman" pitchFamily="18" charset="0"/>
                <a:cs typeface="Times New Roman" pitchFamily="18" charset="0"/>
              </a:rPr>
              <a:t>Software testing</a:t>
            </a:r>
            <a:r>
              <a:rPr lang="en-IN" sz="2400" dirty="0" smtClean="0">
                <a:latin typeface="Times New Roman" pitchFamily="18" charset="0"/>
                <a:cs typeface="Times New Roman" pitchFamily="18" charset="0"/>
              </a:rPr>
              <a:t> techniques includes</a:t>
            </a:r>
          </a:p>
          <a:p>
            <a:r>
              <a:rPr lang="en-IN" sz="2400" dirty="0" smtClean="0">
                <a:latin typeface="Times New Roman" pitchFamily="18" charset="0"/>
                <a:cs typeface="Times New Roman" pitchFamily="18" charset="0"/>
              </a:rPr>
              <a:t>1) Analyzing the product requirements for completeness and correctness.</a:t>
            </a:r>
          </a:p>
          <a:p>
            <a:r>
              <a:rPr lang="en-IN" sz="2400" dirty="0" smtClean="0">
                <a:latin typeface="Times New Roman" pitchFamily="18" charset="0"/>
                <a:cs typeface="Times New Roman" pitchFamily="18" charset="0"/>
              </a:rPr>
              <a:t>2) Working with product developers on improvement in coding </a:t>
            </a:r>
            <a:r>
              <a:rPr lang="en-IN" sz="2400" dirty="0" err="1" smtClean="0">
                <a:latin typeface="Times New Roman" pitchFamily="18" charset="0"/>
                <a:cs typeface="Times New Roman" pitchFamily="18" charset="0"/>
              </a:rPr>
              <a:t>behavior</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4) Reviewing the deployment infrastructure and associated scripts and automation.</a:t>
            </a:r>
          </a:p>
          <a:p>
            <a:r>
              <a:rPr lang="en-IN" sz="2400" dirty="0" smtClean="0">
                <a:latin typeface="Times New Roman" pitchFamily="18" charset="0"/>
                <a:cs typeface="Times New Roman" pitchFamily="18" charset="0"/>
              </a:rPr>
              <a:t>5) Reviewing the product architecture and the overall design of the product</a:t>
            </a:r>
          </a:p>
          <a:p>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6217087"/>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pPr>
              <a:buFontTx/>
              <a:buChar char="-"/>
            </a:pPr>
            <a:r>
              <a:rPr lang="en-IN" sz="3300" b="1" dirty="0" smtClean="0">
                <a:solidFill>
                  <a:srgbClr val="FF0000"/>
                </a:solidFill>
              </a:rPr>
              <a:t>STLC Phases</a:t>
            </a:r>
          </a:p>
          <a:p>
            <a:r>
              <a:rPr lang="en-IN" sz="3200" b="1" dirty="0" smtClean="0">
                <a:solidFill>
                  <a:srgbClr val="FF0000"/>
                </a:solidFill>
              </a:rPr>
              <a:t>4) Test Environment Setup:</a:t>
            </a:r>
            <a:endParaRPr lang="en-IN" sz="3200" dirty="0" smtClean="0">
              <a:solidFill>
                <a:srgbClr val="FF0000"/>
              </a:solidFill>
            </a:endParaRPr>
          </a:p>
          <a:p>
            <a:r>
              <a:rPr lang="en-IN" sz="3000" dirty="0" smtClean="0">
                <a:latin typeface="Times New Roman" pitchFamily="18" charset="0"/>
                <a:cs typeface="Times New Roman" pitchFamily="18" charset="0"/>
              </a:rPr>
              <a:t>-Environment setup requires a group of essential software and hardware to create a test environment.</a:t>
            </a:r>
          </a:p>
          <a:p>
            <a:r>
              <a:rPr lang="en-IN" sz="3000" dirty="0" smtClean="0">
                <a:latin typeface="Times New Roman" pitchFamily="18" charset="0"/>
                <a:cs typeface="Times New Roman" pitchFamily="18" charset="0"/>
              </a:rPr>
              <a:t>-This phase can be started in parallel with the Test design phase.</a:t>
            </a:r>
          </a:p>
          <a:p>
            <a:r>
              <a:rPr lang="en-IN" sz="3000" dirty="0" smtClean="0">
                <a:latin typeface="Times New Roman" pitchFamily="18" charset="0"/>
                <a:cs typeface="Times New Roman" pitchFamily="18" charset="0"/>
              </a:rPr>
              <a:t>. The test team is required to do a readiness check (smoke testing) of the given environment.</a:t>
            </a:r>
          </a:p>
          <a:p>
            <a:pPr>
              <a:buFontTx/>
              <a:buChar char="-"/>
            </a:pPr>
            <a:r>
              <a:rPr lang="en-IN" sz="3000" dirty="0" smtClean="0">
                <a:latin typeface="Times New Roman" pitchFamily="18" charset="0"/>
                <a:cs typeface="Times New Roman" pitchFamily="18" charset="0"/>
              </a:rPr>
              <a:t>In some cases, the test team may not be involved in this phase.</a:t>
            </a:r>
          </a:p>
          <a:p>
            <a:pPr>
              <a:buFontTx/>
              <a:buChar char="-"/>
            </a:pPr>
            <a:r>
              <a:rPr lang="en-IN" sz="3000" dirty="0" smtClean="0">
                <a:latin typeface="Times New Roman" pitchFamily="18" charset="0"/>
                <a:cs typeface="Times New Roman" pitchFamily="18" charset="0"/>
              </a:rPr>
              <a:t>The development team or customer provides the test environment.</a:t>
            </a:r>
            <a:endParaRPr lang="en-IN" sz="3000" b="1" i="1" dirty="0" smtClean="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6909584"/>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pPr>
              <a:buFontTx/>
              <a:buChar char="-"/>
            </a:pPr>
            <a:r>
              <a:rPr lang="en-IN" sz="3300" b="1" dirty="0" smtClean="0">
                <a:solidFill>
                  <a:srgbClr val="FF0000"/>
                </a:solidFill>
              </a:rPr>
              <a:t>STLC Phases</a:t>
            </a:r>
          </a:p>
          <a:p>
            <a:r>
              <a:rPr lang="en-IN" sz="3200" b="1" dirty="0" smtClean="0">
                <a:solidFill>
                  <a:srgbClr val="FF0000"/>
                </a:solidFill>
              </a:rPr>
              <a:t>5) Test Execution:</a:t>
            </a:r>
            <a:endParaRPr lang="en-IN" sz="2700" b="1" dirty="0" smtClean="0">
              <a:solidFill>
                <a:srgbClr val="FF0000"/>
              </a:solidFill>
            </a:endParaRPr>
          </a:p>
          <a:p>
            <a:pPr>
              <a:buFontTx/>
              <a:buChar char="-"/>
            </a:pPr>
            <a:r>
              <a:rPr lang="en-IN" sz="2700" b="1" dirty="0" smtClean="0"/>
              <a:t>T</a:t>
            </a:r>
            <a:r>
              <a:rPr lang="en-IN" sz="2700" dirty="0" smtClean="0"/>
              <a:t>esting of the software build is done based on test plans and test cases prepared.</a:t>
            </a:r>
          </a:p>
          <a:p>
            <a:pPr>
              <a:buFontTx/>
              <a:buChar char="-"/>
            </a:pPr>
            <a:r>
              <a:rPr lang="en-IN" sz="2700" dirty="0" smtClean="0"/>
              <a:t> The process consists of test script execution, test script maintenance and bug reporting.</a:t>
            </a:r>
          </a:p>
          <a:p>
            <a:pPr>
              <a:buFontTx/>
              <a:buChar char="-"/>
            </a:pPr>
            <a:r>
              <a:rPr lang="en-IN" sz="2700" dirty="0" smtClean="0"/>
              <a:t>Document test results, and log defects for failed cases.</a:t>
            </a:r>
          </a:p>
          <a:p>
            <a:pPr>
              <a:buFontTx/>
              <a:buChar char="-"/>
            </a:pPr>
            <a:r>
              <a:rPr lang="en-IN" sz="2700" dirty="0" smtClean="0"/>
              <a:t> If bugs are reported then it is reverted back to development team for correction and retesting will be performed.</a:t>
            </a:r>
          </a:p>
          <a:p>
            <a:pPr>
              <a:buFontTx/>
              <a:buChar char="-"/>
            </a:pPr>
            <a:r>
              <a:rPr lang="en-IN" sz="2700" dirty="0" smtClean="0"/>
              <a:t>RTM (Requirement Traceability Matrix) is also prepared in this phase. </a:t>
            </a:r>
          </a:p>
          <a:p>
            <a:pPr>
              <a:buFontTx/>
              <a:buChar char="-"/>
            </a:pPr>
            <a:r>
              <a:rPr lang="en-IN" sz="2700" dirty="0" smtClean="0"/>
              <a:t>In RTM each test case is mapped with the requirement specification.</a:t>
            </a:r>
          </a:p>
          <a:p>
            <a:pPr>
              <a:buFontTx/>
              <a:buChar char="-"/>
            </a:pPr>
            <a:r>
              <a:rPr lang="en-IN" sz="2700" dirty="0" smtClean="0"/>
              <a:t>If a test case result is Pass/Fail then the same should be updated in the test cases.</a:t>
            </a:r>
            <a:endParaRPr lang="en-IN" sz="2700" dirty="0" smtClean="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3216265"/>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pPr>
              <a:buFontTx/>
              <a:buChar char="-"/>
            </a:pPr>
            <a:r>
              <a:rPr lang="en-IN" sz="3300" b="1" dirty="0" smtClean="0">
                <a:solidFill>
                  <a:srgbClr val="FF0000"/>
                </a:solidFill>
              </a:rPr>
              <a:t>STLC Phases</a:t>
            </a:r>
          </a:p>
          <a:p>
            <a:r>
              <a:rPr lang="en-IN" sz="3200" b="1" dirty="0" smtClean="0">
                <a:solidFill>
                  <a:srgbClr val="FF0000"/>
                </a:solidFill>
              </a:rPr>
              <a:t>5) Test Execution:</a:t>
            </a:r>
          </a:p>
          <a:p>
            <a:pPr>
              <a:buFontTx/>
              <a:buChar char="-"/>
            </a:pPr>
            <a:r>
              <a:rPr lang="en-IN" sz="2800" dirty="0" smtClean="0"/>
              <a:t>The defect report should be prepared for failed test cases and should be reported to the Development Team.</a:t>
            </a:r>
          </a:p>
          <a:p>
            <a:pPr>
              <a:buFontTx/>
              <a:buChar char="-"/>
            </a:pPr>
            <a:r>
              <a:rPr lang="en-IN" sz="2800" dirty="0" smtClean="0"/>
              <a:t>Mapping of test cases according to requirements.</a:t>
            </a:r>
          </a:p>
          <a:p>
            <a:pPr>
              <a:buFontTx/>
              <a:buChar char="-"/>
            </a:pPr>
            <a:endParaRPr lang="en-IN" sz="2700" b="1" dirty="0" smtClean="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6247864"/>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pPr>
              <a:buFontTx/>
              <a:buChar char="-"/>
            </a:pPr>
            <a:r>
              <a:rPr lang="en-IN" sz="3300" b="1" dirty="0" smtClean="0">
                <a:solidFill>
                  <a:srgbClr val="FF0000"/>
                </a:solidFill>
              </a:rPr>
              <a:t>STLC Phases</a:t>
            </a:r>
          </a:p>
          <a:p>
            <a:r>
              <a:rPr lang="en-IN" sz="3200" b="1" dirty="0" smtClean="0">
                <a:solidFill>
                  <a:srgbClr val="FF0000"/>
                </a:solidFill>
              </a:rPr>
              <a:t>6) Test Case closure:</a:t>
            </a:r>
          </a:p>
          <a:p>
            <a:pPr>
              <a:buFontTx/>
              <a:buChar char="-"/>
            </a:pPr>
            <a:r>
              <a:rPr lang="en-IN" sz="2800" b="1" dirty="0" smtClean="0">
                <a:latin typeface="Times New Roman" pitchFamily="18" charset="0"/>
                <a:cs typeface="Times New Roman" pitchFamily="18" charset="0"/>
              </a:rPr>
              <a:t>Test Cycle Closure</a:t>
            </a:r>
            <a:r>
              <a:rPr lang="en-IN" sz="2800" dirty="0" smtClean="0">
                <a:latin typeface="Times New Roman" pitchFamily="18" charset="0"/>
                <a:cs typeface="Times New Roman" pitchFamily="18" charset="0"/>
              </a:rPr>
              <a:t> phase is completion of test execution which involves several activities.</a:t>
            </a:r>
          </a:p>
          <a:p>
            <a:pPr>
              <a:buFontTx/>
              <a:buChar char="-"/>
            </a:pPr>
            <a:r>
              <a:rPr lang="en-IN" sz="2800" dirty="0" smtClean="0">
                <a:latin typeface="Times New Roman" pitchFamily="18" charset="0"/>
                <a:cs typeface="Times New Roman" pitchFamily="18" charset="0"/>
              </a:rPr>
              <a:t>The testing team will be called out for a meeting to evaluate cycle completion criteria based on Test coverage, Quality, Time, Cost, Software, Business objectives.</a:t>
            </a:r>
          </a:p>
          <a:p>
            <a:pPr>
              <a:buFontTx/>
              <a:buChar char="-"/>
            </a:pPr>
            <a:r>
              <a:rPr lang="en-IN" sz="2800" dirty="0" smtClean="0">
                <a:latin typeface="Times New Roman" pitchFamily="18" charset="0"/>
                <a:cs typeface="Times New Roman" pitchFamily="18" charset="0"/>
              </a:rPr>
              <a:t>The test team analyses the test artifacts (such as Test cases, Defect reports, etc.,) to identify strategies that have to be implemented in the future, which will help to remove process bottlenecks in the upcoming projects.</a:t>
            </a:r>
          </a:p>
          <a:p>
            <a:pPr>
              <a:buFontTx/>
              <a:buChar char="-"/>
            </a:pPr>
            <a:r>
              <a:rPr lang="en-IN" sz="2800" dirty="0" smtClean="0">
                <a:latin typeface="Times New Roman" pitchFamily="18" charset="0"/>
                <a:cs typeface="Times New Roman" pitchFamily="18" charset="0"/>
              </a:rPr>
              <a:t>Qualitative and quantitative reporting of quality of the work product to the customer.</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6247864"/>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pPr>
              <a:buFontTx/>
              <a:buChar char="-"/>
            </a:pPr>
            <a:r>
              <a:rPr lang="en-IN" sz="3300" b="1" dirty="0" smtClean="0">
                <a:solidFill>
                  <a:srgbClr val="FF0000"/>
                </a:solidFill>
              </a:rPr>
              <a:t>STLC Phases</a:t>
            </a:r>
          </a:p>
          <a:p>
            <a:r>
              <a:rPr lang="en-IN" sz="3200" b="1" dirty="0" smtClean="0">
                <a:solidFill>
                  <a:srgbClr val="FF0000"/>
                </a:solidFill>
              </a:rPr>
              <a:t>6) Test Case closure:</a:t>
            </a:r>
          </a:p>
          <a:p>
            <a:pPr>
              <a:buFontTx/>
              <a:buChar char="-"/>
            </a:pPr>
            <a:r>
              <a:rPr lang="en-IN" sz="2800" b="1" dirty="0" smtClean="0">
                <a:latin typeface="Times New Roman" pitchFamily="18" charset="0"/>
                <a:cs typeface="Times New Roman" pitchFamily="18" charset="0"/>
              </a:rPr>
              <a:t>Test Cycle Closure</a:t>
            </a:r>
            <a:r>
              <a:rPr lang="en-IN" sz="2800" dirty="0" smtClean="0">
                <a:latin typeface="Times New Roman" pitchFamily="18" charset="0"/>
                <a:cs typeface="Times New Roman" pitchFamily="18" charset="0"/>
              </a:rPr>
              <a:t> phase is completion of test execution which involves several activities.</a:t>
            </a:r>
          </a:p>
          <a:p>
            <a:pPr>
              <a:buFontTx/>
              <a:buChar char="-"/>
            </a:pPr>
            <a:r>
              <a:rPr lang="en-IN" sz="2800" dirty="0" smtClean="0">
                <a:latin typeface="Times New Roman" pitchFamily="18" charset="0"/>
                <a:cs typeface="Times New Roman" pitchFamily="18" charset="0"/>
              </a:rPr>
              <a:t>The testing team will be called out for a meeting to evaluate cycle completion criteria based on Test coverage, Quality, Time, Cost, Software, Business objectives.</a:t>
            </a:r>
          </a:p>
          <a:p>
            <a:pPr>
              <a:buFontTx/>
              <a:buChar char="-"/>
            </a:pPr>
            <a:r>
              <a:rPr lang="en-IN" sz="2800" dirty="0" smtClean="0">
                <a:latin typeface="Times New Roman" pitchFamily="18" charset="0"/>
                <a:cs typeface="Times New Roman" pitchFamily="18" charset="0"/>
              </a:rPr>
              <a:t>The test team analyses the test artifacts (such as Test cases, Defect reports, etc.,) to identify strategies that have to be implemented in the future, which will help to remove process bottlenecks in the upcoming projects.</a:t>
            </a:r>
          </a:p>
          <a:p>
            <a:pPr>
              <a:buFontTx/>
              <a:buChar char="-"/>
            </a:pPr>
            <a:r>
              <a:rPr lang="en-IN" sz="2800" dirty="0" smtClean="0">
                <a:latin typeface="Times New Roman" pitchFamily="18" charset="0"/>
                <a:cs typeface="Times New Roman" pitchFamily="18" charset="0"/>
              </a:rPr>
              <a:t>Qualitative and quantitative reporting of quality of the work product to the customer.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7755969"/>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700" b="1" i="1" dirty="0" smtClean="0">
                <a:solidFill>
                  <a:srgbClr val="FF0000"/>
                </a:solidFill>
                <a:cs typeface="Times New Roman" pitchFamily="18" charset="0"/>
              </a:rPr>
              <a:t>Quality: </a:t>
            </a:r>
            <a:r>
              <a:rPr lang="en-IN" sz="2600" i="1" dirty="0" smtClean="0">
                <a:cs typeface="Times New Roman" pitchFamily="18" charset="0"/>
              </a:rPr>
              <a:t>-</a:t>
            </a:r>
            <a:r>
              <a:rPr lang="en-IN" sz="2600" dirty="0" smtClean="0"/>
              <a:t>Quality is meeting the requirement, expectation, and needs of the customer is free from the defects, lacks and substantial variants.</a:t>
            </a:r>
          </a:p>
          <a:p>
            <a:r>
              <a:rPr lang="en-IN" sz="2600" dirty="0" smtClean="0"/>
              <a:t>- There are standards needs to follow to satisfy the customer requirements. </a:t>
            </a:r>
            <a:endParaRPr lang="en-IN" sz="2600" i="1" dirty="0" smtClean="0">
              <a:cs typeface="Times New Roman" pitchFamily="18" charset="0"/>
            </a:endParaRPr>
          </a:p>
          <a:p>
            <a:r>
              <a:rPr lang="en-IN" sz="2600" i="1" dirty="0" smtClean="0">
                <a:cs typeface="Times New Roman" pitchFamily="18" charset="0"/>
              </a:rPr>
              <a:t>-Quality of design refers to the characteristics that designers specify for an item.</a:t>
            </a:r>
          </a:p>
          <a:p>
            <a:pPr>
              <a:buFontTx/>
              <a:buChar char="-"/>
            </a:pPr>
            <a:r>
              <a:rPr lang="en-IN" sz="2600" i="1" dirty="0" smtClean="0">
                <a:cs typeface="Times New Roman" pitchFamily="18" charset="0"/>
              </a:rPr>
              <a:t>The grade of materials, tolerances, and performance speciﬁcations all contribute to the quality of design.</a:t>
            </a:r>
          </a:p>
          <a:p>
            <a:pPr>
              <a:buFontTx/>
              <a:buChar char="-"/>
            </a:pPr>
            <a:r>
              <a:rPr lang="en-IN" sz="2600" i="1" dirty="0" smtClean="0">
                <a:cs typeface="Times New Roman" pitchFamily="18" charset="0"/>
              </a:rPr>
              <a:t>Quality of conformance is the degree to which the design specifications are followed during manufacturing.</a:t>
            </a:r>
          </a:p>
          <a:p>
            <a:pPr>
              <a:buFontTx/>
              <a:buChar char="-"/>
            </a:pPr>
            <a:r>
              <a:rPr lang="en-IN" sz="2600" i="1" dirty="0" smtClean="0">
                <a:cs typeface="Times New Roman" pitchFamily="18" charset="0"/>
              </a:rPr>
              <a:t>Again, the greater the degree of conformance, the higher is the level of quality of conformance.</a:t>
            </a:r>
          </a:p>
          <a:p>
            <a:pPr>
              <a:buFontTx/>
              <a:buChar char="-"/>
            </a:pPr>
            <a:r>
              <a:rPr lang="en-IN" sz="2600" i="1" dirty="0" smtClean="0">
                <a:cs typeface="Times New Roman" pitchFamily="18" charset="0"/>
              </a:rPr>
              <a:t>Quality of design and quality of conformance</a:t>
            </a:r>
          </a:p>
          <a:p>
            <a:r>
              <a:rPr lang="en-IN" sz="2600" i="1" dirty="0" smtClean="0">
                <a:cs typeface="Times New Roman" pitchFamily="18" charset="0"/>
              </a:rPr>
              <a:t>User satisfaction = Compliant product + Good quality + </a:t>
            </a:r>
          </a:p>
          <a:p>
            <a:r>
              <a:rPr lang="en-IN" sz="2600" i="1" dirty="0" smtClean="0">
                <a:cs typeface="Times New Roman" pitchFamily="18" charset="0"/>
              </a:rPr>
              <a:t>			    Delivery within budget and schedule</a:t>
            </a:r>
          </a:p>
          <a:p>
            <a:endParaRPr lang="en-IN" sz="2700" b="1" i="1" dirty="0" smtClean="0">
              <a:solidFill>
                <a:srgbClr val="FF0000"/>
              </a:solidFill>
              <a:cs typeface="Times New Roman" pitchFamily="18" charset="0"/>
            </a:endParaRPr>
          </a:p>
          <a:p>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6878806"/>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700" b="1" i="1" dirty="0" smtClean="0">
                <a:solidFill>
                  <a:srgbClr val="FF0000"/>
                </a:solidFill>
                <a:cs typeface="Times New Roman" pitchFamily="18" charset="0"/>
              </a:rPr>
              <a:t>Quality:</a:t>
            </a:r>
          </a:p>
          <a:p>
            <a:r>
              <a:rPr lang="en-IN" sz="2400" dirty="0" smtClean="0"/>
              <a:t>-The modern read of high-quality associates with software -many quality factors like the following:</a:t>
            </a:r>
          </a:p>
          <a:p>
            <a:pPr fontAlgn="base"/>
            <a:r>
              <a:rPr lang="en-IN" sz="2400" b="1" dirty="0" smtClean="0"/>
              <a:t>1)Portability		2) Usability</a:t>
            </a:r>
          </a:p>
          <a:p>
            <a:pPr fontAlgn="base"/>
            <a:r>
              <a:rPr lang="en-IN" sz="2400" b="1" dirty="0" smtClean="0"/>
              <a:t>3) Reusability 	4) Correctness    </a:t>
            </a:r>
          </a:p>
          <a:p>
            <a:pPr fontAlgn="base"/>
            <a:r>
              <a:rPr lang="en-IN" sz="2400" dirty="0" smtClean="0"/>
              <a:t>5) </a:t>
            </a:r>
            <a:r>
              <a:rPr lang="en-IN" sz="2400" b="1" dirty="0" smtClean="0"/>
              <a:t>Maintainability</a:t>
            </a:r>
          </a:p>
          <a:p>
            <a:pPr fontAlgn="base"/>
            <a:endParaRPr lang="en-IN" sz="2400" b="1" dirty="0" smtClean="0"/>
          </a:p>
          <a:p>
            <a:pPr fontAlgn="base"/>
            <a:r>
              <a:rPr lang="en-IN" sz="2700" b="1" dirty="0" smtClean="0">
                <a:solidFill>
                  <a:srgbClr val="FF0000"/>
                </a:solidFill>
              </a:rPr>
              <a:t>Quality control</a:t>
            </a:r>
          </a:p>
          <a:p>
            <a:pPr fontAlgn="base"/>
            <a:r>
              <a:rPr lang="en-IN" sz="2700" dirty="0" smtClean="0"/>
              <a:t>-Involves the series of inspections, reviews, and tests used -throughout the software process to ensure each work product meets the requirements of users.</a:t>
            </a:r>
          </a:p>
          <a:p>
            <a:pPr fontAlgn="base"/>
            <a:r>
              <a:rPr lang="en-IN" sz="2700" dirty="0" smtClean="0"/>
              <a:t>-Quality control includes a feedback loop to the process that created the work product.</a:t>
            </a:r>
          </a:p>
          <a:p>
            <a:pPr fontAlgn="base"/>
            <a:r>
              <a:rPr lang="en-IN" sz="2700" dirty="0" smtClean="0"/>
              <a:t>- Quality control as part of the manufacturing process.</a:t>
            </a:r>
          </a:p>
          <a:p>
            <a:pPr fontAlgn="base"/>
            <a:r>
              <a:rPr lang="en-IN" sz="2700" b="1" dirty="0" smtClean="0">
                <a:solidFill>
                  <a:srgbClr val="FF0000"/>
                </a:solidFill>
              </a:rPr>
              <a:t>  </a:t>
            </a:r>
          </a:p>
          <a:p>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6694140"/>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700" b="1" i="1" dirty="0" smtClean="0">
                <a:solidFill>
                  <a:srgbClr val="FF0000"/>
                </a:solidFill>
                <a:latin typeface="Times New Roman" pitchFamily="18" charset="0"/>
                <a:cs typeface="Times New Roman" pitchFamily="18" charset="0"/>
              </a:rPr>
              <a:t>Quality Control:</a:t>
            </a:r>
          </a:p>
          <a:p>
            <a:pPr>
              <a:buFontTx/>
              <a:buChar char="-"/>
            </a:pPr>
            <a:r>
              <a:rPr lang="en-IN" sz="2400" dirty="0" smtClean="0">
                <a:latin typeface="Times New Roman" pitchFamily="18" charset="0"/>
                <a:cs typeface="Times New Roman" pitchFamily="18" charset="0"/>
              </a:rPr>
              <a:t>A key concept of quality control is that all work products have deﬁned, measurable speciﬁcations to which we may compare the output of each process. </a:t>
            </a:r>
          </a:p>
          <a:p>
            <a:r>
              <a:rPr lang="en-IN" sz="2700" b="1" dirty="0" smtClean="0">
                <a:solidFill>
                  <a:srgbClr val="FF0000"/>
                </a:solidFill>
                <a:latin typeface="Times New Roman" pitchFamily="18" charset="0"/>
                <a:cs typeface="Times New Roman" pitchFamily="18" charset="0"/>
              </a:rPr>
              <a:t>Quality Assurance</a:t>
            </a:r>
            <a:endParaRPr lang="en-IN" sz="2700" b="1" i="1" dirty="0" smtClean="0">
              <a:solidFill>
                <a:srgbClr val="FF0000"/>
              </a:solidFill>
              <a:latin typeface="Times New Roman" pitchFamily="18" charset="0"/>
              <a:cs typeface="Times New Roman" pitchFamily="18" charset="0"/>
            </a:endParaRPr>
          </a:p>
          <a:p>
            <a:pPr>
              <a:buFontTx/>
              <a:buChar char="-"/>
            </a:pPr>
            <a:r>
              <a:rPr lang="en-IN" sz="2800" dirty="0" smtClean="0">
                <a:latin typeface="Times New Roman" pitchFamily="18" charset="0"/>
                <a:cs typeface="Times New Roman" pitchFamily="18" charset="0"/>
              </a:rPr>
              <a:t>Is defined as a procedure to ensure the quality of software products or services provided to the customers by an organization.</a:t>
            </a:r>
          </a:p>
          <a:p>
            <a:pPr>
              <a:buFontTx/>
              <a:buChar char="-"/>
            </a:pPr>
            <a:r>
              <a:rPr lang="en-IN" sz="2800" dirty="0" smtClean="0">
                <a:latin typeface="Times New Roman" pitchFamily="18" charset="0"/>
                <a:cs typeface="Times New Roman" pitchFamily="18" charset="0"/>
              </a:rPr>
              <a:t> Quality assurance focuses on improving the software development process and making it efficient and effective as per the quality standards defined for software products.</a:t>
            </a:r>
          </a:p>
          <a:p>
            <a:pPr>
              <a:buFontTx/>
              <a:buChar char="-"/>
            </a:pPr>
            <a:r>
              <a:rPr lang="en-IN" sz="2700" dirty="0" smtClean="0">
                <a:latin typeface="Times New Roman" pitchFamily="18" charset="0"/>
                <a:cs typeface="Times New Roman" pitchFamily="18" charset="0"/>
              </a:rPr>
              <a:t>Quality assurance consists of the auditing and reporting functions of management.</a:t>
            </a:r>
          </a:p>
          <a:p>
            <a:pPr>
              <a:buFontTx/>
              <a:buChar char="-"/>
            </a:pPr>
            <a:r>
              <a:rPr lang="en-IN" sz="2700" dirty="0" smtClean="0">
                <a:latin typeface="Times New Roman" pitchFamily="18" charset="0"/>
                <a:cs typeface="Times New Roman" pitchFamily="18" charset="0"/>
              </a:rPr>
              <a:t>Quality assurance consists of the auditing and reporting functions of management.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1338828"/>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700" b="1" dirty="0" smtClean="0">
                <a:solidFill>
                  <a:srgbClr val="FF0000"/>
                </a:solidFill>
              </a:rPr>
              <a:t>Difference of Quality  Control &amp; Assurance:</a:t>
            </a:r>
          </a:p>
          <a:p>
            <a:endParaRPr lang="en-IN" sz="2700" b="1" i="1" dirty="0" smtClean="0">
              <a:solidFill>
                <a:srgbClr val="FF0000"/>
              </a:solidFill>
              <a:cs typeface="Times New Roman" pitchFamily="18" charset="0"/>
            </a:endParaRPr>
          </a:p>
        </p:txBody>
      </p:sp>
      <p:graphicFrame>
        <p:nvGraphicFramePr>
          <p:cNvPr id="3" name="Table 2"/>
          <p:cNvGraphicFramePr>
            <a:graphicFrameLocks noGrp="1"/>
          </p:cNvGraphicFramePr>
          <p:nvPr/>
        </p:nvGraphicFramePr>
        <p:xfrm>
          <a:off x="214314" y="928670"/>
          <a:ext cx="8715404" cy="5814060"/>
        </p:xfrm>
        <a:graphic>
          <a:graphicData uri="http://schemas.openxmlformats.org/drawingml/2006/table">
            <a:tbl>
              <a:tblPr firstRow="1" bandRow="1">
                <a:tableStyleId>{5C22544A-7EE6-4342-B048-85BDC9FD1C3A}</a:tableStyleId>
              </a:tblPr>
              <a:tblGrid>
                <a:gridCol w="4125910"/>
                <a:gridCol w="4589494"/>
              </a:tblGrid>
              <a:tr h="307183">
                <a:tc>
                  <a:txBody>
                    <a:bodyPr/>
                    <a:lstStyle/>
                    <a:p>
                      <a:pPr algn="ctr"/>
                      <a:r>
                        <a:rPr lang="en-IN" sz="2400" b="1" i="1" dirty="0" smtClean="0">
                          <a:solidFill>
                            <a:srgbClr val="FF0000"/>
                          </a:solidFill>
                        </a:rPr>
                        <a:t>Quality  Control </a:t>
                      </a:r>
                      <a:endParaRPr lang="en-IN" sz="2400" i="1" dirty="0"/>
                    </a:p>
                  </a:txBody>
                  <a:tcPr/>
                </a:tc>
                <a:tc>
                  <a:txBody>
                    <a:bodyPr/>
                    <a:lstStyle/>
                    <a:p>
                      <a:pPr algn="ctr"/>
                      <a:r>
                        <a:rPr lang="en-IN" sz="2400" b="1" i="1" dirty="0" smtClean="0">
                          <a:solidFill>
                            <a:srgbClr val="FF0000"/>
                          </a:solidFill>
                        </a:rPr>
                        <a:t>Assurance</a:t>
                      </a:r>
                      <a:endParaRPr lang="en-IN" sz="2400" i="1" dirty="0"/>
                    </a:p>
                  </a:txBody>
                  <a:tcPr/>
                </a:tc>
              </a:tr>
              <a:tr h="921550">
                <a:tc>
                  <a:txBody>
                    <a:bodyPr/>
                    <a:lstStyle/>
                    <a:p>
                      <a:pPr algn="l" fontAlgn="base"/>
                      <a:r>
                        <a:rPr lang="en-IN" sz="2400" b="1" dirty="0"/>
                        <a:t>It focuses on providing assurance that the quality requested will be achieved.</a:t>
                      </a:r>
                    </a:p>
                  </a:txBody>
                  <a:tcPr marL="95250" marR="95250" marT="133350" marB="133350" anchor="ctr"/>
                </a:tc>
                <a:tc>
                  <a:txBody>
                    <a:bodyPr/>
                    <a:lstStyle/>
                    <a:p>
                      <a:pPr algn="l" fontAlgn="base"/>
                      <a:r>
                        <a:rPr lang="en-IN" sz="2400" b="1" dirty="0"/>
                        <a:t>It focuses on fulfilling the quality requested</a:t>
                      </a:r>
                    </a:p>
                  </a:txBody>
                  <a:tcPr marL="95250" marR="95250" marT="133350" marB="133350" anchor="ctr"/>
                </a:tc>
              </a:tr>
              <a:tr h="921550">
                <a:tc>
                  <a:txBody>
                    <a:bodyPr/>
                    <a:lstStyle/>
                    <a:p>
                      <a:pPr algn="l" fontAlgn="base"/>
                      <a:r>
                        <a:rPr lang="en-IN" sz="2400" b="1" dirty="0"/>
                        <a:t>It is the technique of managing quality.</a:t>
                      </a:r>
                    </a:p>
                  </a:txBody>
                  <a:tcPr marL="95250" marR="95250" marT="133350" marB="133350" anchor="ctr"/>
                </a:tc>
                <a:tc>
                  <a:txBody>
                    <a:bodyPr/>
                    <a:lstStyle/>
                    <a:p>
                      <a:pPr algn="l" fontAlgn="base"/>
                      <a:r>
                        <a:rPr lang="en-IN" sz="2400" b="1" dirty="0"/>
                        <a:t>It is the technique to verify quality.</a:t>
                      </a:r>
                    </a:p>
                  </a:txBody>
                  <a:tcPr marL="95250" marR="95250" marT="133350" marB="133350" anchor="ctr"/>
                </a:tc>
              </a:tr>
              <a:tr h="921550">
                <a:tc>
                  <a:txBody>
                    <a:bodyPr/>
                    <a:lstStyle/>
                    <a:p>
                      <a:pPr algn="l" fontAlgn="base"/>
                      <a:r>
                        <a:rPr lang="en-IN" sz="2400" b="1" dirty="0"/>
                        <a:t>It is involved during the development phase.</a:t>
                      </a:r>
                    </a:p>
                  </a:txBody>
                  <a:tcPr marL="95250" marR="95250" marT="133350" marB="133350" anchor="ctr"/>
                </a:tc>
                <a:tc>
                  <a:txBody>
                    <a:bodyPr/>
                    <a:lstStyle/>
                    <a:p>
                      <a:pPr algn="l" fontAlgn="base"/>
                      <a:r>
                        <a:rPr lang="en-IN" sz="2400" b="1" dirty="0"/>
                        <a:t>It is not included during the development phase.</a:t>
                      </a:r>
                    </a:p>
                  </a:txBody>
                  <a:tcPr marL="95250" marR="95250" marT="133350" marB="133350" anchor="ctr"/>
                </a:tc>
              </a:tr>
              <a:tr h="921550">
                <a:tc>
                  <a:txBody>
                    <a:bodyPr/>
                    <a:lstStyle/>
                    <a:p>
                      <a:pPr algn="l" fontAlgn="base"/>
                      <a:r>
                        <a:rPr lang="en-IN" sz="2400" b="1" dirty="0"/>
                        <a:t>t does not include the execution of the program.</a:t>
                      </a:r>
                    </a:p>
                  </a:txBody>
                  <a:tcPr marL="95250" marR="95250" marT="133350" marB="133350" anchor="ctr"/>
                </a:tc>
                <a:tc>
                  <a:txBody>
                    <a:bodyPr/>
                    <a:lstStyle/>
                    <a:p>
                      <a:pPr algn="l" fontAlgn="base"/>
                      <a:r>
                        <a:rPr lang="en-IN" sz="2400" b="1"/>
                        <a:t>It always includes the execution of the program.</a:t>
                      </a:r>
                    </a:p>
                  </a:txBody>
                  <a:tcPr marL="95250" marR="95250" marT="133350" marB="133350" anchor="ctr"/>
                </a:tc>
              </a:tr>
              <a:tr h="921550">
                <a:tc>
                  <a:txBody>
                    <a:bodyPr/>
                    <a:lstStyle/>
                    <a:p>
                      <a:pPr algn="l" fontAlgn="base"/>
                      <a:r>
                        <a:rPr lang="en-IN" sz="2400" b="1" dirty="0"/>
                        <a:t>It is a managerial tool</a:t>
                      </a:r>
                      <a:r>
                        <a:rPr lang="en-IN" sz="2400" b="1" dirty="0" smtClean="0"/>
                        <a:t>.</a:t>
                      </a:r>
                    </a:p>
                    <a:p>
                      <a:pPr algn="l" fontAlgn="base"/>
                      <a:r>
                        <a:rPr lang="en-IN" sz="2400" b="1" dirty="0" smtClean="0"/>
                        <a:t>Ex:</a:t>
                      </a:r>
                      <a:r>
                        <a:rPr lang="en-IN" sz="2400" b="1" baseline="0" dirty="0" smtClean="0"/>
                        <a:t> Verification</a:t>
                      </a:r>
                      <a:endParaRPr lang="en-IN" sz="2400" b="1" dirty="0"/>
                    </a:p>
                  </a:txBody>
                  <a:tcPr marL="95250" marR="95250" marT="133350" marB="133350" anchor="ctr"/>
                </a:tc>
                <a:tc>
                  <a:txBody>
                    <a:bodyPr/>
                    <a:lstStyle/>
                    <a:p>
                      <a:pPr algn="l" fontAlgn="base"/>
                      <a:r>
                        <a:rPr lang="en-IN" sz="2400" b="1" dirty="0"/>
                        <a:t>It is a corrective tool</a:t>
                      </a:r>
                      <a:r>
                        <a:rPr lang="en-IN" sz="2400" b="1" dirty="0" smtClean="0"/>
                        <a:t>.</a:t>
                      </a:r>
                    </a:p>
                    <a:p>
                      <a:pPr algn="l" fontAlgn="base"/>
                      <a:r>
                        <a:rPr lang="en-IN" sz="2400" b="1" dirty="0" smtClean="0"/>
                        <a:t>Ex: Validation</a:t>
                      </a:r>
                      <a:endParaRPr lang="en-IN" sz="2400" b="1" dirty="0"/>
                    </a:p>
                  </a:txBody>
                  <a:tcPr marL="95250" marR="95250" marT="133350" marB="133350" anchor="ct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7371249"/>
          </a:xfrm>
          <a:prstGeom prst="rect">
            <a:avLst/>
          </a:prstGeom>
          <a:noFill/>
        </p:spPr>
        <p:txBody>
          <a:bodyPr wrap="square" rtlCol="0">
            <a:spAutoFit/>
          </a:bodyPr>
          <a:lstStyle/>
          <a:p>
            <a:pPr algn="ctr"/>
            <a:r>
              <a:rPr lang="en-IN" sz="2700" b="1" i="1" dirty="0" smtClean="0">
                <a:solidFill>
                  <a:srgbClr val="FF0000"/>
                </a:solidFill>
                <a:latin typeface="Times New Roman" pitchFamily="18" charset="0"/>
                <a:cs typeface="Times New Roman" pitchFamily="18" charset="0"/>
              </a:rPr>
              <a:t>Software Testing</a:t>
            </a:r>
          </a:p>
          <a:p>
            <a:r>
              <a:rPr lang="en-IN" sz="2400" b="1" dirty="0" smtClean="0">
                <a:solidFill>
                  <a:srgbClr val="FF0000"/>
                </a:solidFill>
                <a:latin typeface="Times New Roman" pitchFamily="18" charset="0"/>
                <a:cs typeface="Times New Roman" pitchFamily="18" charset="0"/>
              </a:rPr>
              <a:t>Software Quality Assurance Activity</a:t>
            </a:r>
            <a:r>
              <a:rPr lang="en-IN" sz="2700" b="1" dirty="0" smtClean="0">
                <a:solidFill>
                  <a:srgbClr val="FF0000"/>
                </a:solidFill>
                <a:latin typeface="Times New Roman" pitchFamily="18" charset="0"/>
                <a:cs typeface="Times New Roman" pitchFamily="18" charset="0"/>
              </a:rPr>
              <a:t>:</a:t>
            </a:r>
            <a:endParaRPr lang="en-IN" sz="2600" b="1" dirty="0" smtClean="0">
              <a:solidFill>
                <a:srgbClr val="FF0000"/>
              </a:solidFill>
              <a:latin typeface="Times New Roman" pitchFamily="18" charset="0"/>
              <a:cs typeface="Times New Roman" pitchFamily="18" charset="0"/>
            </a:endParaRPr>
          </a:p>
          <a:p>
            <a:r>
              <a:rPr lang="en-IN" sz="2600" b="1" dirty="0" smtClean="0">
                <a:latin typeface="Times New Roman" pitchFamily="18" charset="0"/>
                <a:cs typeface="Times New Roman" pitchFamily="18" charset="0"/>
              </a:rPr>
              <a:t>-Software Quality Assurance (SQA)</a:t>
            </a:r>
            <a:r>
              <a:rPr lang="en-IN" sz="2600" dirty="0" smtClean="0">
                <a:latin typeface="Times New Roman" pitchFamily="18" charset="0"/>
                <a:cs typeface="Times New Roman" pitchFamily="18" charset="0"/>
              </a:rPr>
              <a:t> is simply a way to assure quality in the software.</a:t>
            </a:r>
          </a:p>
          <a:p>
            <a:r>
              <a:rPr lang="en-IN" sz="2600" dirty="0" smtClean="0">
                <a:latin typeface="Times New Roman" pitchFamily="18" charset="0"/>
                <a:cs typeface="Times New Roman" pitchFamily="18" charset="0"/>
              </a:rPr>
              <a:t>- It is the set of activities which ensure processes, procedures as well as standards are suitable for the project and implemented correctly. </a:t>
            </a:r>
            <a:endParaRPr lang="en-IN" sz="2600" b="1" dirty="0" smtClean="0">
              <a:solidFill>
                <a:srgbClr val="FF0000"/>
              </a:solidFill>
              <a:latin typeface="Times New Roman" pitchFamily="18" charset="0"/>
              <a:cs typeface="Times New Roman" pitchFamily="18" charset="0"/>
            </a:endParaRPr>
          </a:p>
          <a:p>
            <a:r>
              <a:rPr lang="en-IN" sz="2600" dirty="0" smtClean="0">
                <a:latin typeface="Times New Roman" pitchFamily="18" charset="0"/>
                <a:cs typeface="Times New Roman" pitchFamily="18" charset="0"/>
              </a:rPr>
              <a:t>-SQA is kind of Umbrella activity that is applied throughout the software process. </a:t>
            </a:r>
          </a:p>
          <a:p>
            <a:pPr marL="514350" indent="-514350">
              <a:buAutoNum type="arabicParenR"/>
            </a:pPr>
            <a:r>
              <a:rPr lang="en-IN" sz="2600" dirty="0" smtClean="0">
                <a:latin typeface="Times New Roman" pitchFamily="18" charset="0"/>
                <a:cs typeface="Times New Roman" pitchFamily="18" charset="0"/>
              </a:rPr>
              <a:t>Prepares an SQA plan for a project</a:t>
            </a:r>
          </a:p>
          <a:p>
            <a:pPr marL="514350" indent="-514350">
              <a:buAutoNum type="arabicParenR"/>
            </a:pPr>
            <a:r>
              <a:rPr lang="en-IN" sz="2600" dirty="0" smtClean="0">
                <a:latin typeface="Times New Roman" pitchFamily="18" charset="0"/>
                <a:cs typeface="Times New Roman" pitchFamily="18" charset="0"/>
              </a:rPr>
              <a:t>Participates in the development of the project's software process description</a:t>
            </a:r>
          </a:p>
          <a:p>
            <a:pPr marL="514350" indent="-514350">
              <a:buAutoNum type="arabicParenR"/>
            </a:pPr>
            <a:r>
              <a:rPr lang="en-IN" sz="2600" dirty="0" smtClean="0">
                <a:latin typeface="Times New Roman" pitchFamily="18" charset="0"/>
                <a:cs typeface="Times New Roman" pitchFamily="18" charset="0"/>
              </a:rPr>
              <a:t>Reviews software engineering activities to verify compliance with the defined software process.</a:t>
            </a:r>
          </a:p>
          <a:p>
            <a:pPr marL="514350" indent="-514350">
              <a:buAutoNum type="arabicParenR"/>
            </a:pPr>
            <a:r>
              <a:rPr lang="en-IN" sz="2600" dirty="0" smtClean="0">
                <a:latin typeface="Times New Roman" pitchFamily="18" charset="0"/>
                <a:cs typeface="Times New Roman" pitchFamily="18" charset="0"/>
              </a:rPr>
              <a:t>Audits designated software work products to verify compliance with those defined as a part of the software process.</a:t>
            </a:r>
          </a:p>
          <a:p>
            <a:endParaRPr lang="en-IN" sz="2800" dirty="0" smtClean="0"/>
          </a:p>
          <a:p>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1462"/>
            <a:ext cx="9144000" cy="7032694"/>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dirty="0" smtClean="0"/>
              <a:t>-STLC stands for Software Testing Life Cycle.</a:t>
            </a:r>
          </a:p>
          <a:p>
            <a:r>
              <a:rPr lang="en-IN" sz="2800" dirty="0" smtClean="0"/>
              <a:t> -STLC is a sequence of different activities performed by the testing team to ensure the quality of the software or the product.</a:t>
            </a:r>
          </a:p>
          <a:p>
            <a:r>
              <a:rPr lang="en-IN" sz="2800" dirty="0" smtClean="0"/>
              <a:t>STLC provides a step-by-step process to ensure quality software.</a:t>
            </a:r>
          </a:p>
          <a:p>
            <a:pPr algn="ctr"/>
            <a:r>
              <a:rPr lang="en-IN" sz="3300" b="1" dirty="0" smtClean="0">
                <a:solidFill>
                  <a:srgbClr val="FF0000"/>
                </a:solidFill>
              </a:rPr>
              <a:t> STLC Phases</a:t>
            </a:r>
          </a:p>
          <a:p>
            <a:r>
              <a:rPr lang="en-IN" sz="2800" dirty="0" smtClean="0"/>
              <a:t>-STLC has the following different phases but it is not mandatory to follow all phases.</a:t>
            </a:r>
          </a:p>
          <a:p>
            <a:pPr>
              <a:buFontTx/>
              <a:buChar char="-"/>
            </a:pPr>
            <a:r>
              <a:rPr lang="en-IN" sz="2800" dirty="0" smtClean="0"/>
              <a:t>Phases are dependent on the nature of the software or the product, time and resources allocated for the testing and the model of SDLC that is to be followed.</a:t>
            </a:r>
          </a:p>
          <a:p>
            <a:pPr>
              <a:buFontTx/>
              <a:buChar char="-"/>
            </a:pPr>
            <a:endParaRPr lang="en-IN" sz="2800" dirty="0" smtClean="0"/>
          </a:p>
          <a:p>
            <a:endParaRPr lang="en-IN" sz="2800" dirty="0" smtClean="0"/>
          </a:p>
          <a:p>
            <a:endParaRPr lang="en-IN" sz="2700" b="1" i="1" dirty="0" smtClean="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3831818"/>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400" b="1" dirty="0" smtClean="0">
                <a:solidFill>
                  <a:srgbClr val="FF0000"/>
                </a:solidFill>
              </a:rPr>
              <a:t>Software Quality Assurance Activity</a:t>
            </a:r>
            <a:r>
              <a:rPr lang="en-IN" sz="2700" b="1" dirty="0" smtClean="0">
                <a:solidFill>
                  <a:srgbClr val="FF0000"/>
                </a:solidFill>
              </a:rPr>
              <a:t>:</a:t>
            </a:r>
            <a:endParaRPr lang="en-IN" sz="2600" b="1" dirty="0" smtClean="0">
              <a:solidFill>
                <a:srgbClr val="FF0000"/>
              </a:solidFill>
            </a:endParaRPr>
          </a:p>
          <a:p>
            <a:r>
              <a:rPr lang="en-IN" sz="2700" dirty="0" smtClean="0">
                <a:latin typeface="Times New Roman" pitchFamily="18" charset="0"/>
                <a:cs typeface="Times New Roman" pitchFamily="18" charset="0"/>
              </a:rPr>
              <a:t>5)SQA is kind of Umbrella activity that is applied throughout the software process. </a:t>
            </a:r>
          </a:p>
          <a:p>
            <a:r>
              <a:rPr lang="en-IN" sz="2700" dirty="0" smtClean="0">
                <a:latin typeface="Times New Roman" pitchFamily="18" charset="0"/>
                <a:cs typeface="Times New Roman" pitchFamily="18" charset="0"/>
              </a:rPr>
              <a:t>6) Ensures that deviations in software work and work products are documented and handled according to a documented procedure</a:t>
            </a:r>
          </a:p>
          <a:p>
            <a:r>
              <a:rPr lang="en-IN" sz="2700" dirty="0" smtClean="0">
                <a:latin typeface="Times New Roman" pitchFamily="18" charset="0"/>
                <a:cs typeface="Times New Roman" pitchFamily="18" charset="0"/>
              </a:rPr>
              <a:t>7) Records any noncompliance and reports to senior management.</a:t>
            </a:r>
            <a:endParaRPr lang="en-IN" sz="2700" i="1" dirty="0" smtClean="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1887"/>
            <a:ext cx="9144000" cy="6155531"/>
          </a:xfrm>
          <a:prstGeom prst="rect">
            <a:avLst/>
          </a:prstGeom>
          <a:noFill/>
        </p:spPr>
        <p:txBody>
          <a:bodyPr wrap="square" rtlCol="0">
            <a:spAutoFit/>
          </a:bodyPr>
          <a:lstStyle/>
          <a:p>
            <a:pPr algn="ctr"/>
            <a:r>
              <a:rPr lang="en-IN" sz="2700" b="1" i="1" dirty="0" smtClean="0">
                <a:solidFill>
                  <a:srgbClr val="FF0000"/>
                </a:solidFill>
                <a:latin typeface="Times New Roman" pitchFamily="18" charset="0"/>
                <a:cs typeface="Times New Roman" pitchFamily="18" charset="0"/>
              </a:rPr>
              <a:t>Software Testing</a:t>
            </a:r>
          </a:p>
          <a:p>
            <a:r>
              <a:rPr lang="en-IN" sz="2700" b="1" dirty="0" smtClean="0">
                <a:solidFill>
                  <a:srgbClr val="FF0000"/>
                </a:solidFill>
                <a:latin typeface="Times New Roman" pitchFamily="18" charset="0"/>
                <a:cs typeface="Times New Roman" pitchFamily="18" charset="0"/>
              </a:rPr>
              <a:t>Verification and Validation :</a:t>
            </a:r>
          </a:p>
          <a:p>
            <a:r>
              <a:rPr lang="en-IN" sz="2600" dirty="0" smtClean="0">
                <a:latin typeface="Times New Roman" pitchFamily="18" charset="0"/>
                <a:cs typeface="Times New Roman" pitchFamily="18" charset="0"/>
              </a:rPr>
              <a:t>-Verification and Validation is the process of investigating that a software system satisfies specifications and standards and it fulfills the required purpose</a:t>
            </a:r>
          </a:p>
          <a:p>
            <a:r>
              <a:rPr lang="en-IN" sz="2700" b="1" dirty="0" smtClean="0">
                <a:solidFill>
                  <a:srgbClr val="FF0000"/>
                </a:solidFill>
                <a:latin typeface="Times New Roman" pitchFamily="18" charset="0"/>
                <a:cs typeface="Times New Roman" pitchFamily="18" charset="0"/>
              </a:rPr>
              <a:t>Verification:</a:t>
            </a:r>
          </a:p>
          <a:p>
            <a:r>
              <a:rPr lang="en-IN" sz="2600" dirty="0" smtClean="0">
                <a:latin typeface="Times New Roman" pitchFamily="18" charset="0"/>
                <a:cs typeface="Times New Roman" pitchFamily="18" charset="0"/>
              </a:rPr>
              <a:t> It is the process to ensure whether the product that is developed is right or not. It verifies whether the developed product fulfills the requirements that we have. Verification is static testing. </a:t>
            </a:r>
            <a:br>
              <a:rPr lang="en-IN" sz="2600" dirty="0" smtClean="0">
                <a:latin typeface="Times New Roman" pitchFamily="18" charset="0"/>
                <a:cs typeface="Times New Roman" pitchFamily="18" charset="0"/>
              </a:rPr>
            </a:br>
            <a:r>
              <a:rPr lang="en-IN" sz="2600" dirty="0" smtClean="0">
                <a:latin typeface="Times New Roman" pitchFamily="18" charset="0"/>
                <a:cs typeface="Times New Roman" pitchFamily="18" charset="0"/>
              </a:rPr>
              <a:t>Verification means </a:t>
            </a:r>
            <a:r>
              <a:rPr lang="en-IN" sz="2600" b="1" dirty="0" smtClean="0">
                <a:latin typeface="Times New Roman" pitchFamily="18" charset="0"/>
                <a:cs typeface="Times New Roman" pitchFamily="18" charset="0"/>
              </a:rPr>
              <a:t>Are we building the product right?</a:t>
            </a:r>
            <a:r>
              <a:rPr lang="en-IN" sz="2600" dirty="0" smtClean="0">
                <a:latin typeface="Times New Roman" pitchFamily="18" charset="0"/>
                <a:cs typeface="Times New Roman" pitchFamily="18" charset="0"/>
              </a:rPr>
              <a:t> </a:t>
            </a:r>
          </a:p>
          <a:p>
            <a:r>
              <a:rPr lang="en-IN" sz="2700" b="1" dirty="0" smtClean="0">
                <a:solidFill>
                  <a:srgbClr val="FF0000"/>
                </a:solidFill>
                <a:latin typeface="Times New Roman" pitchFamily="18" charset="0"/>
                <a:cs typeface="Times New Roman" pitchFamily="18" charset="0"/>
              </a:rPr>
              <a:t>Validation:</a:t>
            </a:r>
          </a:p>
          <a:p>
            <a:r>
              <a:rPr lang="en-IN" sz="2600" dirty="0" smtClean="0">
                <a:latin typeface="Times New Roman" pitchFamily="18" charset="0"/>
                <a:cs typeface="Times New Roman" pitchFamily="18" charset="0"/>
              </a:rPr>
              <a:t>It is the process of checking the validation of product i.e. it checks what we are developing is the right product. it is validation of actual and expected product. Validation is the dynamic testing. </a:t>
            </a:r>
            <a:br>
              <a:rPr lang="en-IN" sz="2600" dirty="0" smtClean="0">
                <a:latin typeface="Times New Roman" pitchFamily="18" charset="0"/>
                <a:cs typeface="Times New Roman" pitchFamily="18" charset="0"/>
              </a:rPr>
            </a:br>
            <a:r>
              <a:rPr lang="en-IN" sz="2600" dirty="0" smtClean="0">
                <a:latin typeface="Times New Roman" pitchFamily="18" charset="0"/>
                <a:cs typeface="Times New Roman" pitchFamily="18" charset="0"/>
              </a:rPr>
              <a:t>Validation means </a:t>
            </a:r>
            <a:r>
              <a:rPr lang="en-IN" sz="2600" b="1" dirty="0" smtClean="0">
                <a:latin typeface="Times New Roman" pitchFamily="18" charset="0"/>
                <a:cs typeface="Times New Roman" pitchFamily="18" charset="0"/>
              </a:rPr>
              <a:t>Are we building the right product?</a:t>
            </a:r>
            <a:r>
              <a:rPr lang="en-IN" sz="2600" dirty="0" smtClean="0">
                <a:latin typeface="Times New Roman" pitchFamily="18" charset="0"/>
                <a:cs typeface="Times New Roman" pitchFamily="18" charset="0"/>
              </a:rPr>
              <a:t> </a:t>
            </a:r>
            <a:endParaRPr lang="en-IN" sz="2600" b="1" i="1" dirty="0" smtClean="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4878259"/>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600" dirty="0" smtClean="0">
                <a:solidFill>
                  <a:srgbClr val="FF0000"/>
                </a:solidFill>
              </a:rPr>
              <a:t>Verification:</a:t>
            </a:r>
            <a:endParaRPr lang="en-IN" sz="2600" dirty="0" smtClean="0"/>
          </a:p>
          <a:p>
            <a:r>
              <a:rPr lang="en-IN" sz="3000" b="1" dirty="0" smtClean="0"/>
              <a:t>-Veriﬁcation refers to the set of activities that ensure that software correctly implements a speciﬁc function.</a:t>
            </a:r>
          </a:p>
          <a:p>
            <a:r>
              <a:rPr lang="en-IN" sz="2600" dirty="0" smtClean="0"/>
              <a:t>Verification means </a:t>
            </a:r>
            <a:r>
              <a:rPr lang="en-IN" sz="2600" b="1" dirty="0" smtClean="0"/>
              <a:t>Are we building the product right?</a:t>
            </a:r>
            <a:r>
              <a:rPr lang="en-IN" sz="2600" dirty="0" smtClean="0"/>
              <a:t> </a:t>
            </a:r>
          </a:p>
          <a:p>
            <a:r>
              <a:rPr lang="en-IN" sz="2600" dirty="0" smtClean="0">
                <a:solidFill>
                  <a:srgbClr val="FF0000"/>
                </a:solidFill>
              </a:rPr>
              <a:t>Validation</a:t>
            </a:r>
          </a:p>
          <a:p>
            <a:r>
              <a:rPr lang="en-IN" sz="3000" b="1" i="1" dirty="0" smtClean="0"/>
              <a:t>-Validation refers to a different set of activities that ensure that the software that has been built is traceable to customer requirements.</a:t>
            </a:r>
          </a:p>
          <a:p>
            <a:r>
              <a:rPr lang="en-IN" sz="2600" dirty="0" smtClean="0"/>
              <a:t>Validation means Are we building the right product? </a:t>
            </a:r>
            <a:endParaRPr lang="en-IN" sz="2600"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1338828"/>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700" b="1" i="1" dirty="0" smtClean="0">
                <a:solidFill>
                  <a:srgbClr val="FF0000"/>
                </a:solidFill>
                <a:cs typeface="Times New Roman" pitchFamily="18" charset="0"/>
              </a:rPr>
              <a:t>SDLC Model:</a:t>
            </a:r>
          </a:p>
          <a:p>
            <a:endParaRPr lang="en-IN" sz="2700" b="1" i="1" dirty="0" smtClean="0">
              <a:solidFill>
                <a:srgbClr val="FF0000"/>
              </a:solidFill>
              <a:cs typeface="Times New Roman" pitchFamily="18" charset="0"/>
            </a:endParaRPr>
          </a:p>
        </p:txBody>
      </p:sp>
      <p:pic>
        <p:nvPicPr>
          <p:cNvPr id="5" name="Picture 4" descr="sdlc.jpeg"/>
          <p:cNvPicPr>
            <a:picLocks noChangeAspect="1"/>
          </p:cNvPicPr>
          <p:nvPr/>
        </p:nvPicPr>
        <p:blipFill>
          <a:blip r:embed="rId2"/>
          <a:stretch>
            <a:fillRect/>
          </a:stretch>
        </p:blipFill>
        <p:spPr>
          <a:xfrm>
            <a:off x="0" y="1136468"/>
            <a:ext cx="9144000" cy="4585063"/>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6940361"/>
          </a:xfrm>
          <a:prstGeom prst="rect">
            <a:avLst/>
          </a:prstGeom>
          <a:noFill/>
        </p:spPr>
        <p:txBody>
          <a:bodyPr wrap="square" rtlCol="0">
            <a:spAutoFit/>
          </a:bodyPr>
          <a:lstStyle/>
          <a:p>
            <a:pPr algn="ctr"/>
            <a:r>
              <a:rPr lang="en-IN" sz="2700" i="1" dirty="0" smtClean="0">
                <a:solidFill>
                  <a:srgbClr val="FF0000"/>
                </a:solidFill>
                <a:cs typeface="Times New Roman" pitchFamily="18" charset="0"/>
              </a:rPr>
              <a:t>Software Testing</a:t>
            </a:r>
          </a:p>
          <a:p>
            <a:r>
              <a:rPr lang="en-IN" sz="3000" b="1" dirty="0" smtClean="0">
                <a:solidFill>
                  <a:srgbClr val="FF0000"/>
                </a:solidFill>
              </a:rPr>
              <a:t>White box testing</a:t>
            </a:r>
            <a:endParaRPr lang="en-IN" sz="3000" b="1" i="1" dirty="0" smtClean="0">
              <a:solidFill>
                <a:srgbClr val="FF0000"/>
              </a:solidFill>
              <a:cs typeface="Times New Roman" pitchFamily="18" charset="0"/>
            </a:endParaRPr>
          </a:p>
          <a:p>
            <a:r>
              <a:rPr lang="en-IN" sz="2800" dirty="0" smtClean="0"/>
              <a:t>-White box testing techniques analyze and test  the internal structures </a:t>
            </a:r>
          </a:p>
          <a:p>
            <a:r>
              <a:rPr lang="en-IN" sz="2800" dirty="0" smtClean="0"/>
              <a:t>-WBT used data structures, internal design, code structure and the working of the software rather than just the functionality .</a:t>
            </a:r>
          </a:p>
          <a:p>
            <a:r>
              <a:rPr lang="en-IN" sz="2800" dirty="0" smtClean="0"/>
              <a:t>-It is also called glass box testing or clear box testing or structural testing.</a:t>
            </a:r>
          </a:p>
          <a:p>
            <a:r>
              <a:rPr lang="en-IN" sz="2800" b="1" i="1" dirty="0" smtClean="0">
                <a:solidFill>
                  <a:srgbClr val="FF0000"/>
                </a:solidFill>
                <a:cs typeface="Times New Roman" pitchFamily="18" charset="0"/>
              </a:rPr>
              <a:t>-</a:t>
            </a:r>
            <a:r>
              <a:rPr lang="en-IN" sz="2800" dirty="0" smtClean="0"/>
              <a:t> In WBT coding are tested to verify input-output flow and improve design, usability, and security.</a:t>
            </a:r>
          </a:p>
          <a:p>
            <a:r>
              <a:rPr lang="en-IN" sz="2800" dirty="0" smtClean="0"/>
              <a:t>-In white box testing, code is visible to testers, so it is also called Clear box testing, Open box testing, Transparent box testing, Code-based testing, and Glass box testing.</a:t>
            </a:r>
          </a:p>
          <a:p>
            <a:r>
              <a:rPr lang="en-IN" sz="2800" b="1" i="1" dirty="0" smtClean="0">
                <a:solidFill>
                  <a:srgbClr val="FF0000"/>
                </a:solidFill>
                <a:cs typeface="Times New Roman" pitchFamily="18" charset="0"/>
              </a:rPr>
              <a:t> </a:t>
            </a:r>
            <a:endParaRPr lang="en-IN" sz="2700" b="1" i="1" dirty="0" smtClean="0">
              <a:solidFill>
                <a:srgbClr val="FF0000"/>
              </a:solidFill>
              <a:cs typeface="Times New Roman" pitchFamily="18" charset="0"/>
            </a:endParaRPr>
          </a:p>
          <a:p>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5693866"/>
          </a:xfrm>
          <a:prstGeom prst="rect">
            <a:avLst/>
          </a:prstGeom>
          <a:noFill/>
        </p:spPr>
        <p:txBody>
          <a:bodyPr wrap="square" rtlCol="0">
            <a:spAutoFit/>
          </a:bodyPr>
          <a:lstStyle/>
          <a:p>
            <a:pPr algn="ctr"/>
            <a:r>
              <a:rPr lang="en-IN" sz="2700" i="1" dirty="0" smtClean="0">
                <a:solidFill>
                  <a:srgbClr val="FF0000"/>
                </a:solidFill>
                <a:cs typeface="Times New Roman" pitchFamily="18" charset="0"/>
              </a:rPr>
              <a:t>Software Testing</a:t>
            </a:r>
          </a:p>
          <a:p>
            <a:r>
              <a:rPr lang="en-IN" sz="3000" b="1" dirty="0" smtClean="0">
                <a:solidFill>
                  <a:srgbClr val="FF0000"/>
                </a:solidFill>
              </a:rPr>
              <a:t>White box testing</a:t>
            </a:r>
            <a:endParaRPr lang="en-IN" sz="3000" b="1" i="1" dirty="0" smtClean="0">
              <a:solidFill>
                <a:srgbClr val="FF0000"/>
              </a:solidFill>
              <a:cs typeface="Times New Roman" pitchFamily="18" charset="0"/>
            </a:endParaRPr>
          </a:p>
          <a:p>
            <a:r>
              <a:rPr lang="en-IN" sz="2800" dirty="0" smtClean="0"/>
              <a:t>-Following are important </a:t>
            </a:r>
            <a:r>
              <a:rPr lang="en-IN" sz="2800" dirty="0" err="1" smtClean="0"/>
              <a:t>WhiteBox</a:t>
            </a:r>
            <a:r>
              <a:rPr lang="en-IN" sz="2800" dirty="0" smtClean="0"/>
              <a:t> Testing Techniques:</a:t>
            </a:r>
            <a:br>
              <a:rPr lang="en-IN" sz="2800" dirty="0" smtClean="0"/>
            </a:br>
            <a:r>
              <a:rPr lang="en-IN" sz="2800" dirty="0" smtClean="0"/>
              <a:t>1)Statement Coverage</a:t>
            </a:r>
            <a:br>
              <a:rPr lang="en-IN" sz="2800" dirty="0" smtClean="0"/>
            </a:br>
            <a:r>
              <a:rPr lang="en-IN" sz="2800" dirty="0" smtClean="0"/>
              <a:t>2)Decision Coverage</a:t>
            </a:r>
            <a:br>
              <a:rPr lang="en-IN" sz="2800" dirty="0" smtClean="0"/>
            </a:br>
            <a:r>
              <a:rPr lang="en-IN" sz="2800" dirty="0" smtClean="0"/>
              <a:t>3)Branch Coverage</a:t>
            </a:r>
            <a:br>
              <a:rPr lang="en-IN" sz="2800" dirty="0" smtClean="0"/>
            </a:br>
            <a:r>
              <a:rPr lang="en-IN" sz="2800" dirty="0" smtClean="0"/>
              <a:t>4)Condition Coverage</a:t>
            </a:r>
            <a:br>
              <a:rPr lang="en-IN" sz="2800" dirty="0" smtClean="0"/>
            </a:br>
            <a:r>
              <a:rPr lang="en-IN" sz="2800" dirty="0" smtClean="0"/>
              <a:t>5)Multiple Condition Coverage</a:t>
            </a:r>
            <a:br>
              <a:rPr lang="en-IN" sz="2800" dirty="0" smtClean="0"/>
            </a:br>
            <a:r>
              <a:rPr lang="en-IN" sz="2800" dirty="0" smtClean="0"/>
              <a:t>6)Finite State Machine Coverage</a:t>
            </a:r>
            <a:br>
              <a:rPr lang="en-IN" sz="2800" dirty="0" smtClean="0"/>
            </a:br>
            <a:r>
              <a:rPr lang="en-IN" sz="2800" dirty="0" smtClean="0"/>
              <a:t>7)Path Coverage</a:t>
            </a:r>
            <a:br>
              <a:rPr lang="en-IN" sz="2800" dirty="0" smtClean="0"/>
            </a:br>
            <a:r>
              <a:rPr lang="en-IN" sz="2800" dirty="0" smtClean="0"/>
              <a:t>8)Control flow testing</a:t>
            </a:r>
            <a:br>
              <a:rPr lang="en-IN" sz="2800" dirty="0" smtClean="0"/>
            </a:br>
            <a:r>
              <a:rPr lang="en-IN" sz="2800" dirty="0" smtClean="0"/>
              <a:t>9)Data flow testing</a:t>
            </a:r>
            <a:endParaRPr lang="en-IN" sz="2700" b="1" i="1" dirty="0" smtClean="0">
              <a:solidFill>
                <a:srgbClr val="FF0000"/>
              </a:solidFill>
              <a:cs typeface="Times New Roman" pitchFamily="18" charset="0"/>
            </a:endParaRPr>
          </a:p>
          <a:p>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6340197"/>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3000" b="1" dirty="0" smtClean="0">
                <a:solidFill>
                  <a:srgbClr val="FF0000"/>
                </a:solidFill>
              </a:rPr>
              <a:t>Black box testing </a:t>
            </a:r>
            <a:r>
              <a:rPr lang="en-IN" sz="3000" b="1" i="1" dirty="0" smtClean="0">
                <a:solidFill>
                  <a:srgbClr val="FF0000"/>
                </a:solidFill>
                <a:cs typeface="Times New Roman" pitchFamily="18" charset="0"/>
              </a:rPr>
              <a:t>:</a:t>
            </a:r>
          </a:p>
          <a:p>
            <a:r>
              <a:rPr lang="en-IN" sz="3200" b="1" dirty="0" smtClean="0">
                <a:latin typeface="Times New Roman" pitchFamily="18" charset="0"/>
                <a:cs typeface="Times New Roman" pitchFamily="18" charset="0"/>
              </a:rPr>
              <a:t>-Black box</a:t>
            </a:r>
            <a:r>
              <a:rPr lang="en-IN" sz="3200" dirty="0" smtClean="0">
                <a:latin typeface="Times New Roman" pitchFamily="18" charset="0"/>
                <a:cs typeface="Times New Roman" pitchFamily="18" charset="0"/>
              </a:rPr>
              <a:t> testing is a type of software testing in which the functionality of the software is not known.</a:t>
            </a:r>
          </a:p>
          <a:p>
            <a:pPr>
              <a:buFontTx/>
              <a:buChar char="-"/>
            </a:pPr>
            <a:r>
              <a:rPr lang="en-IN" sz="3200" dirty="0" smtClean="0">
                <a:latin typeface="Times New Roman" pitchFamily="18" charset="0"/>
                <a:cs typeface="Times New Roman" pitchFamily="18" charset="0"/>
              </a:rPr>
              <a:t>The testing is done without the internal knowledge of the products and implementation details and internal paths.</a:t>
            </a:r>
          </a:p>
          <a:p>
            <a:pPr>
              <a:buFontTx/>
              <a:buChar char="-"/>
            </a:pPr>
            <a:r>
              <a:rPr lang="en-IN" sz="3200" dirty="0" smtClean="0">
                <a:latin typeface="Times New Roman" pitchFamily="18" charset="0"/>
                <a:cs typeface="Times New Roman" pitchFamily="18" charset="0"/>
              </a:rPr>
              <a:t>The primary source of black box testing is a specification of requirements that is stated by the customer.</a:t>
            </a:r>
          </a:p>
          <a:p>
            <a:pPr>
              <a:buFontTx/>
              <a:buChar char="-"/>
            </a:pPr>
            <a:r>
              <a:rPr lang="en-IN" sz="3200" dirty="0" smtClean="0">
                <a:latin typeface="Times New Roman" pitchFamily="18" charset="0"/>
                <a:cs typeface="Times New Roman" pitchFamily="18" charset="0"/>
              </a:rPr>
              <a:t>In this method, tester selects a function and gives input value to examine its functionality, and checks whether the function is giving expected output or not.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2954655"/>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700" b="1" dirty="0" smtClean="0">
                <a:solidFill>
                  <a:srgbClr val="FF0000"/>
                </a:solidFill>
              </a:rPr>
              <a:t>Black box testing </a:t>
            </a:r>
            <a:r>
              <a:rPr lang="en-IN" sz="2700" b="1" i="1" dirty="0" smtClean="0">
                <a:solidFill>
                  <a:srgbClr val="FF0000"/>
                </a:solidFill>
                <a:cs typeface="Times New Roman" pitchFamily="18" charset="0"/>
              </a:rPr>
              <a:t>:</a:t>
            </a:r>
            <a:endParaRPr lang="en-IN" sz="3300" dirty="0" smtClean="0">
              <a:latin typeface="Times New Roman" pitchFamily="18" charset="0"/>
              <a:cs typeface="Times New Roman" pitchFamily="18" charset="0"/>
            </a:endParaRPr>
          </a:p>
          <a:p>
            <a:pPr>
              <a:buFontTx/>
              <a:buChar char="-"/>
            </a:pPr>
            <a:r>
              <a:rPr lang="en-IN" sz="3300" dirty="0" smtClean="0">
                <a:latin typeface="Times New Roman" pitchFamily="18" charset="0"/>
                <a:cs typeface="Times New Roman" pitchFamily="18" charset="0"/>
              </a:rPr>
              <a:t>Black Box Testing mainly focuses on input and output of software applications and it is entirely based on software requirements and specifications. It is also known as </a:t>
            </a:r>
            <a:r>
              <a:rPr lang="en-IN" sz="3300" dirty="0" err="1" smtClean="0">
                <a:latin typeface="Times New Roman" pitchFamily="18" charset="0"/>
                <a:cs typeface="Times New Roman" pitchFamily="18" charset="0"/>
              </a:rPr>
              <a:t>Behavioral</a:t>
            </a:r>
            <a:r>
              <a:rPr lang="en-IN" sz="3300" dirty="0" smtClean="0">
                <a:latin typeface="Times New Roman" pitchFamily="18" charset="0"/>
                <a:cs typeface="Times New Roman" pitchFamily="18" charset="0"/>
              </a:rPr>
              <a:t> Testing.</a:t>
            </a:r>
            <a:endParaRPr lang="en-IN" sz="3300" b="1" i="1" dirty="0" smtClean="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6571030"/>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3000" b="1" dirty="0" smtClean="0">
                <a:solidFill>
                  <a:srgbClr val="FF0000"/>
                </a:solidFill>
                <a:latin typeface="Times New Roman" pitchFamily="18" charset="0"/>
                <a:cs typeface="Times New Roman" pitchFamily="18" charset="0"/>
              </a:rPr>
              <a:t>Static &amp; Dynamic Testing </a:t>
            </a:r>
            <a:r>
              <a:rPr lang="en-IN" sz="3000" b="1" i="1" dirty="0" smtClean="0">
                <a:solidFill>
                  <a:srgbClr val="FF0000"/>
                </a:solidFill>
                <a:latin typeface="Times New Roman" pitchFamily="18" charset="0"/>
                <a:cs typeface="Times New Roman" pitchFamily="18" charset="0"/>
              </a:rPr>
              <a:t>:</a:t>
            </a:r>
          </a:p>
          <a:p>
            <a:r>
              <a:rPr lang="en-IN" sz="2800" b="1" dirty="0" smtClean="0">
                <a:latin typeface="Times New Roman" pitchFamily="18" charset="0"/>
                <a:cs typeface="Times New Roman" pitchFamily="18" charset="0"/>
              </a:rPr>
              <a:t>-Static Testing</a:t>
            </a:r>
            <a:r>
              <a:rPr lang="en-IN" sz="2800" dirty="0" smtClean="0">
                <a:latin typeface="Times New Roman" pitchFamily="18" charset="0"/>
                <a:cs typeface="Times New Roman" pitchFamily="18" charset="0"/>
              </a:rPr>
              <a:t> is a type of a </a:t>
            </a:r>
            <a:r>
              <a:rPr lang="en-IN" sz="2800" u="sng" dirty="0" smtClean="0">
                <a:latin typeface="Times New Roman" pitchFamily="18" charset="0"/>
                <a:cs typeface="Times New Roman" pitchFamily="18" charset="0"/>
                <a:hlinkClick r:id="rId2"/>
              </a:rPr>
              <a:t>Software Testing</a:t>
            </a:r>
            <a:r>
              <a:rPr lang="en-IN" sz="2800" dirty="0" smtClean="0">
                <a:latin typeface="Times New Roman" pitchFamily="18" charset="0"/>
                <a:cs typeface="Times New Roman" pitchFamily="18" charset="0"/>
              </a:rPr>
              <a:t> method which is performed to check the defects in software without actually executing the code of the software application.</a:t>
            </a:r>
          </a:p>
          <a:p>
            <a:pPr>
              <a:buFontTx/>
              <a:buChar char="-"/>
            </a:pPr>
            <a:r>
              <a:rPr lang="en-IN" sz="2800" dirty="0" smtClean="0">
                <a:latin typeface="Times New Roman" pitchFamily="18" charset="0"/>
                <a:cs typeface="Times New Roman" pitchFamily="18" charset="0"/>
              </a:rPr>
              <a:t>Static testing is done to avoid errors at an early stage of development as it is easier to identify the errors and solve the  errors.</a:t>
            </a:r>
          </a:p>
          <a:p>
            <a:pPr>
              <a:buFontTx/>
              <a:buChar char="-"/>
            </a:pPr>
            <a:r>
              <a:rPr lang="en-IN" sz="2800" b="1" dirty="0" smtClean="0">
                <a:latin typeface="Times New Roman" pitchFamily="18" charset="0"/>
                <a:cs typeface="Times New Roman" pitchFamily="18" charset="0"/>
              </a:rPr>
              <a:t>Dynamic testing  </a:t>
            </a:r>
            <a:r>
              <a:rPr lang="en-IN" sz="2800" dirty="0" smtClean="0">
                <a:latin typeface="Times New Roman" pitchFamily="18" charset="0"/>
                <a:cs typeface="Times New Roman" pitchFamily="18" charset="0"/>
              </a:rPr>
              <a:t>is testing performed when code </a:t>
            </a:r>
            <a:r>
              <a:rPr lang="en-IN" sz="2800" dirty="0" err="1" smtClean="0">
                <a:latin typeface="Times New Roman" pitchFamily="18" charset="0"/>
                <a:cs typeface="Times New Roman" pitchFamily="18" charset="0"/>
              </a:rPr>
              <a:t>ior</a:t>
            </a:r>
            <a:r>
              <a:rPr lang="en-IN" sz="2800" dirty="0" smtClean="0">
                <a:latin typeface="Times New Roman" pitchFamily="18" charset="0"/>
                <a:cs typeface="Times New Roman" pitchFamily="18" charset="0"/>
              </a:rPr>
              <a:t> software  is in running state.</a:t>
            </a:r>
          </a:p>
          <a:p>
            <a:pPr>
              <a:buFontTx/>
              <a:buChar char="-"/>
            </a:pPr>
            <a:r>
              <a:rPr lang="en-IN" sz="2800" dirty="0" smtClean="0">
                <a:latin typeface="Times New Roman" pitchFamily="18" charset="0"/>
                <a:cs typeface="Times New Roman" pitchFamily="18" charset="0"/>
              </a:rPr>
              <a:t>To perform dynamic testing the software should be compiled and run.</a:t>
            </a:r>
          </a:p>
          <a:p>
            <a:pPr>
              <a:buFontTx/>
              <a:buChar char="-"/>
            </a:pPr>
            <a:r>
              <a:rPr lang="en-IN" sz="2800" b="1" dirty="0" smtClean="0">
                <a:latin typeface="Times New Roman" pitchFamily="18" charset="0"/>
                <a:cs typeface="Times New Roman" pitchFamily="18" charset="0"/>
              </a:rPr>
              <a:t>Dynamic Testing</a:t>
            </a:r>
            <a:r>
              <a:rPr lang="en-IN" sz="2800" dirty="0" smtClean="0">
                <a:latin typeface="Times New Roman" pitchFamily="18" charset="0"/>
                <a:cs typeface="Times New Roman" pitchFamily="18" charset="0"/>
              </a:rPr>
              <a:t> is a type of </a:t>
            </a:r>
            <a:r>
              <a:rPr lang="en-IN" sz="2800" dirty="0" smtClean="0">
                <a:latin typeface="Times New Roman" pitchFamily="18" charset="0"/>
                <a:cs typeface="Times New Roman" pitchFamily="18" charset="0"/>
                <a:hlinkClick r:id="rId2"/>
              </a:rPr>
              <a:t>Software Testing</a:t>
            </a:r>
            <a:r>
              <a:rPr lang="en-IN" sz="2800" dirty="0" smtClean="0">
                <a:latin typeface="Times New Roman" pitchFamily="18" charset="0"/>
                <a:cs typeface="Times New Roman" pitchFamily="18" charset="0"/>
              </a:rPr>
              <a:t> which is performed to analyze the dynamic </a:t>
            </a:r>
            <a:r>
              <a:rPr lang="en-IN" sz="2800" dirty="0" err="1" smtClean="0">
                <a:latin typeface="Times New Roman" pitchFamily="18" charset="0"/>
                <a:cs typeface="Times New Roman" pitchFamily="18" charset="0"/>
              </a:rPr>
              <a:t>behavior</a:t>
            </a:r>
            <a:r>
              <a:rPr lang="en-IN" sz="2800" dirty="0" smtClean="0">
                <a:latin typeface="Times New Roman" pitchFamily="18" charset="0"/>
                <a:cs typeface="Times New Roman" pitchFamily="18" charset="0"/>
              </a:rPr>
              <a:t> of the code.</a:t>
            </a:r>
          </a:p>
          <a:p>
            <a:pPr>
              <a:buFontTx/>
              <a:buChar char="-"/>
            </a:pPr>
            <a:endParaRPr lang="en-IN" sz="28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3508653"/>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b="1" dirty="0" smtClean="0">
                <a:solidFill>
                  <a:srgbClr val="FF0000"/>
                </a:solidFill>
              </a:rPr>
              <a:t>Static Testing Techniques:</a:t>
            </a:r>
            <a:r>
              <a:rPr lang="en-IN" sz="2800" dirty="0" smtClean="0">
                <a:solidFill>
                  <a:srgbClr val="FF0000"/>
                </a:solidFill>
              </a:rPr>
              <a:t/>
            </a:r>
            <a:br>
              <a:rPr lang="en-IN" sz="2800" dirty="0" smtClean="0">
                <a:solidFill>
                  <a:srgbClr val="FF0000"/>
                </a:solidFill>
              </a:rPr>
            </a:br>
            <a:r>
              <a:rPr lang="en-IN" sz="2800" dirty="0" smtClean="0">
                <a:solidFill>
                  <a:srgbClr val="FF0000"/>
                </a:solidFill>
              </a:rPr>
              <a:t>- </a:t>
            </a:r>
            <a:r>
              <a:rPr lang="en-IN" sz="2800" dirty="0" smtClean="0"/>
              <a:t> It includes the testing of the software for the input values and output values that are analyzed. Dynamic Testing is basically performed to describe the dynamic </a:t>
            </a:r>
            <a:r>
              <a:rPr lang="en-IN" sz="2800" dirty="0" err="1" smtClean="0"/>
              <a:t>behavior</a:t>
            </a:r>
            <a:r>
              <a:rPr lang="en-IN" sz="2800" dirty="0" smtClean="0"/>
              <a:t> of code</a:t>
            </a:r>
          </a:p>
          <a:p>
            <a:endParaRPr lang="en-IN" sz="2800" dirty="0" smtClean="0">
              <a:solidFill>
                <a:srgbClr val="FF0000"/>
              </a:solidFill>
            </a:endParaRPr>
          </a:p>
          <a:p>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1462"/>
            <a:ext cx="9144000" cy="5247590"/>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b="1" i="1" dirty="0" smtClean="0">
                <a:solidFill>
                  <a:srgbClr val="FF0000"/>
                </a:solidFill>
              </a:rPr>
              <a:t>		-Software Testing Principles:</a:t>
            </a:r>
          </a:p>
          <a:p>
            <a:pPr>
              <a:buFontTx/>
              <a:buChar char="-"/>
            </a:pPr>
            <a:r>
              <a:rPr lang="en-IN" sz="2800" dirty="0" smtClean="0"/>
              <a:t>All tests should be traceable to customer requirements.</a:t>
            </a:r>
          </a:p>
          <a:p>
            <a:pPr>
              <a:buFontTx/>
              <a:buChar char="-"/>
            </a:pPr>
            <a:r>
              <a:rPr lang="en-IN" sz="2800" dirty="0" smtClean="0"/>
              <a:t> Tests should be planned long before testing begins. </a:t>
            </a:r>
          </a:p>
          <a:p>
            <a:pPr>
              <a:buFontTx/>
              <a:buChar char="-"/>
            </a:pPr>
            <a:r>
              <a:rPr lang="en-IN" sz="2800" dirty="0" smtClean="0"/>
              <a:t> The Pareto principle applies to software testing.</a:t>
            </a:r>
          </a:p>
          <a:p>
            <a:pPr>
              <a:buFontTx/>
              <a:buChar char="-"/>
            </a:pPr>
            <a:r>
              <a:rPr lang="en-IN" sz="2800" dirty="0" smtClean="0"/>
              <a:t> Testing should begin “in the small” and progress toward testing “in the large”.</a:t>
            </a:r>
          </a:p>
          <a:p>
            <a:pPr>
              <a:buFontTx/>
              <a:buChar char="-"/>
            </a:pPr>
            <a:r>
              <a:rPr lang="en-IN" sz="2800" dirty="0" smtClean="0"/>
              <a:t> Exhaustive testing is not possible</a:t>
            </a:r>
          </a:p>
          <a:p>
            <a:pPr>
              <a:buFontTx/>
              <a:buChar char="-"/>
            </a:pPr>
            <a:r>
              <a:rPr lang="en-IN" sz="2800" dirty="0" smtClean="0"/>
              <a:t> To be most effective, testing should be conducted by an independent third party. </a:t>
            </a:r>
          </a:p>
          <a:p>
            <a:endParaRPr lang="en-IN" sz="2800" b="1" i="1" dirty="0" smtClean="0"/>
          </a:p>
          <a:p>
            <a:r>
              <a:rPr lang="en-IN" sz="2800" b="1" i="1" dirty="0" smtClean="0"/>
              <a:t>		</a:t>
            </a:r>
            <a:endParaRPr lang="en-IN" sz="2700" b="1" i="1" dirty="0" smtClean="0">
              <a:solidFill>
                <a:srgbClr val="FF000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2631490"/>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b="1" dirty="0" smtClean="0">
                <a:solidFill>
                  <a:srgbClr val="FF0000"/>
                </a:solidFill>
              </a:rPr>
              <a:t>Static Testing Techniques:</a:t>
            </a:r>
            <a:r>
              <a:rPr lang="en-IN" sz="2800" dirty="0" smtClean="0">
                <a:solidFill>
                  <a:srgbClr val="FF0000"/>
                </a:solidFill>
              </a:rPr>
              <a:t/>
            </a:r>
            <a:br>
              <a:rPr lang="en-IN" sz="2800" dirty="0" smtClean="0">
                <a:solidFill>
                  <a:srgbClr val="FF0000"/>
                </a:solidFill>
              </a:rPr>
            </a:br>
            <a:r>
              <a:rPr lang="en-IN" sz="2800" dirty="0" smtClean="0"/>
              <a:t>There are mainly two type techniques used in Static Testing:</a:t>
            </a:r>
            <a:endParaRPr lang="en-IN" sz="2700" b="1" i="1" dirty="0" smtClean="0">
              <a:solidFill>
                <a:srgbClr val="FF0000"/>
              </a:solidFill>
              <a:cs typeface="Times New Roman" pitchFamily="18" charset="0"/>
            </a:endParaRPr>
          </a:p>
          <a:p>
            <a:endParaRPr lang="en-IN" sz="2700" b="1" i="1" dirty="0" smtClean="0">
              <a:solidFill>
                <a:srgbClr val="FF0000"/>
              </a:solidFill>
              <a:cs typeface="Times New Roman" pitchFamily="18" charset="0"/>
            </a:endParaRPr>
          </a:p>
          <a:p>
            <a:endParaRPr lang="en-IN" sz="2700" b="1" i="1" dirty="0" smtClean="0">
              <a:solidFill>
                <a:srgbClr val="FF0000"/>
              </a:solidFill>
              <a:cs typeface="Times New Roman" pitchFamily="18" charset="0"/>
            </a:endParaRPr>
          </a:p>
        </p:txBody>
      </p:sp>
      <p:pic>
        <p:nvPicPr>
          <p:cNvPr id="3" name="Picture 2" descr="static testing01.jpg"/>
          <p:cNvPicPr>
            <a:picLocks noChangeAspect="1"/>
          </p:cNvPicPr>
          <p:nvPr/>
        </p:nvPicPr>
        <p:blipFill>
          <a:blip r:embed="rId2"/>
          <a:stretch>
            <a:fillRect/>
          </a:stretch>
        </p:blipFill>
        <p:spPr>
          <a:xfrm>
            <a:off x="71470" y="1714488"/>
            <a:ext cx="8858248" cy="5110402"/>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6509474"/>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b="1" dirty="0" smtClean="0">
                <a:solidFill>
                  <a:srgbClr val="FF0000"/>
                </a:solidFill>
              </a:rPr>
              <a:t>Static Testing Techniques:</a:t>
            </a:r>
            <a:r>
              <a:rPr lang="en-IN" sz="2800" dirty="0" smtClean="0">
                <a:solidFill>
                  <a:srgbClr val="FF0000"/>
                </a:solidFill>
              </a:rPr>
              <a:t/>
            </a:r>
            <a:br>
              <a:rPr lang="en-IN" sz="2800" dirty="0" smtClean="0">
                <a:solidFill>
                  <a:srgbClr val="FF0000"/>
                </a:solidFill>
              </a:rPr>
            </a:br>
            <a:r>
              <a:rPr lang="en-IN" sz="2800" dirty="0" smtClean="0"/>
              <a:t>There are mainly two type techniques used in Static Testing:</a:t>
            </a:r>
          </a:p>
          <a:p>
            <a:pPr fontAlgn="base"/>
            <a:r>
              <a:rPr lang="en-IN" sz="2800" b="1" dirty="0" smtClean="0">
                <a:solidFill>
                  <a:srgbClr val="FF0000"/>
                </a:solidFill>
              </a:rPr>
              <a:t>1. Review:</a:t>
            </a:r>
            <a:r>
              <a:rPr lang="en-IN" sz="2800" dirty="0" smtClean="0"/>
              <a:t/>
            </a:r>
            <a:br>
              <a:rPr lang="en-IN" sz="2800" dirty="0" smtClean="0"/>
            </a:br>
            <a:r>
              <a:rPr lang="en-IN" sz="2800" dirty="0" smtClean="0"/>
              <a:t>-In static testing review is a process or technique that is performed to find the potential defects in the design of the software. </a:t>
            </a:r>
          </a:p>
          <a:p>
            <a:pPr fontAlgn="base"/>
            <a:r>
              <a:rPr lang="en-IN" sz="2800" dirty="0" smtClean="0"/>
              <a:t>-It is process to detect and remove errors and defects in the different supporting documents like software requirements specifications. </a:t>
            </a:r>
          </a:p>
          <a:p>
            <a:pPr fontAlgn="base"/>
            <a:r>
              <a:rPr lang="en-IN" sz="2800" dirty="0" smtClean="0"/>
              <a:t>-People examine the documents and sort out errors, redundancies and ambiguities.</a:t>
            </a:r>
            <a:br>
              <a:rPr lang="en-IN" sz="2800" dirty="0" smtClean="0"/>
            </a:br>
            <a:endParaRPr lang="en-IN" sz="2700" b="1" i="1" dirty="0" smtClean="0">
              <a:solidFill>
                <a:srgbClr val="FF0000"/>
              </a:solidFill>
              <a:cs typeface="Times New Roman" pitchFamily="18" charset="0"/>
            </a:endParaRPr>
          </a:p>
          <a:p>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7125027"/>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b="1" dirty="0" smtClean="0">
                <a:solidFill>
                  <a:srgbClr val="FF0000"/>
                </a:solidFill>
              </a:rPr>
              <a:t>Static Testing Techniques:</a:t>
            </a:r>
            <a:r>
              <a:rPr lang="en-IN" sz="2800" dirty="0" smtClean="0">
                <a:solidFill>
                  <a:srgbClr val="FF0000"/>
                </a:solidFill>
              </a:rPr>
              <a:t/>
            </a:r>
            <a:br>
              <a:rPr lang="en-IN" sz="2800" dirty="0" smtClean="0">
                <a:solidFill>
                  <a:srgbClr val="FF0000"/>
                </a:solidFill>
              </a:rPr>
            </a:br>
            <a:r>
              <a:rPr lang="en-IN" sz="2700" dirty="0" smtClean="0">
                <a:latin typeface="Times New Roman" pitchFamily="18" charset="0"/>
                <a:cs typeface="Times New Roman" pitchFamily="18" charset="0"/>
              </a:rPr>
              <a:t>There are mainly two type techniques used in Static Testing:</a:t>
            </a:r>
          </a:p>
          <a:p>
            <a:pPr fontAlgn="base"/>
            <a:r>
              <a:rPr lang="en-IN" sz="2700" dirty="0" smtClean="0">
                <a:latin typeface="Times New Roman" pitchFamily="18" charset="0"/>
                <a:cs typeface="Times New Roman" pitchFamily="18" charset="0"/>
              </a:rPr>
              <a:t>Review is of four types:</a:t>
            </a:r>
          </a:p>
          <a:p>
            <a:pPr fontAlgn="base"/>
            <a:r>
              <a:rPr lang="en-IN" sz="2700" b="1" dirty="0" smtClean="0">
                <a:latin typeface="Times New Roman" pitchFamily="18" charset="0"/>
                <a:cs typeface="Times New Roman" pitchFamily="18" charset="0"/>
              </a:rPr>
              <a:t>Informal:</a:t>
            </a:r>
            <a:r>
              <a:rPr lang="en-IN" sz="2700" dirty="0" smtClean="0">
                <a:latin typeface="Times New Roman" pitchFamily="18" charset="0"/>
                <a:cs typeface="Times New Roman" pitchFamily="18" charset="0"/>
              </a:rPr>
              <a:t/>
            </a:r>
            <a:br>
              <a:rPr lang="en-IN" sz="2700" dirty="0" smtClean="0">
                <a:latin typeface="Times New Roman" pitchFamily="18" charset="0"/>
                <a:cs typeface="Times New Roman" pitchFamily="18" charset="0"/>
              </a:rPr>
            </a:br>
            <a:r>
              <a:rPr lang="en-IN" sz="2700" dirty="0" smtClean="0">
                <a:latin typeface="Times New Roman" pitchFamily="18" charset="0"/>
                <a:cs typeface="Times New Roman" pitchFamily="18" charset="0"/>
              </a:rPr>
              <a:t>In informal review the creator of the documents put the contents in front of audience and everyone gives their opinion and thus defects are identified in the early stage.</a:t>
            </a:r>
          </a:p>
          <a:p>
            <a:pPr fontAlgn="base"/>
            <a:r>
              <a:rPr lang="en-IN" sz="2700" b="1" dirty="0" smtClean="0">
                <a:latin typeface="Times New Roman" pitchFamily="18" charset="0"/>
                <a:cs typeface="Times New Roman" pitchFamily="18" charset="0"/>
              </a:rPr>
              <a:t>Walkthrough:</a:t>
            </a:r>
            <a:r>
              <a:rPr lang="en-IN" sz="2700" dirty="0" smtClean="0">
                <a:latin typeface="Times New Roman" pitchFamily="18" charset="0"/>
                <a:cs typeface="Times New Roman" pitchFamily="18" charset="0"/>
              </a:rPr>
              <a:t/>
            </a:r>
            <a:br>
              <a:rPr lang="en-IN" sz="2700" dirty="0" smtClean="0">
                <a:latin typeface="Times New Roman" pitchFamily="18" charset="0"/>
                <a:cs typeface="Times New Roman" pitchFamily="18" charset="0"/>
              </a:rPr>
            </a:br>
            <a:r>
              <a:rPr lang="en-IN" sz="2700" dirty="0" smtClean="0">
                <a:latin typeface="Times New Roman" pitchFamily="18" charset="0"/>
                <a:cs typeface="Times New Roman" pitchFamily="18" charset="0"/>
              </a:rPr>
              <a:t>It is basically performed by experienced person or expert to check the defects so that there might not be problem further in the development or testing phase.</a:t>
            </a:r>
          </a:p>
          <a:p>
            <a:pPr fontAlgn="base"/>
            <a:r>
              <a:rPr lang="en-IN" sz="2700" b="1" dirty="0" smtClean="0">
                <a:latin typeface="Times New Roman" pitchFamily="18" charset="0"/>
                <a:cs typeface="Times New Roman" pitchFamily="18" charset="0"/>
              </a:rPr>
              <a:t>Peer review:</a:t>
            </a:r>
            <a:r>
              <a:rPr lang="en-IN" sz="2700" dirty="0" smtClean="0">
                <a:latin typeface="Times New Roman" pitchFamily="18" charset="0"/>
                <a:cs typeface="Times New Roman" pitchFamily="18" charset="0"/>
              </a:rPr>
              <a:t/>
            </a:r>
            <a:br>
              <a:rPr lang="en-IN" sz="2700" dirty="0" smtClean="0">
                <a:latin typeface="Times New Roman" pitchFamily="18" charset="0"/>
                <a:cs typeface="Times New Roman" pitchFamily="18" charset="0"/>
              </a:rPr>
            </a:br>
            <a:r>
              <a:rPr lang="en-IN" sz="2700" dirty="0" smtClean="0">
                <a:latin typeface="Times New Roman" pitchFamily="18" charset="0"/>
                <a:cs typeface="Times New Roman" pitchFamily="18" charset="0"/>
              </a:rPr>
              <a:t>Peer review means checking documents of one-another to detect and fix the defects. It is basically done in a team of colleagues.</a:t>
            </a:r>
          </a:p>
          <a:p>
            <a:endParaRPr lang="en-IN" sz="2400" b="1" i="1" dirty="0" smtClean="0">
              <a:solidFill>
                <a:srgbClr val="FF0000"/>
              </a:solidFill>
              <a:cs typeface="Times New Roman" pitchFamily="18" charset="0"/>
            </a:endParaRPr>
          </a:p>
          <a:p>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3801041"/>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b="1" dirty="0" smtClean="0">
                <a:solidFill>
                  <a:srgbClr val="FF0000"/>
                </a:solidFill>
              </a:rPr>
              <a:t>Static Testing Techniques:</a:t>
            </a:r>
            <a:r>
              <a:rPr lang="en-IN" sz="2800" dirty="0" smtClean="0">
                <a:solidFill>
                  <a:srgbClr val="FF0000"/>
                </a:solidFill>
              </a:rPr>
              <a:t/>
            </a:r>
            <a:br>
              <a:rPr lang="en-IN" sz="2800" dirty="0" smtClean="0">
                <a:solidFill>
                  <a:srgbClr val="FF0000"/>
                </a:solidFill>
              </a:rPr>
            </a:br>
            <a:r>
              <a:rPr lang="en-IN" sz="2700" dirty="0" smtClean="0">
                <a:latin typeface="Times New Roman" pitchFamily="18" charset="0"/>
                <a:cs typeface="Times New Roman" pitchFamily="18" charset="0"/>
              </a:rPr>
              <a:t>There are mainly two type techniques used in Static Testing:</a:t>
            </a:r>
          </a:p>
          <a:p>
            <a:r>
              <a:rPr lang="en-IN" sz="2700" b="1" dirty="0" smtClean="0">
                <a:latin typeface="Times New Roman" pitchFamily="18" charset="0"/>
                <a:cs typeface="Times New Roman" pitchFamily="18" charset="0"/>
              </a:rPr>
              <a:t>Inspection:</a:t>
            </a:r>
            <a:r>
              <a:rPr lang="en-IN" sz="2700" dirty="0" smtClean="0">
                <a:latin typeface="Times New Roman" pitchFamily="18" charset="0"/>
                <a:cs typeface="Times New Roman" pitchFamily="18" charset="0"/>
              </a:rPr>
              <a:t/>
            </a:r>
            <a:br>
              <a:rPr lang="en-IN" sz="2700" dirty="0" smtClean="0">
                <a:latin typeface="Times New Roman" pitchFamily="18" charset="0"/>
                <a:cs typeface="Times New Roman" pitchFamily="18" charset="0"/>
              </a:rPr>
            </a:br>
            <a:r>
              <a:rPr lang="en-IN" sz="2700" dirty="0" smtClean="0">
                <a:latin typeface="Times New Roman" pitchFamily="18" charset="0"/>
                <a:cs typeface="Times New Roman" pitchFamily="18" charset="0"/>
              </a:rPr>
              <a:t>Inspection is basically the verification of document the higher authority like the verification of software requirement specifications (SRS).</a:t>
            </a:r>
          </a:p>
          <a:p>
            <a:endParaRPr lang="en-IN" sz="2400" b="1" i="1" dirty="0" smtClean="0">
              <a:solidFill>
                <a:srgbClr val="FF0000"/>
              </a:solidFill>
              <a:cs typeface="Times New Roman" pitchFamily="18" charset="0"/>
            </a:endParaRPr>
          </a:p>
          <a:p>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5093702"/>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pPr fontAlgn="base"/>
            <a:r>
              <a:rPr lang="en-IN" sz="2800" b="1" dirty="0" smtClean="0">
                <a:solidFill>
                  <a:srgbClr val="FF0000"/>
                </a:solidFill>
              </a:rPr>
              <a:t>Static Testing Techniques:</a:t>
            </a:r>
            <a:r>
              <a:rPr lang="en-IN" sz="2800" dirty="0" smtClean="0">
                <a:solidFill>
                  <a:srgbClr val="FF0000"/>
                </a:solidFill>
              </a:rPr>
              <a:t/>
            </a:r>
            <a:br>
              <a:rPr lang="en-IN" sz="2800" dirty="0" smtClean="0">
                <a:solidFill>
                  <a:srgbClr val="FF0000"/>
                </a:solidFill>
              </a:rPr>
            </a:br>
            <a:r>
              <a:rPr lang="en-IN" sz="2700" dirty="0" smtClean="0">
                <a:latin typeface="Times New Roman" pitchFamily="18" charset="0"/>
                <a:cs typeface="Times New Roman" pitchFamily="18" charset="0"/>
              </a:rPr>
              <a:t> </a:t>
            </a:r>
            <a:r>
              <a:rPr lang="en-IN" sz="2700" b="1" dirty="0" smtClean="0">
                <a:latin typeface="Times New Roman" pitchFamily="18" charset="0"/>
                <a:cs typeface="Times New Roman" pitchFamily="18" charset="0"/>
              </a:rPr>
              <a:t>Static Analysis:</a:t>
            </a:r>
            <a:r>
              <a:rPr lang="en-IN" sz="2700" dirty="0" smtClean="0">
                <a:latin typeface="Times New Roman" pitchFamily="18" charset="0"/>
                <a:cs typeface="Times New Roman" pitchFamily="18" charset="0"/>
              </a:rPr>
              <a:t/>
            </a:r>
            <a:br>
              <a:rPr lang="en-IN" sz="2700" dirty="0" smtClean="0">
                <a:latin typeface="Times New Roman" pitchFamily="18" charset="0"/>
                <a:cs typeface="Times New Roman" pitchFamily="18" charset="0"/>
              </a:rPr>
            </a:br>
            <a:r>
              <a:rPr lang="en-IN" sz="2700" dirty="0" smtClean="0">
                <a:latin typeface="Times New Roman" pitchFamily="18" charset="0"/>
                <a:cs typeface="Times New Roman" pitchFamily="18" charset="0"/>
              </a:rPr>
              <a:t>Static Analysis includes the evaluation of the code quality that is written by developers. Different tools are used to do the analysis of the code and comparison of the same with the standard.</a:t>
            </a:r>
            <a:br>
              <a:rPr lang="en-IN" sz="2700" dirty="0" smtClean="0">
                <a:latin typeface="Times New Roman" pitchFamily="18" charset="0"/>
                <a:cs typeface="Times New Roman" pitchFamily="18" charset="0"/>
              </a:rPr>
            </a:br>
            <a:r>
              <a:rPr lang="en-IN" sz="2700" dirty="0" smtClean="0">
                <a:latin typeface="Times New Roman" pitchFamily="18" charset="0"/>
                <a:cs typeface="Times New Roman" pitchFamily="18" charset="0"/>
              </a:rPr>
              <a:t>It also helps in following identification of following defects:</a:t>
            </a:r>
          </a:p>
          <a:p>
            <a:pPr marL="514350" indent="-514350" fontAlgn="base">
              <a:buAutoNum type="alphaLcParenBoth"/>
            </a:pPr>
            <a:r>
              <a:rPr lang="en-IN" sz="2700" dirty="0" smtClean="0">
                <a:latin typeface="Times New Roman" pitchFamily="18" charset="0"/>
                <a:cs typeface="Times New Roman" pitchFamily="18" charset="0"/>
              </a:rPr>
              <a:t>Unused variables </a:t>
            </a:r>
          </a:p>
          <a:p>
            <a:pPr marL="514350" indent="-514350" fontAlgn="base">
              <a:buAutoNum type="alphaLcParenBoth"/>
            </a:pPr>
            <a:r>
              <a:rPr lang="en-IN" sz="2700" dirty="0" smtClean="0">
                <a:latin typeface="Times New Roman" pitchFamily="18" charset="0"/>
                <a:cs typeface="Times New Roman" pitchFamily="18" charset="0"/>
              </a:rPr>
              <a:t> Dead code </a:t>
            </a:r>
          </a:p>
          <a:p>
            <a:pPr marL="514350" indent="-514350" fontAlgn="base">
              <a:buAutoNum type="alphaLcParenBoth"/>
            </a:pPr>
            <a:r>
              <a:rPr lang="en-IN" sz="2700" dirty="0" smtClean="0">
                <a:latin typeface="Times New Roman" pitchFamily="18" charset="0"/>
                <a:cs typeface="Times New Roman" pitchFamily="18" charset="0"/>
              </a:rPr>
              <a:t> Infinite loops </a:t>
            </a:r>
          </a:p>
          <a:p>
            <a:pPr marL="514350" indent="-514350" fontAlgn="base">
              <a:buAutoNum type="alphaLcParenBoth"/>
            </a:pPr>
            <a:r>
              <a:rPr lang="en-IN" sz="2700" dirty="0" smtClean="0">
                <a:latin typeface="Times New Roman" pitchFamily="18" charset="0"/>
                <a:cs typeface="Times New Roman" pitchFamily="18" charset="0"/>
              </a:rPr>
              <a:t>Variable with undefined value </a:t>
            </a:r>
          </a:p>
          <a:p>
            <a:pPr marL="514350" indent="-514350" fontAlgn="base">
              <a:buAutoNum type="alphaLcParenBoth"/>
            </a:pPr>
            <a:r>
              <a:rPr lang="en-IN" sz="2700" dirty="0" smtClean="0">
                <a:latin typeface="Times New Roman" pitchFamily="18" charset="0"/>
                <a:cs typeface="Times New Roman" pitchFamily="18" charset="0"/>
              </a:rPr>
              <a:t> Wrong syntax</a:t>
            </a:r>
            <a:endParaRPr lang="en-IN" sz="2700" b="1" i="1" dirty="0" smtClean="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5832366"/>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pPr fontAlgn="base"/>
            <a:r>
              <a:rPr lang="en-IN" sz="2800" b="1" dirty="0" smtClean="0">
                <a:solidFill>
                  <a:srgbClr val="FF0000"/>
                </a:solidFill>
              </a:rPr>
              <a:t>Static Testing Techniques:</a:t>
            </a:r>
            <a:r>
              <a:rPr lang="en-IN" sz="2800" dirty="0" smtClean="0">
                <a:solidFill>
                  <a:srgbClr val="FF0000"/>
                </a:solidFill>
              </a:rPr>
              <a:t/>
            </a:r>
            <a:br>
              <a:rPr lang="en-IN" sz="2800" dirty="0" smtClean="0">
                <a:solidFill>
                  <a:srgbClr val="FF0000"/>
                </a:solidFill>
              </a:rPr>
            </a:br>
            <a:r>
              <a:rPr lang="en-IN" sz="2400" dirty="0" smtClean="0"/>
              <a:t> </a:t>
            </a:r>
            <a:r>
              <a:rPr lang="en-IN" sz="2400" b="1" dirty="0" smtClean="0"/>
              <a:t>Static Analysis:</a:t>
            </a:r>
            <a:r>
              <a:rPr lang="en-IN" sz="2400" dirty="0" smtClean="0"/>
              <a:t/>
            </a:r>
            <a:br>
              <a:rPr lang="en-IN" sz="2400" dirty="0" smtClean="0"/>
            </a:br>
            <a:r>
              <a:rPr lang="en-IN" sz="2700" dirty="0" smtClean="0">
                <a:latin typeface="Times New Roman" pitchFamily="18" charset="0"/>
                <a:cs typeface="Times New Roman" pitchFamily="18" charset="0"/>
              </a:rPr>
              <a:t> Static Analysis is of three types:</a:t>
            </a:r>
          </a:p>
          <a:p>
            <a:pPr fontAlgn="base"/>
            <a:r>
              <a:rPr lang="en-IN" sz="2700" b="1" dirty="0" smtClean="0">
                <a:latin typeface="Times New Roman" pitchFamily="18" charset="0"/>
                <a:cs typeface="Times New Roman" pitchFamily="18" charset="0"/>
              </a:rPr>
              <a:t>1) Data Flow:</a:t>
            </a:r>
            <a:r>
              <a:rPr lang="en-IN" sz="2700" dirty="0" smtClean="0">
                <a:latin typeface="Times New Roman" pitchFamily="18" charset="0"/>
                <a:cs typeface="Times New Roman" pitchFamily="18" charset="0"/>
              </a:rPr>
              <a:t/>
            </a:r>
            <a:br>
              <a:rPr lang="en-IN" sz="2700" dirty="0" smtClean="0">
                <a:latin typeface="Times New Roman" pitchFamily="18" charset="0"/>
                <a:cs typeface="Times New Roman" pitchFamily="18" charset="0"/>
              </a:rPr>
            </a:br>
            <a:r>
              <a:rPr lang="en-IN" sz="2700" dirty="0" smtClean="0">
                <a:latin typeface="Times New Roman" pitchFamily="18" charset="0"/>
                <a:cs typeface="Times New Roman" pitchFamily="18" charset="0"/>
              </a:rPr>
              <a:t>	Data flow is related to the stream processing.</a:t>
            </a:r>
          </a:p>
          <a:p>
            <a:pPr fontAlgn="base"/>
            <a:r>
              <a:rPr lang="en-IN" sz="2700" b="1" dirty="0" smtClean="0">
                <a:latin typeface="Times New Roman" pitchFamily="18" charset="0"/>
                <a:cs typeface="Times New Roman" pitchFamily="18" charset="0"/>
              </a:rPr>
              <a:t>2) Control Flow:</a:t>
            </a:r>
            <a:r>
              <a:rPr lang="en-IN" sz="2700" dirty="0" smtClean="0">
                <a:latin typeface="Times New Roman" pitchFamily="18" charset="0"/>
                <a:cs typeface="Times New Roman" pitchFamily="18" charset="0"/>
              </a:rPr>
              <a:t/>
            </a:r>
            <a:br>
              <a:rPr lang="en-IN" sz="2700" dirty="0" smtClean="0">
                <a:latin typeface="Times New Roman" pitchFamily="18" charset="0"/>
                <a:cs typeface="Times New Roman" pitchFamily="18" charset="0"/>
              </a:rPr>
            </a:br>
            <a:r>
              <a:rPr lang="en-IN" sz="2700" dirty="0" smtClean="0">
                <a:latin typeface="Times New Roman" pitchFamily="18" charset="0"/>
                <a:cs typeface="Times New Roman" pitchFamily="18" charset="0"/>
              </a:rPr>
              <a:t>	Control flow is basically how the statements or instructions are executed.</a:t>
            </a:r>
          </a:p>
          <a:p>
            <a:pPr fontAlgn="base"/>
            <a:r>
              <a:rPr lang="en-IN" sz="2700" b="1" dirty="0" smtClean="0">
                <a:latin typeface="Times New Roman" pitchFamily="18" charset="0"/>
                <a:cs typeface="Times New Roman" pitchFamily="18" charset="0"/>
              </a:rPr>
              <a:t>3) </a:t>
            </a:r>
            <a:r>
              <a:rPr lang="en-IN" sz="2700" b="1" dirty="0" err="1" smtClean="0">
                <a:latin typeface="Times New Roman" pitchFamily="18" charset="0"/>
                <a:cs typeface="Times New Roman" pitchFamily="18" charset="0"/>
              </a:rPr>
              <a:t>Cyclomatic</a:t>
            </a:r>
            <a:r>
              <a:rPr lang="en-IN" sz="2700" b="1" dirty="0" smtClean="0">
                <a:latin typeface="Times New Roman" pitchFamily="18" charset="0"/>
                <a:cs typeface="Times New Roman" pitchFamily="18" charset="0"/>
              </a:rPr>
              <a:t> Complexity:</a:t>
            </a:r>
            <a:r>
              <a:rPr lang="en-IN" sz="2700" dirty="0" smtClean="0">
                <a:latin typeface="Times New Roman" pitchFamily="18" charset="0"/>
                <a:cs typeface="Times New Roman" pitchFamily="18" charset="0"/>
              </a:rPr>
              <a:t/>
            </a:r>
            <a:br>
              <a:rPr lang="en-IN" sz="2700" dirty="0" smtClean="0">
                <a:latin typeface="Times New Roman" pitchFamily="18" charset="0"/>
                <a:cs typeface="Times New Roman" pitchFamily="18" charset="0"/>
              </a:rPr>
            </a:br>
            <a:r>
              <a:rPr lang="en-IN" sz="2700" dirty="0" smtClean="0">
                <a:latin typeface="Times New Roman" pitchFamily="18" charset="0"/>
                <a:cs typeface="Times New Roman" pitchFamily="18" charset="0"/>
              </a:rPr>
              <a:t>	</a:t>
            </a:r>
            <a:r>
              <a:rPr lang="en-IN" sz="2700" dirty="0" err="1" smtClean="0">
                <a:latin typeface="Times New Roman" pitchFamily="18" charset="0"/>
                <a:cs typeface="Times New Roman" pitchFamily="18" charset="0"/>
              </a:rPr>
              <a:t>Cyclomatic</a:t>
            </a:r>
            <a:r>
              <a:rPr lang="en-IN" sz="2700" dirty="0" smtClean="0">
                <a:latin typeface="Times New Roman" pitchFamily="18" charset="0"/>
                <a:cs typeface="Times New Roman" pitchFamily="18" charset="0"/>
              </a:rPr>
              <a:t> complexity is the measurement of the complexity of the program that is basically related to the number of independent paths in the control flow graph of the program</a:t>
            </a:r>
          </a:p>
          <a:p>
            <a:endParaRPr lang="en-IN" sz="24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1462"/>
            <a:ext cx="9144000" cy="5663089"/>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 </a:t>
            </a:r>
          </a:p>
          <a:p>
            <a:r>
              <a:rPr lang="en-IN" sz="2800" b="1" dirty="0" smtClean="0">
                <a:solidFill>
                  <a:srgbClr val="FF0000"/>
                </a:solidFill>
                <a:latin typeface="Times New Roman" pitchFamily="18" charset="0"/>
                <a:cs typeface="Times New Roman" pitchFamily="18" charset="0"/>
              </a:rPr>
              <a:t>Structural Testing :</a:t>
            </a:r>
          </a:p>
          <a:p>
            <a:r>
              <a:rPr lang="en-IN" sz="2700" b="1" i="1" dirty="0" smtClean="0">
                <a:latin typeface="Times New Roman" pitchFamily="18" charset="0"/>
                <a:cs typeface="Times New Roman" pitchFamily="18" charset="0"/>
              </a:rPr>
              <a:t>-Structural testing is </a:t>
            </a:r>
            <a:r>
              <a:rPr lang="en-IN" sz="2800" dirty="0" smtClean="0">
                <a:latin typeface="Times New Roman" pitchFamily="18" charset="0"/>
                <a:cs typeface="Times New Roman" pitchFamily="18" charset="0"/>
              </a:rPr>
              <a:t>to test the internal design of the software or structure of the coding for the particular software.</a:t>
            </a:r>
          </a:p>
          <a:p>
            <a:r>
              <a:rPr lang="en-IN" sz="2800" dirty="0" smtClean="0">
                <a:latin typeface="Times New Roman" pitchFamily="18" charset="0"/>
                <a:cs typeface="Times New Roman" pitchFamily="18" charset="0"/>
              </a:rPr>
              <a:t>-In this testing, the development team members are included in the testing team to execute the software's internal design. </a:t>
            </a:r>
          </a:p>
          <a:p>
            <a:r>
              <a:rPr lang="en-IN" sz="2800" b="1" i="1" dirty="0" smtClean="0">
                <a:solidFill>
                  <a:srgbClr val="FF0000"/>
                </a:solidFill>
                <a:latin typeface="Times New Roman" pitchFamily="18" charset="0"/>
                <a:cs typeface="Times New Roman" pitchFamily="18" charset="0"/>
              </a:rPr>
              <a:t>-</a:t>
            </a:r>
            <a:r>
              <a:rPr lang="en-IN" sz="2800" dirty="0" smtClean="0">
                <a:latin typeface="Times New Roman" pitchFamily="18" charset="0"/>
                <a:cs typeface="Times New Roman" pitchFamily="18" charset="0"/>
              </a:rPr>
              <a:t>The structural testing process requires an in-depth knowledge of the programming language and is opposite to Functional Testing.</a:t>
            </a:r>
          </a:p>
          <a:p>
            <a:r>
              <a:rPr lang="en-IN" sz="2800" b="1" i="1" dirty="0" smtClean="0">
                <a:solidFill>
                  <a:srgbClr val="FF0000"/>
                </a:solidFill>
                <a:latin typeface="Times New Roman" pitchFamily="18" charset="0"/>
                <a:cs typeface="Times New Roman" pitchFamily="18" charset="0"/>
              </a:rPr>
              <a:t>-</a:t>
            </a:r>
            <a:r>
              <a:rPr lang="en-IN" sz="2800" dirty="0" smtClean="0">
                <a:latin typeface="Times New Roman" pitchFamily="18" charset="0"/>
                <a:cs typeface="Times New Roman" pitchFamily="18" charset="0"/>
              </a:rPr>
              <a:t>Throughout the structural testing, the test engineer intends on how the software performs, and it can be used at all levels of testing.</a:t>
            </a:r>
            <a:endParaRPr lang="en-IN" sz="2700" b="1" i="1" dirty="0" smtClean="0">
              <a:solidFill>
                <a:srgbClr val="FF0000"/>
              </a:solidFill>
              <a:latin typeface="Times New Roman" pitchFamily="18" charset="0"/>
              <a:cs typeface="Times New Roman" pitchFamily="18" charset="0"/>
            </a:endParaRPr>
          </a:p>
          <a:p>
            <a:pPr algn="ctr"/>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4370427"/>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 </a:t>
            </a:r>
          </a:p>
          <a:p>
            <a:r>
              <a:rPr lang="en-IN" sz="2800" dirty="0" smtClean="0">
                <a:solidFill>
                  <a:srgbClr val="FF0000"/>
                </a:solidFill>
              </a:rPr>
              <a:t>Structural Testing :</a:t>
            </a:r>
          </a:p>
          <a:p>
            <a:r>
              <a:rPr lang="en-IN" sz="2700" b="1" i="1" dirty="0" smtClean="0">
                <a:cs typeface="Times New Roman" pitchFamily="18" charset="0"/>
              </a:rPr>
              <a:t>-T</a:t>
            </a:r>
            <a:r>
              <a:rPr lang="en-IN" sz="2800" dirty="0" smtClean="0"/>
              <a:t>ypes of Structural Testing</a:t>
            </a:r>
          </a:p>
          <a:p>
            <a:r>
              <a:rPr lang="en-IN" sz="2800" dirty="0" smtClean="0"/>
              <a:t>Structural testing is divided into four different categories, which are as follows:</a:t>
            </a:r>
          </a:p>
          <a:p>
            <a:r>
              <a:rPr lang="en-IN" sz="2800" b="1" dirty="0" smtClean="0"/>
              <a:t>	1) Mutation testing</a:t>
            </a:r>
            <a:endParaRPr lang="en-IN" sz="2800" dirty="0" smtClean="0"/>
          </a:p>
          <a:p>
            <a:r>
              <a:rPr lang="en-IN" sz="2800" b="1" dirty="0" smtClean="0"/>
              <a:t>	2) Data flow testing</a:t>
            </a:r>
            <a:endParaRPr lang="en-IN" sz="2800" dirty="0" smtClean="0"/>
          </a:p>
          <a:p>
            <a:r>
              <a:rPr lang="en-IN" sz="2800" b="1" dirty="0" smtClean="0"/>
              <a:t>	3) Control flow testing</a:t>
            </a:r>
            <a:endParaRPr lang="en-IN" sz="2800" dirty="0" smtClean="0"/>
          </a:p>
          <a:p>
            <a:r>
              <a:rPr lang="en-IN" sz="2800" b="1" dirty="0" smtClean="0"/>
              <a:t>	4) Slice-based testing</a:t>
            </a:r>
            <a:endParaRPr lang="en-IN" sz="2800" dirty="0" smtClean="0"/>
          </a:p>
          <a:p>
            <a:endParaRPr lang="en-IN" sz="2700" b="1" i="1" dirty="0" smtClean="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7386638"/>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 </a:t>
            </a:r>
          </a:p>
          <a:p>
            <a:r>
              <a:rPr lang="en-IN" sz="2800" b="1" dirty="0" smtClean="0">
                <a:solidFill>
                  <a:srgbClr val="FF0000"/>
                </a:solidFill>
                <a:latin typeface="Times New Roman" pitchFamily="18" charset="0"/>
                <a:cs typeface="Times New Roman" pitchFamily="18" charset="0"/>
              </a:rPr>
              <a:t>Structural Testing :</a:t>
            </a:r>
          </a:p>
          <a:p>
            <a:r>
              <a:rPr lang="en-IN" sz="2800" b="1" dirty="0" smtClean="0"/>
              <a:t>	1) Mutation testing</a:t>
            </a:r>
            <a:endParaRPr lang="en-IN" sz="2800" dirty="0" smtClean="0"/>
          </a:p>
          <a:p>
            <a:r>
              <a:rPr lang="en-IN" sz="2800" dirty="0" smtClean="0"/>
              <a:t>-It is used to check the quality of the test case that should fail the mutant code.</a:t>
            </a:r>
          </a:p>
          <a:p>
            <a:r>
              <a:rPr lang="en-IN" sz="2700" b="1" i="1" dirty="0" smtClean="0">
                <a:solidFill>
                  <a:srgbClr val="FF0000"/>
                </a:solidFill>
                <a:cs typeface="Times New Roman" pitchFamily="18" charset="0"/>
              </a:rPr>
              <a:t>-</a:t>
            </a:r>
            <a:r>
              <a:rPr lang="en-IN" sz="2800" dirty="0" smtClean="0"/>
              <a:t>It used to cause an error in the program, which implies that the mutation testing is performed to evaluate the test case's productivity.</a:t>
            </a:r>
          </a:p>
          <a:p>
            <a:r>
              <a:rPr lang="en-IN" sz="2800" b="1" dirty="0" smtClean="0"/>
              <a:t>	2) Data flow testing</a:t>
            </a:r>
          </a:p>
          <a:p>
            <a:r>
              <a:rPr lang="en-IN" sz="2800" b="1" dirty="0" smtClean="0"/>
              <a:t>-</a:t>
            </a:r>
            <a:r>
              <a:rPr lang="en-IN" sz="2800" dirty="0" smtClean="0"/>
              <a:t>It is a group of testing approaches used to observe the control flow of programs to discover the sequence of variables as per the series of events.</a:t>
            </a:r>
          </a:p>
          <a:p>
            <a:r>
              <a:rPr lang="en-IN" sz="2800" dirty="0" smtClean="0"/>
              <a:t>-It implements a control flow graph and analysis the points where the codes can change the data.</a:t>
            </a:r>
          </a:p>
          <a:p>
            <a:endParaRPr lang="en-IN" sz="2800" dirty="0" smtClean="0"/>
          </a:p>
          <a:p>
            <a:endParaRPr lang="en-IN" sz="2800" dirty="0" smtClean="0"/>
          </a:p>
          <a:p>
            <a:r>
              <a:rPr lang="en-IN" sz="2700" b="1" i="1" dirty="0" smtClean="0">
                <a:solidFill>
                  <a:srgbClr val="FF0000"/>
                </a:solidFill>
                <a:cs typeface="Times New Roman" pitchFamily="18" charset="0"/>
              </a:rPr>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7817525"/>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 </a:t>
            </a:r>
          </a:p>
          <a:p>
            <a:r>
              <a:rPr lang="en-IN" sz="2800" dirty="0" smtClean="0">
                <a:solidFill>
                  <a:srgbClr val="FF0000"/>
                </a:solidFill>
              </a:rPr>
              <a:t>Structural Testing :</a:t>
            </a:r>
          </a:p>
          <a:p>
            <a:r>
              <a:rPr lang="en-IN" sz="2800" b="1" dirty="0" smtClean="0"/>
              <a:t>	3) Control flow testing</a:t>
            </a:r>
            <a:endParaRPr lang="en-IN" sz="2800" dirty="0" smtClean="0"/>
          </a:p>
          <a:p>
            <a:r>
              <a:rPr lang="en-IN" sz="2800" dirty="0" smtClean="0"/>
              <a:t>-It is to check the implementation order of commands or statements of the code over a control structure.</a:t>
            </a:r>
          </a:p>
          <a:p>
            <a:r>
              <a:rPr lang="en-IN" sz="2800" dirty="0" smtClean="0"/>
              <a:t>-In the control flow testing, a specific part of an extensive program is selected by the test engineer to set the testing path.</a:t>
            </a:r>
          </a:p>
          <a:p>
            <a:r>
              <a:rPr lang="en-IN" sz="2800" dirty="0" smtClean="0"/>
              <a:t>-This entire test is based on how the control is executed during the code.</a:t>
            </a:r>
          </a:p>
          <a:p>
            <a:endParaRPr lang="en-IN" sz="2800" dirty="0" smtClean="0"/>
          </a:p>
          <a:p>
            <a:r>
              <a:rPr lang="en-IN" sz="2800" dirty="0" smtClean="0"/>
              <a:t>	4)Slice-based testing</a:t>
            </a:r>
          </a:p>
          <a:p>
            <a:r>
              <a:rPr lang="en-IN" sz="2800" dirty="0" smtClean="0"/>
              <a:t>-The basic idea is to sort the complete code into small chunks and then evaluate each portion carefully.</a:t>
            </a:r>
          </a:p>
          <a:p>
            <a:endParaRPr lang="en-IN" sz="2800" dirty="0" smtClean="0"/>
          </a:p>
          <a:p>
            <a:endParaRPr lang="en-IN" sz="2800" dirty="0" smtClean="0"/>
          </a:p>
          <a:p>
            <a:endParaRPr lang="en-IN" sz="2800" dirty="0" smtClean="0"/>
          </a:p>
          <a:p>
            <a:r>
              <a:rPr lang="en-IN" sz="2700" b="1" i="1" dirty="0" smtClean="0">
                <a:solidFill>
                  <a:srgbClr val="FF0000"/>
                </a:solidFill>
                <a:cs typeface="Times New Roman" pitchFamily="18"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1462"/>
            <a:ext cx="9144000" cy="8679299"/>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b="1" i="1" dirty="0" smtClean="0"/>
              <a:t>-</a:t>
            </a:r>
            <a:r>
              <a:rPr lang="en-IN" sz="2800" b="1" i="1" dirty="0" smtClean="0"/>
              <a:t>Testability</a:t>
            </a:r>
          </a:p>
          <a:p>
            <a:r>
              <a:rPr lang="en-IN" sz="2800" i="1" dirty="0" smtClean="0"/>
              <a:t>Software testability is simply how easily [a computer program] can be tested. </a:t>
            </a:r>
          </a:p>
          <a:p>
            <a:r>
              <a:rPr lang="en-IN" sz="2800" i="1" dirty="0" smtClean="0"/>
              <a:t>   1) Operability 	</a:t>
            </a:r>
            <a:r>
              <a:rPr lang="en-IN" sz="2800" dirty="0" smtClean="0"/>
              <a:t>2) Observability  3) Controllability</a:t>
            </a:r>
          </a:p>
          <a:p>
            <a:r>
              <a:rPr lang="en-IN" sz="2800" dirty="0" smtClean="0"/>
              <a:t>   4) Decomposability    	5) Simplicity	6) Stability</a:t>
            </a:r>
          </a:p>
          <a:p>
            <a:r>
              <a:rPr lang="en-IN" sz="2800" dirty="0" smtClean="0"/>
              <a:t>   7) </a:t>
            </a:r>
            <a:r>
              <a:rPr lang="en-IN" sz="2800" dirty="0" smtClean="0"/>
              <a:t>Understandability</a:t>
            </a:r>
          </a:p>
          <a:p>
            <a:r>
              <a:rPr lang="en-IN" sz="2800" b="1" dirty="0" smtClean="0">
                <a:solidFill>
                  <a:srgbClr val="FF0000"/>
                </a:solidFill>
              </a:rPr>
              <a:t> </a:t>
            </a:r>
            <a:r>
              <a:rPr lang="en-IN" sz="2800" b="1" dirty="0" smtClean="0">
                <a:solidFill>
                  <a:srgbClr val="FF0000"/>
                </a:solidFill>
              </a:rPr>
              <a:t>There are seven principles in software testing: </a:t>
            </a:r>
            <a:br>
              <a:rPr lang="en-IN" sz="2800" b="1" dirty="0" smtClean="0">
                <a:solidFill>
                  <a:srgbClr val="FF0000"/>
                </a:solidFill>
              </a:rPr>
            </a:br>
            <a:r>
              <a:rPr lang="en-IN" sz="2800" dirty="0" smtClean="0"/>
              <a:t>1) </a:t>
            </a:r>
            <a:r>
              <a:rPr lang="en-IN" sz="2800" dirty="0" smtClean="0"/>
              <a:t>Testing </a:t>
            </a:r>
            <a:r>
              <a:rPr lang="en-IN" sz="2800" dirty="0" smtClean="0"/>
              <a:t>shows the presence of defects</a:t>
            </a:r>
            <a:br>
              <a:rPr lang="en-IN" sz="2800" dirty="0" smtClean="0"/>
            </a:br>
            <a:r>
              <a:rPr lang="en-IN" sz="2800" dirty="0" smtClean="0"/>
              <a:t>2)Exhaustive </a:t>
            </a:r>
            <a:r>
              <a:rPr lang="en-IN" sz="2800" dirty="0" smtClean="0"/>
              <a:t>testing is not possible</a:t>
            </a:r>
            <a:br>
              <a:rPr lang="en-IN" sz="2800" dirty="0" smtClean="0"/>
            </a:br>
            <a:r>
              <a:rPr lang="en-IN" sz="2800" dirty="0" smtClean="0"/>
              <a:t>3) Early </a:t>
            </a:r>
            <a:r>
              <a:rPr lang="en-IN" sz="2800" dirty="0" smtClean="0"/>
              <a:t>testing</a:t>
            </a:r>
            <a:br>
              <a:rPr lang="en-IN" sz="2800" dirty="0" smtClean="0"/>
            </a:br>
            <a:r>
              <a:rPr lang="en-IN" sz="2800" dirty="0" smtClean="0"/>
              <a:t>4)Defect </a:t>
            </a:r>
            <a:r>
              <a:rPr lang="en-IN" sz="2800" dirty="0" smtClean="0"/>
              <a:t>clustering</a:t>
            </a:r>
            <a:br>
              <a:rPr lang="en-IN" sz="2800" dirty="0" smtClean="0"/>
            </a:br>
            <a:r>
              <a:rPr lang="en-IN" sz="2800" dirty="0" smtClean="0"/>
              <a:t>5) Pesticide </a:t>
            </a:r>
            <a:r>
              <a:rPr lang="en-IN" sz="2800" dirty="0" smtClean="0"/>
              <a:t>paradox</a:t>
            </a:r>
            <a:br>
              <a:rPr lang="en-IN" sz="2800" dirty="0" smtClean="0"/>
            </a:br>
            <a:r>
              <a:rPr lang="en-IN" sz="2800" dirty="0" smtClean="0"/>
              <a:t>6) Testing </a:t>
            </a:r>
            <a:r>
              <a:rPr lang="en-IN" sz="2800" dirty="0" smtClean="0"/>
              <a:t>is context-dependent</a:t>
            </a:r>
            <a:br>
              <a:rPr lang="en-IN" sz="2800" dirty="0" smtClean="0"/>
            </a:br>
            <a:r>
              <a:rPr lang="en-IN" sz="2800" dirty="0" smtClean="0"/>
              <a:t>7) Absence </a:t>
            </a:r>
            <a:r>
              <a:rPr lang="en-IN" sz="2800" dirty="0" smtClean="0"/>
              <a:t>of errors fallacy</a:t>
            </a:r>
          </a:p>
          <a:p>
            <a:r>
              <a:rPr lang="en-IN" sz="2800" dirty="0" smtClean="0"/>
              <a:t/>
            </a:r>
            <a:br>
              <a:rPr lang="en-IN" sz="2800" dirty="0" smtClean="0"/>
            </a:br>
            <a:endParaRPr lang="en-IN" sz="2800" dirty="0" smtClean="0"/>
          </a:p>
          <a:p>
            <a:endParaRPr lang="en-IN" sz="2800" dirty="0" smtClean="0"/>
          </a:p>
          <a:p>
            <a:endParaRPr lang="en-IN" sz="2800" dirty="0" smtClean="0"/>
          </a:p>
          <a:p>
            <a:endParaRPr lang="en-IN" sz="2700" b="1" i="1" dirty="0" smtClean="0">
              <a:solidFill>
                <a:srgbClr val="FF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5663089"/>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 </a:t>
            </a:r>
          </a:p>
          <a:p>
            <a:r>
              <a:rPr lang="en-IN" sz="2800" dirty="0" smtClean="0">
                <a:solidFill>
                  <a:srgbClr val="FF0000"/>
                </a:solidFill>
              </a:rPr>
              <a:t>Challenges In White Box Testing :</a:t>
            </a:r>
          </a:p>
          <a:p>
            <a:pPr marL="514350" indent="-514350">
              <a:buAutoNum type="arabicParenR"/>
            </a:pPr>
            <a:r>
              <a:rPr lang="en-IN" sz="2800" dirty="0" smtClean="0"/>
              <a:t>Lack of Understanding Of Programming Language(S) Used For Testing.</a:t>
            </a:r>
          </a:p>
          <a:p>
            <a:pPr marL="514350" indent="-514350"/>
            <a:r>
              <a:rPr lang="en-IN" sz="2800" dirty="0" smtClean="0"/>
              <a:t>2) Lack Of Understanding The Logical Flow/Use Case .</a:t>
            </a:r>
          </a:p>
          <a:p>
            <a:pPr marL="514350" indent="-514350"/>
            <a:r>
              <a:rPr lang="en-IN" sz="2800" dirty="0" smtClean="0"/>
              <a:t>3) Lack Of Patience To Go Thorough The Program.</a:t>
            </a:r>
          </a:p>
          <a:p>
            <a:pPr marL="514350" indent="-514350"/>
            <a:r>
              <a:rPr lang="en-IN" sz="2800" dirty="0" smtClean="0"/>
              <a:t>4) Copying The Existing Functionality.</a:t>
            </a:r>
          </a:p>
          <a:p>
            <a:pPr marL="514350" indent="-514350"/>
            <a:r>
              <a:rPr lang="en-IN" sz="2800" dirty="0" smtClean="0"/>
              <a:t>5) Not Being Honest Enough With The Client.</a:t>
            </a:r>
          </a:p>
          <a:p>
            <a:pPr marL="514350" indent="-514350">
              <a:buAutoNum type="arabicParenR"/>
            </a:pPr>
            <a:endParaRPr lang="en-IN" sz="2800" dirty="0" smtClean="0"/>
          </a:p>
          <a:p>
            <a:endParaRPr lang="en-IN" sz="2800" dirty="0" smtClean="0">
              <a:solidFill>
                <a:srgbClr val="FF0000"/>
              </a:solidFill>
            </a:endParaRPr>
          </a:p>
          <a:p>
            <a:endParaRPr lang="en-IN" sz="2800" dirty="0" smtClean="0"/>
          </a:p>
          <a:p>
            <a:endParaRPr lang="en-IN" sz="2800" dirty="0" smtClean="0"/>
          </a:p>
          <a:p>
            <a:r>
              <a:rPr lang="en-IN" sz="2700" b="1" i="1" dirty="0" smtClean="0">
                <a:solidFill>
                  <a:srgbClr val="FF0000"/>
                </a:solidFill>
                <a:cs typeface="Times New Roman" pitchFamily="18" charset="0"/>
              </a:rPr>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6971139"/>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 </a:t>
            </a:r>
          </a:p>
          <a:p>
            <a:r>
              <a:rPr lang="en-IN" sz="2800" b="1" dirty="0" smtClean="0">
                <a:solidFill>
                  <a:srgbClr val="FF0000"/>
                </a:solidFill>
              </a:rPr>
              <a:t>Black-box testing:</a:t>
            </a:r>
          </a:p>
          <a:p>
            <a:r>
              <a:rPr lang="en-IN" sz="2800" dirty="0" smtClean="0"/>
              <a:t>Black-box testing attempts to ﬁnd errors in the following categories: </a:t>
            </a:r>
          </a:p>
          <a:p>
            <a:pPr marL="514350" indent="-514350">
              <a:buAutoNum type="arabicParenBoth"/>
            </a:pPr>
            <a:r>
              <a:rPr lang="en-IN" sz="2800" dirty="0" smtClean="0"/>
              <a:t>incorrect or missing functions, (2) interface errors, </a:t>
            </a:r>
          </a:p>
          <a:p>
            <a:pPr marL="514350" indent="-514350"/>
            <a:r>
              <a:rPr lang="en-IN" sz="2800" dirty="0" smtClean="0"/>
              <a:t>(3) errors in data structures or external data base access,</a:t>
            </a:r>
          </a:p>
          <a:p>
            <a:pPr marL="514350" indent="-514350"/>
            <a:r>
              <a:rPr lang="en-IN" sz="2800" dirty="0" smtClean="0"/>
              <a:t>(4) </a:t>
            </a:r>
            <a:r>
              <a:rPr lang="en-IN" sz="2800" dirty="0" err="1" smtClean="0"/>
              <a:t>behavior</a:t>
            </a:r>
            <a:r>
              <a:rPr lang="en-IN" sz="2800" dirty="0" smtClean="0"/>
              <a:t> or performance errors,</a:t>
            </a:r>
          </a:p>
          <a:p>
            <a:pPr marL="514350" indent="-514350"/>
            <a:r>
              <a:rPr lang="en-IN" sz="2800" dirty="0" smtClean="0"/>
              <a:t> and (5) initialization and termination errors.</a:t>
            </a:r>
          </a:p>
          <a:p>
            <a:pPr marL="514350" indent="-514350"/>
            <a:r>
              <a:rPr lang="en-IN" sz="2800" b="1" dirty="0" smtClean="0">
                <a:solidFill>
                  <a:srgbClr val="FF0000"/>
                </a:solidFill>
                <a:latin typeface="Times New Roman" pitchFamily="18" charset="0"/>
                <a:cs typeface="Times New Roman" pitchFamily="18" charset="0"/>
              </a:rPr>
              <a:t>Black-box testing  Types:.</a:t>
            </a:r>
          </a:p>
          <a:p>
            <a:r>
              <a:rPr lang="en-IN" sz="2800" b="1" dirty="0" smtClean="0"/>
              <a:t>1) Functional testing</a:t>
            </a:r>
            <a:r>
              <a:rPr lang="en-IN" sz="2800" dirty="0" smtClean="0"/>
              <a:t> –the functional requirements of a system; it is done by software testers.</a:t>
            </a:r>
          </a:p>
          <a:p>
            <a:r>
              <a:rPr lang="en-IN" sz="2800" b="1" dirty="0" smtClean="0"/>
              <a:t>2) Non-functional testing </a:t>
            </a:r>
            <a:r>
              <a:rPr lang="en-IN" sz="2800" dirty="0" smtClean="0"/>
              <a:t>–Related to such as performance, scalability, usability.</a:t>
            </a:r>
          </a:p>
          <a:p>
            <a:r>
              <a:rPr lang="en-IN" sz="2800" b="1" dirty="0" smtClean="0"/>
              <a:t>3)Regression testing </a:t>
            </a:r>
            <a:r>
              <a:rPr lang="en-IN" sz="2800" dirty="0" smtClean="0"/>
              <a:t>–is done after code fixes, upgrades or any other system maintenance to check the new code has not affected the existing code.</a:t>
            </a:r>
            <a:r>
              <a:rPr lang="en-IN" sz="2700" b="1" i="1" dirty="0" smtClean="0">
                <a:solidFill>
                  <a:srgbClr val="FF0000"/>
                </a:solidFill>
                <a:cs typeface="Times New Roman" pitchFamily="18" charset="0"/>
              </a:rPr>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6663363"/>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 </a:t>
            </a:r>
          </a:p>
          <a:p>
            <a:r>
              <a:rPr lang="en-IN" sz="2800" b="1" dirty="0" smtClean="0">
                <a:solidFill>
                  <a:srgbClr val="FF0000"/>
                </a:solidFill>
                <a:latin typeface="Times New Roman" pitchFamily="18" charset="0"/>
                <a:cs typeface="Times New Roman" pitchFamily="18" charset="0"/>
              </a:rPr>
              <a:t>Black-box testing strategies:</a:t>
            </a:r>
          </a:p>
          <a:p>
            <a:pPr marL="514350" indent="-514350"/>
            <a:r>
              <a:rPr lang="en-IN" sz="2700" dirty="0" smtClean="0">
                <a:latin typeface="Times New Roman" pitchFamily="18" charset="0"/>
                <a:cs typeface="Times New Roman" pitchFamily="18" charset="0"/>
              </a:rPr>
              <a:t>1) Graph-Based Testing Methods      2) Equivalence Partitioning  </a:t>
            </a:r>
          </a:p>
          <a:p>
            <a:pPr marL="514350" indent="-514350"/>
            <a:r>
              <a:rPr lang="en-IN" sz="2700" dirty="0" smtClean="0">
                <a:latin typeface="Times New Roman" pitchFamily="18" charset="0"/>
                <a:cs typeface="Times New Roman" pitchFamily="18" charset="0"/>
              </a:rPr>
              <a:t>3) Boundary Value Analysis               4)Orthogonal  Testing:</a:t>
            </a:r>
          </a:p>
          <a:p>
            <a:r>
              <a:rPr lang="en-IN" sz="2700" dirty="0" smtClean="0">
                <a:latin typeface="Times New Roman" pitchFamily="18" charset="0"/>
                <a:cs typeface="Times New Roman" pitchFamily="18" charset="0"/>
              </a:rPr>
              <a:t>5) Comparison Testing </a:t>
            </a:r>
          </a:p>
          <a:p>
            <a:r>
              <a:rPr lang="en-IN" sz="2800" b="1" dirty="0" smtClean="0"/>
              <a:t>1)Graph-Based Testing Methods</a:t>
            </a:r>
          </a:p>
          <a:p>
            <a:r>
              <a:rPr lang="en-IN" sz="2500" dirty="0" smtClean="0"/>
              <a:t>-Each and every application is a build-up of some objects. All such objects are identified and the graph is prepared. </a:t>
            </a:r>
          </a:p>
          <a:p>
            <a:r>
              <a:rPr lang="en-IN" sz="2500" dirty="0" smtClean="0"/>
              <a:t>-From this object graph, each object relationship is identified and test cases are written accordingly to discover the  errors.</a:t>
            </a:r>
          </a:p>
          <a:p>
            <a:r>
              <a:rPr lang="en-IN" sz="2800" b="1" dirty="0" smtClean="0">
                <a:latin typeface="Times New Roman" pitchFamily="18" charset="0"/>
                <a:cs typeface="Times New Roman" pitchFamily="18" charset="0"/>
              </a:rPr>
              <a:t>2) Equivalence Partitioning</a:t>
            </a:r>
          </a:p>
          <a:p>
            <a:r>
              <a:rPr lang="en-IN" sz="2500" dirty="0" smtClean="0"/>
              <a:t>-</a:t>
            </a:r>
            <a:r>
              <a:rPr lang="en-IN" sz="2700" dirty="0" smtClean="0">
                <a:latin typeface="Times New Roman" pitchFamily="18" charset="0"/>
                <a:cs typeface="Times New Roman" pitchFamily="18" charset="0"/>
              </a:rPr>
              <a:t>In this technique, input values to the system or application are divided into different classes or groups based on its similarity in the outcome.</a:t>
            </a:r>
          </a:p>
          <a:p>
            <a:r>
              <a:rPr lang="en-IN" sz="2700" dirty="0" smtClean="0">
                <a:solidFill>
                  <a:srgbClr val="FF0000"/>
                </a:solidFill>
                <a:latin typeface="Times New Roman" pitchFamily="18" charset="0"/>
                <a:cs typeface="Times New Roman" pitchFamily="18" charset="0"/>
              </a:rPr>
              <a:t>-</a:t>
            </a:r>
            <a:r>
              <a:rPr lang="en-IN" sz="2700" dirty="0" smtClean="0">
                <a:latin typeface="Times New Roman" pitchFamily="18" charset="0"/>
                <a:cs typeface="Times New Roman" pitchFamily="18" charset="0"/>
              </a:rPr>
              <a:t>Hence, instead of using each and every input value, we can now use any one value from the group/class to test the outcome</a:t>
            </a:r>
            <a:endParaRPr lang="en-IN" sz="2700" dirty="0" smtClean="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6540252"/>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 </a:t>
            </a:r>
          </a:p>
          <a:p>
            <a:r>
              <a:rPr lang="en-IN" sz="3000" b="1" dirty="0" smtClean="0">
                <a:solidFill>
                  <a:srgbClr val="FF0000"/>
                </a:solidFill>
                <a:latin typeface="Times New Roman" pitchFamily="18" charset="0"/>
                <a:cs typeface="Times New Roman" pitchFamily="18" charset="0"/>
              </a:rPr>
              <a:t>Black-box testing strategies:</a:t>
            </a:r>
          </a:p>
          <a:p>
            <a:r>
              <a:rPr lang="en-IN" sz="2800" dirty="0" smtClean="0"/>
              <a:t>3) Boundary Value Analysis:</a:t>
            </a:r>
          </a:p>
          <a:p>
            <a:r>
              <a:rPr lang="en-IN" sz="2800" dirty="0" smtClean="0"/>
              <a:t>he idea is to partition the input domain of the system into several equivalence classes such that each member of the class works similarly.</a:t>
            </a:r>
          </a:p>
          <a:p>
            <a:endParaRPr lang="en-IN" sz="2800" dirty="0" smtClean="0"/>
          </a:p>
          <a:p>
            <a:r>
              <a:rPr lang="en-IN" sz="2800" dirty="0" smtClean="0"/>
              <a:t>4)Orthogonal  Testing:</a:t>
            </a:r>
          </a:p>
          <a:p>
            <a:r>
              <a:rPr lang="en-IN" sz="2800" dirty="0" smtClean="0"/>
              <a:t>-It is statistical testing approach especially useful when system to be tested has huge data inputs.</a:t>
            </a:r>
          </a:p>
          <a:p>
            <a:r>
              <a:rPr lang="en-IN" sz="2800" dirty="0" smtClean="0"/>
              <a:t>- Orthogonal array testing helps to maximize test coverage by pairing and combining the inputs and testing the system with comparatively less number of test cases for time saving.</a:t>
            </a:r>
          </a:p>
          <a:p>
            <a:endParaRPr lang="en-IN" sz="28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4816703"/>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 </a:t>
            </a:r>
          </a:p>
          <a:p>
            <a:r>
              <a:rPr lang="en-IN" sz="3000" b="1" dirty="0" smtClean="0">
                <a:solidFill>
                  <a:srgbClr val="FF0000"/>
                </a:solidFill>
                <a:latin typeface="Times New Roman" pitchFamily="18" charset="0"/>
                <a:cs typeface="Times New Roman" pitchFamily="18" charset="0"/>
              </a:rPr>
              <a:t>Black-box testing strategies:</a:t>
            </a:r>
          </a:p>
          <a:p>
            <a:r>
              <a:rPr lang="en-IN" sz="2800" dirty="0" smtClean="0"/>
              <a:t>5) </a:t>
            </a:r>
            <a:r>
              <a:rPr lang="en-IN" sz="2800" b="1" dirty="0" smtClean="0"/>
              <a:t>Comparison Testing :</a:t>
            </a:r>
            <a:endParaRPr lang="en-IN" sz="2800" dirty="0" smtClean="0"/>
          </a:p>
          <a:p>
            <a:r>
              <a:rPr lang="en-IN" sz="2800" dirty="0" smtClean="0"/>
              <a:t>- Its testing where the strength and weakness of the currently developed software produced is compared with already existing software products in the market.</a:t>
            </a:r>
          </a:p>
          <a:p>
            <a:r>
              <a:rPr lang="en-IN" sz="2800" dirty="0" smtClean="0"/>
              <a:t>- It helps to assess how current software product performs against the market competition along with this, the comparison testing helps for the development of a high quality software product with improved performance and functionality.</a:t>
            </a:r>
            <a:endParaRPr lang="en-IN" sz="2800" dirty="0" smtClean="0">
              <a:solidFill>
                <a:srgbClr val="FF000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4816703"/>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 </a:t>
            </a:r>
          </a:p>
          <a:p>
            <a:r>
              <a:rPr lang="en-IN" sz="3000" b="1" dirty="0" smtClean="0">
                <a:solidFill>
                  <a:srgbClr val="FF0000"/>
                </a:solidFill>
                <a:latin typeface="Times New Roman" pitchFamily="18" charset="0"/>
                <a:cs typeface="Times New Roman" pitchFamily="18" charset="0"/>
              </a:rPr>
              <a:t>Black-box testing strategies:</a:t>
            </a:r>
          </a:p>
          <a:p>
            <a:r>
              <a:rPr lang="en-IN" sz="2800" dirty="0" smtClean="0"/>
              <a:t>5) </a:t>
            </a:r>
            <a:r>
              <a:rPr lang="en-IN" sz="2800" b="1" dirty="0" smtClean="0"/>
              <a:t>Comparison Testing :</a:t>
            </a:r>
            <a:endParaRPr lang="en-IN" sz="2800" dirty="0" smtClean="0"/>
          </a:p>
          <a:p>
            <a:r>
              <a:rPr lang="en-IN" sz="2800" dirty="0" smtClean="0"/>
              <a:t>- Its testing where the strength and weakness of the currently developed software produced is compared with already existing software products in the market.</a:t>
            </a:r>
          </a:p>
          <a:p>
            <a:pPr>
              <a:buFontTx/>
              <a:buChar char="-"/>
            </a:pPr>
            <a:r>
              <a:rPr lang="en-IN" sz="2800" dirty="0" smtClean="0"/>
              <a:t>It helps to assess how current software product performs against the market competition.</a:t>
            </a:r>
          </a:p>
          <a:p>
            <a:pPr>
              <a:buFontTx/>
              <a:buChar char="-"/>
            </a:pPr>
            <a:r>
              <a:rPr lang="en-IN" sz="2800" dirty="0" smtClean="0"/>
              <a:t> Along with this, the comparison testing helps for the development of a high quality software product with improved performance and functionality.</a:t>
            </a:r>
            <a:endParaRPr lang="en-IN" sz="2800" dirty="0" smtClean="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1461"/>
            <a:ext cx="9144000" cy="2292935"/>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r>
              <a:rPr lang="en-IN" sz="2800" dirty="0" smtClean="0"/>
              <a:t>-</a:t>
            </a:r>
            <a:r>
              <a:rPr lang="en-IN" sz="3300" b="1" dirty="0" smtClean="0">
                <a:solidFill>
                  <a:srgbClr val="FF0000"/>
                </a:solidFill>
              </a:rPr>
              <a:t> STLC Phases</a:t>
            </a:r>
          </a:p>
          <a:p>
            <a:endParaRPr lang="en-IN" sz="2800" dirty="0" smtClean="0"/>
          </a:p>
          <a:p>
            <a:endParaRPr lang="en-IN" sz="2800" dirty="0" smtClean="0"/>
          </a:p>
          <a:p>
            <a:endParaRPr lang="en-IN" sz="2700" b="1" i="1" dirty="0" smtClean="0">
              <a:solidFill>
                <a:srgbClr val="FF0000"/>
              </a:solidFill>
            </a:endParaRPr>
          </a:p>
        </p:txBody>
      </p:sp>
      <p:pic>
        <p:nvPicPr>
          <p:cNvPr id="4" name="Picture 3" descr="software-testing-life-cycle-stlc-process-overview-1000x700.png"/>
          <p:cNvPicPr>
            <a:picLocks noChangeAspect="1"/>
          </p:cNvPicPr>
          <p:nvPr/>
        </p:nvPicPr>
        <p:blipFill>
          <a:blip r:embed="rId2"/>
          <a:stretch>
            <a:fillRect/>
          </a:stretch>
        </p:blipFill>
        <p:spPr>
          <a:xfrm>
            <a:off x="0" y="871542"/>
            <a:ext cx="9144000" cy="612935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7478970"/>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pPr>
              <a:buFontTx/>
              <a:buChar char="-"/>
            </a:pPr>
            <a:r>
              <a:rPr lang="en-IN" sz="3200" b="1" dirty="0" smtClean="0">
                <a:solidFill>
                  <a:srgbClr val="FF0000"/>
                </a:solidFill>
              </a:rPr>
              <a:t>STLC Phases</a:t>
            </a:r>
          </a:p>
          <a:p>
            <a:r>
              <a:rPr lang="en-IN" sz="3000" b="1" dirty="0" smtClean="0">
                <a:solidFill>
                  <a:srgbClr val="FF0000"/>
                </a:solidFill>
              </a:rPr>
              <a:t> 1) Requirement Analysis Phase</a:t>
            </a:r>
          </a:p>
          <a:p>
            <a:pPr>
              <a:buFontTx/>
              <a:buChar char="-"/>
            </a:pPr>
            <a:r>
              <a:rPr lang="en-IN" sz="2800" dirty="0" smtClean="0"/>
              <a:t> Tester analyses requirement document of SDLC (Software Development Life Cycle) to examine  stated by the client.</a:t>
            </a:r>
          </a:p>
          <a:p>
            <a:pPr>
              <a:buFontTx/>
              <a:buChar char="-"/>
            </a:pPr>
            <a:r>
              <a:rPr lang="en-IN" sz="2800" dirty="0" smtClean="0"/>
              <a:t> This phase examines functional and non-functional requirements from the testing perspective to identify the testable needs.</a:t>
            </a:r>
          </a:p>
          <a:p>
            <a:pPr>
              <a:buFontTx/>
              <a:buChar char="-"/>
            </a:pPr>
            <a:r>
              <a:rPr lang="en-IN" sz="2800" b="1" dirty="0" smtClean="0">
                <a:solidFill>
                  <a:srgbClr val="FF0000"/>
                </a:solidFill>
              </a:rPr>
              <a:t> </a:t>
            </a:r>
            <a:r>
              <a:rPr lang="en-IN" sz="2800" dirty="0" smtClean="0"/>
              <a:t>The entry criteria for this phase is the BRS (Business Requirement Specification) document.</a:t>
            </a:r>
          </a:p>
          <a:p>
            <a:pPr>
              <a:buFontTx/>
              <a:buChar char="-"/>
            </a:pPr>
            <a:r>
              <a:rPr lang="en-IN" sz="2800" dirty="0" smtClean="0"/>
              <a:t> During this phase, the test team studies and analyzes the requirements from a testing perspective.</a:t>
            </a:r>
          </a:p>
          <a:p>
            <a:pPr>
              <a:buFontTx/>
              <a:buChar char="-"/>
            </a:pPr>
            <a:r>
              <a:rPr lang="en-IN" sz="2800" dirty="0" smtClean="0"/>
              <a:t>This phase helps to identify whether the requirements are testable or not.</a:t>
            </a:r>
          </a:p>
          <a:p>
            <a:endParaRPr lang="en-IN" sz="2800" dirty="0" smtClean="0"/>
          </a:p>
          <a:p>
            <a:endParaRPr lang="en-IN" sz="2700" b="1" i="1" dirty="0" smtClean="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4539704"/>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pPr>
              <a:buFontTx/>
              <a:buChar char="-"/>
            </a:pPr>
            <a:r>
              <a:rPr lang="en-IN" sz="3300" b="1" dirty="0" smtClean="0">
                <a:solidFill>
                  <a:srgbClr val="FF0000"/>
                </a:solidFill>
              </a:rPr>
              <a:t>STLC Phases</a:t>
            </a:r>
          </a:p>
          <a:p>
            <a:r>
              <a:rPr lang="en-IN" sz="3200" b="1" dirty="0" smtClean="0">
                <a:solidFill>
                  <a:srgbClr val="FF0000"/>
                </a:solidFill>
              </a:rPr>
              <a:t>1)Requirement Analysis Phase</a:t>
            </a:r>
          </a:p>
          <a:p>
            <a:pPr>
              <a:buFontTx/>
              <a:buChar char="-"/>
            </a:pPr>
            <a:r>
              <a:rPr lang="en-IN" sz="3000" dirty="0" smtClean="0"/>
              <a:t> </a:t>
            </a:r>
            <a:r>
              <a:rPr lang="en-IN" sz="2800" dirty="0" smtClean="0"/>
              <a:t> This phase helps to identify whether the requirements are testable or not. </a:t>
            </a:r>
          </a:p>
          <a:p>
            <a:pPr>
              <a:buFontTx/>
              <a:buChar char="-"/>
            </a:pPr>
            <a:r>
              <a:rPr lang="en-IN" sz="2800" dirty="0" smtClean="0"/>
              <a:t>If any requirement is not testable, the test team can communicate with various stakeholders (Client, Business Analyst, Technical Leads, System Architects, etc) during this phase so that the mitigation strategy can be planned.</a:t>
            </a:r>
          </a:p>
          <a:p>
            <a:endParaRPr lang="en-IN" sz="2700" b="1" i="1" dirty="0" smtClean="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6586418"/>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pPr>
              <a:buFontTx/>
              <a:buChar char="-"/>
            </a:pPr>
            <a:r>
              <a:rPr lang="en-IN" sz="3300" b="1" dirty="0" smtClean="0">
                <a:solidFill>
                  <a:srgbClr val="FF0000"/>
                </a:solidFill>
              </a:rPr>
              <a:t>STLC Phases</a:t>
            </a:r>
          </a:p>
          <a:p>
            <a:r>
              <a:rPr lang="en-IN" sz="3200" b="1" dirty="0" smtClean="0">
                <a:solidFill>
                  <a:srgbClr val="FF0000"/>
                </a:solidFill>
              </a:rPr>
              <a:t>2) Test Planning:</a:t>
            </a:r>
          </a:p>
          <a:p>
            <a:r>
              <a:rPr lang="en-IN" sz="3000" dirty="0" smtClean="0">
                <a:latin typeface="Times New Roman" pitchFamily="18" charset="0"/>
                <a:cs typeface="Times New Roman" pitchFamily="18" charset="0"/>
              </a:rPr>
              <a:t>-Test planning is the first step in the testing process.</a:t>
            </a:r>
          </a:p>
          <a:p>
            <a:r>
              <a:rPr lang="en-IN" sz="3000" dirty="0" smtClean="0">
                <a:latin typeface="Times New Roman" pitchFamily="18" charset="0"/>
                <a:cs typeface="Times New Roman" pitchFamily="18" charset="0"/>
              </a:rPr>
              <a:t>-In this phase typically Test Manager/Test Lead involves determining the effort and cost estimates for the entire project. </a:t>
            </a:r>
          </a:p>
          <a:p>
            <a:r>
              <a:rPr lang="en-IN" sz="3000" dirty="0" smtClean="0">
                <a:latin typeface="Times New Roman" pitchFamily="18" charset="0"/>
                <a:cs typeface="Times New Roman" pitchFamily="18" charset="0"/>
              </a:rPr>
              <a:t>- Test plan creation is the crucial phase of STLC where all the testing strategies are defined.</a:t>
            </a:r>
          </a:p>
          <a:p>
            <a:r>
              <a:rPr lang="en-IN" sz="3000" dirty="0" smtClean="0">
                <a:latin typeface="Times New Roman" pitchFamily="18" charset="0"/>
                <a:cs typeface="Times New Roman" pitchFamily="18" charset="0"/>
              </a:rPr>
              <a:t>-Activities like resource planning, determining roles and responsibilities, tool selection (if automation), training requirements, etc., carried out in this phase.</a:t>
            </a:r>
          </a:p>
          <a:p>
            <a:r>
              <a:rPr lang="en-IN" sz="3000" dirty="0" smtClean="0">
                <a:latin typeface="Times New Roman" pitchFamily="18" charset="0"/>
                <a:cs typeface="Times New Roman" pitchFamily="18" charset="0"/>
              </a:rPr>
              <a:t>- Testing strategy and effort estimation documents provided by this phase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72597"/>
            <a:ext cx="9144000" cy="5416868"/>
          </a:xfrm>
          <a:prstGeom prst="rect">
            <a:avLst/>
          </a:prstGeom>
          <a:noFill/>
        </p:spPr>
        <p:txBody>
          <a:bodyPr wrap="square" rtlCol="0">
            <a:spAutoFit/>
          </a:bodyPr>
          <a:lstStyle/>
          <a:p>
            <a:pPr algn="ctr"/>
            <a:r>
              <a:rPr lang="en-IN" sz="2700" b="1" i="1" dirty="0" smtClean="0">
                <a:solidFill>
                  <a:srgbClr val="FF0000"/>
                </a:solidFill>
                <a:cs typeface="Times New Roman" pitchFamily="18" charset="0"/>
              </a:rPr>
              <a:t>Software Testing</a:t>
            </a:r>
          </a:p>
          <a:p>
            <a:pPr>
              <a:buFontTx/>
              <a:buChar char="-"/>
            </a:pPr>
            <a:r>
              <a:rPr lang="en-IN" sz="3300" b="1" dirty="0" smtClean="0">
                <a:solidFill>
                  <a:srgbClr val="FF0000"/>
                </a:solidFill>
              </a:rPr>
              <a:t>STLC Phases</a:t>
            </a:r>
          </a:p>
          <a:p>
            <a:r>
              <a:rPr lang="en-IN" sz="3200" b="1" dirty="0" smtClean="0">
                <a:solidFill>
                  <a:srgbClr val="FF0000"/>
                </a:solidFill>
              </a:rPr>
              <a:t>3) Test Case  Development:</a:t>
            </a:r>
          </a:p>
          <a:p>
            <a:pPr>
              <a:buFontTx/>
              <a:buChar char="-"/>
            </a:pPr>
            <a:r>
              <a:rPr lang="en-IN" sz="3200" dirty="0" smtClean="0"/>
              <a:t> Develop the test cases based on scope and criteria’s.</a:t>
            </a:r>
            <a:endParaRPr lang="en-IN" sz="3200" b="1" dirty="0" smtClean="0">
              <a:solidFill>
                <a:srgbClr val="FF0000"/>
              </a:solidFill>
            </a:endParaRPr>
          </a:p>
          <a:p>
            <a:pPr>
              <a:buFontTx/>
              <a:buChar char="-"/>
            </a:pPr>
            <a:r>
              <a:rPr lang="en-IN" sz="3200" dirty="0" smtClean="0"/>
              <a:t>The test team starts with test case development activity here in this phase. Testers prepares test cases, test scripts (if automation), and test data.</a:t>
            </a:r>
          </a:p>
          <a:p>
            <a:pPr>
              <a:buFontTx/>
              <a:buChar char="-"/>
            </a:pPr>
            <a:r>
              <a:rPr lang="en-IN" sz="3000" dirty="0" smtClean="0"/>
              <a:t> </a:t>
            </a:r>
            <a:r>
              <a:rPr lang="en-IN" sz="3200" dirty="0" smtClean="0"/>
              <a:t>Once the test cases are ready then these test cases are reviewed by peer members or team lead. </a:t>
            </a:r>
          </a:p>
          <a:p>
            <a:pPr>
              <a:buFontTx/>
              <a:buChar char="-"/>
            </a:pPr>
            <a:endParaRPr lang="en-IN" sz="2700" b="1" i="1" dirty="0" smtClean="0">
              <a:solidFill>
                <a:srgbClr val="FF00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15112</TotalTime>
  <Words>1546</Words>
  <Application>Microsoft Office PowerPoint</Application>
  <PresentationFormat>On-screen Show (4:3)</PresentationFormat>
  <Paragraphs>330</Paragraphs>
  <Slides>45</Slides>
  <Notes>1</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&amp; Testing</dc:title>
  <dc:creator>AD-IV</dc:creator>
  <cp:lastModifiedBy>AD-IV</cp:lastModifiedBy>
  <cp:revision>167</cp:revision>
  <dcterms:created xsi:type="dcterms:W3CDTF">2022-09-25T14:32:27Z</dcterms:created>
  <dcterms:modified xsi:type="dcterms:W3CDTF">2022-12-16T11:08:00Z</dcterms:modified>
</cp:coreProperties>
</file>