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0" r:id="rId3"/>
    <p:sldId id="259" r:id="rId4"/>
    <p:sldId id="261" r:id="rId5"/>
    <p:sldId id="262" r:id="rId6"/>
    <p:sldId id="263" r:id="rId7"/>
    <p:sldId id="264" r:id="rId8"/>
    <p:sldId id="265" r:id="rId9"/>
    <p:sldId id="266" r:id="rId10"/>
    <p:sldId id="267" r:id="rId11"/>
    <p:sldId id="268" r:id="rId12"/>
    <p:sldId id="270" r:id="rId13"/>
    <p:sldId id="271" r:id="rId14"/>
    <p:sldId id="273" r:id="rId15"/>
    <p:sldId id="274" r:id="rId16"/>
    <p:sldId id="275" r:id="rId17"/>
    <p:sldId id="276" r:id="rId18"/>
    <p:sldId id="277" r:id="rId19"/>
    <p:sldId id="278" r:id="rId20"/>
    <p:sldId id="280" r:id="rId21"/>
    <p:sldId id="279" r:id="rId22"/>
    <p:sldId id="282" r:id="rId23"/>
    <p:sldId id="281" r:id="rId24"/>
    <p:sldId id="283" r:id="rId25"/>
    <p:sldId id="284" r:id="rId26"/>
    <p:sldId id="286" r:id="rId27"/>
    <p:sldId id="285" r:id="rId28"/>
    <p:sldId id="288" r:id="rId29"/>
    <p:sldId id="287" r:id="rId30"/>
    <p:sldId id="294" r:id="rId31"/>
    <p:sldId id="292" r:id="rId32"/>
    <p:sldId id="291" r:id="rId33"/>
    <p:sldId id="290" r:id="rId34"/>
    <p:sldId id="289" r:id="rId35"/>
    <p:sldId id="296" r:id="rId36"/>
    <p:sldId id="295" r:id="rId37"/>
    <p:sldId id="297" r:id="rId38"/>
    <p:sldId id="298" r:id="rId39"/>
    <p:sldId id="299" r:id="rId40"/>
    <p:sldId id="300" r:id="rId41"/>
    <p:sldId id="301" r:id="rId42"/>
    <p:sldId id="302" r:id="rId43"/>
    <p:sldId id="303" r:id="rId44"/>
    <p:sldId id="304" r:id="rId45"/>
    <p:sldId id="307" r:id="rId46"/>
    <p:sldId id="306" r:id="rId47"/>
    <p:sldId id="305" r:id="rId48"/>
    <p:sldId id="310" r:id="rId49"/>
    <p:sldId id="308" r:id="rId50"/>
    <p:sldId id="309" r:id="rId51"/>
    <p:sldId id="311"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494"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74CBD90-4DD3-4581-9F16-8DAD1FF9CA43}" type="datetimeFigureOut">
              <a:rPr lang="en-US" smtClean="0"/>
              <a:pPr/>
              <a:t>12/13/2022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73835D6-7EEC-4689-A99B-C986D4BAC66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4CBD90-4DD3-4581-9F16-8DAD1FF9CA43}" type="datetimeFigureOut">
              <a:rPr lang="en-US" smtClean="0"/>
              <a:pPr/>
              <a:t>12/13/2022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835D6-7EEC-4689-A99B-C986D4BAC66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4CBD90-4DD3-4581-9F16-8DAD1FF9CA43}" type="datetimeFigureOut">
              <a:rPr lang="en-US" smtClean="0"/>
              <a:pPr/>
              <a:t>12/13/2022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835D6-7EEC-4689-A99B-C986D4BAC66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4CBD90-4DD3-4581-9F16-8DAD1FF9CA43}" type="datetimeFigureOut">
              <a:rPr lang="en-US" smtClean="0"/>
              <a:pPr/>
              <a:t>12/13/2022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835D6-7EEC-4689-A99B-C986D4BAC66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74CBD90-4DD3-4581-9F16-8DAD1FF9CA43}" type="datetimeFigureOut">
              <a:rPr lang="en-US" smtClean="0"/>
              <a:pPr/>
              <a:t>12/13/2022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835D6-7EEC-4689-A99B-C986D4BAC66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74CBD90-4DD3-4581-9F16-8DAD1FF9CA43}" type="datetimeFigureOut">
              <a:rPr lang="en-US" smtClean="0"/>
              <a:pPr/>
              <a:t>12/13/2022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3835D6-7EEC-4689-A99B-C986D4BAC66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74CBD90-4DD3-4581-9F16-8DAD1FF9CA43}" type="datetimeFigureOut">
              <a:rPr lang="en-US" smtClean="0"/>
              <a:pPr/>
              <a:t>12/13/2022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3835D6-7EEC-4689-A99B-C986D4BAC66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74CBD90-4DD3-4581-9F16-8DAD1FF9CA43}" type="datetimeFigureOut">
              <a:rPr lang="en-US" smtClean="0"/>
              <a:pPr/>
              <a:t>12/13/2022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3835D6-7EEC-4689-A99B-C986D4BAC66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CBD90-4DD3-4581-9F16-8DAD1FF9CA43}" type="datetimeFigureOut">
              <a:rPr lang="en-US" smtClean="0"/>
              <a:pPr/>
              <a:t>12/13/2022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3835D6-7EEC-4689-A99B-C986D4BAC66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74CBD90-4DD3-4581-9F16-8DAD1FF9CA43}" type="datetimeFigureOut">
              <a:rPr lang="en-US" smtClean="0"/>
              <a:pPr/>
              <a:t>12/13/2022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3835D6-7EEC-4689-A99B-C986D4BAC66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74CBD90-4DD3-4581-9F16-8DAD1FF9CA43}" type="datetimeFigureOut">
              <a:rPr lang="en-US" smtClean="0"/>
              <a:pPr/>
              <a:t>12/13/2022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B73835D6-7EEC-4689-A99B-C986D4BAC663}"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74CBD90-4DD3-4581-9F16-8DAD1FF9CA43}" type="datetimeFigureOut">
              <a:rPr lang="en-US" smtClean="0"/>
              <a:pPr/>
              <a:t>12/13/2022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73835D6-7EEC-4689-A99B-C986D4BAC663}"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5632311"/>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700" b="1" i="1" dirty="0" smtClean="0">
                <a:solidFill>
                  <a:srgbClr val="FF0000"/>
                </a:solidFill>
              </a:rPr>
              <a:t>Performance Testing:</a:t>
            </a:r>
          </a:p>
          <a:p>
            <a:r>
              <a:rPr lang="en-IN" sz="2800" dirty="0" smtClean="0"/>
              <a:t>-Performance Testing is a type of software testing that ensures software applications to perform properly under their expected workload.</a:t>
            </a:r>
            <a:br>
              <a:rPr lang="en-IN" sz="2800" dirty="0" smtClean="0"/>
            </a:br>
            <a:r>
              <a:rPr lang="en-IN" sz="2800" dirty="0" smtClean="0"/>
              <a:t/>
            </a:r>
            <a:br>
              <a:rPr lang="en-IN" sz="2800" dirty="0" smtClean="0"/>
            </a:br>
            <a:r>
              <a:rPr lang="en-IN" sz="2800" dirty="0" smtClean="0"/>
              <a:t>-Performance testing is a non-functional software testing technique that determines how the stability, speed, scalability, and responsiveness of an application holds up under a given workload. It’s a key step in ensuring software quality.</a:t>
            </a:r>
          </a:p>
          <a:p>
            <a:endParaRPr lang="en-IN" sz="2700" b="1" i="1" dirty="0" smtClean="0">
              <a:solidFill>
                <a:srgbClr val="FF0000"/>
              </a:solidFill>
            </a:endParaRPr>
          </a:p>
          <a:p>
            <a:endParaRPr lang="en-IN" sz="2700" b="1" i="1" dirty="0" smtClean="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340197"/>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dirty="0" smtClean="0"/>
              <a:t>-</a:t>
            </a:r>
            <a:r>
              <a:rPr lang="en-IN" sz="2700" dirty="0" smtClean="0"/>
              <a:t>If we  perform a positive flow of the performance testing process, it could follow the below process:</a:t>
            </a:r>
            <a:br>
              <a:rPr lang="en-IN" sz="2700" dirty="0" smtClean="0"/>
            </a:br>
            <a:r>
              <a:rPr lang="en-IN" sz="2700" dirty="0" smtClean="0"/>
              <a:t>	</a:t>
            </a:r>
            <a:r>
              <a:rPr lang="en-IN" sz="2700" b="1" dirty="0" smtClean="0">
                <a:solidFill>
                  <a:srgbClr val="FF0000"/>
                </a:solidFill>
              </a:rPr>
              <a:t>1)Identify performance scenarios</a:t>
            </a:r>
            <a:br>
              <a:rPr lang="en-IN" sz="2700" b="1" dirty="0" smtClean="0">
                <a:solidFill>
                  <a:srgbClr val="FF0000"/>
                </a:solidFill>
              </a:rPr>
            </a:br>
            <a:r>
              <a:rPr lang="en-IN" sz="2700" dirty="0" smtClean="0"/>
              <a:t>-Firstly, we will identify the performance scenarios based on these below factors:</a:t>
            </a:r>
            <a:br>
              <a:rPr lang="en-IN" sz="2700" dirty="0" smtClean="0"/>
            </a:br>
            <a:r>
              <a:rPr lang="en-IN" sz="2700" dirty="0" smtClean="0"/>
              <a:t>-Most commonly scenarios: It means that we can find the performance scenarios based on the scenarios, which commonly used like in the Gmail application;</a:t>
            </a:r>
          </a:p>
          <a:p>
            <a:r>
              <a:rPr lang="en-IN" sz="2700" dirty="0" smtClean="0"/>
              <a:t>- we will perform login, inbox, send items, and compose a mail and logout.</a:t>
            </a:r>
            <a:br>
              <a:rPr lang="en-IN" sz="2700" dirty="0" smtClean="0"/>
            </a:br>
            <a:r>
              <a:rPr lang="en-IN" sz="2700" dirty="0" smtClean="0"/>
              <a:t>-Most critical scenarios: Critical scenarios mean regularly used and important for the business-like in Gmail</a:t>
            </a:r>
          </a:p>
          <a:p>
            <a:r>
              <a:rPr lang="en-IN" sz="2700" dirty="0" smtClean="0"/>
              <a:t>- application login, compose, inbox, and logout.</a:t>
            </a:r>
            <a:br>
              <a:rPr lang="en-IN" sz="2700" dirty="0" smtClean="0"/>
            </a:b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7325082"/>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700" dirty="0" smtClean="0"/>
              <a:t>-Huge data transaction: If we have huge data means that n-number of the users using the application at the same time.</a:t>
            </a:r>
            <a:br>
              <a:rPr lang="en-IN" sz="2700" dirty="0" smtClean="0"/>
            </a:br>
            <a:r>
              <a:rPr lang="en-IN" sz="2700" dirty="0" smtClean="0"/>
              <a:t>-Once we identify the performance scenarios, we will move to the next step.</a:t>
            </a:r>
          </a:p>
          <a:p>
            <a:r>
              <a:rPr lang="en-IN" sz="2800" b="1" dirty="0" smtClean="0">
                <a:solidFill>
                  <a:srgbClr val="FF0000"/>
                </a:solidFill>
              </a:rPr>
              <a:t>2)Plan and design performance test script</a:t>
            </a:r>
            <a:br>
              <a:rPr lang="en-IN" sz="2800" b="1" dirty="0" smtClean="0">
                <a:solidFill>
                  <a:srgbClr val="FF0000"/>
                </a:solidFill>
              </a:rPr>
            </a:br>
            <a:r>
              <a:rPr lang="en-IN" sz="2800" b="1" dirty="0" smtClean="0"/>
              <a:t>-</a:t>
            </a:r>
            <a:r>
              <a:rPr lang="en-IN" sz="2800" dirty="0" smtClean="0"/>
              <a:t>In this step, we will install the tools in the Test Engineer Machine and access the test server and then we write some script according to the test scenarios and run the tool.</a:t>
            </a:r>
            <a:br>
              <a:rPr lang="en-IN" sz="2800" dirty="0" smtClean="0"/>
            </a:br>
            <a:r>
              <a:rPr lang="en-IN" sz="2800" dirty="0" smtClean="0"/>
              <a:t>-Once we are done with writing the script, we will go to the next step.</a:t>
            </a:r>
            <a:br>
              <a:rPr lang="en-IN" sz="2800" dirty="0" smtClean="0"/>
            </a:br>
            <a:r>
              <a:rPr lang="en-IN" sz="2700" b="1" dirty="0" smtClean="0">
                <a:solidFill>
                  <a:srgbClr val="FF0000"/>
                </a:solidFill>
              </a:rPr>
              <a:t>3) Configure the test environment &amp; distribute the load</a:t>
            </a:r>
            <a:br>
              <a:rPr lang="en-IN" sz="2700" b="1" dirty="0" smtClean="0">
                <a:solidFill>
                  <a:srgbClr val="FF0000"/>
                </a:solidFill>
              </a:rPr>
            </a:br>
            <a:r>
              <a:rPr lang="en-IN" sz="2800" dirty="0" smtClean="0"/>
              <a:t>-After writing the test scripts, we will arrange the testing environment before the execution. And also, manage the tools, other resources and distribute the load according to the "Usage Pattern" or mention the duration and stability.</a:t>
            </a:r>
            <a:endParaRPr lang="en-IN" sz="2700" b="1" i="1" dirty="0" smtClean="0">
              <a:solidFill>
                <a:srgbClr val="FF0000"/>
              </a:solidFill>
              <a:cs typeface="Times New Roman" pitchFamily="18" charset="0"/>
            </a:endParaRPr>
          </a:p>
          <a:p>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540252"/>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solidFill>
                  <a:srgbClr val="FF0000"/>
                </a:solidFill>
              </a:rPr>
              <a:t>4)Execute test scripts</a:t>
            </a:r>
            <a:br>
              <a:rPr lang="en-IN" sz="2800" b="1" dirty="0" smtClean="0">
                <a:solidFill>
                  <a:srgbClr val="FF0000"/>
                </a:solidFill>
              </a:rPr>
            </a:br>
            <a:r>
              <a:rPr lang="en-IN" sz="2800" dirty="0" smtClean="0"/>
              <a:t>Once we are done with distributing the load, we will execute, validate, and monitor the test scripts.</a:t>
            </a:r>
            <a:br>
              <a:rPr lang="en-IN" sz="2800" dirty="0" smtClean="0"/>
            </a:br>
            <a:r>
              <a:rPr lang="en-IN" sz="2800" b="1" dirty="0" smtClean="0">
                <a:solidFill>
                  <a:srgbClr val="FF0000"/>
                </a:solidFill>
              </a:rPr>
              <a:t>5)Result</a:t>
            </a:r>
            <a:r>
              <a:rPr lang="en-IN" sz="2800" dirty="0" smtClean="0"/>
              <a:t/>
            </a:r>
            <a:br>
              <a:rPr lang="en-IN" sz="2800" dirty="0" smtClean="0"/>
            </a:br>
            <a:r>
              <a:rPr lang="en-IN" sz="2800" dirty="0" smtClean="0"/>
              <a:t>After executing the test scripts, we will get the test result. And check that the result meeting the goal in the given response time or not, and the response time could be maximum, average, and minimum.</a:t>
            </a:r>
          </a:p>
          <a:p>
            <a:r>
              <a:rPr lang="en-IN" sz="2800" dirty="0" smtClean="0"/>
              <a:t>-If the response is not meeting the required time response, then we will go for the negative flow where will perform the below steps:</a:t>
            </a:r>
            <a:br>
              <a:rPr lang="en-IN" sz="2800" dirty="0" smtClean="0"/>
            </a:br>
            <a:r>
              <a:rPr lang="en-IN" sz="2800" b="1" dirty="0" smtClean="0">
                <a:solidFill>
                  <a:srgbClr val="FF0000"/>
                </a:solidFill>
              </a:rPr>
              <a:t>6)Analysis result</a:t>
            </a:r>
            <a:br>
              <a:rPr lang="en-IN" sz="2800" b="1" dirty="0" smtClean="0">
                <a:solidFill>
                  <a:srgbClr val="FF0000"/>
                </a:solidFill>
              </a:rPr>
            </a:br>
            <a:r>
              <a:rPr lang="en-IN" sz="2800" dirty="0" smtClean="0"/>
              <a:t>First, we will analyze the test result whether it meets with the response time or not.</a:t>
            </a: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955750"/>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solidFill>
                  <a:srgbClr val="FF0000"/>
                </a:solidFill>
              </a:rPr>
              <a:t>7) Identify the Bottleneck</a:t>
            </a:r>
            <a:br>
              <a:rPr lang="en-IN" sz="2800" b="1" dirty="0" smtClean="0">
                <a:solidFill>
                  <a:srgbClr val="FF0000"/>
                </a:solidFill>
              </a:rPr>
            </a:br>
            <a:r>
              <a:rPr lang="en-IN" sz="2800" dirty="0" smtClean="0"/>
              <a:t>-After that, we will identify the bottleneck (bug or performance issue). </a:t>
            </a:r>
          </a:p>
          <a:p>
            <a:r>
              <a:rPr lang="en-IN" sz="2800" dirty="0" smtClean="0"/>
              <a:t>-And the bottleneck could occur because of these aspects like the problem in code, hardware issue (hard disk, RAM Processor), network issues, and the software issue (operating system). </a:t>
            </a:r>
          </a:p>
          <a:p>
            <a:r>
              <a:rPr lang="en-IN" sz="2800" dirty="0" smtClean="0"/>
              <a:t>-And after finding the bottleneck, we will perform tuning (fix or adjustment) to resolve this bottleneck.</a:t>
            </a:r>
            <a:br>
              <a:rPr lang="en-IN" sz="2800" dirty="0" smtClean="0"/>
            </a:br>
            <a:r>
              <a:rPr lang="en-IN" sz="2800" b="1" dirty="0" smtClean="0">
                <a:solidFill>
                  <a:srgbClr val="FF0000"/>
                </a:solidFill>
              </a:rPr>
              <a:t>8)Re-run test</a:t>
            </a:r>
            <a:r>
              <a:rPr lang="en-IN" sz="2800" dirty="0" smtClean="0"/>
              <a:t/>
            </a:r>
            <a:br>
              <a:rPr lang="en-IN" sz="2800" dirty="0" smtClean="0"/>
            </a:br>
            <a:r>
              <a:rPr lang="en-IN" sz="2800" dirty="0" smtClean="0"/>
              <a:t>Once we fix the bottlenecks, re-run the test scripts and checks the result whether it meets the required goal or not.</a:t>
            </a:r>
          </a:p>
          <a:p>
            <a:r>
              <a:rPr lang="en-IN" sz="2800" dirty="0" smtClean="0"/>
              <a:t/>
            </a:r>
            <a:br>
              <a:rPr lang="en-IN" sz="2800" dirty="0" smtClean="0"/>
            </a:b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7371249"/>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solidFill>
                  <a:srgbClr val="FF0000"/>
                </a:solidFill>
              </a:rPr>
              <a:t>Regression testing:</a:t>
            </a:r>
            <a:br>
              <a:rPr lang="en-IN" sz="2800" b="1" dirty="0" smtClean="0">
                <a:solidFill>
                  <a:srgbClr val="FF0000"/>
                </a:solidFill>
              </a:rPr>
            </a:br>
            <a:r>
              <a:rPr lang="en-IN" sz="2800" b="1" dirty="0" smtClean="0">
                <a:solidFill>
                  <a:srgbClr val="FF0000"/>
                </a:solidFill>
              </a:rPr>
              <a:t>-</a:t>
            </a:r>
            <a:r>
              <a:rPr lang="en-IN" sz="2800" dirty="0" smtClean="0"/>
              <a:t>Regression testing is a black–box testing technique performed by executing units of code repeatedly </a:t>
            </a:r>
          </a:p>
          <a:p>
            <a:r>
              <a:rPr lang="en-IN" sz="2800" dirty="0" smtClean="0"/>
              <a:t>-To ensure that the on-going code modifications do not impact the system’s functionality.</a:t>
            </a:r>
          </a:p>
          <a:p>
            <a:endParaRPr lang="en-IN" sz="2800" dirty="0" smtClean="0"/>
          </a:p>
          <a:p>
            <a:pPr>
              <a:buFontTx/>
              <a:buChar char="-"/>
            </a:pPr>
            <a:r>
              <a:rPr lang="en-IN" sz="2800" dirty="0" smtClean="0"/>
              <a:t>Alterations to the application can occur in various forms, be it new functionality, bug fixes, integrations, functionality enhancements, interfaces, patches, among others. </a:t>
            </a:r>
          </a:p>
          <a:p>
            <a:pPr>
              <a:buFontTx/>
              <a:buChar char="-"/>
            </a:pPr>
            <a:endParaRPr lang="en-IN" sz="2800" dirty="0" smtClean="0"/>
          </a:p>
          <a:p>
            <a:pPr>
              <a:buFontTx/>
              <a:buChar char="-"/>
            </a:pPr>
            <a:r>
              <a:rPr lang="en-IN" sz="2800" dirty="0" smtClean="0"/>
              <a:t> It is advisable for regression tests to be executed as often as possible throughout the software development life cycle. </a:t>
            </a:r>
            <a:endParaRPr lang="en-IN" sz="3200" b="1" i="1" dirty="0" smtClean="0">
              <a:solidFill>
                <a:srgbClr val="FF0000"/>
              </a:solidFill>
              <a:cs typeface="Times New Roman" pitchFamily="18" charset="0"/>
            </a:endParaRPr>
          </a:p>
          <a:p>
            <a:pPr>
              <a:buFontTx/>
              <a:buChar char="-"/>
            </a:pPr>
            <a:endParaRPr lang="en-IN" sz="2700" b="1" i="1" dirty="0" smtClean="0">
              <a:solidFill>
                <a:srgbClr val="FF0000"/>
              </a:solidFill>
              <a:cs typeface="Times New Roman" pitchFamily="18" charset="0"/>
            </a:endParaRPr>
          </a:p>
          <a:p>
            <a:pPr>
              <a:buFontTx/>
              <a:buChar char="-"/>
            </a:pP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3939540"/>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solidFill>
                  <a:srgbClr val="FF0000"/>
                </a:solidFill>
              </a:rPr>
              <a:t>Types of Regression Testing :</a:t>
            </a:r>
            <a:br>
              <a:rPr lang="en-IN" sz="2800" b="1" dirty="0" smtClean="0">
                <a:solidFill>
                  <a:srgbClr val="FF0000"/>
                </a:solidFill>
              </a:rPr>
            </a:br>
            <a:r>
              <a:rPr lang="en-IN" sz="2800" b="1" dirty="0" smtClean="0">
                <a:solidFill>
                  <a:srgbClr val="FF0000"/>
                </a:solidFill>
              </a:rPr>
              <a:t>-</a:t>
            </a:r>
            <a:r>
              <a:rPr lang="en-IN" sz="2800" dirty="0" smtClean="0"/>
              <a:t>Often, regression testing is done through several phases of testing. It is for this reason, that there are several types of regression testing, such as: </a:t>
            </a:r>
            <a:br>
              <a:rPr lang="en-IN" sz="2800" dirty="0" smtClean="0"/>
            </a:br>
            <a:r>
              <a:rPr lang="en-IN" sz="2800" dirty="0" smtClean="0"/>
              <a:t>	 1) Unit regression </a:t>
            </a:r>
          </a:p>
          <a:p>
            <a:r>
              <a:rPr lang="en-IN" sz="2800" b="1" i="1" dirty="0" smtClean="0">
                <a:solidFill>
                  <a:srgbClr val="FF0000"/>
                </a:solidFill>
                <a:cs typeface="Times New Roman" pitchFamily="18" charset="0"/>
              </a:rPr>
              <a:t>	</a:t>
            </a:r>
            <a:r>
              <a:rPr lang="en-IN" sz="2800" dirty="0" smtClean="0"/>
              <a:t>2)</a:t>
            </a:r>
            <a:r>
              <a:rPr lang="en-IN" sz="2800" b="1" i="1" dirty="0" smtClean="0">
                <a:solidFill>
                  <a:srgbClr val="FF0000"/>
                </a:solidFill>
                <a:cs typeface="Times New Roman" pitchFamily="18" charset="0"/>
              </a:rPr>
              <a:t> </a:t>
            </a:r>
            <a:r>
              <a:rPr lang="en-IN" sz="2800" dirty="0" smtClean="0"/>
              <a:t>Partial regression </a:t>
            </a:r>
          </a:p>
          <a:p>
            <a:r>
              <a:rPr lang="en-IN" sz="2800" b="1" i="1" dirty="0" smtClean="0">
                <a:solidFill>
                  <a:srgbClr val="FF0000"/>
                </a:solidFill>
                <a:cs typeface="Times New Roman" pitchFamily="18" charset="0"/>
              </a:rPr>
              <a:t>	</a:t>
            </a:r>
            <a:r>
              <a:rPr lang="en-IN" sz="2800" dirty="0" smtClean="0"/>
              <a:t>3) Complete regression</a:t>
            </a:r>
          </a:p>
          <a:p>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524863"/>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pPr marL="514350" indent="-514350">
              <a:buAutoNum type="arabicParenR"/>
            </a:pPr>
            <a:r>
              <a:rPr lang="en-IN" sz="2800" b="1" dirty="0" smtClean="0">
                <a:solidFill>
                  <a:srgbClr val="FF0000"/>
                </a:solidFill>
              </a:rPr>
              <a:t>Unit regression</a:t>
            </a:r>
            <a:r>
              <a:rPr lang="en-IN" sz="2800" dirty="0" smtClean="0"/>
              <a:t> </a:t>
            </a:r>
          </a:p>
          <a:p>
            <a:pPr marL="514350" indent="-514350"/>
            <a:r>
              <a:rPr lang="en-IN" sz="2800" dirty="0" smtClean="0"/>
              <a:t>– Unit regression testing, executed during the unit testing phase, tests the code as a single unit.</a:t>
            </a:r>
          </a:p>
          <a:p>
            <a:pPr marL="514350" indent="-514350">
              <a:buFontTx/>
              <a:buChar char="-"/>
            </a:pPr>
            <a:r>
              <a:rPr lang="en-IN" sz="2800" dirty="0" smtClean="0"/>
              <a:t>It has a narrow and focused approach, where complex interactions and dependencies outside the unit of code in question are temporarily blocked. </a:t>
            </a:r>
          </a:p>
          <a:p>
            <a:pPr marL="514350" indent="-514350"/>
            <a:r>
              <a:rPr lang="en-IN" sz="2800" dirty="0" smtClean="0">
                <a:solidFill>
                  <a:srgbClr val="FF0000"/>
                </a:solidFill>
              </a:rPr>
              <a:t>2) Partial regression</a:t>
            </a:r>
          </a:p>
          <a:p>
            <a:pPr marL="514350" indent="-514350"/>
            <a:r>
              <a:rPr lang="en-IN" sz="2800" dirty="0" smtClean="0"/>
              <a:t> - Partial regression is performed after impact analysis.</a:t>
            </a:r>
          </a:p>
          <a:p>
            <a:pPr marL="514350" indent="-514350"/>
            <a:r>
              <a:rPr lang="en-IN" sz="2800" dirty="0" smtClean="0"/>
              <a:t>- In this testing process, the new addition of the code as a unit is made to interact with other parts of older existing code.</a:t>
            </a:r>
          </a:p>
          <a:p>
            <a:pPr marL="514350" indent="-514350"/>
            <a:r>
              <a:rPr lang="en-IN" sz="2800" dirty="0" smtClean="0"/>
              <a:t>- Doing so determines that even with code modification, the system functions in silos as desired. </a:t>
            </a:r>
            <a:br>
              <a:rPr lang="en-IN" sz="2800" dirty="0" smtClean="0"/>
            </a:b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5170646"/>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400" dirty="0" smtClean="0"/>
              <a:t/>
            </a:r>
            <a:br>
              <a:rPr lang="en-IN" sz="2400" dirty="0" smtClean="0"/>
            </a:br>
            <a:r>
              <a:rPr lang="en-IN" sz="2700" b="1" dirty="0" smtClean="0">
                <a:solidFill>
                  <a:srgbClr val="FF0000"/>
                </a:solidFill>
              </a:rPr>
              <a:t>3) Complete regression</a:t>
            </a:r>
          </a:p>
          <a:p>
            <a:r>
              <a:rPr lang="en-IN" sz="2400" dirty="0" smtClean="0"/>
              <a:t> </a:t>
            </a:r>
            <a:r>
              <a:rPr lang="en-IN" sz="2500" dirty="0" smtClean="0"/>
              <a:t>– Complete regression testing is often carried out when the code changes for modification or the software updates seep way back into the roots.</a:t>
            </a:r>
          </a:p>
          <a:p>
            <a:pPr>
              <a:buFontTx/>
              <a:buChar char="-"/>
            </a:pPr>
            <a:r>
              <a:rPr lang="en-IN" sz="2500" dirty="0" smtClean="0"/>
              <a:t>It is also carried out in case there are multiple changes to the existing code.</a:t>
            </a:r>
          </a:p>
          <a:p>
            <a:pPr>
              <a:buFontTx/>
              <a:buChar char="-"/>
            </a:pPr>
            <a:r>
              <a:rPr lang="en-IN" sz="2500" dirty="0" smtClean="0"/>
              <a:t> A sort of a “final” regression testing is implemented to certify that the build (new lines of code) has not been altered for a period of time. This final version is then deployed to the end users</a:t>
            </a:r>
            <a:endParaRPr lang="en-IN" sz="2500" b="1" i="1" dirty="0" smtClean="0">
              <a:solidFill>
                <a:srgbClr val="FF0000"/>
              </a:solidFill>
              <a:cs typeface="Times New Roman" pitchFamily="18" charset="0"/>
            </a:endParaRPr>
          </a:p>
          <a:p>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093976"/>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solidFill>
                  <a:srgbClr val="FF0000"/>
                </a:solidFill>
              </a:rPr>
              <a:t>Ad-hoc testing</a:t>
            </a:r>
            <a:r>
              <a:rPr lang="en-IN" sz="2800" dirty="0" smtClean="0"/>
              <a:t/>
            </a:r>
            <a:br>
              <a:rPr lang="en-IN" sz="2800" dirty="0" smtClean="0"/>
            </a:br>
            <a:r>
              <a:rPr lang="en-IN" sz="2800" dirty="0" smtClean="0"/>
              <a:t>-When a software testing performed without proper planning and documentation, it is said to be </a:t>
            </a:r>
            <a:r>
              <a:rPr lang="en-IN" sz="2800" dirty="0" err="1" smtClean="0"/>
              <a:t>Adhoc</a:t>
            </a:r>
            <a:r>
              <a:rPr lang="en-IN" sz="2800" dirty="0" smtClean="0"/>
              <a:t> Testing.</a:t>
            </a:r>
            <a:br>
              <a:rPr lang="en-IN" sz="2800" dirty="0" smtClean="0"/>
            </a:br>
            <a:r>
              <a:rPr lang="en-IN" sz="2800" dirty="0" smtClean="0"/>
              <a:t>-Ad-hoc testing is a type of software testing which is performed informally and randomly after the formal testing is completed to find out any loop hole in the system.</a:t>
            </a:r>
            <a:br>
              <a:rPr lang="en-IN" sz="2800" dirty="0" smtClean="0"/>
            </a:br>
            <a:r>
              <a:rPr lang="en-IN" sz="2800" dirty="0" smtClean="0"/>
              <a:t>Ad-hoc testing has – </a:t>
            </a:r>
            <a:br>
              <a:rPr lang="en-IN" sz="2800" dirty="0" smtClean="0"/>
            </a:br>
            <a:r>
              <a:rPr lang="en-IN" sz="2800" dirty="0" smtClean="0"/>
              <a:t>	No Documentation. </a:t>
            </a:r>
            <a:br>
              <a:rPr lang="en-IN" sz="2800" dirty="0" smtClean="0"/>
            </a:br>
            <a:r>
              <a:rPr lang="en-IN" sz="2800" dirty="0" smtClean="0"/>
              <a:t>	No Test cases. </a:t>
            </a:r>
            <a:br>
              <a:rPr lang="en-IN" sz="2800" dirty="0" smtClean="0"/>
            </a:br>
            <a:r>
              <a:rPr lang="en-IN" sz="2800" dirty="0" smtClean="0"/>
              <a:t>	No Test Design.</a:t>
            </a:r>
          </a:p>
          <a:p>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109365"/>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solidFill>
                  <a:srgbClr val="FF0000"/>
                </a:solidFill>
              </a:rPr>
              <a:t>Types of Ad-hoc Testing : </a:t>
            </a:r>
            <a:br>
              <a:rPr lang="en-IN" sz="2800" b="1" dirty="0" smtClean="0">
                <a:solidFill>
                  <a:srgbClr val="FF0000"/>
                </a:solidFill>
              </a:rPr>
            </a:br>
            <a:r>
              <a:rPr lang="en-IN" sz="2800" b="1" dirty="0" smtClean="0">
                <a:solidFill>
                  <a:srgbClr val="FF0000"/>
                </a:solidFill>
              </a:rPr>
              <a:t>-</a:t>
            </a:r>
            <a:r>
              <a:rPr lang="en-IN" sz="2800" dirty="0" smtClean="0"/>
              <a:t>Ad-hoc testing is divided into three types as follows. </a:t>
            </a:r>
            <a:br>
              <a:rPr lang="en-IN" sz="2800" dirty="0" smtClean="0"/>
            </a:br>
            <a:r>
              <a:rPr lang="en-IN" sz="2800" dirty="0" smtClean="0"/>
              <a:t>	1)Buddy Testing </a:t>
            </a:r>
          </a:p>
          <a:p>
            <a:r>
              <a:rPr lang="en-IN" sz="2800" dirty="0" smtClean="0"/>
              <a:t>	2) Pair Testing</a:t>
            </a:r>
          </a:p>
          <a:p>
            <a:r>
              <a:rPr lang="en-IN" sz="2800" dirty="0" smtClean="0"/>
              <a:t>	3) Monkey Testing</a:t>
            </a:r>
            <a:br>
              <a:rPr lang="en-IN" sz="2800" dirty="0" smtClean="0"/>
            </a:br>
            <a:r>
              <a:rPr lang="en-IN" sz="2800" b="1" dirty="0" smtClean="0">
                <a:solidFill>
                  <a:srgbClr val="FF0000"/>
                </a:solidFill>
              </a:rPr>
              <a:t>1) Buddy testing :</a:t>
            </a:r>
          </a:p>
          <a:p>
            <a:r>
              <a:rPr lang="en-IN" sz="2800" dirty="0" smtClean="0"/>
              <a:t>-Buddy testing is a type of Ad-hoc testing where two bodies will be involved one is from Developer team and one from tester team.</a:t>
            </a:r>
          </a:p>
          <a:p>
            <a:r>
              <a:rPr lang="en-IN" sz="2800" dirty="0" smtClean="0"/>
              <a:t>- So that after completing one module and after completing Unit testing the tester can test by giving random inputs and the developer can fix the issues too early based on the currently designed test cases. </a:t>
            </a: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940361"/>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700" b="1" i="1" dirty="0" smtClean="0">
                <a:solidFill>
                  <a:srgbClr val="FF0000"/>
                </a:solidFill>
              </a:rPr>
              <a:t>Performance Testing:</a:t>
            </a:r>
          </a:p>
          <a:p>
            <a:r>
              <a:rPr lang="en-IN" sz="2800" dirty="0" smtClean="0"/>
              <a:t>-Performance Testing Attributes:</a:t>
            </a:r>
            <a:br>
              <a:rPr lang="en-IN" sz="2800" dirty="0" smtClean="0"/>
            </a:br>
            <a:r>
              <a:rPr lang="en-IN" sz="2800" dirty="0" smtClean="0"/>
              <a:t>	1)Speed: </a:t>
            </a:r>
            <a:br>
              <a:rPr lang="en-IN" sz="2800" dirty="0" smtClean="0"/>
            </a:br>
            <a:r>
              <a:rPr lang="en-IN" sz="2800" dirty="0" smtClean="0"/>
              <a:t>It determines whether the software product responds rapidly.</a:t>
            </a:r>
            <a:br>
              <a:rPr lang="en-IN" sz="2800" dirty="0" smtClean="0"/>
            </a:br>
            <a:r>
              <a:rPr lang="en-IN" sz="2800" dirty="0" smtClean="0"/>
              <a:t>	2)Scalability: </a:t>
            </a:r>
            <a:br>
              <a:rPr lang="en-IN" sz="2800" dirty="0" smtClean="0"/>
            </a:br>
            <a:r>
              <a:rPr lang="en-IN" sz="2800" dirty="0" smtClean="0"/>
              <a:t>It determines amount of load the software product can handle at a time.</a:t>
            </a:r>
            <a:br>
              <a:rPr lang="en-IN" sz="2800" dirty="0" smtClean="0"/>
            </a:br>
            <a:r>
              <a:rPr lang="en-IN" sz="2800" dirty="0" smtClean="0"/>
              <a:t>	3)Stability: </a:t>
            </a:r>
            <a:br>
              <a:rPr lang="en-IN" sz="2800" dirty="0" smtClean="0"/>
            </a:br>
            <a:r>
              <a:rPr lang="en-IN" sz="2800" dirty="0" smtClean="0"/>
              <a:t>It determines whether the software product is stable in case of varying workloads.</a:t>
            </a:r>
            <a:br>
              <a:rPr lang="en-IN" sz="2800" dirty="0" smtClean="0"/>
            </a:br>
            <a:r>
              <a:rPr lang="en-IN" sz="2800" dirty="0" smtClean="0"/>
              <a:t>	</a:t>
            </a:r>
            <a:r>
              <a:rPr lang="en-IN" sz="2800" smtClean="0"/>
              <a:t>4)Reliability</a:t>
            </a:r>
            <a:r>
              <a:rPr lang="en-IN" sz="2800" dirty="0" smtClean="0"/>
              <a:t>: </a:t>
            </a:r>
            <a:br>
              <a:rPr lang="en-IN" sz="2800" dirty="0" smtClean="0"/>
            </a:br>
            <a:r>
              <a:rPr lang="en-IN" sz="2800" dirty="0" smtClean="0"/>
              <a:t>It determines whether the software product is secure or not.</a:t>
            </a:r>
            <a:endParaRPr lang="en-IN" sz="2700" b="1" i="1" dirty="0" smtClean="0">
              <a:solidFill>
                <a:srgbClr val="FF0000"/>
              </a:solidFill>
            </a:endParaRPr>
          </a:p>
          <a:p>
            <a:endParaRPr lang="en-IN" sz="2700" b="1" i="1" dirty="0" smtClean="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771084"/>
          </a:xfrm>
          <a:prstGeom prst="rect">
            <a:avLst/>
          </a:prstGeom>
          <a:noFill/>
        </p:spPr>
        <p:txBody>
          <a:bodyPr wrap="square" rtlCol="0">
            <a:spAutoFit/>
          </a:bodyPr>
          <a:lstStyle/>
          <a:p>
            <a:r>
              <a:rPr lang="en-IN" sz="2800" dirty="0" smtClean="0"/>
              <a:t>	</a:t>
            </a:r>
            <a:r>
              <a:rPr lang="en-IN" sz="2800" b="1" dirty="0" smtClean="0">
                <a:solidFill>
                  <a:srgbClr val="FF0000"/>
                </a:solidFill>
              </a:rPr>
              <a:t>2) Pair Testing – </a:t>
            </a:r>
            <a:br>
              <a:rPr lang="en-IN" sz="2800" b="1" dirty="0" smtClean="0">
                <a:solidFill>
                  <a:srgbClr val="FF0000"/>
                </a:solidFill>
              </a:rPr>
            </a:br>
            <a:r>
              <a:rPr lang="en-IN" sz="2700" b="1" dirty="0" smtClean="0">
                <a:solidFill>
                  <a:srgbClr val="FF0000"/>
                </a:solidFill>
              </a:rPr>
              <a:t>-</a:t>
            </a:r>
            <a:r>
              <a:rPr lang="en-IN" sz="2700" dirty="0" smtClean="0"/>
              <a:t>Pair testing is a type of Ad-hoc testing where two bodies from the testing team can be involved to test the same module.</a:t>
            </a:r>
          </a:p>
          <a:p>
            <a:pPr>
              <a:buFontTx/>
              <a:buChar char="-"/>
            </a:pPr>
            <a:r>
              <a:rPr lang="en-IN" sz="2700" dirty="0" smtClean="0"/>
              <a:t>When one tester can perform the random test and another tester can maintain the record of findings. </a:t>
            </a:r>
          </a:p>
          <a:p>
            <a:pPr>
              <a:buFontTx/>
              <a:buChar char="-"/>
            </a:pPr>
            <a:r>
              <a:rPr lang="en-IN" sz="2700" dirty="0" smtClean="0"/>
              <a:t>So when two testers get paired they exchange their ideas, opinions and knowledge so good testing is performed on the module. </a:t>
            </a:r>
            <a:r>
              <a:rPr lang="en-IN" sz="2800" dirty="0" smtClean="0"/>
              <a:t/>
            </a:r>
            <a:br>
              <a:rPr lang="en-IN" sz="2800" dirty="0" smtClean="0"/>
            </a:br>
            <a:r>
              <a:rPr lang="en-IN" sz="2800" b="1" dirty="0" smtClean="0">
                <a:solidFill>
                  <a:srgbClr val="FF0000"/>
                </a:solidFill>
              </a:rPr>
              <a:t>	3) Monkey Testing – </a:t>
            </a:r>
            <a:br>
              <a:rPr lang="en-IN" sz="2800" b="1" dirty="0" smtClean="0">
                <a:solidFill>
                  <a:srgbClr val="FF0000"/>
                </a:solidFill>
              </a:rPr>
            </a:br>
            <a:r>
              <a:rPr lang="en-IN" sz="2700" b="1" dirty="0" smtClean="0">
                <a:solidFill>
                  <a:srgbClr val="FF0000"/>
                </a:solidFill>
              </a:rPr>
              <a:t>- </a:t>
            </a:r>
            <a:r>
              <a:rPr lang="en-IN" sz="2700" dirty="0" smtClean="0"/>
              <a:t>Testing in which the system is tested based on random inputs without any test cases.</a:t>
            </a:r>
          </a:p>
          <a:p>
            <a:pPr>
              <a:buFontTx/>
              <a:buChar char="-"/>
            </a:pPr>
            <a:r>
              <a:rPr lang="en-IN" sz="2700" dirty="0" smtClean="0"/>
              <a:t> And the </a:t>
            </a:r>
            <a:r>
              <a:rPr lang="en-IN" sz="2700" dirty="0" err="1" smtClean="0"/>
              <a:t>behavior</a:t>
            </a:r>
            <a:r>
              <a:rPr lang="en-IN" sz="2700" dirty="0" smtClean="0"/>
              <a:t> of the system is tracked and all the functionalities of the system is working or not is monitored. -As the randomness  approach is followed there is no constraint on inputs so it is called as Monkey testing.</a:t>
            </a: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5663089"/>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solidFill>
                  <a:srgbClr val="FF0000"/>
                </a:solidFill>
              </a:rPr>
              <a:t>Exploratory testing</a:t>
            </a:r>
            <a:br>
              <a:rPr lang="en-IN" sz="2800" b="1" dirty="0" smtClean="0">
                <a:solidFill>
                  <a:srgbClr val="FF0000"/>
                </a:solidFill>
              </a:rPr>
            </a:br>
            <a:r>
              <a:rPr lang="en-IN" sz="2800" b="1" dirty="0" smtClean="0">
                <a:solidFill>
                  <a:srgbClr val="FF0000"/>
                </a:solidFill>
              </a:rPr>
              <a:t>-</a:t>
            </a:r>
            <a:r>
              <a:rPr lang="en-IN" sz="2800" dirty="0" smtClean="0"/>
              <a:t>A Exploratory testing” – as the name suggests, is a simultaneous learning, test design, and test execution process.</a:t>
            </a:r>
          </a:p>
          <a:p>
            <a:r>
              <a:rPr lang="en-IN" sz="2800" dirty="0" smtClean="0"/>
              <a:t>- We can say that in this testing test planning, analysis, design and test execution, are all done together and instantly.</a:t>
            </a:r>
            <a:br>
              <a:rPr lang="en-IN" sz="2800" dirty="0" smtClean="0"/>
            </a:br>
            <a:r>
              <a:rPr lang="en-IN" sz="2800" dirty="0" smtClean="0"/>
              <a:t>-In exploratory testing, software developers use their personal learning, knowledge, skills and abilities to test the software developed by themselves.</a:t>
            </a:r>
          </a:p>
          <a:p>
            <a:r>
              <a:rPr lang="en-IN" sz="2800" dirty="0" smtClean="0"/>
              <a:t/>
            </a:r>
            <a:br>
              <a:rPr lang="en-IN" sz="2800" dirty="0" smtClean="0"/>
            </a:b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109365"/>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solidFill>
                  <a:srgbClr val="FF0000"/>
                </a:solidFill>
              </a:rPr>
              <a:t>Internationalization testing</a:t>
            </a:r>
            <a:br>
              <a:rPr lang="en-IN" sz="2800" b="1" dirty="0" smtClean="0">
                <a:solidFill>
                  <a:srgbClr val="FF0000"/>
                </a:solidFill>
              </a:rPr>
            </a:br>
            <a:r>
              <a:rPr lang="en-IN" sz="2800" b="1" dirty="0" smtClean="0">
                <a:solidFill>
                  <a:srgbClr val="FF0000"/>
                </a:solidFill>
              </a:rPr>
              <a:t>-</a:t>
            </a:r>
            <a:r>
              <a:rPr lang="en-IN" sz="2800" dirty="0" smtClean="0"/>
              <a:t>The most important factor is when an IT company develops a software product/service beyond any specific region .</a:t>
            </a:r>
          </a:p>
          <a:p>
            <a:r>
              <a:rPr lang="en-IN" sz="2800" dirty="0" smtClean="0"/>
              <a:t>-Then the company has to perform a test to check if the product will work at different regions of world or not as it will be used by different cultural people.</a:t>
            </a:r>
            <a:br>
              <a:rPr lang="en-IN" sz="2800" dirty="0" smtClean="0"/>
            </a:br>
            <a:r>
              <a:rPr lang="en-IN" sz="2800" dirty="0" smtClean="0"/>
              <a:t>-Internationalization testing is a process of ensuring the adaptability of software to different cultures and languages around the world accordingly without any modifications in source code.  </a:t>
            </a:r>
          </a:p>
          <a:p>
            <a:r>
              <a:rPr lang="en-IN" sz="2800" b="1" i="1" dirty="0" smtClean="0">
                <a:solidFill>
                  <a:srgbClr val="FF0000"/>
                </a:solidFill>
                <a:cs typeface="Times New Roman" pitchFamily="18" charset="0"/>
              </a:rPr>
              <a:t>-</a:t>
            </a:r>
            <a:r>
              <a:rPr lang="en-IN" sz="2800" dirty="0" smtClean="0"/>
              <a:t> Internationalization simply makes applications ready for localization.  </a:t>
            </a: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5863144"/>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700" dirty="0" smtClean="0"/>
              <a:t>-This process of designing an application for the localization to any given international language and region is called </a:t>
            </a:r>
            <a:r>
              <a:rPr lang="en-IN" sz="2400" dirty="0" smtClean="0"/>
              <a:t>Internationalization.  </a:t>
            </a:r>
          </a:p>
          <a:p>
            <a:r>
              <a:rPr lang="en-IN" sz="2700" b="1" dirty="0" smtClean="0">
                <a:solidFill>
                  <a:srgbClr val="FF0000"/>
                </a:solidFill>
              </a:rPr>
              <a:t>Why is internationalization testing done?  </a:t>
            </a:r>
            <a:r>
              <a:rPr lang="en-IN" sz="2700" dirty="0" smtClean="0"/>
              <a:t/>
            </a:r>
            <a:br>
              <a:rPr lang="en-IN" sz="2700" dirty="0" smtClean="0"/>
            </a:br>
            <a:r>
              <a:rPr lang="en-IN" sz="2700" dirty="0" smtClean="0"/>
              <a:t>-To ensure the proper encoding of characters when a language is converted to another language.</a:t>
            </a:r>
            <a:br>
              <a:rPr lang="en-IN" sz="2700" dirty="0" smtClean="0"/>
            </a:br>
            <a:r>
              <a:rPr lang="en-IN" sz="2700" dirty="0" smtClean="0"/>
              <a:t>-To check, if the search query or string is not supported with the targeted language then the software will not crash or malfunction.</a:t>
            </a:r>
            <a:br>
              <a:rPr lang="en-IN" sz="2700" dirty="0" smtClean="0"/>
            </a:br>
            <a:r>
              <a:rPr lang="en-IN" sz="2700" dirty="0" smtClean="0"/>
              <a:t>-To attract audiences globally by providing convenience on using the application in their preferred languages.</a:t>
            </a:r>
            <a:endParaRPr lang="en-IN" sz="2700" b="1" i="1" dirty="0" smtClean="0">
              <a:solidFill>
                <a:srgbClr val="FF0000"/>
              </a:solidFill>
              <a:cs typeface="Times New Roman" pitchFamily="18" charset="0"/>
            </a:endParaRPr>
          </a:p>
          <a:p>
            <a:r>
              <a:rPr lang="en-IN" sz="2700" b="1" i="1" dirty="0" smtClean="0">
                <a:solidFill>
                  <a:srgbClr val="FF0000"/>
                </a:solidFill>
                <a:cs typeface="Times New Roman" pitchFamily="18" charset="0"/>
              </a:rPr>
              <a:t>-</a:t>
            </a:r>
            <a:r>
              <a:rPr lang="en-IN" sz="2700" dirty="0" smtClean="0"/>
              <a:t>To make sure that the look and feel of the font and font size are rendered accordingly.</a:t>
            </a: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3077766"/>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dirty="0" smtClean="0"/>
              <a:t>Internationalization testing is done on several important aspects that are classified into the following two parts.  </a:t>
            </a:r>
            <a:br>
              <a:rPr lang="en-IN" sz="2800" dirty="0" smtClean="0"/>
            </a:br>
            <a:r>
              <a:rPr lang="en-IN" sz="2800" dirty="0" smtClean="0"/>
              <a:t>1. Internationalization testing at the Front end </a:t>
            </a:r>
          </a:p>
          <a:p>
            <a:r>
              <a:rPr lang="en-IN" sz="2800" dirty="0" smtClean="0"/>
              <a:t>2. Internationalization testing at the Back end </a:t>
            </a:r>
          </a:p>
          <a:p>
            <a:endParaRPr lang="en-IN" sz="2800" b="1" i="1" dirty="0" smtClean="0">
              <a:solidFill>
                <a:srgbClr val="FF0000"/>
              </a:solidFill>
              <a:cs typeface="Times New Roman" pitchFamily="18" charset="0"/>
            </a:endParaRPr>
          </a:p>
          <a:p>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5247590"/>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dirty="0" smtClean="0">
                <a:solidFill>
                  <a:srgbClr val="FF0000"/>
                </a:solidFill>
              </a:rPr>
              <a:t>1. Internationalization testing at the Front end :</a:t>
            </a:r>
            <a:br>
              <a:rPr lang="en-IN" sz="2800" dirty="0" smtClean="0">
                <a:solidFill>
                  <a:srgbClr val="FF0000"/>
                </a:solidFill>
              </a:rPr>
            </a:br>
            <a:r>
              <a:rPr lang="en-IN" sz="2800" dirty="0" smtClean="0"/>
              <a:t/>
            </a:r>
            <a:br>
              <a:rPr lang="en-IN" sz="2800" dirty="0" smtClean="0"/>
            </a:br>
            <a:r>
              <a:rPr lang="en-IN" sz="2800" b="1" dirty="0" smtClean="0"/>
              <a:t>	a) Content localization –</a:t>
            </a:r>
            <a:r>
              <a:rPr lang="en-IN" sz="2800" dirty="0" smtClean="0"/>
              <a:t/>
            </a:r>
            <a:br>
              <a:rPr lang="en-IN" sz="2800" dirty="0" smtClean="0"/>
            </a:br>
            <a:r>
              <a:rPr lang="en-IN" sz="2800" dirty="0" smtClean="0"/>
              <a:t>Localization of the static contents like labels, buttons, tabs and other fixed elements in applications, and the dynamic contents like dialogue boxes, pop-ups, toolbars, etc.</a:t>
            </a:r>
            <a:br>
              <a:rPr lang="en-IN" sz="2800" dirty="0" smtClean="0"/>
            </a:br>
            <a:r>
              <a:rPr lang="en-IN" sz="2800" dirty="0" smtClean="0"/>
              <a:t/>
            </a:r>
            <a:br>
              <a:rPr lang="en-IN" sz="2800" dirty="0" smtClean="0"/>
            </a:br>
            <a:r>
              <a:rPr lang="en-IN" sz="2800" b="1" dirty="0" smtClean="0"/>
              <a:t>	</a:t>
            </a:r>
            <a:r>
              <a:rPr lang="en-IN" sz="2800" dirty="0" smtClean="0"/>
              <a:t>Cultural awareness testing has to be done to ensure the appropriate rendering of time, date, currencies, telephone numbers, zip codes, special events and festivals on calendars used in different regions.</a:t>
            </a: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7386638"/>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t>	c) Feature-based Testing –</a:t>
            </a:r>
            <a:br>
              <a:rPr lang="en-IN" sz="2800" b="1" dirty="0" smtClean="0"/>
            </a:br>
            <a:r>
              <a:rPr lang="en-IN" sz="2800" b="1" dirty="0" smtClean="0"/>
              <a:t>-</a:t>
            </a:r>
            <a:r>
              <a:rPr lang="en-IN" sz="2800" dirty="0" smtClean="0"/>
              <a:t>Several features of an application work for certain regional users and not for others.</a:t>
            </a:r>
          </a:p>
          <a:p>
            <a:pPr>
              <a:buFontTx/>
              <a:buChar char="-"/>
            </a:pPr>
            <a:r>
              <a:rPr lang="en-IN" sz="2800" dirty="0" smtClean="0"/>
              <a:t>So those features should be hidden for non-applicable users and it should be visible and functional to the users for whom they work.</a:t>
            </a:r>
          </a:p>
          <a:p>
            <a:pPr>
              <a:buFontTx/>
              <a:buChar char="-"/>
            </a:pPr>
            <a:r>
              <a:rPr lang="en-IN" sz="2800" dirty="0" smtClean="0"/>
              <a:t> This is ensured by Feature-based testing.</a:t>
            </a:r>
            <a:br>
              <a:rPr lang="en-IN" sz="2800" dirty="0" smtClean="0"/>
            </a:br>
            <a:r>
              <a:rPr lang="en-IN" sz="2800" dirty="0" smtClean="0"/>
              <a:t/>
            </a:r>
            <a:br>
              <a:rPr lang="en-IN" sz="2800" dirty="0" smtClean="0"/>
            </a:br>
            <a:r>
              <a:rPr lang="en-IN" sz="2800" b="1" dirty="0" smtClean="0"/>
              <a:t>	d)File transferring and rendering –</a:t>
            </a:r>
            <a:br>
              <a:rPr lang="en-IN" sz="2800" b="1" dirty="0" smtClean="0"/>
            </a:br>
            <a:r>
              <a:rPr lang="en-IN" sz="2800" b="1" dirty="0" smtClean="0"/>
              <a:t>-</a:t>
            </a:r>
            <a:r>
              <a:rPr lang="en-IN" sz="2800" dirty="0" smtClean="0"/>
              <a:t>Property files of different languages need to be tested whether the interface of file transfer is localized as per the language being selected.</a:t>
            </a:r>
          </a:p>
          <a:p>
            <a:pPr>
              <a:buFontTx/>
              <a:buChar char="-"/>
            </a:pPr>
            <a:r>
              <a:rPr lang="en-IN" sz="2800" dirty="0" smtClean="0"/>
              <a:t> Rendering means providing or displaying contents (scripts) that are appropriately displayed without misalignment or random words.</a:t>
            </a:r>
            <a:br>
              <a:rPr lang="en-IN" sz="2800" dirty="0" smtClean="0"/>
            </a:b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4801314"/>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t>2. Internationalization testing at the Back end :</a:t>
            </a:r>
            <a:br>
              <a:rPr lang="en-IN" sz="2800" b="1" dirty="0" smtClean="0"/>
            </a:br>
            <a:r>
              <a:rPr lang="en-IN" sz="2800" b="1" dirty="0" smtClean="0"/>
              <a:t>-</a:t>
            </a:r>
            <a:r>
              <a:rPr lang="en-IN" sz="2800" dirty="0" smtClean="0"/>
              <a:t>Internationalization testing at the back end requires an in-depth understanding of the database. </a:t>
            </a:r>
          </a:p>
          <a:p>
            <a:r>
              <a:rPr lang="en-IN" sz="2800" dirty="0" smtClean="0"/>
              <a:t>-This testing includes the support of Unicode characters in the database.  </a:t>
            </a:r>
            <a:br>
              <a:rPr lang="en-IN" sz="2800" dirty="0" smtClean="0"/>
            </a:br>
            <a:r>
              <a:rPr lang="en-IN" sz="2800" dirty="0" smtClean="0"/>
              <a:t>-This testing also facilitates the back end (server-side) of an application to handle different languages, currencies,  encoding, site search and form data submission.  </a:t>
            </a:r>
            <a:br>
              <a:rPr lang="en-IN" sz="2800" dirty="0" smtClean="0"/>
            </a:b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093976"/>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solidFill>
                  <a:srgbClr val="FF0000"/>
                </a:solidFill>
              </a:rPr>
              <a:t>Benefits of internationalization testing:</a:t>
            </a:r>
            <a:br>
              <a:rPr lang="en-IN" sz="2800" b="1" dirty="0" smtClean="0">
                <a:solidFill>
                  <a:srgbClr val="FF0000"/>
                </a:solidFill>
              </a:rPr>
            </a:br>
            <a:r>
              <a:rPr lang="en-IN" sz="2800" b="1" dirty="0" smtClean="0">
                <a:solidFill>
                  <a:srgbClr val="FF0000"/>
                </a:solidFill>
              </a:rPr>
              <a:t>1) </a:t>
            </a:r>
            <a:r>
              <a:rPr lang="en-IN" sz="2800" dirty="0" smtClean="0"/>
              <a:t>Increased visibility and reach of target audience around  </a:t>
            </a:r>
          </a:p>
          <a:p>
            <a:r>
              <a:rPr lang="en-IN" sz="2800" dirty="0" smtClean="0"/>
              <a:t>   the world with personalized content rendering.</a:t>
            </a:r>
            <a:br>
              <a:rPr lang="en-IN" sz="2800" dirty="0" smtClean="0"/>
            </a:br>
            <a:r>
              <a:rPr lang="en-IN" sz="2800" dirty="0" smtClean="0"/>
              <a:t>2) Single source code with the international standard for </a:t>
            </a:r>
          </a:p>
          <a:p>
            <a:r>
              <a:rPr lang="en-IN" sz="2800" dirty="0" smtClean="0"/>
              <a:t>    all versions of the application.</a:t>
            </a:r>
            <a:br>
              <a:rPr lang="en-IN" sz="2800" dirty="0" smtClean="0"/>
            </a:br>
            <a:r>
              <a:rPr lang="en-IN" sz="2800" dirty="0" smtClean="0"/>
              <a:t>3) The global release of the product (application) with </a:t>
            </a:r>
          </a:p>
          <a:p>
            <a:r>
              <a:rPr lang="en-IN" sz="2800" dirty="0" smtClean="0"/>
              <a:t>     lesser cost and time.</a:t>
            </a:r>
            <a:br>
              <a:rPr lang="en-IN" sz="2800" dirty="0" smtClean="0"/>
            </a:br>
            <a:r>
              <a:rPr lang="en-IN" sz="2800" dirty="0" smtClean="0"/>
              <a:t>4) Improved good quality and architecture with simpler </a:t>
            </a:r>
          </a:p>
          <a:p>
            <a:r>
              <a:rPr lang="en-IN" sz="2800" dirty="0" smtClean="0"/>
              <a:t>    maintenance.</a:t>
            </a:r>
            <a:br>
              <a:rPr lang="en-IN" sz="2800" dirty="0" smtClean="0"/>
            </a:br>
            <a:r>
              <a:rPr lang="en-IN" sz="2800" dirty="0" smtClean="0"/>
              <a:t>5) Reduced ownership cost for the various versions of the </a:t>
            </a:r>
          </a:p>
          <a:p>
            <a:r>
              <a:rPr lang="en-IN" sz="2800" smtClean="0"/>
              <a:t>    product </a:t>
            </a:r>
            <a:r>
              <a:rPr lang="en-IN" sz="2800" dirty="0" smtClean="0"/>
              <a:t>with compliance with international standards.</a:t>
            </a:r>
          </a:p>
          <a:p>
            <a:r>
              <a:rPr lang="en-IN" sz="2800" dirty="0" smtClean="0"/>
              <a:t/>
            </a:r>
            <a:br>
              <a:rPr lang="en-IN" sz="2800" dirty="0" smtClean="0"/>
            </a:b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540252"/>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solidFill>
                  <a:srgbClr val="FF0000"/>
                </a:solidFill>
              </a:rPr>
              <a:t>Iterative Testing</a:t>
            </a:r>
            <a:br>
              <a:rPr lang="en-IN" sz="2800" b="1" dirty="0" smtClean="0">
                <a:solidFill>
                  <a:srgbClr val="FF0000"/>
                </a:solidFill>
              </a:rPr>
            </a:br>
            <a:r>
              <a:rPr lang="en-IN" sz="2800" b="1" dirty="0" smtClean="0">
                <a:solidFill>
                  <a:srgbClr val="FF0000"/>
                </a:solidFill>
              </a:rPr>
              <a:t>-</a:t>
            </a:r>
            <a:r>
              <a:rPr lang="en-IN" sz="2800" dirty="0" smtClean="0"/>
              <a:t>Iterative Testing is a method in which a product is tested on users repeatedly, and by making use of the results after each test, the product is improved at different stages. </a:t>
            </a:r>
            <a:br>
              <a:rPr lang="en-IN" sz="2800" dirty="0" smtClean="0"/>
            </a:br>
            <a:r>
              <a:rPr lang="en-IN" sz="2800" dirty="0" smtClean="0"/>
              <a:t>-When conducting iterative testing, a design or development team will make small, incremental changes to the product, based on insights gained from previous changes.</a:t>
            </a:r>
            <a:br>
              <a:rPr lang="en-IN" sz="2800" dirty="0" smtClean="0"/>
            </a:br>
            <a:r>
              <a:rPr lang="en-IN" sz="2800" dirty="0" smtClean="0"/>
              <a:t>-The main motive is to make the product foolproof and market ready before its launch.</a:t>
            </a:r>
            <a:br>
              <a:rPr lang="en-IN" sz="2800" dirty="0" smtClean="0"/>
            </a:br>
            <a:r>
              <a:rPr lang="en-IN" sz="2800" dirty="0" smtClean="0"/>
              <a:t>-It is a common practice in the field of UX/UI design.</a:t>
            </a:r>
          </a:p>
          <a:p>
            <a:r>
              <a:rPr lang="en-IN" sz="2800" dirty="0" smtClean="0"/>
              <a:t>-Here are a few of the benefits of iterative testing </a:t>
            </a:r>
            <a:br>
              <a:rPr lang="en-IN" sz="2800" dirty="0" smtClean="0"/>
            </a:br>
            <a:r>
              <a:rPr lang="en-IN" sz="2800" dirty="0" smtClean="0"/>
              <a:t>1. Manage and Test Easily   	2.Identify Issues Early</a:t>
            </a:r>
            <a:br>
              <a:rPr lang="en-IN" sz="2800" dirty="0" smtClean="0"/>
            </a:br>
            <a:r>
              <a:rPr lang="en-IN" sz="2800" dirty="0" smtClean="0"/>
              <a:t>3.Get Better Insight		4.Deliver a Better Product</a:t>
            </a: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8217634"/>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700" b="1" i="1" dirty="0" smtClean="0">
                <a:solidFill>
                  <a:srgbClr val="FF0000"/>
                </a:solidFill>
              </a:rPr>
              <a:t>Performance Testing:</a:t>
            </a:r>
          </a:p>
          <a:p>
            <a:pPr>
              <a:buFontTx/>
              <a:buChar char="-"/>
            </a:pPr>
            <a:r>
              <a:rPr lang="en-IN" sz="2800" dirty="0" smtClean="0"/>
              <a:t>Types of performance Testing</a:t>
            </a:r>
          </a:p>
          <a:p>
            <a:r>
              <a:rPr lang="en-IN" sz="2800" dirty="0" smtClean="0"/>
              <a:t>	1) Load Testing</a:t>
            </a:r>
            <a:br>
              <a:rPr lang="en-IN" sz="2800" dirty="0" smtClean="0"/>
            </a:br>
            <a:r>
              <a:rPr lang="en-IN" sz="2800" dirty="0" smtClean="0"/>
              <a:t>-Load Testing is to verify that a system/application can handle the expected number of transactions and to verify the system/application </a:t>
            </a:r>
            <a:r>
              <a:rPr lang="en-IN" sz="2800" dirty="0" err="1" smtClean="0"/>
              <a:t>behavior</a:t>
            </a:r>
            <a:r>
              <a:rPr lang="en-IN" sz="2800" dirty="0" smtClean="0"/>
              <a:t> under both normal and peak load conditions (no. of users).</a:t>
            </a:r>
            <a:br>
              <a:rPr lang="en-IN" sz="2800" dirty="0" smtClean="0"/>
            </a:br>
            <a:r>
              <a:rPr lang="en-IN" sz="2800" dirty="0" smtClean="0"/>
              <a:t>-In  Load Testing   developers understand the </a:t>
            </a:r>
            <a:r>
              <a:rPr lang="en-IN" sz="2800" dirty="0" err="1" smtClean="0"/>
              <a:t>behavior</a:t>
            </a:r>
            <a:r>
              <a:rPr lang="en-IN" sz="2800" dirty="0" smtClean="0"/>
              <a:t> of a system under a specific load value</a:t>
            </a:r>
            <a:br>
              <a:rPr lang="en-IN" sz="2800" dirty="0" smtClean="0"/>
            </a:br>
            <a:r>
              <a:rPr lang="en-IN" sz="2800" dirty="0" smtClean="0"/>
              <a:t>	2)Stress Testing</a:t>
            </a:r>
            <a:br>
              <a:rPr lang="en-IN" sz="2800" dirty="0" smtClean="0"/>
            </a:br>
            <a:r>
              <a:rPr lang="en-IN" sz="2800" dirty="0" smtClean="0"/>
              <a:t>Stress Testing is used to find ways to break the system. The test also provides the range of maximum load the system can hold.</a:t>
            </a:r>
            <a:br>
              <a:rPr lang="en-IN" sz="2800" dirty="0" smtClean="0"/>
            </a:br>
            <a:r>
              <a:rPr lang="en-IN" sz="2800" dirty="0" smtClean="0"/>
              <a:t>-Generally, Stress Testing has an incremental approach where the load is increased gradually.</a:t>
            </a:r>
            <a:br>
              <a:rPr lang="en-IN" sz="2800" dirty="0" smtClean="0"/>
            </a:br>
            <a:r>
              <a:rPr lang="en-IN" sz="2800" dirty="0" smtClean="0"/>
              <a:t/>
            </a:r>
            <a:br>
              <a:rPr lang="en-IN" sz="2800" dirty="0" smtClean="0"/>
            </a:br>
            <a:endParaRPr lang="en-IN" sz="2700" b="1" i="1" dirty="0" smtClean="0">
              <a:solidFill>
                <a:srgbClr val="FF0000"/>
              </a:solidFill>
            </a:endParaRPr>
          </a:p>
          <a:p>
            <a:endParaRPr lang="en-IN" sz="2700" b="1" i="1" dirty="0" smtClean="0">
              <a:solidFill>
                <a:srgbClr val="FF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401753"/>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solidFill>
                  <a:srgbClr val="FF0000"/>
                </a:solidFill>
              </a:rPr>
              <a:t>Agile testing</a:t>
            </a:r>
            <a:br>
              <a:rPr lang="en-IN" sz="2800" b="1" dirty="0" smtClean="0">
                <a:solidFill>
                  <a:srgbClr val="FF0000"/>
                </a:solidFill>
              </a:rPr>
            </a:br>
            <a:r>
              <a:rPr lang="en-IN" sz="3000" b="1" dirty="0" smtClean="0">
                <a:solidFill>
                  <a:srgbClr val="FF0000"/>
                </a:solidFill>
              </a:rPr>
              <a:t>-</a:t>
            </a:r>
            <a:r>
              <a:rPr lang="en-IN" sz="3000" dirty="0" smtClean="0"/>
              <a:t>Agile testing is a software development practice that promotes frequent testing of new code as it is completed and stipulates that defects should be fixed as soon as they are found.</a:t>
            </a:r>
            <a:br>
              <a:rPr lang="en-IN" sz="3000" dirty="0" smtClean="0"/>
            </a:br>
            <a:r>
              <a:rPr lang="en-IN" sz="3000" dirty="0" smtClean="0"/>
              <a:t>-Agile testing means testing software for defects or any other issues quickly or within the context of agile and give quick feedback for better and faster development of the project.</a:t>
            </a:r>
            <a:br>
              <a:rPr lang="en-IN" sz="3000" dirty="0" smtClean="0"/>
            </a:br>
            <a:r>
              <a:rPr lang="en-IN" sz="3000" dirty="0" smtClean="0"/>
              <a:t>-The tester and developers respond to quick changes in the application rather than following a fixed plan.</a:t>
            </a:r>
            <a:br>
              <a:rPr lang="en-IN" sz="3000" dirty="0" smtClean="0"/>
            </a:br>
            <a:r>
              <a:rPr lang="en-IN" sz="2800" dirty="0" smtClean="0"/>
              <a:t/>
            </a:r>
            <a:br>
              <a:rPr lang="en-IN" sz="2800" dirty="0" smtClean="0"/>
            </a:b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7155805"/>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700" b="1" dirty="0" smtClean="0">
                <a:solidFill>
                  <a:srgbClr val="FF0000"/>
                </a:solidFill>
              </a:rPr>
              <a:t>Principles of Agile Testing</a:t>
            </a:r>
            <a:r>
              <a:rPr lang="en-IN" sz="2400" dirty="0" smtClean="0"/>
              <a:t/>
            </a:r>
            <a:br>
              <a:rPr lang="en-IN" sz="2400" dirty="0" smtClean="0"/>
            </a:br>
            <a:r>
              <a:rPr lang="en-IN" sz="2700" b="1" dirty="0" smtClean="0"/>
              <a:t>The different principles involved in Agile Testing :</a:t>
            </a:r>
            <a:br>
              <a:rPr lang="en-IN" sz="2700" b="1" dirty="0" smtClean="0"/>
            </a:br>
            <a:r>
              <a:rPr lang="en-IN" sz="2700" dirty="0" smtClean="0"/>
              <a:t>-Testing is continuous: Agile team performs testing continuously because it is the only way to ensure continuous progress of the product.</a:t>
            </a:r>
            <a:br>
              <a:rPr lang="en-IN" sz="2700" dirty="0" smtClean="0"/>
            </a:br>
            <a:r>
              <a:rPr lang="en-IN" sz="2700" dirty="0" smtClean="0"/>
              <a:t>-Continuous feedback: Agile testing provides feedback on an ongoing basis so that your product can meet the business needs.</a:t>
            </a:r>
            <a:br>
              <a:rPr lang="en-IN" sz="2700" dirty="0" smtClean="0"/>
            </a:br>
            <a:r>
              <a:rPr lang="en-IN" sz="2700" dirty="0" smtClean="0"/>
              <a:t>-Tests performed by the whole team: In the software development life cycle, only the test team is responsible for testing. But in agile testing, the developers and the business analysts also test the application.</a:t>
            </a:r>
            <a:br>
              <a:rPr lang="en-IN" sz="2700" dirty="0" smtClean="0"/>
            </a:br>
            <a:r>
              <a:rPr lang="en-IN" sz="2700" dirty="0" smtClean="0"/>
              <a:t>-Decrease time of feedback response: The business team is involved in each iteration in agile testing. So continuous feedback reduces the time of feedback response.</a:t>
            </a:r>
            <a:br>
              <a:rPr lang="en-IN" sz="2700" dirty="0" smtClean="0"/>
            </a:b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5232202"/>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dirty="0" smtClean="0"/>
              <a:t>-Simplified &amp; clean code: The defects raised by the agile team are fixed in the same iteration. This helps in keeping the code clean and simplified.</a:t>
            </a:r>
            <a:br>
              <a:rPr lang="en-IN" sz="2800" dirty="0" smtClean="0"/>
            </a:br>
            <a:r>
              <a:rPr lang="en-IN" sz="2800" dirty="0" smtClean="0"/>
              <a:t>-Less documentation: Agile teams use a reusable checklist and the team focuses on the test instead of the incidental details.</a:t>
            </a:r>
            <a:br>
              <a:rPr lang="en-IN" sz="2800" dirty="0" smtClean="0"/>
            </a:br>
            <a:r>
              <a:rPr lang="en-IN" sz="2800" dirty="0" smtClean="0"/>
              <a:t>-Test Driven: In agile methods, you need to perform testing at the time of implementation. But in the traditional process, the testing is performed after implementation.</a:t>
            </a:r>
          </a:p>
          <a:p>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093976"/>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solidFill>
                  <a:srgbClr val="FF0000"/>
                </a:solidFill>
              </a:rPr>
              <a:t>Defect seeding</a:t>
            </a:r>
            <a:r>
              <a:rPr lang="en-IN" sz="2800" dirty="0" smtClean="0"/>
              <a:t/>
            </a:r>
            <a:br>
              <a:rPr lang="en-IN" sz="2800" dirty="0" smtClean="0"/>
            </a:br>
            <a:r>
              <a:rPr lang="en-IN" sz="2800" dirty="0" smtClean="0"/>
              <a:t>-A Defect seeding is a practice in which defects are intentionally inserted into a program by one group for detection by another group.</a:t>
            </a:r>
            <a:br>
              <a:rPr lang="en-IN" sz="2800" dirty="0" smtClean="0"/>
            </a:br>
            <a:r>
              <a:rPr lang="en-IN" sz="2800" dirty="0" smtClean="0"/>
              <a:t>-The purpose of this method is that  while finding the known seeded defects, the </a:t>
            </a:r>
            <a:r>
              <a:rPr lang="en-IN" sz="2800" dirty="0" err="1" smtClean="0"/>
              <a:t>unseeded</a:t>
            </a:r>
            <a:r>
              <a:rPr lang="en-IN" sz="2800" dirty="0" smtClean="0"/>
              <a:t> defects can also be found. </a:t>
            </a:r>
          </a:p>
          <a:p>
            <a:r>
              <a:rPr lang="en-IN" sz="2800" dirty="0" smtClean="0"/>
              <a:t>-Defects which  are seeded are similar to real defects. Therefore they are not very obvious and easy to detect .</a:t>
            </a:r>
            <a:br>
              <a:rPr lang="en-IN" sz="2800" dirty="0" smtClean="0"/>
            </a:br>
            <a:r>
              <a:rPr lang="en-IN" sz="2800" dirty="0" smtClean="0"/>
              <a:t>-Defect seeding act as a method  to check the efficiency of the testing process. It serve as a confidence measure to know the percentage of defect removal rates .</a:t>
            </a:r>
            <a:br>
              <a:rPr lang="en-IN" sz="2800" dirty="0" smtClean="0"/>
            </a:b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4801314"/>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700" b="1" dirty="0" smtClean="0">
                <a:solidFill>
                  <a:srgbClr val="FF0000"/>
                </a:solidFill>
              </a:rPr>
              <a:t>Defect seeding we should take care of following points:</a:t>
            </a:r>
            <a:br>
              <a:rPr lang="en-IN" sz="2700" b="1" dirty="0" smtClean="0">
                <a:solidFill>
                  <a:srgbClr val="FF0000"/>
                </a:solidFill>
              </a:rPr>
            </a:br>
            <a:r>
              <a:rPr lang="en-IN" sz="2700" b="1" dirty="0" smtClean="0">
                <a:solidFill>
                  <a:srgbClr val="FF0000"/>
                </a:solidFill>
              </a:rPr>
              <a:t>1)</a:t>
            </a:r>
            <a:r>
              <a:rPr lang="en-IN" sz="2800" dirty="0" smtClean="0"/>
              <a:t>All seeded defects should be removed before release of the product.</a:t>
            </a:r>
            <a:br>
              <a:rPr lang="en-IN" sz="2800" dirty="0" smtClean="0"/>
            </a:br>
            <a:r>
              <a:rPr lang="en-IN" sz="2800" dirty="0" smtClean="0"/>
              <a:t>2)Code for defects should be written in such a way that errors can be easily identified.</a:t>
            </a:r>
            <a:br>
              <a:rPr lang="en-IN" sz="2800" dirty="0" smtClean="0"/>
            </a:br>
            <a:r>
              <a:rPr lang="en-IN" sz="2800" dirty="0" smtClean="0"/>
              <a:t>3)Number of lines should be minimum to seed defects so that efforts during defect removal becomes less.</a:t>
            </a:r>
            <a:br>
              <a:rPr lang="en-IN" sz="2800" dirty="0" smtClean="0"/>
            </a:br>
            <a:r>
              <a:rPr lang="en-IN" sz="2800" dirty="0" smtClean="0"/>
              <a:t>4) We should estimate the effort required for defect clean up and identification.</a:t>
            </a:r>
            <a:br>
              <a:rPr lang="en-IN" sz="2800" dirty="0" smtClean="0"/>
            </a:b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4370427"/>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solidFill>
                  <a:srgbClr val="FF0000"/>
                </a:solidFill>
              </a:rPr>
              <a:t>XP Extreme Programming (XP) </a:t>
            </a:r>
          </a:p>
          <a:p>
            <a:pPr>
              <a:buFontTx/>
              <a:buChar char="-"/>
            </a:pPr>
            <a:r>
              <a:rPr lang="en-IN" sz="2800" dirty="0" smtClean="0"/>
              <a:t>XP is a set of engineering practices. Developers have to go beyond their capabilities while performing these practices. </a:t>
            </a:r>
          </a:p>
          <a:p>
            <a:endParaRPr lang="en-IN" sz="2800" dirty="0" smtClean="0"/>
          </a:p>
          <a:p>
            <a:r>
              <a:rPr lang="en-IN" sz="2800" dirty="0" smtClean="0"/>
              <a:t>-That’s where the “extreme” in the framework’s title comes from. To get a better understanding of these practices, we’ll start with describing XP’s lifecycle and the roles engaged in the process.</a:t>
            </a:r>
          </a:p>
          <a:p>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971139"/>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solidFill>
                  <a:srgbClr val="FF0000"/>
                </a:solidFill>
              </a:rPr>
              <a:t>When Applicable</a:t>
            </a:r>
            <a:br>
              <a:rPr lang="en-IN" sz="2800" b="1" dirty="0" smtClean="0">
                <a:solidFill>
                  <a:srgbClr val="FF0000"/>
                </a:solidFill>
              </a:rPr>
            </a:br>
            <a:r>
              <a:rPr lang="en-IN" sz="2800" b="1" dirty="0" smtClean="0">
                <a:solidFill>
                  <a:srgbClr val="FF0000"/>
                </a:solidFill>
              </a:rPr>
              <a:t>1)</a:t>
            </a:r>
            <a:r>
              <a:rPr lang="en-IN" sz="2800" dirty="0" smtClean="0"/>
              <a:t>Dynamically changing software requirements.</a:t>
            </a:r>
            <a:br>
              <a:rPr lang="en-IN" sz="2800" dirty="0" smtClean="0"/>
            </a:br>
            <a:r>
              <a:rPr lang="en-IN" sz="2800" dirty="0" smtClean="0"/>
              <a:t>2) Risks caused by fixed time projects using new technology.</a:t>
            </a:r>
            <a:br>
              <a:rPr lang="en-IN" sz="2800" dirty="0" smtClean="0"/>
            </a:br>
            <a:r>
              <a:rPr lang="en-IN" sz="2800" dirty="0" smtClean="0"/>
              <a:t>3)Small, co-located extended development team.</a:t>
            </a:r>
            <a:br>
              <a:rPr lang="en-IN" sz="2800" dirty="0" smtClean="0"/>
            </a:br>
            <a:r>
              <a:rPr lang="en-IN" sz="2800" dirty="0" smtClean="0"/>
              <a:t>4)The technology you are using allows for automated unit and functional tests.</a:t>
            </a:r>
            <a:endParaRPr lang="en-IN" sz="2700" b="1" i="1" dirty="0" smtClean="0">
              <a:solidFill>
                <a:srgbClr val="FF0000"/>
              </a:solidFill>
              <a:cs typeface="Times New Roman" pitchFamily="18" charset="0"/>
            </a:endParaRPr>
          </a:p>
          <a:p>
            <a:r>
              <a:rPr lang="en-IN" sz="2800" b="1" dirty="0" smtClean="0">
                <a:solidFill>
                  <a:srgbClr val="FF0000"/>
                </a:solidFill>
              </a:rPr>
              <a:t>-The XP framework normally involves 5 phases of the development process that iterate continuously</a:t>
            </a:r>
            <a:r>
              <a:rPr lang="en-IN" sz="2800" dirty="0" smtClean="0"/>
              <a:t/>
            </a:r>
            <a:br>
              <a:rPr lang="en-IN" sz="2800" dirty="0" smtClean="0"/>
            </a:br>
            <a:r>
              <a:rPr lang="en-IN" sz="2800" b="1" dirty="0" smtClean="0"/>
              <a:t>1)</a:t>
            </a:r>
            <a:r>
              <a:rPr lang="en-IN" sz="2800" b="1" dirty="0" err="1" smtClean="0"/>
              <a:t>Planing</a:t>
            </a:r>
            <a:r>
              <a:rPr lang="en-IN" sz="2800" b="1" dirty="0" smtClean="0"/>
              <a:t>			2)Designing</a:t>
            </a:r>
            <a:br>
              <a:rPr lang="en-IN" sz="2800" b="1" dirty="0" smtClean="0"/>
            </a:br>
            <a:r>
              <a:rPr lang="en-IN" sz="2800" b="1" dirty="0" smtClean="0"/>
              <a:t>3)Coding			4) Testing</a:t>
            </a:r>
            <a:br>
              <a:rPr lang="en-IN" sz="2800" b="1" dirty="0" smtClean="0"/>
            </a:br>
            <a:r>
              <a:rPr lang="en-IN" sz="2800" b="1" dirty="0" smtClean="0"/>
              <a:t>5)Listening</a:t>
            </a:r>
            <a:r>
              <a:rPr lang="en-IN" sz="2800" dirty="0" smtClean="0"/>
              <a:t> is all about constant communication and feedback.  The customers and project managers are involved to describe the business logic and value that is expected.</a:t>
            </a: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786473"/>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solidFill>
                  <a:srgbClr val="FF0000"/>
                </a:solidFill>
              </a:rPr>
              <a:t>Values of extreme programming</a:t>
            </a:r>
            <a:br>
              <a:rPr lang="en-IN" sz="2800" b="1" dirty="0" smtClean="0">
                <a:solidFill>
                  <a:srgbClr val="FF0000"/>
                </a:solidFill>
              </a:rPr>
            </a:br>
            <a:r>
              <a:rPr lang="en-IN" sz="2800" dirty="0" smtClean="0"/>
              <a:t>XP has simple rules that are based on 5 values to guide the teamwork:</a:t>
            </a:r>
            <a:br>
              <a:rPr lang="en-IN" sz="2800" dirty="0" smtClean="0"/>
            </a:br>
            <a:r>
              <a:rPr lang="en-IN" sz="2700" b="1" dirty="0" smtClean="0"/>
              <a:t>1) Communication:</a:t>
            </a:r>
            <a:r>
              <a:rPr lang="en-IN" sz="2700" dirty="0" smtClean="0"/>
              <a:t> Everyone on a team works jointly at every stage of the project.</a:t>
            </a:r>
            <a:br>
              <a:rPr lang="en-IN" sz="2700" dirty="0" smtClean="0"/>
            </a:br>
            <a:r>
              <a:rPr lang="en-IN" sz="2700" b="1" dirty="0" smtClean="0"/>
              <a:t>2)Simplicity: </a:t>
            </a:r>
            <a:r>
              <a:rPr lang="en-IN" sz="2700" dirty="0" smtClean="0"/>
              <a:t>Developers strive to write simple code bringing more value to a product, as it saves time and effort.</a:t>
            </a:r>
            <a:br>
              <a:rPr lang="en-IN" sz="2700" dirty="0" smtClean="0"/>
            </a:br>
            <a:r>
              <a:rPr lang="en-IN" sz="2700" dirty="0" smtClean="0"/>
              <a:t>3) </a:t>
            </a:r>
            <a:r>
              <a:rPr lang="en-IN" sz="2700" b="1" dirty="0" smtClean="0"/>
              <a:t>Feedback:</a:t>
            </a:r>
            <a:r>
              <a:rPr lang="en-IN" sz="2700" dirty="0" smtClean="0"/>
              <a:t> Team members deliver software frequently, get feedback about it, and improve a product according to the new requirements.</a:t>
            </a:r>
            <a:br>
              <a:rPr lang="en-IN" sz="2700" dirty="0" smtClean="0"/>
            </a:br>
            <a:r>
              <a:rPr lang="en-IN" sz="2700" dirty="0" smtClean="0"/>
              <a:t>4)</a:t>
            </a:r>
            <a:r>
              <a:rPr lang="en-IN" sz="2700" b="1" dirty="0" smtClean="0"/>
              <a:t>Respect:</a:t>
            </a:r>
            <a:r>
              <a:rPr lang="en-IN" sz="2700" dirty="0" smtClean="0"/>
              <a:t> Every person assigned to a project contributes to a common goal.</a:t>
            </a:r>
            <a:br>
              <a:rPr lang="en-IN" sz="2700" dirty="0" smtClean="0"/>
            </a:br>
            <a:r>
              <a:rPr lang="en-IN" sz="2700" dirty="0" smtClean="0"/>
              <a:t>5) C</a:t>
            </a:r>
            <a:r>
              <a:rPr lang="en-IN" sz="2700" b="1" dirty="0" smtClean="0"/>
              <a:t>ourage:</a:t>
            </a:r>
            <a:r>
              <a:rPr lang="en-IN" sz="2700" dirty="0" smtClean="0"/>
              <a:t> Programmers objectively evaluate their own results without making excuses and are always ready to respond to changes.</a:t>
            </a: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109365"/>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solidFill>
                  <a:srgbClr val="FF0000"/>
                </a:solidFill>
              </a:rPr>
              <a:t>Principles of extreme programming</a:t>
            </a:r>
            <a:br>
              <a:rPr lang="en-IN" sz="2800" b="1" dirty="0" smtClean="0">
                <a:solidFill>
                  <a:srgbClr val="FF0000"/>
                </a:solidFill>
              </a:rPr>
            </a:br>
            <a:r>
              <a:rPr lang="en-IN" sz="2800" b="1" dirty="0" smtClean="0">
                <a:solidFill>
                  <a:srgbClr val="FF0000"/>
                </a:solidFill>
              </a:rPr>
              <a:t>1) </a:t>
            </a:r>
            <a:r>
              <a:rPr lang="en-IN" sz="2800" b="1" dirty="0" smtClean="0"/>
              <a:t>Rapid feedback:</a:t>
            </a:r>
            <a:r>
              <a:rPr lang="en-IN" sz="2800" dirty="0" smtClean="0"/>
              <a:t> Team members understand the given feedback and react to it right away.</a:t>
            </a:r>
            <a:br>
              <a:rPr lang="en-IN" sz="2800" dirty="0" smtClean="0"/>
            </a:br>
            <a:r>
              <a:rPr lang="en-IN" sz="2800" b="1" dirty="0" smtClean="0"/>
              <a:t>2)Assumed simplicity:</a:t>
            </a:r>
            <a:r>
              <a:rPr lang="en-IN" sz="2800" dirty="0" smtClean="0"/>
              <a:t> Developers need to focus on the job that is important at the moment .</a:t>
            </a:r>
            <a:br>
              <a:rPr lang="en-IN" sz="2800" dirty="0" smtClean="0"/>
            </a:br>
            <a:r>
              <a:rPr lang="en-IN" sz="2800" b="1" dirty="0" smtClean="0"/>
              <a:t>3)Incremental changes:</a:t>
            </a:r>
            <a:r>
              <a:rPr lang="en-IN" sz="2800" dirty="0" smtClean="0"/>
              <a:t> Small changes made to a product step by step work better than big ones made at once.</a:t>
            </a:r>
            <a:br>
              <a:rPr lang="en-IN" sz="2800" dirty="0" smtClean="0"/>
            </a:br>
            <a:r>
              <a:rPr lang="en-IN" sz="2800" dirty="0" smtClean="0"/>
              <a:t>4)</a:t>
            </a:r>
            <a:r>
              <a:rPr lang="en-IN" sz="2800" b="1" dirty="0" smtClean="0"/>
              <a:t>Embracing change:</a:t>
            </a:r>
            <a:r>
              <a:rPr lang="en-IN" sz="2800" dirty="0" smtClean="0"/>
              <a:t> If a client thinks a product needs to be changed, programmers should support this decision and plan how to implement new requirements.</a:t>
            </a:r>
            <a:br>
              <a:rPr lang="en-IN" sz="2800" dirty="0" smtClean="0"/>
            </a:br>
            <a:r>
              <a:rPr lang="en-IN" sz="2800" dirty="0" smtClean="0"/>
              <a:t>5)</a:t>
            </a:r>
            <a:r>
              <a:rPr lang="en-IN" sz="2800" b="1" dirty="0" smtClean="0"/>
              <a:t>Quality work:</a:t>
            </a:r>
            <a:r>
              <a:rPr lang="en-IN" sz="2800" dirty="0" smtClean="0"/>
              <a:t> A team that works well, makes a valuable product and feels proud</a:t>
            </a: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923330"/>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endParaRPr lang="en-IN" sz="2700" b="1" i="1" dirty="0" smtClean="0">
              <a:solidFill>
                <a:srgbClr val="FF0000"/>
              </a:solidFill>
              <a:cs typeface="Times New Roman" pitchFamily="18" charset="0"/>
            </a:endParaRPr>
          </a:p>
        </p:txBody>
      </p:sp>
      <p:pic>
        <p:nvPicPr>
          <p:cNvPr id="1026" name="Picture 2" descr="E:\CSMSS\AI &amp; DS\TY 2022-23\Software Engineering &amp; Testing\Unit wise PPT\Unit 05\xp 2.png"/>
          <p:cNvPicPr>
            <a:picLocks noChangeAspect="1" noChangeArrowheads="1"/>
          </p:cNvPicPr>
          <p:nvPr/>
        </p:nvPicPr>
        <p:blipFill>
          <a:blip r:embed="rId2"/>
          <a:srcRect/>
          <a:stretch>
            <a:fillRect/>
          </a:stretch>
        </p:blipFill>
        <p:spPr bwMode="auto">
          <a:xfrm>
            <a:off x="71406" y="482731"/>
            <a:ext cx="9001156" cy="630385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924973"/>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700" b="1" i="1" dirty="0" smtClean="0">
                <a:solidFill>
                  <a:srgbClr val="FF0000"/>
                </a:solidFill>
              </a:rPr>
              <a:t>Performance Testing:</a:t>
            </a:r>
          </a:p>
          <a:p>
            <a:r>
              <a:rPr lang="en-IN" sz="2800" dirty="0" smtClean="0"/>
              <a:t>	3) Volume Testing:</a:t>
            </a:r>
            <a:br>
              <a:rPr lang="en-IN" sz="2800" dirty="0" smtClean="0"/>
            </a:br>
            <a:r>
              <a:rPr lang="en-IN" sz="2800" dirty="0" smtClean="0"/>
              <a:t>-Volume Testing is to verify whether a system/application can handle a large amount of data. This testing focuses on Data Base.</a:t>
            </a:r>
          </a:p>
          <a:p>
            <a:r>
              <a:rPr lang="en-IN" sz="2800" dirty="0" smtClean="0"/>
              <a:t>- Performance tester who does volume testing has to populate a huge volume of data in a database and monitors the </a:t>
            </a:r>
            <a:r>
              <a:rPr lang="en-IN" sz="2800" dirty="0" err="1" smtClean="0"/>
              <a:t>behavior</a:t>
            </a:r>
            <a:r>
              <a:rPr lang="en-IN" sz="2800" dirty="0" smtClean="0"/>
              <a:t> of a system.</a:t>
            </a:r>
            <a:br>
              <a:rPr lang="en-IN" sz="2800" dirty="0" smtClean="0"/>
            </a:br>
            <a:r>
              <a:rPr lang="en-IN" sz="2800" dirty="0" smtClean="0"/>
              <a:t>-Volume testing determines how efficiently software performs with large projected amounts of data. It is also known as flood testing because the test floods the system with data.</a:t>
            </a:r>
          </a:p>
          <a:p>
            <a:r>
              <a:rPr lang="en-IN" sz="2800" dirty="0" smtClean="0"/>
              <a:t/>
            </a:r>
            <a:br>
              <a:rPr lang="en-IN" sz="2800" dirty="0" smtClean="0"/>
            </a:br>
            <a:endParaRPr lang="en-IN" sz="2700" b="1" i="1" dirty="0" smtClean="0">
              <a:solidFill>
                <a:srgbClr val="FF0000"/>
              </a:solidFill>
            </a:endParaRPr>
          </a:p>
          <a:p>
            <a:endParaRPr lang="en-IN" sz="2700" b="1" i="1" dirty="0" smtClean="0">
              <a:solidFill>
                <a:srgbClr val="FF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7817525"/>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i="1" dirty="0" smtClean="0">
                <a:solidFill>
                  <a:srgbClr val="FF0000"/>
                </a:solidFill>
              </a:rPr>
              <a:t>Object-Oriented testing</a:t>
            </a:r>
            <a:r>
              <a:rPr lang="en-IN" sz="2800" b="1" dirty="0" smtClean="0">
                <a:solidFill>
                  <a:srgbClr val="FF0000"/>
                </a:solidFill>
              </a:rPr>
              <a:t> </a:t>
            </a:r>
          </a:p>
          <a:p>
            <a:r>
              <a:rPr lang="en-IN" sz="2800" dirty="0" smtClean="0"/>
              <a:t>-OO testing is </a:t>
            </a:r>
            <a:r>
              <a:rPr lang="en-IN" sz="2800" b="1" dirty="0" smtClean="0"/>
              <a:t>a software testing process that is conducted to test the software using object-oriented paradigms like, encapsulation, inheritance, polymorphism, etc</a:t>
            </a:r>
            <a:r>
              <a:rPr lang="en-IN" sz="2800" dirty="0" smtClean="0"/>
              <a:t>. </a:t>
            </a:r>
          </a:p>
          <a:p>
            <a:r>
              <a:rPr lang="en-IN" sz="2800" dirty="0" smtClean="0"/>
              <a:t>-The software typically undergoes many levels of testing, from unit testing to system or acceptance testing.</a:t>
            </a:r>
          </a:p>
          <a:p>
            <a:r>
              <a:rPr lang="en-IN" sz="2800" dirty="0" smtClean="0"/>
              <a:t>-In higher order testing (</a:t>
            </a:r>
            <a:r>
              <a:rPr lang="en-IN" sz="2800" dirty="0" err="1" smtClean="0"/>
              <a:t>e.g</a:t>
            </a:r>
            <a:r>
              <a:rPr lang="en-IN" sz="2800" dirty="0" smtClean="0"/>
              <a:t>, acceptance testing), the entire system is tested with the focus on testing the functionality or external </a:t>
            </a:r>
            <a:r>
              <a:rPr lang="en-IN" sz="2800" dirty="0" err="1" smtClean="0"/>
              <a:t>behavior</a:t>
            </a:r>
            <a:r>
              <a:rPr lang="en-IN" sz="2800" dirty="0" smtClean="0"/>
              <a:t> of the system.</a:t>
            </a:r>
          </a:p>
          <a:p>
            <a:pPr>
              <a:buFontTx/>
              <a:buChar char="-"/>
            </a:pPr>
            <a:r>
              <a:rPr lang="en-IN" sz="2800" dirty="0" smtClean="0"/>
              <a:t>This testing method is a data-centric technique rather than algorithmic.</a:t>
            </a:r>
          </a:p>
          <a:p>
            <a:pPr>
              <a:buFontTx/>
              <a:buChar char="-"/>
            </a:pPr>
            <a:r>
              <a:rPr lang="en-IN" sz="2800" dirty="0" smtClean="0"/>
              <a:t> It is a technique that is based on the hierarchy of classes and well-defined objects.</a:t>
            </a:r>
          </a:p>
          <a:p>
            <a:r>
              <a:rPr lang="en-IN" sz="2800" dirty="0" smtClean="0"/>
              <a:t> </a:t>
            </a:r>
          </a:p>
          <a:p>
            <a:endParaRPr lang="en-IN" sz="2800" dirty="0" smtClean="0"/>
          </a:p>
          <a:p>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093976"/>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pPr fontAlgn="base"/>
            <a:r>
              <a:rPr lang="en-IN" sz="2800" b="1" dirty="0" smtClean="0">
                <a:solidFill>
                  <a:srgbClr val="FF0000"/>
                </a:solidFill>
              </a:rPr>
              <a:t>Techniques of object-oriented testing are as follows:</a:t>
            </a:r>
          </a:p>
          <a:p>
            <a:r>
              <a:rPr lang="en-IN" sz="2800" b="1" dirty="0" smtClean="0"/>
              <a:t>1.</a:t>
            </a:r>
            <a:r>
              <a:rPr lang="en-IN" sz="2800" dirty="0" smtClean="0"/>
              <a:t>    </a:t>
            </a:r>
            <a:r>
              <a:rPr lang="en-IN" sz="2800" b="1" dirty="0" smtClean="0"/>
              <a:t>Fault Based Testing:</a:t>
            </a:r>
            <a:r>
              <a:rPr lang="en-IN" sz="2800" dirty="0" smtClean="0"/>
              <a:t/>
            </a:r>
            <a:br>
              <a:rPr lang="en-IN" sz="2800" dirty="0" smtClean="0"/>
            </a:br>
            <a:r>
              <a:rPr lang="en-IN" sz="2800" dirty="0" smtClean="0"/>
              <a:t>-It tries to identify possible faults</a:t>
            </a:r>
          </a:p>
          <a:p>
            <a:r>
              <a:rPr lang="en-IN" sz="2800" dirty="0" smtClean="0"/>
              <a:t>-This is method of testing does not find all types of errors. -However, incorrect specification and interface errors can </a:t>
            </a:r>
          </a:p>
          <a:p>
            <a:r>
              <a:rPr lang="en-IN" sz="2800" dirty="0" smtClean="0"/>
              <a:t>  be missed. </a:t>
            </a:r>
          </a:p>
          <a:p>
            <a:r>
              <a:rPr lang="en-IN" sz="2800" dirty="0" smtClean="0"/>
              <a:t> </a:t>
            </a:r>
          </a:p>
          <a:p>
            <a:pPr fontAlgn="base"/>
            <a:r>
              <a:rPr lang="en-IN" sz="2800" b="1" dirty="0" smtClean="0"/>
              <a:t>2.</a:t>
            </a:r>
            <a:r>
              <a:rPr lang="en-IN" sz="2800" dirty="0" smtClean="0"/>
              <a:t>    </a:t>
            </a:r>
            <a:r>
              <a:rPr lang="en-IN" sz="2800" b="1" dirty="0" smtClean="0"/>
              <a:t>Class Testing Based on Method Testing:</a:t>
            </a:r>
            <a:r>
              <a:rPr lang="en-IN" sz="2800" dirty="0" smtClean="0"/>
              <a:t/>
            </a:r>
            <a:br>
              <a:rPr lang="en-IN" sz="2800" dirty="0" smtClean="0"/>
            </a:br>
            <a:r>
              <a:rPr lang="en-IN" sz="2800" dirty="0" smtClean="0"/>
              <a:t>-Each method of the class performs a well defined cohesive function. </a:t>
            </a:r>
          </a:p>
          <a:p>
            <a:pPr fontAlgn="base"/>
            <a:r>
              <a:rPr lang="en-IN" sz="2800" dirty="0" smtClean="0"/>
              <a:t>-Therefore all the methods of a class can be involved at least once to test the class.</a:t>
            </a:r>
          </a:p>
          <a:p>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955750"/>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pPr fontAlgn="base"/>
            <a:r>
              <a:rPr lang="en-IN" sz="2800" b="1" dirty="0" smtClean="0">
                <a:solidFill>
                  <a:srgbClr val="FF0000"/>
                </a:solidFill>
              </a:rPr>
              <a:t>3.</a:t>
            </a:r>
            <a:r>
              <a:rPr lang="en-IN" sz="2800" dirty="0" smtClean="0">
                <a:solidFill>
                  <a:srgbClr val="FF0000"/>
                </a:solidFill>
              </a:rPr>
              <a:t>    </a:t>
            </a:r>
            <a:r>
              <a:rPr lang="en-IN" sz="2800" b="1" dirty="0" smtClean="0">
                <a:solidFill>
                  <a:srgbClr val="FF0000"/>
                </a:solidFill>
              </a:rPr>
              <a:t>Random Testing:</a:t>
            </a:r>
            <a:r>
              <a:rPr lang="en-IN" sz="2800" dirty="0" smtClean="0"/>
              <a:t/>
            </a:r>
            <a:br>
              <a:rPr lang="en-IN" sz="2800" dirty="0" smtClean="0"/>
            </a:br>
            <a:r>
              <a:rPr lang="en-IN" sz="2800" dirty="0" smtClean="0"/>
              <a:t>-It is supported by developing a random test sequence that tries the minimum variety of operations typical to the </a:t>
            </a:r>
            <a:r>
              <a:rPr lang="en-IN" sz="2800" dirty="0" err="1" smtClean="0"/>
              <a:t>behavior</a:t>
            </a:r>
            <a:r>
              <a:rPr lang="en-IN" sz="2800" dirty="0" smtClean="0"/>
              <a:t> of the categories</a:t>
            </a:r>
          </a:p>
          <a:p>
            <a:pPr fontAlgn="base"/>
            <a:r>
              <a:rPr lang="en-IN" sz="2800" b="1" dirty="0" smtClean="0">
                <a:solidFill>
                  <a:srgbClr val="FF0000"/>
                </a:solidFill>
              </a:rPr>
              <a:t>4.</a:t>
            </a:r>
            <a:r>
              <a:rPr lang="en-IN" sz="2800" dirty="0" smtClean="0">
                <a:solidFill>
                  <a:srgbClr val="FF0000"/>
                </a:solidFill>
              </a:rPr>
              <a:t>    </a:t>
            </a:r>
            <a:r>
              <a:rPr lang="en-IN" sz="2800" b="1" dirty="0" smtClean="0">
                <a:solidFill>
                  <a:srgbClr val="FF0000"/>
                </a:solidFill>
              </a:rPr>
              <a:t>Partition Testing:</a:t>
            </a:r>
            <a:r>
              <a:rPr lang="en-IN" sz="2800" dirty="0" smtClean="0">
                <a:solidFill>
                  <a:srgbClr val="FF0000"/>
                </a:solidFill>
              </a:rPr>
              <a:t/>
            </a:r>
            <a:br>
              <a:rPr lang="en-IN" sz="2800" dirty="0" smtClean="0">
                <a:solidFill>
                  <a:srgbClr val="FF0000"/>
                </a:solidFill>
              </a:rPr>
            </a:br>
            <a:r>
              <a:rPr lang="en-IN" sz="2800" dirty="0" smtClean="0">
                <a:solidFill>
                  <a:srgbClr val="FF0000"/>
                </a:solidFill>
              </a:rPr>
              <a:t>-</a:t>
            </a:r>
            <a:r>
              <a:rPr lang="en-IN" sz="2800" dirty="0" smtClean="0"/>
              <a:t>This methodology categorizes the inputs and outputs of a category so as to check them severely.</a:t>
            </a:r>
          </a:p>
          <a:p>
            <a:pPr fontAlgn="base"/>
            <a:r>
              <a:rPr lang="en-IN" sz="2800" dirty="0" smtClean="0"/>
              <a:t>- This minimizes the number of cases that have to be designed.</a:t>
            </a:r>
          </a:p>
          <a:p>
            <a:pPr fontAlgn="base"/>
            <a:r>
              <a:rPr lang="en-IN" sz="2800" b="1" dirty="0" smtClean="0">
                <a:solidFill>
                  <a:srgbClr val="FF0000"/>
                </a:solidFill>
              </a:rPr>
              <a:t>5.</a:t>
            </a:r>
            <a:r>
              <a:rPr lang="en-IN" sz="2800" dirty="0" smtClean="0">
                <a:solidFill>
                  <a:srgbClr val="FF0000"/>
                </a:solidFill>
              </a:rPr>
              <a:t>    </a:t>
            </a:r>
            <a:r>
              <a:rPr lang="en-IN" sz="2800" b="1" dirty="0" smtClean="0">
                <a:solidFill>
                  <a:srgbClr val="FF0000"/>
                </a:solidFill>
              </a:rPr>
              <a:t>Scenario-based Testing:</a:t>
            </a:r>
            <a:r>
              <a:rPr lang="en-IN" sz="2800" dirty="0" smtClean="0">
                <a:solidFill>
                  <a:srgbClr val="FF0000"/>
                </a:solidFill>
              </a:rPr>
              <a:t/>
            </a:r>
            <a:br>
              <a:rPr lang="en-IN" sz="2800" dirty="0" smtClean="0">
                <a:solidFill>
                  <a:srgbClr val="FF0000"/>
                </a:solidFill>
              </a:rPr>
            </a:br>
            <a:r>
              <a:rPr lang="en-IN" sz="2800" dirty="0" smtClean="0">
                <a:solidFill>
                  <a:srgbClr val="FF0000"/>
                </a:solidFill>
              </a:rPr>
              <a:t>-</a:t>
            </a:r>
            <a:r>
              <a:rPr lang="en-IN" sz="2800" dirty="0" smtClean="0"/>
              <a:t>It primarily involves capturing the user actions then stimulating them to similar actions throughout the test.</a:t>
            </a:r>
            <a:br>
              <a:rPr lang="en-IN" sz="2800" dirty="0" smtClean="0"/>
            </a:br>
            <a:r>
              <a:rPr lang="en-IN" sz="2800" dirty="0" smtClean="0"/>
              <a:t>-These tests tend to search out interaction form of error.</a:t>
            </a:r>
          </a:p>
          <a:p>
            <a:r>
              <a:rPr lang="en-IN" sz="2800" dirty="0" smtClean="0"/>
              <a:t> </a:t>
            </a:r>
          </a:p>
          <a:p>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923330"/>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endParaRPr lang="en-IN" sz="2700" b="1" i="1" dirty="0" smtClean="0">
              <a:solidFill>
                <a:srgbClr val="FF0000"/>
              </a:solidFill>
              <a:cs typeface="Times New Roman" pitchFamily="18" charset="0"/>
            </a:endParaRPr>
          </a:p>
        </p:txBody>
      </p:sp>
      <p:graphicFrame>
        <p:nvGraphicFramePr>
          <p:cNvPr id="3" name="Table 2"/>
          <p:cNvGraphicFramePr>
            <a:graphicFrameLocks noGrp="1"/>
          </p:cNvGraphicFramePr>
          <p:nvPr/>
        </p:nvGraphicFramePr>
        <p:xfrm>
          <a:off x="71406" y="142852"/>
          <a:ext cx="8934778" cy="6502593"/>
        </p:xfrm>
        <a:graphic>
          <a:graphicData uri="http://schemas.openxmlformats.org/drawingml/2006/table">
            <a:tbl>
              <a:tblPr firstRow="1" bandRow="1">
                <a:tableStyleId>{5C22544A-7EE6-4342-B048-85BDC9FD1C3A}</a:tableStyleId>
              </a:tblPr>
              <a:tblGrid>
                <a:gridCol w="215900"/>
                <a:gridCol w="4184255"/>
                <a:gridCol w="4534623"/>
              </a:tblGrid>
              <a:tr h="467553">
                <a:tc>
                  <a:txBody>
                    <a:bodyPr/>
                    <a:lstStyle/>
                    <a:p>
                      <a:pPr marL="0" marR="0">
                        <a:spcBef>
                          <a:spcPts val="0"/>
                        </a:spcBef>
                        <a:spcAft>
                          <a:spcPts val="0"/>
                        </a:spcAft>
                      </a:pPr>
                      <a:r>
                        <a:rPr lang="en-IN" sz="1400" dirty="0">
                          <a:latin typeface="Times New Roman"/>
                        </a:rPr>
                        <a:t> </a:t>
                      </a:r>
                      <a:endParaRPr lang="en-IN" sz="1100" dirty="0">
                        <a:latin typeface="Calibri"/>
                      </a:endParaRPr>
                    </a:p>
                  </a:txBody>
                  <a:tcPr marL="95250" marR="95250" marT="95250" marB="95250" anchor="b"/>
                </a:tc>
                <a:tc>
                  <a:txBody>
                    <a:bodyPr/>
                    <a:lstStyle/>
                    <a:p>
                      <a:pPr marL="0" marR="0" algn="ctr">
                        <a:spcBef>
                          <a:spcPts val="0"/>
                        </a:spcBef>
                        <a:spcAft>
                          <a:spcPts val="0"/>
                        </a:spcAft>
                      </a:pPr>
                      <a:r>
                        <a:rPr lang="en-IN" sz="1600" b="1" dirty="0">
                          <a:latin typeface="Times New Roman"/>
                        </a:rPr>
                        <a:t>Object-Oriented Testing</a:t>
                      </a:r>
                      <a:endParaRPr lang="en-IN" sz="1600" b="1" dirty="0">
                        <a:latin typeface="Calibri"/>
                      </a:endParaRPr>
                    </a:p>
                  </a:txBody>
                  <a:tcPr marL="95250" marR="95250" marT="95250" marB="95250" anchor="b"/>
                </a:tc>
                <a:tc>
                  <a:txBody>
                    <a:bodyPr/>
                    <a:lstStyle/>
                    <a:p>
                      <a:pPr marL="0" marR="0" algn="ctr">
                        <a:spcBef>
                          <a:spcPts val="0"/>
                        </a:spcBef>
                        <a:spcAft>
                          <a:spcPts val="0"/>
                        </a:spcAft>
                      </a:pPr>
                      <a:r>
                        <a:rPr lang="en-IN" sz="1600" b="1">
                          <a:latin typeface="Times New Roman"/>
                        </a:rPr>
                        <a:t>Conventional Testing</a:t>
                      </a:r>
                      <a:endParaRPr lang="en-IN" sz="1600" b="1">
                        <a:latin typeface="Calibri"/>
                      </a:endParaRPr>
                    </a:p>
                  </a:txBody>
                  <a:tcPr marL="95250" marR="95250" marT="95250" marB="95250" anchor="b"/>
                </a:tc>
              </a:tr>
              <a:tr h="740526">
                <a:tc>
                  <a:txBody>
                    <a:bodyPr/>
                    <a:lstStyle/>
                    <a:p>
                      <a:pPr marL="0" marR="0">
                        <a:spcBef>
                          <a:spcPts val="0"/>
                        </a:spcBef>
                        <a:spcAft>
                          <a:spcPts val="0"/>
                        </a:spcAft>
                      </a:pPr>
                      <a:r>
                        <a:rPr lang="en-IN" sz="1300">
                          <a:latin typeface="Times New Roman"/>
                        </a:rPr>
                        <a:t>1.</a:t>
                      </a:r>
                      <a:endParaRPr lang="en-IN" sz="1100">
                        <a:latin typeface="Calibri"/>
                      </a:endParaRPr>
                    </a:p>
                  </a:txBody>
                  <a:tcPr marL="0" marR="0" marT="0" marB="0" anchor="b"/>
                </a:tc>
                <a:tc>
                  <a:txBody>
                    <a:bodyPr/>
                    <a:lstStyle/>
                    <a:p>
                      <a:pPr marL="0" marR="0" algn="ctr">
                        <a:spcBef>
                          <a:spcPts val="0"/>
                        </a:spcBef>
                        <a:spcAft>
                          <a:spcPts val="0"/>
                        </a:spcAft>
                      </a:pPr>
                      <a:r>
                        <a:rPr lang="en-IN" sz="1600" b="1" dirty="0">
                          <a:latin typeface="Times New Roman"/>
                        </a:rPr>
                        <a:t>In object-oriented Testing, a class is considered as a unit.</a:t>
                      </a:r>
                      <a:endParaRPr lang="en-IN" sz="1600" b="1" dirty="0">
                        <a:latin typeface="Calibri"/>
                      </a:endParaRPr>
                    </a:p>
                  </a:txBody>
                  <a:tcPr marL="95250" marR="95250" marT="133350" marB="133350" anchor="b"/>
                </a:tc>
                <a:tc>
                  <a:txBody>
                    <a:bodyPr/>
                    <a:lstStyle/>
                    <a:p>
                      <a:pPr marL="0" marR="0" algn="ctr">
                        <a:spcBef>
                          <a:spcPts val="0"/>
                        </a:spcBef>
                        <a:spcAft>
                          <a:spcPts val="0"/>
                        </a:spcAft>
                      </a:pPr>
                      <a:r>
                        <a:rPr lang="en-IN" sz="1600" b="1">
                          <a:latin typeface="Times New Roman"/>
                        </a:rPr>
                        <a:t>In conventional testing, the module or subroutine, or procedure are considered as a unit.</a:t>
                      </a:r>
                      <a:endParaRPr lang="en-IN" sz="1600" b="1">
                        <a:latin typeface="Calibri"/>
                      </a:endParaRPr>
                    </a:p>
                  </a:txBody>
                  <a:tcPr marL="95250" marR="95250" marT="133350" marB="133350" anchor="b"/>
                </a:tc>
              </a:tr>
              <a:tr h="740526">
                <a:tc>
                  <a:txBody>
                    <a:bodyPr/>
                    <a:lstStyle/>
                    <a:p>
                      <a:pPr marL="0" marR="0">
                        <a:spcBef>
                          <a:spcPts val="0"/>
                        </a:spcBef>
                        <a:spcAft>
                          <a:spcPts val="0"/>
                        </a:spcAft>
                      </a:pPr>
                      <a:r>
                        <a:rPr lang="en-IN" sz="1300">
                          <a:latin typeface="Times New Roman"/>
                        </a:rPr>
                        <a:t>2.</a:t>
                      </a:r>
                      <a:endParaRPr lang="en-IN" sz="1100">
                        <a:latin typeface="Calibri"/>
                      </a:endParaRPr>
                    </a:p>
                  </a:txBody>
                  <a:tcPr marL="0" marR="0" marT="0" marB="0" anchor="b"/>
                </a:tc>
                <a:tc>
                  <a:txBody>
                    <a:bodyPr/>
                    <a:lstStyle/>
                    <a:p>
                      <a:pPr marL="0" marR="0" algn="ctr">
                        <a:spcBef>
                          <a:spcPts val="0"/>
                        </a:spcBef>
                        <a:spcAft>
                          <a:spcPts val="0"/>
                        </a:spcAft>
                      </a:pPr>
                      <a:r>
                        <a:rPr lang="en-IN" sz="1600" b="1" dirty="0">
                          <a:latin typeface="Times New Roman"/>
                        </a:rPr>
                        <a:t>Here, we cannot test a single operation in isolation but rather as part of a class.</a:t>
                      </a:r>
                      <a:endParaRPr lang="en-IN" sz="1600" b="1" dirty="0">
                        <a:latin typeface="Calibri"/>
                      </a:endParaRPr>
                    </a:p>
                  </a:txBody>
                  <a:tcPr marL="95250" marR="95250" marT="133350" marB="133350" anchor="b"/>
                </a:tc>
                <a:tc>
                  <a:txBody>
                    <a:bodyPr/>
                    <a:lstStyle/>
                    <a:p>
                      <a:pPr marL="0" marR="0" algn="ctr">
                        <a:spcBef>
                          <a:spcPts val="0"/>
                        </a:spcBef>
                        <a:spcAft>
                          <a:spcPts val="0"/>
                        </a:spcAft>
                      </a:pPr>
                      <a:r>
                        <a:rPr lang="en-IN" sz="1600" b="1">
                          <a:latin typeface="Times New Roman"/>
                        </a:rPr>
                        <a:t>Here, a single operation of a procedure can be tested.</a:t>
                      </a:r>
                      <a:endParaRPr lang="en-IN" sz="1600" b="1">
                        <a:latin typeface="Calibri"/>
                      </a:endParaRPr>
                    </a:p>
                  </a:txBody>
                  <a:tcPr marL="95250" marR="95250" marT="133350" marB="133350" anchor="b"/>
                </a:tc>
              </a:tr>
              <a:tr h="499354">
                <a:tc>
                  <a:txBody>
                    <a:bodyPr/>
                    <a:lstStyle/>
                    <a:p>
                      <a:pPr marL="0" marR="0">
                        <a:spcBef>
                          <a:spcPts val="0"/>
                        </a:spcBef>
                        <a:spcAft>
                          <a:spcPts val="0"/>
                        </a:spcAft>
                      </a:pPr>
                      <a:r>
                        <a:rPr lang="en-IN" sz="1300">
                          <a:latin typeface="Times New Roman"/>
                        </a:rPr>
                        <a:t>3.</a:t>
                      </a:r>
                      <a:endParaRPr lang="en-IN" sz="1100">
                        <a:latin typeface="Calibri"/>
                      </a:endParaRPr>
                    </a:p>
                  </a:txBody>
                  <a:tcPr marL="0" marR="0" marT="0" marB="0" anchor="b"/>
                </a:tc>
                <a:tc>
                  <a:txBody>
                    <a:bodyPr/>
                    <a:lstStyle/>
                    <a:p>
                      <a:pPr marL="0" marR="0" algn="ctr">
                        <a:spcBef>
                          <a:spcPts val="0"/>
                        </a:spcBef>
                        <a:spcAft>
                          <a:spcPts val="0"/>
                        </a:spcAft>
                      </a:pPr>
                      <a:r>
                        <a:rPr lang="en-IN" sz="1600" b="1" dirty="0">
                          <a:latin typeface="Times New Roman"/>
                        </a:rPr>
                        <a:t>It focuses on composition.</a:t>
                      </a:r>
                      <a:endParaRPr lang="en-IN" sz="1600" b="1" dirty="0">
                        <a:latin typeface="Calibri"/>
                      </a:endParaRPr>
                    </a:p>
                  </a:txBody>
                  <a:tcPr marL="95250" marR="95250" marT="133350" marB="133350" anchor="b"/>
                </a:tc>
                <a:tc>
                  <a:txBody>
                    <a:bodyPr/>
                    <a:lstStyle/>
                    <a:p>
                      <a:pPr marL="0" marR="0" algn="ctr">
                        <a:spcBef>
                          <a:spcPts val="0"/>
                        </a:spcBef>
                        <a:spcAft>
                          <a:spcPts val="0"/>
                        </a:spcAft>
                      </a:pPr>
                      <a:r>
                        <a:rPr lang="en-IN" sz="1600" b="1">
                          <a:latin typeface="Times New Roman"/>
                        </a:rPr>
                        <a:t>It focuses on decomposition.</a:t>
                      </a:r>
                      <a:endParaRPr lang="en-IN" sz="1600" b="1">
                        <a:latin typeface="Calibri"/>
                      </a:endParaRPr>
                    </a:p>
                  </a:txBody>
                  <a:tcPr marL="95250" marR="95250" marT="133350" marB="133350" anchor="b"/>
                </a:tc>
              </a:tr>
              <a:tr h="737852">
                <a:tc>
                  <a:txBody>
                    <a:bodyPr/>
                    <a:lstStyle/>
                    <a:p>
                      <a:pPr marL="0" marR="0">
                        <a:spcBef>
                          <a:spcPts val="0"/>
                        </a:spcBef>
                        <a:spcAft>
                          <a:spcPts val="0"/>
                        </a:spcAft>
                      </a:pPr>
                      <a:r>
                        <a:rPr lang="en-IN" sz="1300">
                          <a:latin typeface="Times New Roman"/>
                        </a:rPr>
                        <a:t>4.</a:t>
                      </a:r>
                      <a:endParaRPr lang="en-IN" sz="1100">
                        <a:latin typeface="Calibri"/>
                      </a:endParaRPr>
                    </a:p>
                  </a:txBody>
                  <a:tcPr marL="0" marR="0" marT="0" marB="0" anchor="b"/>
                </a:tc>
                <a:tc>
                  <a:txBody>
                    <a:bodyPr/>
                    <a:lstStyle/>
                    <a:p>
                      <a:pPr marL="0" marR="0" algn="ctr">
                        <a:spcBef>
                          <a:spcPts val="0"/>
                        </a:spcBef>
                        <a:spcAft>
                          <a:spcPts val="0"/>
                        </a:spcAft>
                      </a:pPr>
                      <a:r>
                        <a:rPr lang="en-IN" sz="1600" b="1" dirty="0">
                          <a:latin typeface="Times New Roman"/>
                        </a:rPr>
                        <a:t>It uses an incremental approach in the testing process.</a:t>
                      </a:r>
                      <a:endParaRPr lang="en-IN" sz="1600" b="1" dirty="0">
                        <a:latin typeface="Calibri"/>
                      </a:endParaRPr>
                    </a:p>
                  </a:txBody>
                  <a:tcPr marL="95250" marR="95250" marT="133350" marB="133350" anchor="b"/>
                </a:tc>
                <a:tc>
                  <a:txBody>
                    <a:bodyPr/>
                    <a:lstStyle/>
                    <a:p>
                      <a:pPr marL="0" marR="0" algn="ctr">
                        <a:spcBef>
                          <a:spcPts val="0"/>
                        </a:spcBef>
                        <a:spcAft>
                          <a:spcPts val="0"/>
                        </a:spcAft>
                      </a:pPr>
                      <a:r>
                        <a:rPr lang="en-IN" sz="1600" b="1">
                          <a:latin typeface="Times New Roman"/>
                        </a:rPr>
                        <a:t>It uses a sequential approach in the testing process.</a:t>
                      </a:r>
                      <a:endParaRPr lang="en-IN" sz="1600" b="1">
                        <a:latin typeface="Calibri"/>
                      </a:endParaRPr>
                    </a:p>
                  </a:txBody>
                  <a:tcPr marL="95250" marR="95250" marT="133350" marB="133350" anchor="b"/>
                </a:tc>
              </a:tr>
              <a:tr h="740526">
                <a:tc>
                  <a:txBody>
                    <a:bodyPr/>
                    <a:lstStyle/>
                    <a:p>
                      <a:pPr marL="0" marR="0">
                        <a:spcBef>
                          <a:spcPts val="0"/>
                        </a:spcBef>
                        <a:spcAft>
                          <a:spcPts val="0"/>
                        </a:spcAft>
                      </a:pPr>
                      <a:r>
                        <a:rPr lang="en-IN" sz="1300">
                          <a:latin typeface="Times New Roman"/>
                        </a:rPr>
                        <a:t>5.</a:t>
                      </a:r>
                      <a:endParaRPr lang="en-IN" sz="1100">
                        <a:latin typeface="Calibri"/>
                      </a:endParaRPr>
                    </a:p>
                  </a:txBody>
                  <a:tcPr marL="0" marR="0" marT="0" marB="0" anchor="b"/>
                </a:tc>
                <a:tc>
                  <a:txBody>
                    <a:bodyPr/>
                    <a:lstStyle/>
                    <a:p>
                      <a:pPr marL="0" marR="0" algn="ctr">
                        <a:spcBef>
                          <a:spcPts val="0"/>
                        </a:spcBef>
                        <a:spcAft>
                          <a:spcPts val="0"/>
                        </a:spcAft>
                      </a:pPr>
                      <a:r>
                        <a:rPr lang="en-IN" sz="1600" b="1" dirty="0">
                          <a:latin typeface="Times New Roman"/>
                        </a:rPr>
                        <a:t>This testing requires at every class level wherein each class is tested individually.</a:t>
                      </a:r>
                      <a:endParaRPr lang="en-IN" sz="1600" b="1" dirty="0">
                        <a:latin typeface="Calibri"/>
                      </a:endParaRPr>
                    </a:p>
                  </a:txBody>
                  <a:tcPr marL="95250" marR="95250" marT="133350" marB="133350" anchor="b"/>
                </a:tc>
                <a:tc>
                  <a:txBody>
                    <a:bodyPr/>
                    <a:lstStyle/>
                    <a:p>
                      <a:pPr marL="0" marR="0" algn="ctr">
                        <a:spcBef>
                          <a:spcPts val="0"/>
                        </a:spcBef>
                        <a:spcAft>
                          <a:spcPts val="0"/>
                        </a:spcAft>
                      </a:pPr>
                      <a:r>
                        <a:rPr lang="en-IN" sz="1600" b="1">
                          <a:latin typeface="Times New Roman"/>
                        </a:rPr>
                        <a:t>This testing is following the waterfall life cycle in its testing process.</a:t>
                      </a:r>
                      <a:endParaRPr lang="en-IN" sz="1600" b="1">
                        <a:latin typeface="Calibri"/>
                      </a:endParaRPr>
                    </a:p>
                  </a:txBody>
                  <a:tcPr marL="95250" marR="95250" marT="133350" marB="133350" anchor="b"/>
                </a:tc>
              </a:tr>
              <a:tr h="737852">
                <a:tc>
                  <a:txBody>
                    <a:bodyPr/>
                    <a:lstStyle/>
                    <a:p>
                      <a:pPr marL="0" marR="0">
                        <a:spcBef>
                          <a:spcPts val="0"/>
                        </a:spcBef>
                        <a:spcAft>
                          <a:spcPts val="0"/>
                        </a:spcAft>
                      </a:pPr>
                      <a:r>
                        <a:rPr lang="en-IN" sz="1300">
                          <a:latin typeface="Times New Roman"/>
                        </a:rPr>
                        <a:t>6.</a:t>
                      </a:r>
                      <a:endParaRPr lang="en-IN" sz="1100">
                        <a:latin typeface="Calibri"/>
                      </a:endParaRPr>
                    </a:p>
                  </a:txBody>
                  <a:tcPr marL="0" marR="0" marT="0" marB="0" anchor="b"/>
                </a:tc>
                <a:tc>
                  <a:txBody>
                    <a:bodyPr/>
                    <a:lstStyle/>
                    <a:p>
                      <a:pPr marL="0" marR="0" algn="ctr">
                        <a:spcBef>
                          <a:spcPts val="0"/>
                        </a:spcBef>
                        <a:spcAft>
                          <a:spcPts val="0"/>
                        </a:spcAft>
                      </a:pPr>
                      <a:r>
                        <a:rPr lang="en-IN" sz="1600" b="1" dirty="0">
                          <a:latin typeface="Times New Roman"/>
                        </a:rPr>
                        <a:t>This testing has a hierarchical control structure.</a:t>
                      </a:r>
                      <a:endParaRPr lang="en-IN" sz="1600" b="1" dirty="0">
                        <a:latin typeface="Calibri"/>
                      </a:endParaRPr>
                    </a:p>
                  </a:txBody>
                  <a:tcPr marL="95250" marR="95250" marT="133350" marB="133350" anchor="b"/>
                </a:tc>
                <a:tc>
                  <a:txBody>
                    <a:bodyPr/>
                    <a:lstStyle/>
                    <a:p>
                      <a:pPr marL="0" marR="0" algn="ctr">
                        <a:spcBef>
                          <a:spcPts val="0"/>
                        </a:spcBef>
                        <a:spcAft>
                          <a:spcPts val="0"/>
                        </a:spcAft>
                      </a:pPr>
                      <a:r>
                        <a:rPr lang="en-IN" sz="1600" b="1">
                          <a:latin typeface="Times New Roman"/>
                        </a:rPr>
                        <a:t>This testing does not have any hierarchical control structure.</a:t>
                      </a:r>
                      <a:endParaRPr lang="en-IN" sz="1600" b="1">
                        <a:latin typeface="Calibri"/>
                      </a:endParaRPr>
                    </a:p>
                  </a:txBody>
                  <a:tcPr marL="95250" marR="95250" marT="133350" marB="133350" anchor="b"/>
                </a:tc>
              </a:tr>
              <a:tr h="737852">
                <a:tc>
                  <a:txBody>
                    <a:bodyPr/>
                    <a:lstStyle/>
                    <a:p>
                      <a:pPr marL="0" marR="0">
                        <a:spcBef>
                          <a:spcPts val="0"/>
                        </a:spcBef>
                        <a:spcAft>
                          <a:spcPts val="0"/>
                        </a:spcAft>
                      </a:pPr>
                      <a:r>
                        <a:rPr lang="en-IN" sz="1300">
                          <a:latin typeface="Times New Roman"/>
                        </a:rPr>
                        <a:t>7.</a:t>
                      </a:r>
                      <a:endParaRPr lang="en-IN" sz="1100">
                        <a:latin typeface="Calibri"/>
                      </a:endParaRPr>
                    </a:p>
                  </a:txBody>
                  <a:tcPr marL="0" marR="0" marT="0" marB="0" anchor="b"/>
                </a:tc>
                <a:tc>
                  <a:txBody>
                    <a:bodyPr/>
                    <a:lstStyle/>
                    <a:p>
                      <a:pPr marL="0" marR="0" algn="ctr">
                        <a:spcBef>
                          <a:spcPts val="0"/>
                        </a:spcBef>
                        <a:spcAft>
                          <a:spcPts val="0"/>
                        </a:spcAft>
                      </a:pPr>
                      <a:r>
                        <a:rPr lang="en-IN" sz="1600" b="1" dirty="0">
                          <a:latin typeface="Times New Roman"/>
                        </a:rPr>
                        <a:t>Top-down or bottom-up integration is possible in this testing.</a:t>
                      </a:r>
                      <a:endParaRPr lang="en-IN" sz="1600" b="1" dirty="0">
                        <a:latin typeface="Calibri"/>
                      </a:endParaRPr>
                    </a:p>
                  </a:txBody>
                  <a:tcPr marL="95250" marR="95250" marT="133350" marB="133350" anchor="b"/>
                </a:tc>
                <a:tc>
                  <a:txBody>
                    <a:bodyPr/>
                    <a:lstStyle/>
                    <a:p>
                      <a:pPr marL="0" marR="0" algn="ctr">
                        <a:spcBef>
                          <a:spcPts val="0"/>
                        </a:spcBef>
                        <a:spcAft>
                          <a:spcPts val="0"/>
                        </a:spcAft>
                      </a:pPr>
                      <a:r>
                        <a:rPr lang="en-IN" sz="1600" b="1">
                          <a:latin typeface="Times New Roman"/>
                        </a:rPr>
                        <a:t>Here, any ordering is not possible to follow.</a:t>
                      </a:r>
                      <a:endParaRPr lang="en-IN" sz="1600" b="1">
                        <a:latin typeface="Calibri"/>
                      </a:endParaRPr>
                    </a:p>
                  </a:txBody>
                  <a:tcPr marL="95250" marR="95250" marT="133350" marB="133350" anchor="b"/>
                </a:tc>
              </a:tr>
              <a:tr h="976350">
                <a:tc>
                  <a:txBody>
                    <a:bodyPr/>
                    <a:lstStyle/>
                    <a:p>
                      <a:pPr marL="0" marR="0">
                        <a:spcBef>
                          <a:spcPts val="0"/>
                        </a:spcBef>
                        <a:spcAft>
                          <a:spcPts val="0"/>
                        </a:spcAft>
                      </a:pPr>
                      <a:r>
                        <a:rPr lang="en-IN" sz="1300">
                          <a:latin typeface="Times New Roman"/>
                        </a:rPr>
                        <a:t>8.</a:t>
                      </a:r>
                      <a:endParaRPr lang="en-IN" sz="1100">
                        <a:latin typeface="Calibri"/>
                      </a:endParaRPr>
                    </a:p>
                  </a:txBody>
                  <a:tcPr marL="0" marR="0" marT="0" marB="0" anchor="b"/>
                </a:tc>
                <a:tc>
                  <a:txBody>
                    <a:bodyPr/>
                    <a:lstStyle/>
                    <a:p>
                      <a:pPr marL="0" marR="0" algn="ctr">
                        <a:spcBef>
                          <a:spcPts val="0"/>
                        </a:spcBef>
                        <a:spcAft>
                          <a:spcPts val="0"/>
                        </a:spcAft>
                      </a:pPr>
                      <a:r>
                        <a:rPr lang="en-IN" sz="1600" b="1" dirty="0">
                          <a:latin typeface="Times New Roman"/>
                        </a:rPr>
                        <a:t>In object-oriented testing, it has unit, integration, validation, and system testing as its levels of testing.</a:t>
                      </a:r>
                      <a:endParaRPr lang="en-IN" sz="1600" b="1" dirty="0">
                        <a:latin typeface="Calibri"/>
                      </a:endParaRPr>
                    </a:p>
                  </a:txBody>
                  <a:tcPr marL="95250" marR="95250" marT="133350" marB="133350" anchor="b"/>
                </a:tc>
                <a:tc>
                  <a:txBody>
                    <a:bodyPr/>
                    <a:lstStyle/>
                    <a:p>
                      <a:pPr marL="0" marR="0" algn="ctr">
                        <a:spcBef>
                          <a:spcPts val="0"/>
                        </a:spcBef>
                        <a:spcAft>
                          <a:spcPts val="0"/>
                        </a:spcAft>
                      </a:pPr>
                      <a:r>
                        <a:rPr lang="en-IN" sz="1600" b="1" dirty="0">
                          <a:latin typeface="Times New Roman"/>
                        </a:rPr>
                        <a:t>Conventional Testing also has the same levels of testing but the approach is different.</a:t>
                      </a:r>
                      <a:endParaRPr lang="en-IN" sz="1600" b="1" dirty="0">
                        <a:latin typeface="Calibri"/>
                      </a:endParaRPr>
                    </a:p>
                  </a:txBody>
                  <a:tcPr marL="95250" marR="95250" marT="133350" marB="133350" anchor="b"/>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540252"/>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solidFill>
                  <a:srgbClr val="FF0000"/>
                </a:solidFill>
              </a:rPr>
              <a:t>Web Testing</a:t>
            </a:r>
          </a:p>
          <a:p>
            <a:r>
              <a:rPr lang="en-IN" sz="2800" dirty="0" smtClean="0"/>
              <a:t> -</a:t>
            </a:r>
            <a:r>
              <a:rPr lang="en-IN" sz="2800" dirty="0" smtClean="0"/>
              <a:t>W</a:t>
            </a:r>
            <a:r>
              <a:rPr lang="en-IN" sz="2800" dirty="0" smtClean="0"/>
              <a:t>ebsite </a:t>
            </a:r>
            <a:r>
              <a:rPr lang="en-IN" sz="2800" dirty="0" smtClean="0"/>
              <a:t>testing is checking your web application or website for potential bugs before its made live and is accessible to general public. </a:t>
            </a:r>
            <a:endParaRPr lang="en-IN" sz="2800" dirty="0" smtClean="0"/>
          </a:p>
          <a:p>
            <a:endParaRPr lang="en-IN" sz="2800" dirty="0" smtClean="0"/>
          </a:p>
          <a:p>
            <a:r>
              <a:rPr lang="en-IN" sz="2800" dirty="0" smtClean="0"/>
              <a:t>-Web </a:t>
            </a:r>
            <a:r>
              <a:rPr lang="en-IN" sz="2800" dirty="0" smtClean="0"/>
              <a:t>Testing checks for functionality, usability, security, compatibility, performance of the web application or website.</a:t>
            </a:r>
            <a:br>
              <a:rPr lang="en-IN" sz="2800" dirty="0" smtClean="0"/>
            </a:br>
            <a:endParaRPr lang="en-IN" sz="2800" dirty="0" smtClean="0"/>
          </a:p>
          <a:p>
            <a:r>
              <a:rPr lang="en-IN" sz="2800" dirty="0" smtClean="0"/>
              <a:t>-During </a:t>
            </a:r>
            <a:r>
              <a:rPr lang="en-IN" sz="2800" dirty="0" smtClean="0"/>
              <a:t>this stage issues such as that of web application security, the functioning of the site, its access to handicapped as well as regular users and its ability to handle traffic is checked.</a:t>
            </a:r>
            <a:br>
              <a:rPr lang="en-IN" sz="2800" dirty="0" smtClean="0"/>
            </a:br>
            <a:endParaRPr lang="en-IN" sz="28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786473"/>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400" dirty="0" smtClean="0"/>
              <a:t>Web Application Testing - Techniques:</a:t>
            </a:r>
            <a:br>
              <a:rPr lang="en-IN" sz="2400" dirty="0" smtClean="0"/>
            </a:br>
            <a:r>
              <a:rPr lang="en-IN" sz="2700" dirty="0" smtClean="0"/>
              <a:t/>
            </a:r>
            <a:br>
              <a:rPr lang="en-IN" sz="2700" dirty="0" smtClean="0"/>
            </a:br>
            <a:r>
              <a:rPr lang="en-IN" sz="2700" b="1" dirty="0" smtClean="0"/>
              <a:t>1. Functionality Testing</a:t>
            </a:r>
            <a:r>
              <a:rPr lang="en-IN" sz="2700" dirty="0" smtClean="0"/>
              <a:t> - The below are some of the checks that are performed but not limited to the below list:</a:t>
            </a:r>
            <a:br>
              <a:rPr lang="en-IN" sz="2700" dirty="0" smtClean="0"/>
            </a:br>
            <a:r>
              <a:rPr lang="en-IN" sz="2700" dirty="0" smtClean="0"/>
              <a:t>-Verify </a:t>
            </a:r>
            <a:r>
              <a:rPr lang="en-IN" sz="2700" dirty="0" smtClean="0"/>
              <a:t>there is no dead page or invalid redirects.</a:t>
            </a:r>
            <a:br>
              <a:rPr lang="en-IN" sz="2700" dirty="0" smtClean="0"/>
            </a:br>
            <a:r>
              <a:rPr lang="en-IN" sz="2700" dirty="0" smtClean="0"/>
              <a:t>-First </a:t>
            </a:r>
            <a:r>
              <a:rPr lang="en-IN" sz="2700" dirty="0" smtClean="0"/>
              <a:t>check all the validations on each field.</a:t>
            </a:r>
            <a:br>
              <a:rPr lang="en-IN" sz="2700" dirty="0" smtClean="0"/>
            </a:br>
            <a:r>
              <a:rPr lang="en-IN" sz="2700" dirty="0" smtClean="0"/>
              <a:t>-Wrong </a:t>
            </a:r>
            <a:r>
              <a:rPr lang="en-IN" sz="2700" dirty="0" smtClean="0"/>
              <a:t>inputs to perform negative testing</a:t>
            </a:r>
            <a:r>
              <a:rPr lang="en-IN" sz="2700" dirty="0" smtClean="0"/>
              <a:t>.</a:t>
            </a:r>
            <a:r>
              <a:rPr lang="en-IN" sz="2700" dirty="0" smtClean="0"/>
              <a:t/>
            </a:r>
            <a:br>
              <a:rPr lang="en-IN" sz="2700" dirty="0" smtClean="0"/>
            </a:br>
            <a:r>
              <a:rPr lang="en-IN" sz="2700" dirty="0" smtClean="0"/>
              <a:t>-Verify </a:t>
            </a:r>
            <a:r>
              <a:rPr lang="en-IN" sz="2700" dirty="0" smtClean="0"/>
              <a:t>the workflow of the system.</a:t>
            </a:r>
            <a:br>
              <a:rPr lang="en-IN" sz="2700" dirty="0" smtClean="0"/>
            </a:br>
            <a:r>
              <a:rPr lang="en-IN" sz="2700" dirty="0" smtClean="0"/>
              <a:t>-Verify </a:t>
            </a:r>
            <a:r>
              <a:rPr lang="en-IN" sz="2700" dirty="0" smtClean="0"/>
              <a:t>the data integrity.</a:t>
            </a:r>
            <a:endParaRPr lang="en-IN" sz="2700" b="1" i="1" dirty="0" smtClean="0">
              <a:solidFill>
                <a:srgbClr val="FF0000"/>
              </a:solidFill>
              <a:cs typeface="Times New Roman" pitchFamily="18" charset="0"/>
            </a:endParaRPr>
          </a:p>
          <a:p>
            <a:endParaRPr lang="en-IN" sz="2800" dirty="0" smtClean="0"/>
          </a:p>
          <a:p>
            <a:r>
              <a:rPr lang="en-IN" sz="2800" b="1" dirty="0" smtClean="0"/>
              <a:t>2</a:t>
            </a:r>
            <a:r>
              <a:rPr lang="en-IN" sz="2800" b="1" dirty="0" smtClean="0"/>
              <a:t>. Usability testing </a:t>
            </a:r>
            <a:r>
              <a:rPr lang="en-IN" sz="2800" dirty="0" smtClean="0"/>
              <a:t>- To verify how the application is easy to use with.</a:t>
            </a:r>
            <a:br>
              <a:rPr lang="en-IN" sz="2800" dirty="0" smtClean="0"/>
            </a:br>
            <a:r>
              <a:rPr lang="en-IN" sz="2800" dirty="0" smtClean="0"/>
              <a:t>-Test </a:t>
            </a:r>
            <a:r>
              <a:rPr lang="en-IN" sz="2800" dirty="0" smtClean="0"/>
              <a:t>the navigation and controls.</a:t>
            </a:r>
            <a:br>
              <a:rPr lang="en-IN" sz="2800" dirty="0" smtClean="0"/>
            </a:br>
            <a:r>
              <a:rPr lang="en-IN" sz="2800" dirty="0" smtClean="0"/>
              <a:t>-Content </a:t>
            </a:r>
            <a:r>
              <a:rPr lang="en-IN" sz="2800" dirty="0" smtClean="0"/>
              <a:t>checking.</a:t>
            </a:r>
            <a:br>
              <a:rPr lang="en-IN" sz="2800" dirty="0" smtClean="0"/>
            </a:br>
            <a:r>
              <a:rPr lang="en-IN" sz="2800" dirty="0" smtClean="0"/>
              <a:t>-Check </a:t>
            </a:r>
            <a:r>
              <a:rPr lang="en-IN" sz="2800" dirty="0" smtClean="0"/>
              <a:t>for user intuition</a:t>
            </a: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5678478"/>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t>3. Interface testing </a:t>
            </a:r>
            <a:r>
              <a:rPr lang="en-IN" sz="2800" dirty="0" smtClean="0"/>
              <a:t>- Performed to verify the interface and the dataflow from one system to </a:t>
            </a:r>
            <a:r>
              <a:rPr lang="en-IN" sz="2800" dirty="0" smtClean="0"/>
              <a:t>other  and one application  to another within the </a:t>
            </a:r>
            <a:r>
              <a:rPr lang="en-IN" sz="2800" smtClean="0"/>
              <a:t>same system.</a:t>
            </a:r>
            <a:r>
              <a:rPr lang="en-IN" sz="2800" dirty="0" smtClean="0"/>
              <a:t/>
            </a:r>
            <a:br>
              <a:rPr lang="en-IN" sz="2800" dirty="0" smtClean="0"/>
            </a:br>
            <a:r>
              <a:rPr lang="en-IN" sz="2800" dirty="0" smtClean="0"/>
              <a:t/>
            </a:r>
            <a:br>
              <a:rPr lang="en-IN" sz="2800" dirty="0" smtClean="0"/>
            </a:br>
            <a:r>
              <a:rPr lang="en-IN" sz="2800" b="1" dirty="0" smtClean="0"/>
              <a:t>4. Compatibility testing-</a:t>
            </a:r>
            <a:r>
              <a:rPr lang="en-IN" sz="2800" dirty="0" smtClean="0"/>
              <a:t> Compatibility testing is performed based on the context of the application.</a:t>
            </a:r>
            <a:br>
              <a:rPr lang="en-IN" sz="2800" dirty="0" smtClean="0"/>
            </a:br>
            <a:r>
              <a:rPr lang="en-IN" sz="2800" dirty="0" smtClean="0"/>
              <a:t/>
            </a:r>
            <a:br>
              <a:rPr lang="en-IN" sz="2800" dirty="0" smtClean="0"/>
            </a:br>
            <a:r>
              <a:rPr lang="en-IN" sz="2800" dirty="0" smtClean="0"/>
              <a:t>-Browser </a:t>
            </a:r>
            <a:r>
              <a:rPr lang="en-IN" sz="2800" dirty="0" smtClean="0"/>
              <a:t>compatibility</a:t>
            </a:r>
            <a:br>
              <a:rPr lang="en-IN" sz="2800" dirty="0" smtClean="0"/>
            </a:br>
            <a:r>
              <a:rPr lang="en-IN" sz="2800" dirty="0" smtClean="0"/>
              <a:t/>
            </a:r>
            <a:br>
              <a:rPr lang="en-IN" sz="2800" dirty="0" smtClean="0"/>
            </a:br>
            <a:r>
              <a:rPr lang="en-IN" sz="2800" dirty="0" smtClean="0"/>
              <a:t>-Operating </a:t>
            </a:r>
            <a:r>
              <a:rPr lang="en-IN" sz="2800" dirty="0" smtClean="0"/>
              <a:t>system compatibility</a:t>
            </a:r>
            <a:br>
              <a:rPr lang="en-IN" sz="2800" dirty="0" smtClean="0"/>
            </a:br>
            <a:r>
              <a:rPr lang="en-IN" sz="2800" dirty="0" smtClean="0"/>
              <a:t/>
            </a:r>
            <a:br>
              <a:rPr lang="en-IN" sz="2800" dirty="0" smtClean="0"/>
            </a:br>
            <a:r>
              <a:rPr lang="en-IN" sz="2800" dirty="0" smtClean="0"/>
              <a:t>-Compatible </a:t>
            </a:r>
            <a:r>
              <a:rPr lang="en-IN" sz="2800" dirty="0" smtClean="0"/>
              <a:t>to various devices like notebook, mobile, etc.</a:t>
            </a: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7817525"/>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t>5. Performance testing </a:t>
            </a:r>
            <a:r>
              <a:rPr lang="en-IN" sz="2800" dirty="0" smtClean="0"/>
              <a:t>- Performed to verify the server response time and throughput under various load conditions.</a:t>
            </a:r>
            <a:br>
              <a:rPr lang="en-IN" sz="2800" dirty="0" smtClean="0"/>
            </a:br>
            <a:r>
              <a:rPr lang="en-IN" sz="2800" dirty="0" err="1" smtClean="0"/>
              <a:t>i</a:t>
            </a:r>
            <a:r>
              <a:rPr lang="en-IN" sz="2800" dirty="0" smtClean="0"/>
              <a:t>) </a:t>
            </a:r>
            <a:r>
              <a:rPr lang="en-IN" sz="2800" b="1" dirty="0" smtClean="0"/>
              <a:t>Load </a:t>
            </a:r>
            <a:r>
              <a:rPr lang="en-IN" sz="2800" b="1" dirty="0" smtClean="0"/>
              <a:t>testing </a:t>
            </a:r>
            <a:endParaRPr lang="en-IN" sz="2800" b="1" dirty="0" smtClean="0"/>
          </a:p>
          <a:p>
            <a:r>
              <a:rPr lang="en-IN" sz="2800" b="1" dirty="0" smtClean="0"/>
              <a:t>-</a:t>
            </a:r>
            <a:r>
              <a:rPr lang="en-IN" sz="2800" dirty="0" smtClean="0"/>
              <a:t> It is the simplest form of testing conducted to understand the behaviour of the system under a specific load</a:t>
            </a:r>
            <a:r>
              <a:rPr lang="en-IN" sz="2800" dirty="0" smtClean="0"/>
              <a:t>.</a:t>
            </a:r>
          </a:p>
          <a:p>
            <a:pPr>
              <a:buFontTx/>
              <a:buChar char="-"/>
            </a:pPr>
            <a:r>
              <a:rPr lang="en-IN" sz="2800" dirty="0" smtClean="0"/>
              <a:t>Load </a:t>
            </a:r>
            <a:r>
              <a:rPr lang="en-IN" sz="2800" dirty="0" smtClean="0"/>
              <a:t>testing will result in measuring important business critical transactions and load on the database, application server, etc. are also monitored.</a:t>
            </a:r>
            <a:br>
              <a:rPr lang="en-IN" sz="2800" dirty="0" smtClean="0"/>
            </a:br>
            <a:r>
              <a:rPr lang="en-IN" sz="2800" dirty="0" smtClean="0"/>
              <a:t/>
            </a:r>
            <a:br>
              <a:rPr lang="en-IN" sz="2800" dirty="0" smtClean="0"/>
            </a:br>
            <a:r>
              <a:rPr lang="en-IN" sz="2800" b="1" dirty="0" smtClean="0"/>
              <a:t>i</a:t>
            </a:r>
            <a:r>
              <a:rPr lang="en-IN" sz="2800" b="1" dirty="0" smtClean="0"/>
              <a:t>i)Stress </a:t>
            </a:r>
            <a:r>
              <a:rPr lang="en-IN" sz="2800" b="1" dirty="0" smtClean="0"/>
              <a:t>testing </a:t>
            </a:r>
            <a:endParaRPr lang="en-IN" sz="2800" b="1" dirty="0" smtClean="0"/>
          </a:p>
          <a:p>
            <a:r>
              <a:rPr lang="en-IN" sz="2800" dirty="0" smtClean="0"/>
              <a:t>-</a:t>
            </a:r>
            <a:r>
              <a:rPr lang="en-IN" sz="2800" dirty="0" smtClean="0"/>
              <a:t> It is performed to find the upper limit capacity of the system and also to determine how the system performs if the current load goes well above the expected maximum.</a:t>
            </a:r>
            <a:br>
              <a:rPr lang="en-IN" sz="2800" dirty="0" smtClean="0"/>
            </a:br>
            <a:r>
              <a:rPr lang="en-IN" sz="2800" dirty="0" smtClean="0"/>
              <a:t/>
            </a:r>
            <a:br>
              <a:rPr lang="en-IN" sz="2800" dirty="0" smtClean="0"/>
            </a:b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5678478"/>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400" b="1" dirty="0" smtClean="0"/>
              <a:t>iii)Soak </a:t>
            </a:r>
            <a:r>
              <a:rPr lang="en-IN" sz="2400" b="1" dirty="0" smtClean="0"/>
              <a:t>testing </a:t>
            </a:r>
            <a:endParaRPr lang="en-IN" sz="2400" b="1" dirty="0" smtClean="0"/>
          </a:p>
          <a:p>
            <a:r>
              <a:rPr lang="en-IN" sz="2400" dirty="0" smtClean="0"/>
              <a:t>-</a:t>
            </a:r>
            <a:r>
              <a:rPr lang="en-IN" sz="2400" dirty="0" smtClean="0"/>
              <a:t> Soak Testing also known as endurance testing, is performed to determine the system parameters under continuous expected load. </a:t>
            </a:r>
            <a:endParaRPr lang="en-IN" sz="2400" dirty="0" smtClean="0"/>
          </a:p>
          <a:p>
            <a:r>
              <a:rPr lang="en-IN" sz="2400" dirty="0" smtClean="0"/>
              <a:t>-During </a:t>
            </a:r>
            <a:r>
              <a:rPr lang="en-IN" sz="2400" dirty="0" smtClean="0"/>
              <a:t>soak tests the parameters such as memory utilization is monitored to detect memory leaks or other performance issues. </a:t>
            </a:r>
            <a:endParaRPr lang="en-IN" sz="2400" dirty="0" smtClean="0"/>
          </a:p>
          <a:p>
            <a:r>
              <a:rPr lang="en-IN" sz="2400" dirty="0" smtClean="0"/>
              <a:t>-</a:t>
            </a:r>
            <a:r>
              <a:rPr lang="en-IN" sz="2400" dirty="0" smtClean="0"/>
              <a:t>The </a:t>
            </a:r>
            <a:r>
              <a:rPr lang="en-IN" sz="2400" dirty="0" smtClean="0"/>
              <a:t>main aim is to discover the system's performance under sustained use.</a:t>
            </a:r>
            <a:br>
              <a:rPr lang="en-IN" sz="2400" dirty="0" smtClean="0"/>
            </a:br>
            <a:r>
              <a:rPr lang="en-IN" sz="2400" dirty="0" smtClean="0"/>
              <a:t/>
            </a:r>
            <a:br>
              <a:rPr lang="en-IN" sz="2400" dirty="0" smtClean="0"/>
            </a:br>
            <a:r>
              <a:rPr lang="en-IN" sz="2400" b="1" dirty="0" smtClean="0"/>
              <a:t>i</a:t>
            </a:r>
            <a:r>
              <a:rPr lang="en-IN" sz="2400" b="1" dirty="0" smtClean="0"/>
              <a:t>v)Spike </a:t>
            </a:r>
            <a:r>
              <a:rPr lang="en-IN" sz="2400" b="1" dirty="0" smtClean="0"/>
              <a:t>testing </a:t>
            </a:r>
            <a:endParaRPr lang="en-IN" sz="2400" b="1" dirty="0" smtClean="0"/>
          </a:p>
          <a:p>
            <a:r>
              <a:rPr lang="en-IN" sz="2400" dirty="0" smtClean="0"/>
              <a:t>-</a:t>
            </a:r>
            <a:r>
              <a:rPr lang="en-IN" sz="2400" dirty="0" smtClean="0"/>
              <a:t> Spike testing is performed by increasing the number of users suddenly by a very large amount and measuring the performance of the system. </a:t>
            </a:r>
            <a:endParaRPr lang="en-IN" sz="2400" dirty="0" smtClean="0"/>
          </a:p>
          <a:p>
            <a:r>
              <a:rPr lang="en-IN" sz="2400" dirty="0" smtClean="0"/>
              <a:t>-</a:t>
            </a:r>
            <a:r>
              <a:rPr lang="en-IN" sz="2400" dirty="0" smtClean="0"/>
              <a:t>The </a:t>
            </a:r>
            <a:r>
              <a:rPr lang="en-IN" sz="2400" dirty="0" smtClean="0"/>
              <a:t>main aim is to determine whether the system will be able to sustain the work load.</a:t>
            </a: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971139"/>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t>6. Security testing </a:t>
            </a:r>
            <a:endParaRPr lang="en-IN" sz="2800" b="1" dirty="0" smtClean="0"/>
          </a:p>
          <a:p>
            <a:r>
              <a:rPr lang="en-IN" sz="2800" dirty="0" smtClean="0"/>
              <a:t>-</a:t>
            </a:r>
            <a:r>
              <a:rPr lang="en-IN" sz="2800" dirty="0" smtClean="0"/>
              <a:t> Performed to verify if the application is secured on web as data theft and unauthorized access </a:t>
            </a:r>
            <a:endParaRPr lang="en-IN" sz="2800" dirty="0" smtClean="0"/>
          </a:p>
          <a:p>
            <a:r>
              <a:rPr lang="en-IN" sz="2800" dirty="0" smtClean="0"/>
              <a:t>-Below </a:t>
            </a:r>
            <a:r>
              <a:rPr lang="en-IN" sz="2800" dirty="0" smtClean="0"/>
              <a:t>are some of the techniques to verify the security level of the system.</a:t>
            </a:r>
            <a:br>
              <a:rPr lang="en-IN" sz="2800" dirty="0" smtClean="0"/>
            </a:br>
            <a:r>
              <a:rPr lang="en-IN" sz="2800" dirty="0" smtClean="0"/>
              <a:t/>
            </a:r>
            <a:br>
              <a:rPr lang="en-IN" sz="2800" dirty="0" smtClean="0"/>
            </a:br>
            <a:r>
              <a:rPr lang="en-IN" sz="2800" dirty="0" smtClean="0"/>
              <a:t>1)Injection</a:t>
            </a:r>
            <a:r>
              <a:rPr lang="en-IN" sz="2800" dirty="0" smtClean="0"/>
              <a:t/>
            </a:r>
            <a:br>
              <a:rPr lang="en-IN" sz="2800" dirty="0" smtClean="0"/>
            </a:br>
            <a:r>
              <a:rPr lang="en-IN" sz="2800" dirty="0" smtClean="0"/>
              <a:t/>
            </a:r>
            <a:br>
              <a:rPr lang="en-IN" sz="2800" dirty="0" smtClean="0"/>
            </a:br>
            <a:r>
              <a:rPr lang="en-IN" sz="2800" dirty="0" smtClean="0"/>
              <a:t>2)Broken </a:t>
            </a:r>
            <a:r>
              <a:rPr lang="en-IN" sz="2800" dirty="0" smtClean="0"/>
              <a:t>Authentication and Session Management</a:t>
            </a:r>
            <a:br>
              <a:rPr lang="en-IN" sz="2800" dirty="0" smtClean="0"/>
            </a:br>
            <a:r>
              <a:rPr lang="en-IN" sz="2800" dirty="0" smtClean="0"/>
              <a:t/>
            </a:r>
            <a:br>
              <a:rPr lang="en-IN" sz="2800" dirty="0" smtClean="0"/>
            </a:br>
            <a:r>
              <a:rPr lang="en-IN" sz="2800" dirty="0" smtClean="0"/>
              <a:t>3)Cross-Site </a:t>
            </a:r>
            <a:r>
              <a:rPr lang="en-IN" sz="2800" dirty="0" smtClean="0"/>
              <a:t>Scripting (XSS)</a:t>
            </a:r>
            <a:br>
              <a:rPr lang="en-IN" sz="2800" dirty="0" smtClean="0"/>
            </a:br>
            <a:r>
              <a:rPr lang="en-IN" sz="2800" dirty="0" smtClean="0"/>
              <a:t/>
            </a:r>
            <a:br>
              <a:rPr lang="en-IN" sz="2800" dirty="0" smtClean="0"/>
            </a:br>
            <a:r>
              <a:rPr lang="en-IN" sz="2800" dirty="0" smtClean="0"/>
              <a:t>4)Insecure </a:t>
            </a:r>
            <a:r>
              <a:rPr lang="en-IN" sz="2800" dirty="0" smtClean="0"/>
              <a:t>Direct Object References</a:t>
            </a:r>
            <a:br>
              <a:rPr lang="en-IN" sz="2800" dirty="0" smtClean="0"/>
            </a:br>
            <a:r>
              <a:rPr lang="en-IN" sz="2800" dirty="0" smtClean="0"/>
              <a:t/>
            </a:r>
            <a:br>
              <a:rPr lang="en-IN" sz="2800" dirty="0" smtClean="0"/>
            </a:br>
            <a:r>
              <a:rPr lang="en-IN" sz="2800" dirty="0" smtClean="0"/>
              <a:t>5)Security </a:t>
            </a:r>
            <a:r>
              <a:rPr lang="en-IN" sz="2800" dirty="0" err="1" smtClean="0"/>
              <a:t>Misconfiguration</a:t>
            </a:r>
            <a:endParaRPr lang="en-IN"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7525137"/>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400" b="1" dirty="0" smtClean="0">
                <a:solidFill>
                  <a:srgbClr val="FF0000"/>
                </a:solidFill>
              </a:rPr>
              <a:t>Factors governing performance of testing,</a:t>
            </a:r>
            <a:br>
              <a:rPr lang="en-IN" sz="2400" b="1" dirty="0" smtClean="0">
                <a:solidFill>
                  <a:srgbClr val="FF0000"/>
                </a:solidFill>
              </a:rPr>
            </a:br>
            <a:r>
              <a:rPr lang="en-IN" sz="2400" b="1" dirty="0" smtClean="0">
                <a:solidFill>
                  <a:srgbClr val="FF0000"/>
                </a:solidFill>
              </a:rPr>
              <a:t>-</a:t>
            </a:r>
            <a:r>
              <a:rPr lang="en-IN" sz="2700" dirty="0" smtClean="0">
                <a:latin typeface="Times New Roman" pitchFamily="18" charset="0"/>
                <a:cs typeface="Times New Roman" pitchFamily="18" charset="0"/>
              </a:rPr>
              <a:t>Performance Testing is conducted to discover the response time, throughput, etc., </a:t>
            </a:r>
          </a:p>
          <a:p>
            <a:endParaRPr lang="en-IN" sz="2700" dirty="0" smtClean="0">
              <a:latin typeface="Times New Roman" pitchFamily="18" charset="0"/>
              <a:cs typeface="Times New Roman" pitchFamily="18" charset="0"/>
            </a:endParaRPr>
          </a:p>
          <a:p>
            <a:r>
              <a:rPr lang="en-IN" sz="2700" dirty="0" smtClean="0">
                <a:latin typeface="Times New Roman" pitchFamily="18" charset="0"/>
                <a:cs typeface="Times New Roman" pitchFamily="18" charset="0"/>
              </a:rPr>
              <a:t>-And also to execute its required functions by doing a comparison with different versions of the same product or different competitive products. </a:t>
            </a:r>
          </a:p>
          <a:p>
            <a:endParaRPr lang="en-IN" sz="2700" dirty="0" smtClean="0">
              <a:latin typeface="Times New Roman" pitchFamily="18" charset="0"/>
              <a:cs typeface="Times New Roman" pitchFamily="18" charset="0"/>
            </a:endParaRPr>
          </a:p>
          <a:p>
            <a:r>
              <a:rPr lang="en-IN" sz="2700" dirty="0" smtClean="0">
                <a:latin typeface="Times New Roman" pitchFamily="18" charset="0"/>
                <a:cs typeface="Times New Roman" pitchFamily="18" charset="0"/>
              </a:rPr>
              <a:t>-It is a type of software testing that ensures that software applications perform correctly under their expected workload.</a:t>
            </a:r>
          </a:p>
          <a:p>
            <a:endParaRPr lang="en-IN" sz="2700" dirty="0" smtClean="0">
              <a:latin typeface="Times New Roman" pitchFamily="18" charset="0"/>
              <a:cs typeface="Times New Roman" pitchFamily="18" charset="0"/>
            </a:endParaRPr>
          </a:p>
          <a:p>
            <a:r>
              <a:rPr lang="en-IN" sz="2700" dirty="0" smtClean="0">
                <a:latin typeface="Times New Roman" pitchFamily="18" charset="0"/>
                <a:cs typeface="Times New Roman" pitchFamily="18" charset="0"/>
              </a:rPr>
              <a:t>- It is a testing technique carried out to determine system performance in terms of sensitivity, reactivity, and stability under a particular workload.</a:t>
            </a:r>
            <a:br>
              <a:rPr lang="en-IN" sz="2700" dirty="0" smtClean="0">
                <a:latin typeface="Times New Roman" pitchFamily="18" charset="0"/>
                <a:cs typeface="Times New Roman" pitchFamily="18" charset="0"/>
              </a:rPr>
            </a:br>
            <a:endParaRPr lang="en-IN" sz="2700" b="1" i="1" dirty="0" smtClean="0">
              <a:solidFill>
                <a:srgbClr val="FF0000"/>
              </a:solidFill>
              <a:latin typeface="Times New Roman" pitchFamily="18" charset="0"/>
              <a:cs typeface="Times New Roman" pitchFamily="18" charset="0"/>
            </a:endParaRPr>
          </a:p>
          <a:p>
            <a:endParaRPr lang="en-IN" sz="2700" b="1" i="1" dirty="0" smtClean="0">
              <a:solidFill>
                <a:srgbClr val="FF0000"/>
              </a:solidFill>
              <a:cs typeface="Times New Roman" pitchFamily="18" charset="0"/>
            </a:endParaRPr>
          </a:p>
          <a:p>
            <a:endParaRPr lang="en-IN" sz="2700" b="1" i="1" dirty="0" smtClean="0">
              <a:solidFill>
                <a:srgbClr val="FF00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1462"/>
            <a:ext cx="9144000" cy="923330"/>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endParaRPr lang="en-IN" sz="2700" b="1" i="1" dirty="0" smtClean="0">
              <a:solidFill>
                <a:srgbClr val="FF0000"/>
              </a:solidFill>
              <a:cs typeface="Times New Roman" pitchFamily="18" charset="0"/>
            </a:endParaRPr>
          </a:p>
        </p:txBody>
      </p:sp>
      <p:graphicFrame>
        <p:nvGraphicFramePr>
          <p:cNvPr id="3" name="Table 2"/>
          <p:cNvGraphicFramePr>
            <a:graphicFrameLocks noGrp="1"/>
          </p:cNvGraphicFramePr>
          <p:nvPr/>
        </p:nvGraphicFramePr>
        <p:xfrm>
          <a:off x="500034" y="468867"/>
          <a:ext cx="8429652" cy="6246281"/>
        </p:xfrm>
        <a:graphic>
          <a:graphicData uri="http://schemas.openxmlformats.org/drawingml/2006/table">
            <a:tbl>
              <a:tblPr firstRow="1" bandRow="1">
                <a:tableStyleId>{5C22544A-7EE6-4342-B048-85BDC9FD1C3A}</a:tableStyleId>
              </a:tblPr>
              <a:tblGrid>
                <a:gridCol w="3500462"/>
                <a:gridCol w="4929190"/>
              </a:tblGrid>
              <a:tr h="546760">
                <a:tc>
                  <a:txBody>
                    <a:bodyPr/>
                    <a:lstStyle/>
                    <a:p>
                      <a:pPr marL="30480" marR="30480" algn="ctr">
                        <a:lnSpc>
                          <a:spcPct val="115000"/>
                        </a:lnSpc>
                        <a:spcBef>
                          <a:spcPts val="600"/>
                        </a:spcBef>
                        <a:spcAft>
                          <a:spcPts val="720"/>
                        </a:spcAft>
                      </a:pPr>
                      <a:r>
                        <a:rPr lang="en-IN" sz="2400" b="1" dirty="0">
                          <a:solidFill>
                            <a:srgbClr val="000000"/>
                          </a:solidFill>
                          <a:latin typeface="Times New Roman" pitchFamily="18" charset="0"/>
                          <a:ea typeface="Times New Roman"/>
                          <a:cs typeface="Times New Roman" pitchFamily="18" charset="0"/>
                        </a:rPr>
                        <a:t>Manufacturer</a:t>
                      </a:r>
                      <a:endParaRPr lang="en-IN" sz="2400" b="1" dirty="0">
                        <a:latin typeface="Times New Roman" pitchFamily="18" charset="0"/>
                        <a:ea typeface="Calibri"/>
                        <a:cs typeface="Times New Roman" pitchFamily="18" charset="0"/>
                      </a:endParaRPr>
                    </a:p>
                  </a:txBody>
                  <a:tcPr marL="68580" marR="68580" marT="0" marB="0"/>
                </a:tc>
                <a:tc>
                  <a:txBody>
                    <a:bodyPr/>
                    <a:lstStyle/>
                    <a:p>
                      <a:pPr marL="30480" marR="30480" algn="ctr">
                        <a:lnSpc>
                          <a:spcPct val="115000"/>
                        </a:lnSpc>
                        <a:spcBef>
                          <a:spcPts val="600"/>
                        </a:spcBef>
                        <a:spcAft>
                          <a:spcPts val="720"/>
                        </a:spcAft>
                      </a:pPr>
                      <a:r>
                        <a:rPr lang="en-IN" sz="2400" b="1">
                          <a:solidFill>
                            <a:srgbClr val="000000"/>
                          </a:solidFill>
                          <a:latin typeface="Times New Roman" pitchFamily="18" charset="0"/>
                          <a:ea typeface="Times New Roman"/>
                          <a:cs typeface="Times New Roman" pitchFamily="18" charset="0"/>
                        </a:rPr>
                        <a:t>Testing Tools</a:t>
                      </a:r>
                      <a:endParaRPr lang="en-IN" sz="2400" b="1">
                        <a:latin typeface="Times New Roman" pitchFamily="18" charset="0"/>
                        <a:ea typeface="Calibri"/>
                        <a:cs typeface="Times New Roman" pitchFamily="18" charset="0"/>
                      </a:endParaRPr>
                    </a:p>
                  </a:txBody>
                  <a:tcPr marL="68580" marR="68580" marT="0" marB="0"/>
                </a:tc>
              </a:tr>
              <a:tr h="1417081">
                <a:tc>
                  <a:txBody>
                    <a:bodyPr/>
                    <a:lstStyle/>
                    <a:p>
                      <a:pPr marL="30480" marR="30480" algn="ctr">
                        <a:lnSpc>
                          <a:spcPct val="115000"/>
                        </a:lnSpc>
                        <a:spcBef>
                          <a:spcPts val="600"/>
                        </a:spcBef>
                        <a:spcAft>
                          <a:spcPts val="720"/>
                        </a:spcAft>
                      </a:pPr>
                      <a:endParaRPr lang="en-IN" sz="2400" b="1" dirty="0" smtClean="0">
                        <a:solidFill>
                          <a:srgbClr val="000000"/>
                        </a:solidFill>
                        <a:latin typeface="Times New Roman" pitchFamily="18" charset="0"/>
                        <a:ea typeface="Times New Roman"/>
                        <a:cs typeface="Times New Roman" pitchFamily="18" charset="0"/>
                      </a:endParaRPr>
                    </a:p>
                    <a:p>
                      <a:pPr marL="30480" marR="30480" algn="ctr">
                        <a:lnSpc>
                          <a:spcPct val="115000"/>
                        </a:lnSpc>
                        <a:spcBef>
                          <a:spcPts val="600"/>
                        </a:spcBef>
                        <a:spcAft>
                          <a:spcPts val="720"/>
                        </a:spcAft>
                      </a:pPr>
                      <a:r>
                        <a:rPr lang="en-IN" sz="2400" b="1" dirty="0" smtClean="0">
                          <a:solidFill>
                            <a:srgbClr val="000000"/>
                          </a:solidFill>
                          <a:latin typeface="Times New Roman" pitchFamily="18" charset="0"/>
                          <a:ea typeface="Times New Roman"/>
                          <a:cs typeface="Times New Roman" pitchFamily="18" charset="0"/>
                        </a:rPr>
                        <a:t>Segue</a:t>
                      </a:r>
                      <a:endParaRPr lang="en-IN" sz="2400" b="1" dirty="0">
                        <a:latin typeface="Times New Roman" pitchFamily="18" charset="0"/>
                        <a:ea typeface="Calibri"/>
                        <a:cs typeface="Times New Roman" pitchFamily="18" charset="0"/>
                      </a:endParaRPr>
                    </a:p>
                  </a:txBody>
                  <a:tcPr marL="68580" marR="68580" marT="0" marB="0"/>
                </a:tc>
                <a:tc>
                  <a:txBody>
                    <a:bodyPr/>
                    <a:lstStyle/>
                    <a:p>
                      <a:pPr marL="30480" marR="30480" algn="l">
                        <a:lnSpc>
                          <a:spcPct val="100000"/>
                        </a:lnSpc>
                        <a:spcBef>
                          <a:spcPts val="600"/>
                        </a:spcBef>
                        <a:spcAft>
                          <a:spcPts val="720"/>
                        </a:spcAft>
                      </a:pPr>
                      <a:r>
                        <a:rPr lang="en-IN" sz="2400" b="1" dirty="0" smtClean="0">
                          <a:solidFill>
                            <a:srgbClr val="000000"/>
                          </a:solidFill>
                          <a:latin typeface="Times New Roman" pitchFamily="18" charset="0"/>
                          <a:ea typeface="Times New Roman"/>
                          <a:cs typeface="Times New Roman" pitchFamily="18" charset="0"/>
                        </a:rPr>
                        <a:t>1) </a:t>
                      </a:r>
                      <a:r>
                        <a:rPr lang="en-IN" sz="2400" b="1" dirty="0" err="1">
                          <a:solidFill>
                            <a:srgbClr val="000000"/>
                          </a:solidFill>
                          <a:latin typeface="Times New Roman" pitchFamily="18" charset="0"/>
                          <a:ea typeface="Times New Roman"/>
                          <a:cs typeface="Times New Roman" pitchFamily="18" charset="0"/>
                        </a:rPr>
                        <a:t>SilkTest</a:t>
                      </a:r>
                      <a:endParaRPr lang="en-IN" sz="2400" b="1" dirty="0">
                        <a:latin typeface="Times New Roman" pitchFamily="18" charset="0"/>
                        <a:ea typeface="Calibri"/>
                        <a:cs typeface="Times New Roman" pitchFamily="18" charset="0"/>
                      </a:endParaRPr>
                    </a:p>
                    <a:p>
                      <a:pPr marL="30480" marR="30480" algn="l">
                        <a:lnSpc>
                          <a:spcPct val="100000"/>
                        </a:lnSpc>
                        <a:spcBef>
                          <a:spcPts val="600"/>
                        </a:spcBef>
                        <a:spcAft>
                          <a:spcPts val="720"/>
                        </a:spcAft>
                      </a:pPr>
                      <a:r>
                        <a:rPr lang="en-IN" sz="2400" b="1" dirty="0" smtClean="0">
                          <a:solidFill>
                            <a:srgbClr val="000000"/>
                          </a:solidFill>
                          <a:latin typeface="Times New Roman" pitchFamily="18" charset="0"/>
                          <a:ea typeface="Times New Roman"/>
                          <a:cs typeface="Times New Roman" pitchFamily="18" charset="0"/>
                        </a:rPr>
                        <a:t>2) </a:t>
                      </a:r>
                      <a:r>
                        <a:rPr lang="en-IN" sz="2400" b="1" dirty="0" err="1">
                          <a:solidFill>
                            <a:srgbClr val="000000"/>
                          </a:solidFill>
                          <a:latin typeface="Times New Roman" pitchFamily="18" charset="0"/>
                          <a:ea typeface="Times New Roman"/>
                          <a:cs typeface="Times New Roman" pitchFamily="18" charset="0"/>
                        </a:rPr>
                        <a:t>SilkPerformer</a:t>
                      </a:r>
                      <a:endParaRPr lang="en-IN" sz="2400" b="1" dirty="0">
                        <a:latin typeface="Times New Roman" pitchFamily="18" charset="0"/>
                        <a:ea typeface="Calibri"/>
                        <a:cs typeface="Times New Roman" pitchFamily="18" charset="0"/>
                      </a:endParaRPr>
                    </a:p>
                    <a:p>
                      <a:pPr marL="30480" marR="30480" algn="l">
                        <a:lnSpc>
                          <a:spcPct val="100000"/>
                        </a:lnSpc>
                        <a:spcBef>
                          <a:spcPts val="600"/>
                        </a:spcBef>
                        <a:spcAft>
                          <a:spcPts val="720"/>
                        </a:spcAft>
                      </a:pPr>
                      <a:r>
                        <a:rPr lang="en-IN" sz="2400" b="1" dirty="0" smtClean="0">
                          <a:solidFill>
                            <a:srgbClr val="000000"/>
                          </a:solidFill>
                          <a:latin typeface="Times New Roman" pitchFamily="18" charset="0"/>
                          <a:ea typeface="Times New Roman"/>
                          <a:cs typeface="Times New Roman" pitchFamily="18" charset="0"/>
                        </a:rPr>
                        <a:t>3) </a:t>
                      </a:r>
                      <a:r>
                        <a:rPr lang="en-IN" sz="2400" b="1" dirty="0" err="1">
                          <a:solidFill>
                            <a:srgbClr val="000000"/>
                          </a:solidFill>
                          <a:latin typeface="Times New Roman" pitchFamily="18" charset="0"/>
                          <a:ea typeface="Times New Roman"/>
                          <a:cs typeface="Times New Roman" pitchFamily="18" charset="0"/>
                        </a:rPr>
                        <a:t>SilkCentral</a:t>
                      </a:r>
                      <a:endParaRPr lang="en-IN" sz="2400" b="1" dirty="0">
                        <a:latin typeface="Times New Roman" pitchFamily="18" charset="0"/>
                        <a:ea typeface="Calibri"/>
                        <a:cs typeface="Times New Roman" pitchFamily="18" charset="0"/>
                      </a:endParaRPr>
                    </a:p>
                  </a:txBody>
                  <a:tcPr marL="68580" marR="68580" marT="0" marB="0"/>
                </a:tc>
              </a:tr>
              <a:tr h="1417081">
                <a:tc>
                  <a:txBody>
                    <a:bodyPr/>
                    <a:lstStyle/>
                    <a:p>
                      <a:pPr marL="30480" marR="30480" algn="ctr">
                        <a:lnSpc>
                          <a:spcPct val="115000"/>
                        </a:lnSpc>
                        <a:spcBef>
                          <a:spcPts val="600"/>
                        </a:spcBef>
                        <a:spcAft>
                          <a:spcPts val="720"/>
                        </a:spcAft>
                      </a:pPr>
                      <a:endParaRPr lang="en-IN" sz="2400" b="1" dirty="0" smtClean="0">
                        <a:solidFill>
                          <a:srgbClr val="000000"/>
                        </a:solidFill>
                        <a:latin typeface="Times New Roman" pitchFamily="18" charset="0"/>
                        <a:ea typeface="Times New Roman"/>
                        <a:cs typeface="Times New Roman" pitchFamily="18" charset="0"/>
                      </a:endParaRPr>
                    </a:p>
                    <a:p>
                      <a:pPr marL="30480" marR="30480" algn="ctr">
                        <a:lnSpc>
                          <a:spcPct val="115000"/>
                        </a:lnSpc>
                        <a:spcBef>
                          <a:spcPts val="600"/>
                        </a:spcBef>
                        <a:spcAft>
                          <a:spcPts val="720"/>
                        </a:spcAft>
                      </a:pPr>
                      <a:r>
                        <a:rPr lang="en-IN" sz="2400" b="1" dirty="0" smtClean="0">
                          <a:solidFill>
                            <a:srgbClr val="000000"/>
                          </a:solidFill>
                          <a:latin typeface="Times New Roman" pitchFamily="18" charset="0"/>
                          <a:ea typeface="Times New Roman"/>
                          <a:cs typeface="Times New Roman" pitchFamily="18" charset="0"/>
                        </a:rPr>
                        <a:t>IBM</a:t>
                      </a:r>
                      <a:r>
                        <a:rPr lang="en-IN" sz="2400" b="1" dirty="0">
                          <a:solidFill>
                            <a:srgbClr val="000000"/>
                          </a:solidFill>
                          <a:latin typeface="Times New Roman" pitchFamily="18" charset="0"/>
                          <a:ea typeface="Times New Roman"/>
                          <a:cs typeface="Times New Roman" pitchFamily="18" charset="0"/>
                        </a:rPr>
                        <a:t>/ Rational</a:t>
                      </a:r>
                      <a:endParaRPr lang="en-IN" sz="2400" b="1" dirty="0">
                        <a:latin typeface="Times New Roman" pitchFamily="18" charset="0"/>
                        <a:ea typeface="Calibri"/>
                        <a:cs typeface="Times New Roman" pitchFamily="18" charset="0"/>
                      </a:endParaRPr>
                    </a:p>
                  </a:txBody>
                  <a:tcPr marL="68580" marR="68580" marT="0" marB="0"/>
                </a:tc>
                <a:tc>
                  <a:txBody>
                    <a:bodyPr/>
                    <a:lstStyle/>
                    <a:p>
                      <a:pPr marL="30480" marR="30480" algn="l">
                        <a:lnSpc>
                          <a:spcPct val="100000"/>
                        </a:lnSpc>
                        <a:spcBef>
                          <a:spcPts val="0"/>
                        </a:spcBef>
                        <a:spcAft>
                          <a:spcPts val="720"/>
                        </a:spcAft>
                      </a:pPr>
                      <a:r>
                        <a:rPr lang="en-IN" sz="2400" b="1" dirty="0" smtClean="0">
                          <a:solidFill>
                            <a:srgbClr val="000000"/>
                          </a:solidFill>
                          <a:latin typeface="Times New Roman" pitchFamily="18" charset="0"/>
                          <a:ea typeface="Times New Roman"/>
                          <a:cs typeface="Times New Roman" pitchFamily="18" charset="0"/>
                        </a:rPr>
                        <a:t>1)</a:t>
                      </a:r>
                      <a:r>
                        <a:rPr lang="en-IN" sz="2400" b="1" dirty="0" err="1" smtClean="0">
                          <a:solidFill>
                            <a:srgbClr val="000000"/>
                          </a:solidFill>
                          <a:latin typeface="Times New Roman" pitchFamily="18" charset="0"/>
                          <a:ea typeface="Times New Roman"/>
                          <a:cs typeface="Times New Roman" pitchFamily="18" charset="0"/>
                        </a:rPr>
                        <a:t>RequirementPro</a:t>
                      </a:r>
                      <a:endParaRPr lang="en-IN" sz="2400" b="1" dirty="0" smtClean="0">
                        <a:solidFill>
                          <a:srgbClr val="000000"/>
                        </a:solidFill>
                        <a:latin typeface="Times New Roman" pitchFamily="18" charset="0"/>
                        <a:ea typeface="Times New Roman"/>
                        <a:cs typeface="Times New Roman" pitchFamily="18" charset="0"/>
                      </a:endParaRPr>
                    </a:p>
                    <a:p>
                      <a:pPr marL="30480" marR="30480" algn="l">
                        <a:lnSpc>
                          <a:spcPct val="100000"/>
                        </a:lnSpc>
                        <a:spcBef>
                          <a:spcPts val="0"/>
                        </a:spcBef>
                        <a:spcAft>
                          <a:spcPts val="720"/>
                        </a:spcAft>
                      </a:pPr>
                      <a:r>
                        <a:rPr lang="en-IN" sz="2400" b="1" dirty="0" smtClean="0">
                          <a:solidFill>
                            <a:srgbClr val="000000"/>
                          </a:solidFill>
                          <a:latin typeface="Times New Roman" pitchFamily="18" charset="0"/>
                          <a:ea typeface="Times New Roman"/>
                          <a:cs typeface="Times New Roman" pitchFamily="18" charset="0"/>
                        </a:rPr>
                        <a:t>2) </a:t>
                      </a:r>
                      <a:r>
                        <a:rPr lang="en-IN" sz="2400" b="1" dirty="0">
                          <a:solidFill>
                            <a:srgbClr val="000000"/>
                          </a:solidFill>
                          <a:latin typeface="Times New Roman" pitchFamily="18" charset="0"/>
                          <a:ea typeface="Times New Roman"/>
                          <a:cs typeface="Times New Roman" pitchFamily="18" charset="0"/>
                        </a:rPr>
                        <a:t>Robot</a:t>
                      </a:r>
                      <a:endParaRPr lang="en-IN" sz="2400" b="1" dirty="0">
                        <a:latin typeface="Times New Roman" pitchFamily="18" charset="0"/>
                        <a:ea typeface="Calibri"/>
                        <a:cs typeface="Times New Roman" pitchFamily="18" charset="0"/>
                      </a:endParaRPr>
                    </a:p>
                    <a:p>
                      <a:pPr marL="30480" marR="30480" algn="l">
                        <a:lnSpc>
                          <a:spcPct val="100000"/>
                        </a:lnSpc>
                        <a:spcBef>
                          <a:spcPts val="0"/>
                        </a:spcBef>
                        <a:spcAft>
                          <a:spcPts val="720"/>
                        </a:spcAft>
                      </a:pPr>
                      <a:r>
                        <a:rPr lang="en-IN" sz="2400" b="1" dirty="0" smtClean="0">
                          <a:solidFill>
                            <a:srgbClr val="000000"/>
                          </a:solidFill>
                          <a:latin typeface="Times New Roman" pitchFamily="18" charset="0"/>
                          <a:ea typeface="Times New Roman"/>
                          <a:cs typeface="Times New Roman" pitchFamily="18" charset="0"/>
                        </a:rPr>
                        <a:t>3)</a:t>
                      </a:r>
                      <a:r>
                        <a:rPr lang="en-IN" sz="2400" b="1" baseline="0" dirty="0" smtClean="0">
                          <a:solidFill>
                            <a:srgbClr val="000000"/>
                          </a:solidFill>
                          <a:latin typeface="Times New Roman" pitchFamily="18" charset="0"/>
                          <a:ea typeface="Times New Roman"/>
                          <a:cs typeface="Times New Roman" pitchFamily="18" charset="0"/>
                        </a:rPr>
                        <a:t> </a:t>
                      </a:r>
                      <a:r>
                        <a:rPr lang="en-IN" sz="2400" b="1" dirty="0" err="1" smtClean="0">
                          <a:solidFill>
                            <a:srgbClr val="000000"/>
                          </a:solidFill>
                          <a:latin typeface="Times New Roman" pitchFamily="18" charset="0"/>
                          <a:ea typeface="Times New Roman"/>
                          <a:cs typeface="Times New Roman" pitchFamily="18" charset="0"/>
                        </a:rPr>
                        <a:t>ClearCase</a:t>
                      </a:r>
                      <a:endParaRPr lang="en-IN" sz="2400" b="1" dirty="0">
                        <a:latin typeface="Times New Roman" pitchFamily="18" charset="0"/>
                        <a:ea typeface="Calibri"/>
                        <a:cs typeface="Times New Roman" pitchFamily="18" charset="0"/>
                      </a:endParaRPr>
                    </a:p>
                  </a:txBody>
                  <a:tcPr marL="68580" marR="68580" marT="0" marB="0"/>
                </a:tc>
              </a:tr>
              <a:tr h="1417081">
                <a:tc>
                  <a:txBody>
                    <a:bodyPr/>
                    <a:lstStyle/>
                    <a:p>
                      <a:pPr marL="30480" marR="30480" algn="ctr">
                        <a:lnSpc>
                          <a:spcPct val="115000"/>
                        </a:lnSpc>
                        <a:spcBef>
                          <a:spcPts val="600"/>
                        </a:spcBef>
                        <a:spcAft>
                          <a:spcPts val="720"/>
                        </a:spcAft>
                      </a:pPr>
                      <a:endParaRPr lang="en-IN" sz="2400" b="1" dirty="0" smtClean="0">
                        <a:solidFill>
                          <a:srgbClr val="000000"/>
                        </a:solidFill>
                        <a:latin typeface="Times New Roman" pitchFamily="18" charset="0"/>
                        <a:ea typeface="Times New Roman"/>
                        <a:cs typeface="Times New Roman" pitchFamily="18" charset="0"/>
                      </a:endParaRPr>
                    </a:p>
                    <a:p>
                      <a:pPr marL="30480" marR="30480" algn="ctr">
                        <a:lnSpc>
                          <a:spcPct val="115000"/>
                        </a:lnSpc>
                        <a:spcBef>
                          <a:spcPts val="600"/>
                        </a:spcBef>
                        <a:spcAft>
                          <a:spcPts val="720"/>
                        </a:spcAft>
                      </a:pPr>
                      <a:r>
                        <a:rPr lang="en-IN" sz="2400" b="1" dirty="0" smtClean="0">
                          <a:solidFill>
                            <a:srgbClr val="000000"/>
                          </a:solidFill>
                          <a:latin typeface="Times New Roman" pitchFamily="18" charset="0"/>
                          <a:ea typeface="Times New Roman"/>
                          <a:cs typeface="Times New Roman" pitchFamily="18" charset="0"/>
                        </a:rPr>
                        <a:t>Mercury </a:t>
                      </a:r>
                      <a:r>
                        <a:rPr lang="en-IN" sz="2400" b="1" dirty="0">
                          <a:solidFill>
                            <a:srgbClr val="000000"/>
                          </a:solidFill>
                          <a:latin typeface="Times New Roman" pitchFamily="18" charset="0"/>
                          <a:ea typeface="Times New Roman"/>
                          <a:cs typeface="Times New Roman" pitchFamily="18" charset="0"/>
                        </a:rPr>
                        <a:t>Interactive</a:t>
                      </a:r>
                      <a:endParaRPr lang="en-IN" sz="2400" b="1" dirty="0">
                        <a:latin typeface="Times New Roman" pitchFamily="18" charset="0"/>
                        <a:ea typeface="Calibri"/>
                        <a:cs typeface="Times New Roman" pitchFamily="18" charset="0"/>
                      </a:endParaRPr>
                    </a:p>
                  </a:txBody>
                  <a:tcPr marL="68580" marR="68580" marT="0" marB="0"/>
                </a:tc>
                <a:tc>
                  <a:txBody>
                    <a:bodyPr/>
                    <a:lstStyle/>
                    <a:p>
                      <a:pPr marL="30480" marR="30480" algn="l">
                        <a:lnSpc>
                          <a:spcPct val="100000"/>
                        </a:lnSpc>
                        <a:spcBef>
                          <a:spcPts val="600"/>
                        </a:spcBef>
                        <a:spcAft>
                          <a:spcPts val="720"/>
                        </a:spcAft>
                      </a:pPr>
                      <a:r>
                        <a:rPr lang="en-IN" sz="2400" b="1" dirty="0" smtClean="0">
                          <a:solidFill>
                            <a:srgbClr val="000000"/>
                          </a:solidFill>
                          <a:latin typeface="Times New Roman" pitchFamily="18" charset="0"/>
                          <a:ea typeface="Times New Roman"/>
                          <a:cs typeface="Times New Roman" pitchFamily="18" charset="0"/>
                        </a:rPr>
                        <a:t>1) </a:t>
                      </a:r>
                      <a:r>
                        <a:rPr lang="en-IN" sz="2400" b="1" dirty="0" err="1" smtClean="0">
                          <a:solidFill>
                            <a:srgbClr val="000000"/>
                          </a:solidFill>
                          <a:latin typeface="Times New Roman" pitchFamily="18" charset="0"/>
                          <a:ea typeface="Times New Roman"/>
                          <a:cs typeface="Times New Roman" pitchFamily="18" charset="0"/>
                        </a:rPr>
                        <a:t>WinRunner</a:t>
                      </a:r>
                      <a:endParaRPr lang="en-IN" sz="2400" b="1" dirty="0">
                        <a:latin typeface="Times New Roman" pitchFamily="18" charset="0"/>
                        <a:ea typeface="Calibri"/>
                        <a:cs typeface="Times New Roman" pitchFamily="18" charset="0"/>
                      </a:endParaRPr>
                    </a:p>
                    <a:p>
                      <a:pPr marL="30480" marR="30480" algn="l">
                        <a:lnSpc>
                          <a:spcPct val="100000"/>
                        </a:lnSpc>
                        <a:spcBef>
                          <a:spcPts val="600"/>
                        </a:spcBef>
                        <a:spcAft>
                          <a:spcPts val="720"/>
                        </a:spcAft>
                      </a:pPr>
                      <a:r>
                        <a:rPr lang="en-IN" sz="2400" b="1" dirty="0" smtClean="0">
                          <a:solidFill>
                            <a:srgbClr val="000000"/>
                          </a:solidFill>
                          <a:latin typeface="Times New Roman" pitchFamily="18" charset="0"/>
                          <a:ea typeface="Times New Roman"/>
                          <a:cs typeface="Times New Roman" pitchFamily="18" charset="0"/>
                        </a:rPr>
                        <a:t>2)</a:t>
                      </a:r>
                      <a:r>
                        <a:rPr lang="en-IN" sz="2400" b="1" dirty="0" err="1" smtClean="0">
                          <a:solidFill>
                            <a:srgbClr val="000000"/>
                          </a:solidFill>
                          <a:latin typeface="Times New Roman" pitchFamily="18" charset="0"/>
                          <a:ea typeface="Times New Roman"/>
                          <a:cs typeface="Times New Roman" pitchFamily="18" charset="0"/>
                        </a:rPr>
                        <a:t>LoadRunner</a:t>
                      </a:r>
                      <a:endParaRPr lang="en-IN" sz="2400" b="1" dirty="0">
                        <a:latin typeface="Times New Roman" pitchFamily="18" charset="0"/>
                        <a:ea typeface="Calibri"/>
                        <a:cs typeface="Times New Roman" pitchFamily="18" charset="0"/>
                      </a:endParaRPr>
                    </a:p>
                    <a:p>
                      <a:pPr marL="30480" marR="30480" algn="l">
                        <a:lnSpc>
                          <a:spcPct val="100000"/>
                        </a:lnSpc>
                        <a:spcBef>
                          <a:spcPts val="600"/>
                        </a:spcBef>
                        <a:spcAft>
                          <a:spcPts val="720"/>
                        </a:spcAft>
                      </a:pPr>
                      <a:r>
                        <a:rPr lang="en-IN" sz="2400" b="1" dirty="0" smtClean="0">
                          <a:solidFill>
                            <a:srgbClr val="000000"/>
                          </a:solidFill>
                          <a:latin typeface="Times New Roman" pitchFamily="18" charset="0"/>
                          <a:ea typeface="Times New Roman"/>
                          <a:cs typeface="Times New Roman" pitchFamily="18" charset="0"/>
                        </a:rPr>
                        <a:t>3)</a:t>
                      </a:r>
                      <a:r>
                        <a:rPr lang="en-IN" sz="2400" b="1" dirty="0" err="1" smtClean="0">
                          <a:solidFill>
                            <a:srgbClr val="000000"/>
                          </a:solidFill>
                          <a:latin typeface="Times New Roman" pitchFamily="18" charset="0"/>
                          <a:ea typeface="Times New Roman"/>
                          <a:cs typeface="Times New Roman" pitchFamily="18" charset="0"/>
                        </a:rPr>
                        <a:t>TestDirector</a:t>
                      </a:r>
                      <a:endParaRPr lang="en-IN" sz="2400" b="1" dirty="0">
                        <a:latin typeface="Times New Roman" pitchFamily="18" charset="0"/>
                        <a:ea typeface="Calibri"/>
                        <a:cs typeface="Times New Roman" pitchFamily="18" charset="0"/>
                      </a:endParaRPr>
                    </a:p>
                  </a:txBody>
                  <a:tcPr marL="68580" marR="68580" marT="0" marB="0"/>
                </a:tc>
              </a:tr>
              <a:tr h="1417081">
                <a:tc>
                  <a:txBody>
                    <a:bodyPr/>
                    <a:lstStyle/>
                    <a:p>
                      <a:pPr marL="30480" marR="30480" algn="ctr">
                        <a:lnSpc>
                          <a:spcPct val="115000"/>
                        </a:lnSpc>
                        <a:spcBef>
                          <a:spcPts val="600"/>
                        </a:spcBef>
                        <a:spcAft>
                          <a:spcPts val="720"/>
                        </a:spcAft>
                      </a:pPr>
                      <a:endParaRPr lang="en-IN" sz="2400" b="1" dirty="0" smtClean="0">
                        <a:solidFill>
                          <a:srgbClr val="000000"/>
                        </a:solidFill>
                        <a:latin typeface="Times New Roman" pitchFamily="18" charset="0"/>
                        <a:ea typeface="Times New Roman"/>
                        <a:cs typeface="Times New Roman" pitchFamily="18" charset="0"/>
                      </a:endParaRPr>
                    </a:p>
                    <a:p>
                      <a:pPr marL="30480" marR="30480" algn="ctr">
                        <a:lnSpc>
                          <a:spcPct val="115000"/>
                        </a:lnSpc>
                        <a:spcBef>
                          <a:spcPts val="600"/>
                        </a:spcBef>
                        <a:spcAft>
                          <a:spcPts val="720"/>
                        </a:spcAft>
                      </a:pPr>
                      <a:r>
                        <a:rPr lang="en-IN" sz="2400" b="1" dirty="0" smtClean="0">
                          <a:solidFill>
                            <a:srgbClr val="000000"/>
                          </a:solidFill>
                          <a:latin typeface="Times New Roman" pitchFamily="18" charset="0"/>
                          <a:ea typeface="Times New Roman"/>
                          <a:cs typeface="Times New Roman" pitchFamily="18" charset="0"/>
                        </a:rPr>
                        <a:t>Compuware</a:t>
                      </a:r>
                      <a:endParaRPr lang="en-IN" sz="2400" b="1" dirty="0">
                        <a:latin typeface="Times New Roman" pitchFamily="18" charset="0"/>
                        <a:ea typeface="Calibri"/>
                        <a:cs typeface="Times New Roman" pitchFamily="18" charset="0"/>
                      </a:endParaRPr>
                    </a:p>
                  </a:txBody>
                  <a:tcPr marL="68580" marR="68580" marT="0" marB="0"/>
                </a:tc>
                <a:tc>
                  <a:txBody>
                    <a:bodyPr/>
                    <a:lstStyle/>
                    <a:p>
                      <a:pPr marL="487680" marR="30480" indent="-457200" algn="l">
                        <a:lnSpc>
                          <a:spcPct val="100000"/>
                        </a:lnSpc>
                        <a:spcBef>
                          <a:spcPts val="600"/>
                        </a:spcBef>
                        <a:spcAft>
                          <a:spcPts val="720"/>
                        </a:spcAft>
                        <a:buAutoNum type="arabicParenR"/>
                      </a:pPr>
                      <a:r>
                        <a:rPr lang="en-IN" sz="2400" b="1" dirty="0" smtClean="0">
                          <a:solidFill>
                            <a:srgbClr val="000000"/>
                          </a:solidFill>
                          <a:latin typeface="Times New Roman" pitchFamily="18" charset="0"/>
                          <a:ea typeface="Times New Roman"/>
                          <a:cs typeface="Times New Roman" pitchFamily="18" charset="0"/>
                        </a:rPr>
                        <a:t>Reconcile</a:t>
                      </a:r>
                      <a:endParaRPr lang="en-IN" sz="2400" b="1" dirty="0">
                        <a:latin typeface="Times New Roman" pitchFamily="18" charset="0"/>
                        <a:ea typeface="Calibri"/>
                        <a:cs typeface="Times New Roman" pitchFamily="18" charset="0"/>
                      </a:endParaRPr>
                    </a:p>
                    <a:p>
                      <a:pPr marL="30480" marR="30480" algn="l">
                        <a:lnSpc>
                          <a:spcPct val="100000"/>
                        </a:lnSpc>
                        <a:spcBef>
                          <a:spcPts val="600"/>
                        </a:spcBef>
                        <a:spcAft>
                          <a:spcPts val="720"/>
                        </a:spcAft>
                      </a:pPr>
                      <a:r>
                        <a:rPr lang="en-IN" sz="2400" b="1" dirty="0" smtClean="0">
                          <a:solidFill>
                            <a:srgbClr val="000000"/>
                          </a:solidFill>
                          <a:latin typeface="Times New Roman" pitchFamily="18" charset="0"/>
                          <a:ea typeface="Times New Roman"/>
                          <a:cs typeface="Times New Roman" pitchFamily="18" charset="0"/>
                        </a:rPr>
                        <a:t>2) </a:t>
                      </a:r>
                      <a:r>
                        <a:rPr lang="en-IN" sz="2400" b="1" dirty="0" err="1" smtClean="0">
                          <a:solidFill>
                            <a:srgbClr val="000000"/>
                          </a:solidFill>
                          <a:latin typeface="Times New Roman" pitchFamily="18" charset="0"/>
                          <a:ea typeface="Times New Roman"/>
                          <a:cs typeface="Times New Roman" pitchFamily="18" charset="0"/>
                        </a:rPr>
                        <a:t>QALoad</a:t>
                      </a:r>
                      <a:endParaRPr lang="en-IN" sz="2400" b="1" dirty="0">
                        <a:latin typeface="Times New Roman" pitchFamily="18" charset="0"/>
                        <a:ea typeface="Calibri"/>
                        <a:cs typeface="Times New Roman" pitchFamily="18" charset="0"/>
                      </a:endParaRPr>
                    </a:p>
                    <a:p>
                      <a:pPr marL="30480" marR="30480" algn="l">
                        <a:lnSpc>
                          <a:spcPct val="100000"/>
                        </a:lnSpc>
                        <a:spcBef>
                          <a:spcPts val="600"/>
                        </a:spcBef>
                        <a:spcAft>
                          <a:spcPts val="720"/>
                        </a:spcAft>
                      </a:pPr>
                      <a:r>
                        <a:rPr lang="en-IN" sz="2400" b="1" dirty="0" smtClean="0">
                          <a:solidFill>
                            <a:srgbClr val="000000"/>
                          </a:solidFill>
                          <a:latin typeface="Times New Roman" pitchFamily="18" charset="0"/>
                          <a:ea typeface="Times New Roman"/>
                          <a:cs typeface="Times New Roman" pitchFamily="18" charset="0"/>
                        </a:rPr>
                        <a:t>3)</a:t>
                      </a:r>
                      <a:r>
                        <a:rPr lang="en-IN" sz="2400" b="1" baseline="0" dirty="0" smtClean="0">
                          <a:solidFill>
                            <a:srgbClr val="000000"/>
                          </a:solidFill>
                          <a:latin typeface="Times New Roman" pitchFamily="18" charset="0"/>
                          <a:ea typeface="Times New Roman"/>
                          <a:cs typeface="Times New Roman" pitchFamily="18" charset="0"/>
                        </a:rPr>
                        <a:t> </a:t>
                      </a:r>
                      <a:r>
                        <a:rPr lang="en-IN" sz="2400" b="1" dirty="0" err="1" smtClean="0">
                          <a:solidFill>
                            <a:srgbClr val="000000"/>
                          </a:solidFill>
                          <a:latin typeface="Times New Roman" pitchFamily="18" charset="0"/>
                          <a:ea typeface="Times New Roman"/>
                          <a:cs typeface="Times New Roman" pitchFamily="18" charset="0"/>
                        </a:rPr>
                        <a:t>QARun</a:t>
                      </a:r>
                      <a:endParaRPr lang="en-IN" sz="2400" b="1" dirty="0">
                        <a:latin typeface="Times New Roman" pitchFamily="18" charset="0"/>
                        <a:ea typeface="Calibri"/>
                        <a:cs typeface="Times New Roman"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923330"/>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7617470"/>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400" dirty="0" smtClean="0"/>
              <a:t/>
            </a:r>
            <a:br>
              <a:rPr lang="en-IN" sz="2400" dirty="0" smtClean="0"/>
            </a:br>
            <a:r>
              <a:rPr lang="en-IN" sz="2400" dirty="0" smtClean="0"/>
              <a:t>Throughput –</a:t>
            </a:r>
            <a:br>
              <a:rPr lang="en-IN" sz="2400" dirty="0" smtClean="0"/>
            </a:br>
            <a:r>
              <a:rPr lang="en-IN" sz="2400" dirty="0" smtClean="0"/>
              <a:t>The throughput is a concept of determining how well a software or an application can perform. It is a capability of the system or the product handling multiple transactions that are determined by a factor.</a:t>
            </a:r>
            <a:br>
              <a:rPr lang="en-IN" sz="2400" dirty="0" smtClean="0"/>
            </a:br>
            <a:r>
              <a:rPr lang="en-IN" sz="2400" dirty="0" smtClean="0"/>
              <a:t>Note that the throughput, i.e., the number of transactions serviced by the product per unit time varies according to the load the product is put under.</a:t>
            </a:r>
            <a:br>
              <a:rPr lang="en-IN" sz="2400" dirty="0" smtClean="0"/>
            </a:br>
            <a:r>
              <a:rPr lang="en-IN" sz="2400" dirty="0" smtClean="0"/>
              <a:t/>
            </a:r>
            <a:br>
              <a:rPr lang="en-IN" sz="2400" dirty="0" smtClean="0"/>
            </a:br>
            <a:r>
              <a:rPr lang="en-IN" sz="2400" dirty="0" smtClean="0"/>
              <a:t>Response Time –</a:t>
            </a:r>
            <a:br>
              <a:rPr lang="en-IN" sz="2400" dirty="0" smtClean="0"/>
            </a:br>
            <a:r>
              <a:rPr lang="en-IN" sz="2400" dirty="0" smtClean="0"/>
              <a:t>The response time is defined as the delay between the point of request and the first response from the software product. In a normal client-server environment, a throughput determines the number of transactions that can be handled by the server whereas a response time defines the delay between the request and response of an application.</a:t>
            </a:r>
            <a:endParaRPr lang="en-IN" sz="2400" b="1" i="1" dirty="0" smtClean="0">
              <a:solidFill>
                <a:srgbClr val="FF0000"/>
              </a:solidFill>
              <a:cs typeface="Times New Roman" pitchFamily="18" charset="0"/>
            </a:endParaRPr>
          </a:p>
          <a:p>
            <a:endParaRPr lang="en-IN" sz="2700" b="1" i="1" dirty="0" smtClean="0">
              <a:solidFill>
                <a:srgbClr val="FF0000"/>
              </a:solidFill>
              <a:cs typeface="Times New Roman" pitchFamily="18" charset="0"/>
            </a:endParaRPr>
          </a:p>
          <a:p>
            <a:endParaRPr lang="en-IN" sz="2700" b="1" i="1" dirty="0" smtClean="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540252"/>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dirty="0" smtClean="0"/>
              <a:t>3) Latency –</a:t>
            </a:r>
            <a:br>
              <a:rPr lang="en-IN" sz="2800" dirty="0" smtClean="0"/>
            </a:br>
            <a:r>
              <a:rPr lang="en-IN" sz="2800" dirty="0" smtClean="0"/>
              <a:t>-The latency can be defined as the delay caused by an application, OS, and by the environment that are calculated separately. </a:t>
            </a:r>
          </a:p>
          <a:p>
            <a:r>
              <a:rPr lang="en-IN" sz="2800" dirty="0" smtClean="0"/>
              <a:t>-Note that, not all the delay that happens between the request and the response is caused due to the product. </a:t>
            </a:r>
          </a:p>
          <a:p>
            <a:r>
              <a:rPr lang="en-IN" sz="2800" dirty="0" smtClean="0"/>
              <a:t>-In the networking scenario, the network or other products which are sharing the network resources can cause delays.</a:t>
            </a:r>
            <a:br>
              <a:rPr lang="en-IN" sz="2800" dirty="0" smtClean="0"/>
            </a:br>
            <a:r>
              <a:rPr lang="en-IN" sz="2800" dirty="0" smtClean="0"/>
              <a:t>4)Tuning –</a:t>
            </a:r>
            <a:br>
              <a:rPr lang="en-IN" sz="2800" dirty="0" smtClean="0"/>
            </a:br>
            <a:r>
              <a:rPr lang="en-IN" sz="2800" dirty="0" smtClean="0"/>
              <a:t>-Tuning is a process in which the product’s performance is improved by adding some different values to the parameters (variables) of the application, operating system, and other components.</a:t>
            </a: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1615827"/>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400" dirty="0" smtClean="0"/>
              <a:t>- It enhances the product’s performance without modifying the source code of the product and here each product may have certain parameters that can be added at run time to get a great performance.</a:t>
            </a: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6709529"/>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solidFill>
                  <a:srgbClr val="FF0000"/>
                </a:solidFill>
              </a:rPr>
              <a:t>Performance testing process</a:t>
            </a:r>
            <a:r>
              <a:rPr lang="en-IN" sz="2800" dirty="0" smtClean="0"/>
              <a:t/>
            </a:r>
            <a:br>
              <a:rPr lang="en-IN" sz="2800" dirty="0" smtClean="0"/>
            </a:br>
            <a:r>
              <a:rPr lang="en-IN" sz="2500" dirty="0" smtClean="0"/>
              <a:t>-The performance testing cannot be done manually since:</a:t>
            </a:r>
            <a:br>
              <a:rPr lang="en-IN" sz="2500" dirty="0" smtClean="0"/>
            </a:br>
            <a:r>
              <a:rPr lang="en-IN" sz="2500" dirty="0" smtClean="0"/>
              <a:t>-We need a lot of resources, and it became a costlier approach.</a:t>
            </a:r>
            <a:br>
              <a:rPr lang="en-IN" sz="2500" dirty="0" smtClean="0"/>
            </a:br>
            <a:r>
              <a:rPr lang="en-IN" sz="2500" dirty="0" smtClean="0"/>
              <a:t>-And the accuracy cannot maintain when we track response time manually.</a:t>
            </a:r>
          </a:p>
          <a:p>
            <a:endParaRPr lang="en-IN" sz="2500" b="1" i="1" dirty="0" smtClean="0">
              <a:solidFill>
                <a:srgbClr val="FF0000"/>
              </a:solidFill>
              <a:cs typeface="Times New Roman" pitchFamily="18" charset="0"/>
            </a:endParaRPr>
          </a:p>
          <a:p>
            <a:r>
              <a:rPr lang="en-IN" sz="2500" dirty="0" smtClean="0"/>
              <a:t>-The Performance testing process will be completed in the following steps:</a:t>
            </a:r>
            <a:br>
              <a:rPr lang="en-IN" sz="2500" dirty="0" smtClean="0"/>
            </a:br>
            <a:r>
              <a:rPr lang="en-IN" sz="2500" dirty="0" smtClean="0"/>
              <a:t>	1) Identify performance scenarios</a:t>
            </a:r>
            <a:br>
              <a:rPr lang="en-IN" sz="2500" dirty="0" smtClean="0"/>
            </a:br>
            <a:r>
              <a:rPr lang="en-IN" sz="2500" dirty="0" smtClean="0"/>
              <a:t>	2) Plan and design performance test script</a:t>
            </a:r>
            <a:br>
              <a:rPr lang="en-IN" sz="2500" dirty="0" smtClean="0"/>
            </a:br>
            <a:r>
              <a:rPr lang="en-IN" sz="2500" dirty="0" smtClean="0"/>
              <a:t>	3) Configure the test environment &amp; distribute the load</a:t>
            </a:r>
            <a:br>
              <a:rPr lang="en-IN" sz="2500" dirty="0" smtClean="0"/>
            </a:br>
            <a:r>
              <a:rPr lang="en-IN" sz="2500" dirty="0" smtClean="0"/>
              <a:t>	3) Execute test scripts</a:t>
            </a:r>
            <a:br>
              <a:rPr lang="en-IN" sz="2500" dirty="0" smtClean="0"/>
            </a:br>
            <a:r>
              <a:rPr lang="en-IN" sz="2500" dirty="0" smtClean="0"/>
              <a:t>	4) Result</a:t>
            </a:r>
            <a:br>
              <a:rPr lang="en-IN" sz="2500" dirty="0" smtClean="0"/>
            </a:br>
            <a:r>
              <a:rPr lang="en-IN" sz="2500" dirty="0" smtClean="0"/>
              <a:t>	5)Analysis result</a:t>
            </a:r>
            <a:br>
              <a:rPr lang="en-IN" sz="2500" dirty="0" smtClean="0"/>
            </a:br>
            <a:r>
              <a:rPr lang="en-IN" sz="2500" dirty="0" smtClean="0"/>
              <a:t>	6) Identify the Bottleneck</a:t>
            </a:r>
            <a:br>
              <a:rPr lang="en-IN" sz="2500" dirty="0" smtClean="0"/>
            </a:br>
            <a:r>
              <a:rPr lang="en-IN" sz="2500" dirty="0" smtClean="0"/>
              <a:t>	7) Re-run test</a:t>
            </a:r>
            <a:endParaRPr lang="en-IN" sz="25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19266</TotalTime>
  <Words>693</Words>
  <Application>Microsoft Office PowerPoint</Application>
  <PresentationFormat>On-screen Show (4:3)</PresentationFormat>
  <Paragraphs>248</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&amp; Testing</dc:title>
  <dc:creator>AD-IV</dc:creator>
  <cp:lastModifiedBy>AD-IV</cp:lastModifiedBy>
  <cp:revision>280</cp:revision>
  <dcterms:created xsi:type="dcterms:W3CDTF">2022-09-25T14:32:27Z</dcterms:created>
  <dcterms:modified xsi:type="dcterms:W3CDTF">2022-12-15T04:40:57Z</dcterms:modified>
</cp:coreProperties>
</file>