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62" r:id="rId4"/>
    <p:sldId id="263" r:id="rId5"/>
    <p:sldId id="261" r:id="rId6"/>
    <p:sldId id="259" r:id="rId7"/>
    <p:sldId id="258" r:id="rId8"/>
    <p:sldId id="264" r:id="rId9"/>
    <p:sldId id="265" r:id="rId10"/>
    <p:sldId id="266" r:id="rId11"/>
    <p:sldId id="267" r:id="rId12"/>
    <p:sldId id="268" r:id="rId13"/>
    <p:sldId id="269" r:id="rId14"/>
    <p:sldId id="270" r:id="rId15"/>
    <p:sldId id="273" r:id="rId16"/>
    <p:sldId id="274" r:id="rId17"/>
    <p:sldId id="275" r:id="rId18"/>
    <p:sldId id="278" r:id="rId19"/>
    <p:sldId id="277" r:id="rId20"/>
    <p:sldId id="280" r:id="rId21"/>
    <p:sldId id="281" r:id="rId22"/>
    <p:sldId id="282" r:id="rId23"/>
    <p:sldId id="283" r:id="rId24"/>
    <p:sldId id="284" r:id="rId25"/>
    <p:sldId id="285" r:id="rId26"/>
    <p:sldId id="286" r:id="rId27"/>
    <p:sldId id="287" r:id="rId28"/>
    <p:sldId id="290" r:id="rId29"/>
    <p:sldId id="291" r:id="rId30"/>
    <p:sldId id="303" r:id="rId31"/>
    <p:sldId id="292" r:id="rId32"/>
    <p:sldId id="293" r:id="rId33"/>
    <p:sldId id="294" r:id="rId34"/>
    <p:sldId id="295" r:id="rId35"/>
    <p:sldId id="296" r:id="rId36"/>
    <p:sldId id="297" r:id="rId37"/>
    <p:sldId id="298" r:id="rId38"/>
    <p:sldId id="299" r:id="rId39"/>
    <p:sldId id="300" r:id="rId40"/>
    <p:sldId id="301" r:id="rId41"/>
    <p:sldId id="30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e" initials="C" lastIdx="3" clrIdx="0">
    <p:extLst>
      <p:ext uri="{19B8F6BF-5375-455C-9EA6-DF929625EA0E}">
        <p15:presenceInfo xmlns:p15="http://schemas.microsoft.com/office/powerpoint/2012/main" userId="Ca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99D48-1F33-422E-94DD-68EA11A2365C}" type="datetimeFigureOut">
              <a:rPr lang="en-US" smtClean="0"/>
              <a:t>3/23/2023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6E1943-7C97-4F0C-8FCC-A4A04858160E}" type="slidenum">
              <a:rPr lang="en-US" smtClean="0"/>
              <a:t>‹#›</a:t>
            </a:fld>
            <a:endParaRPr lang="en-US"/>
          </a:p>
        </p:txBody>
      </p:sp>
    </p:spTree>
    <p:extLst>
      <p:ext uri="{BB962C8B-B14F-4D97-AF65-F5344CB8AC3E}">
        <p14:creationId xmlns:p14="http://schemas.microsoft.com/office/powerpoint/2010/main" val="400948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D86C-D08B-0DB1-D80D-7810E273B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D04313-DBFA-AA66-91CE-034536221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223134-F9E7-C89F-05D8-9DBEBA5B1EFC}"/>
              </a:ext>
            </a:extLst>
          </p:cNvPr>
          <p:cNvSpPr>
            <a:spLocks noGrp="1"/>
          </p:cNvSpPr>
          <p:nvPr>
            <p:ph type="dt" sz="half" idx="10"/>
          </p:nvPr>
        </p:nvSpPr>
        <p:spPr/>
        <p:txBody>
          <a:bodyPr/>
          <a:lstStyle/>
          <a:p>
            <a:fld id="{E5026976-F2C8-4F5B-AF9B-887C4FF5FB8F}" type="datetime1">
              <a:rPr lang="en-US" smtClean="0"/>
              <a:t>3/23/2023</a:t>
            </a:fld>
            <a:endParaRPr lang="en-US"/>
          </a:p>
        </p:txBody>
      </p:sp>
      <p:sp>
        <p:nvSpPr>
          <p:cNvPr id="5" name="Footer Placeholder 4">
            <a:extLst>
              <a:ext uri="{FF2B5EF4-FFF2-40B4-BE49-F238E27FC236}">
                <a16:creationId xmlns:a16="http://schemas.microsoft.com/office/drawing/2014/main" id="{9D8C7689-AAD5-1BB3-18E7-E3DEACF00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AFD71-82F3-A5ED-8AEF-BB58E27C2BAA}"/>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334471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0DC7-F8DB-9426-7594-E522F6C9F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DE7C28-BAC4-B117-5DCE-C516483203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37DB3-B1F1-BFC5-2D75-5984BFAD0B31}"/>
              </a:ext>
            </a:extLst>
          </p:cNvPr>
          <p:cNvSpPr>
            <a:spLocks noGrp="1"/>
          </p:cNvSpPr>
          <p:nvPr>
            <p:ph type="dt" sz="half" idx="10"/>
          </p:nvPr>
        </p:nvSpPr>
        <p:spPr/>
        <p:txBody>
          <a:bodyPr/>
          <a:lstStyle/>
          <a:p>
            <a:fld id="{9834AEF0-61A0-43D9-A916-BC6E94895B16}" type="datetime1">
              <a:rPr lang="en-US" smtClean="0"/>
              <a:t>3/23/2023</a:t>
            </a:fld>
            <a:endParaRPr lang="en-US"/>
          </a:p>
        </p:txBody>
      </p:sp>
      <p:sp>
        <p:nvSpPr>
          <p:cNvPr id="5" name="Footer Placeholder 4">
            <a:extLst>
              <a:ext uri="{FF2B5EF4-FFF2-40B4-BE49-F238E27FC236}">
                <a16:creationId xmlns:a16="http://schemas.microsoft.com/office/drawing/2014/main" id="{399FD615-854C-D2B1-CD36-8BC62550A0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90CC4-D7E7-6420-9ECC-16E7ED02D2FD}"/>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16847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16E53A-3EAD-316A-D885-353F1D09B3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A95FE6-C311-2A59-291D-DC84F4A57D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8E184-6744-19DF-3570-C5BDD595C8CC}"/>
              </a:ext>
            </a:extLst>
          </p:cNvPr>
          <p:cNvSpPr>
            <a:spLocks noGrp="1"/>
          </p:cNvSpPr>
          <p:nvPr>
            <p:ph type="dt" sz="half" idx="10"/>
          </p:nvPr>
        </p:nvSpPr>
        <p:spPr/>
        <p:txBody>
          <a:bodyPr/>
          <a:lstStyle/>
          <a:p>
            <a:fld id="{5987DB21-A1C2-44E8-B29A-F9F95291CB9B}" type="datetime1">
              <a:rPr lang="en-US" smtClean="0"/>
              <a:t>3/23/2023</a:t>
            </a:fld>
            <a:endParaRPr lang="en-US"/>
          </a:p>
        </p:txBody>
      </p:sp>
      <p:sp>
        <p:nvSpPr>
          <p:cNvPr id="5" name="Footer Placeholder 4">
            <a:extLst>
              <a:ext uri="{FF2B5EF4-FFF2-40B4-BE49-F238E27FC236}">
                <a16:creationId xmlns:a16="http://schemas.microsoft.com/office/drawing/2014/main" id="{95BB92CB-491D-9C4A-2232-FF0921722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D65FB-3D02-F268-3813-2F5C5764CABC}"/>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104352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8AFE4-8381-6B31-5933-0B0CC4BAC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5959B-D11D-5801-A682-399B7A0BEA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97E8F-7E70-568D-CACF-C96D9B3E746D}"/>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Footer Placeholder 4">
            <a:extLst>
              <a:ext uri="{FF2B5EF4-FFF2-40B4-BE49-F238E27FC236}">
                <a16:creationId xmlns:a16="http://schemas.microsoft.com/office/drawing/2014/main" id="{F73BB473-AEBC-D5DE-E958-457DB731C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FE05F4-1F16-20E2-454F-0D84E56FE321}"/>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197294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29079-C0BA-46EA-7C8F-95DC714B3E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07AC8F-C7B0-927D-526F-194C66C74D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E2AFDA-E4B6-3DFF-5A79-89A396ADB3B2}"/>
              </a:ext>
            </a:extLst>
          </p:cNvPr>
          <p:cNvSpPr>
            <a:spLocks noGrp="1"/>
          </p:cNvSpPr>
          <p:nvPr>
            <p:ph type="dt" sz="half" idx="10"/>
          </p:nvPr>
        </p:nvSpPr>
        <p:spPr/>
        <p:txBody>
          <a:bodyPr/>
          <a:lstStyle/>
          <a:p>
            <a:fld id="{AD6DEADE-297E-4ACC-B436-A8AA64A9B585}" type="datetime1">
              <a:rPr lang="en-US" smtClean="0"/>
              <a:t>3/23/2023</a:t>
            </a:fld>
            <a:endParaRPr lang="en-US"/>
          </a:p>
        </p:txBody>
      </p:sp>
      <p:sp>
        <p:nvSpPr>
          <p:cNvPr id="5" name="Footer Placeholder 4">
            <a:extLst>
              <a:ext uri="{FF2B5EF4-FFF2-40B4-BE49-F238E27FC236}">
                <a16:creationId xmlns:a16="http://schemas.microsoft.com/office/drawing/2014/main" id="{CEFC2E10-47E7-4F66-FD7C-4DCE25E60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10173A-71C4-31D3-BE2B-FAF42ABFB4C1}"/>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270617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A6125-C4E8-6EBA-49F2-7270DF0BE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9F006-D7CC-EBF7-68B6-7AD30534BC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921B6B-D6E1-9F33-6C55-B395DFE021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758535-80A2-1737-71BF-A7E1E68B51B5}"/>
              </a:ext>
            </a:extLst>
          </p:cNvPr>
          <p:cNvSpPr>
            <a:spLocks noGrp="1"/>
          </p:cNvSpPr>
          <p:nvPr>
            <p:ph type="dt" sz="half" idx="10"/>
          </p:nvPr>
        </p:nvSpPr>
        <p:spPr/>
        <p:txBody>
          <a:bodyPr/>
          <a:lstStyle/>
          <a:p>
            <a:fld id="{361953E0-70D9-430C-A12D-C19D44F2098F}" type="datetime1">
              <a:rPr lang="en-US" smtClean="0"/>
              <a:t>3/23/2023</a:t>
            </a:fld>
            <a:endParaRPr lang="en-US"/>
          </a:p>
        </p:txBody>
      </p:sp>
      <p:sp>
        <p:nvSpPr>
          <p:cNvPr id="6" name="Footer Placeholder 5">
            <a:extLst>
              <a:ext uri="{FF2B5EF4-FFF2-40B4-BE49-F238E27FC236}">
                <a16:creationId xmlns:a16="http://schemas.microsoft.com/office/drawing/2014/main" id="{A39C56AC-9535-BE9E-ABB2-20F152AC7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88C0C-743F-3450-3356-6848C870DC5B}"/>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234695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F777-CEB1-F67C-226D-5E285E3D9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F22A61-ED4F-683A-D2FA-CD4151BE6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801342-332C-33F9-B89C-58341F1F1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6E45DE-D007-B088-7889-5EE1D2626B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AA93E-ED9C-0D71-5D28-64FC1999C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0FDD91-4ABE-842A-5344-74A03193EACE}"/>
              </a:ext>
            </a:extLst>
          </p:cNvPr>
          <p:cNvSpPr>
            <a:spLocks noGrp="1"/>
          </p:cNvSpPr>
          <p:nvPr>
            <p:ph type="dt" sz="half" idx="10"/>
          </p:nvPr>
        </p:nvSpPr>
        <p:spPr/>
        <p:txBody>
          <a:bodyPr/>
          <a:lstStyle/>
          <a:p>
            <a:fld id="{2C80F5E7-A9D2-4B2A-B905-0D33471BBABD}" type="datetime1">
              <a:rPr lang="en-US" smtClean="0"/>
              <a:t>3/23/2023</a:t>
            </a:fld>
            <a:endParaRPr lang="en-US"/>
          </a:p>
        </p:txBody>
      </p:sp>
      <p:sp>
        <p:nvSpPr>
          <p:cNvPr id="8" name="Footer Placeholder 7">
            <a:extLst>
              <a:ext uri="{FF2B5EF4-FFF2-40B4-BE49-F238E27FC236}">
                <a16:creationId xmlns:a16="http://schemas.microsoft.com/office/drawing/2014/main" id="{D5679373-1E85-E8E3-F4E6-0C956B5DAD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DE32F0-7558-28CD-22DF-4F8DF8EB77EA}"/>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351884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562EF-0579-4238-3241-D1989760BB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421E6D-44E7-C957-5926-FCA963E5C151}"/>
              </a:ext>
            </a:extLst>
          </p:cNvPr>
          <p:cNvSpPr>
            <a:spLocks noGrp="1"/>
          </p:cNvSpPr>
          <p:nvPr>
            <p:ph type="dt" sz="half" idx="10"/>
          </p:nvPr>
        </p:nvSpPr>
        <p:spPr/>
        <p:txBody>
          <a:bodyPr/>
          <a:lstStyle/>
          <a:p>
            <a:fld id="{11480082-15E4-4477-A704-C1EA06356B2E}" type="datetime1">
              <a:rPr lang="en-US" smtClean="0"/>
              <a:t>3/23/2023</a:t>
            </a:fld>
            <a:endParaRPr lang="en-US"/>
          </a:p>
        </p:txBody>
      </p:sp>
      <p:sp>
        <p:nvSpPr>
          <p:cNvPr id="4" name="Footer Placeholder 3">
            <a:extLst>
              <a:ext uri="{FF2B5EF4-FFF2-40B4-BE49-F238E27FC236}">
                <a16:creationId xmlns:a16="http://schemas.microsoft.com/office/drawing/2014/main" id="{AE8A6BE8-E47A-B2D2-B4BD-BE451A77C2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56ADBD-8624-D62C-583B-71A49F2BB5F7}"/>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1422996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9033C-08B7-592F-907D-6E989412E5A5}"/>
              </a:ext>
            </a:extLst>
          </p:cNvPr>
          <p:cNvSpPr>
            <a:spLocks noGrp="1"/>
          </p:cNvSpPr>
          <p:nvPr>
            <p:ph type="dt" sz="half" idx="10"/>
          </p:nvPr>
        </p:nvSpPr>
        <p:spPr/>
        <p:txBody>
          <a:bodyPr/>
          <a:lstStyle/>
          <a:p>
            <a:fld id="{D9AE8541-F5C3-41C7-96E3-981476CFCDFD}" type="datetime1">
              <a:rPr lang="en-US" smtClean="0"/>
              <a:t>3/23/2023</a:t>
            </a:fld>
            <a:endParaRPr lang="en-US"/>
          </a:p>
        </p:txBody>
      </p:sp>
      <p:sp>
        <p:nvSpPr>
          <p:cNvPr id="3" name="Footer Placeholder 2">
            <a:extLst>
              <a:ext uri="{FF2B5EF4-FFF2-40B4-BE49-F238E27FC236}">
                <a16:creationId xmlns:a16="http://schemas.microsoft.com/office/drawing/2014/main" id="{B2264542-0D2E-BB25-5ADC-1E0392A68E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6EA71B-E2D7-5FFE-4895-8B4930CC4A19}"/>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2873511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5F573-05D1-39D6-23EC-0E38E8290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2B8830-0B36-DBA4-2EBC-C2258E95B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92164-FF54-1213-842A-7B2628886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AE9B6-FAE8-BE7D-9BF4-60D1B1FA23AA}"/>
              </a:ext>
            </a:extLst>
          </p:cNvPr>
          <p:cNvSpPr>
            <a:spLocks noGrp="1"/>
          </p:cNvSpPr>
          <p:nvPr>
            <p:ph type="dt" sz="half" idx="10"/>
          </p:nvPr>
        </p:nvSpPr>
        <p:spPr/>
        <p:txBody>
          <a:bodyPr/>
          <a:lstStyle/>
          <a:p>
            <a:fld id="{42027A51-7A9B-4AC3-87A5-F067A27764B9}" type="datetime1">
              <a:rPr lang="en-US" smtClean="0"/>
              <a:t>3/23/2023</a:t>
            </a:fld>
            <a:endParaRPr lang="en-US"/>
          </a:p>
        </p:txBody>
      </p:sp>
      <p:sp>
        <p:nvSpPr>
          <p:cNvPr id="6" name="Footer Placeholder 5">
            <a:extLst>
              <a:ext uri="{FF2B5EF4-FFF2-40B4-BE49-F238E27FC236}">
                <a16:creationId xmlns:a16="http://schemas.microsoft.com/office/drawing/2014/main" id="{63AF36DE-B8D7-C594-8EB2-E5E2111043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09E8D-33C3-A79D-8735-1893B2846549}"/>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1443499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C7BA-338F-2587-72FD-05891F574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D249C-9AC5-9F46-E325-FC558C3D6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3A5CF6-CB4C-13BE-F279-49CDC3DD8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ECE602-5EFE-CB6C-9873-BD213911A77A}"/>
              </a:ext>
            </a:extLst>
          </p:cNvPr>
          <p:cNvSpPr>
            <a:spLocks noGrp="1"/>
          </p:cNvSpPr>
          <p:nvPr>
            <p:ph type="dt" sz="half" idx="10"/>
          </p:nvPr>
        </p:nvSpPr>
        <p:spPr/>
        <p:txBody>
          <a:bodyPr/>
          <a:lstStyle/>
          <a:p>
            <a:fld id="{591AB4DC-2FE2-4BA2-A98A-AD3AFC46DEB3}" type="datetime1">
              <a:rPr lang="en-US" smtClean="0"/>
              <a:t>3/23/2023</a:t>
            </a:fld>
            <a:endParaRPr lang="en-US"/>
          </a:p>
        </p:txBody>
      </p:sp>
      <p:sp>
        <p:nvSpPr>
          <p:cNvPr id="6" name="Footer Placeholder 5">
            <a:extLst>
              <a:ext uri="{FF2B5EF4-FFF2-40B4-BE49-F238E27FC236}">
                <a16:creationId xmlns:a16="http://schemas.microsoft.com/office/drawing/2014/main" id="{1DF11E59-9F03-6950-BF8F-B091FADB76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4AC56-D53F-1DC4-AA42-92A825D14B46}"/>
              </a:ext>
            </a:extLst>
          </p:cNvPr>
          <p:cNvSpPr>
            <a:spLocks noGrp="1"/>
          </p:cNvSpPr>
          <p:nvPr>
            <p:ph type="sldNum" sz="quarter" idx="12"/>
          </p:nvPr>
        </p:nvSpPr>
        <p:spPr/>
        <p:txBody>
          <a:bodyPr/>
          <a:lstStyle/>
          <a:p>
            <a:fld id="{665EB301-9CB4-4C2F-8B22-59379053DA70}" type="slidenum">
              <a:rPr lang="en-US" smtClean="0"/>
              <a:t>‹#›</a:t>
            </a:fld>
            <a:endParaRPr lang="en-US"/>
          </a:p>
        </p:txBody>
      </p:sp>
    </p:spTree>
    <p:extLst>
      <p:ext uri="{BB962C8B-B14F-4D97-AF65-F5344CB8AC3E}">
        <p14:creationId xmlns:p14="http://schemas.microsoft.com/office/powerpoint/2010/main" val="358756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E768A-1EA4-228E-B7C3-9A93728033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9875A1-7483-100D-8E49-EE29D402B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F0987-9BE6-C056-D887-32DD696AE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8B595-7A22-4759-BE53-F9B43D74CDCE}" type="datetime1">
              <a:rPr lang="en-US" smtClean="0"/>
              <a:t>3/23/2023</a:t>
            </a:fld>
            <a:endParaRPr lang="en-US"/>
          </a:p>
        </p:txBody>
      </p:sp>
      <p:sp>
        <p:nvSpPr>
          <p:cNvPr id="5" name="Footer Placeholder 4">
            <a:extLst>
              <a:ext uri="{FF2B5EF4-FFF2-40B4-BE49-F238E27FC236}">
                <a16:creationId xmlns:a16="http://schemas.microsoft.com/office/drawing/2014/main" id="{30D8DA78-866A-16E9-9E17-F2FE731DB3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85C9D-78C2-EF4E-709E-E090D13CD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EB301-9CB4-4C2F-8B22-59379053DA70}" type="slidenum">
              <a:rPr lang="en-US" smtClean="0"/>
              <a:t>‹#›</a:t>
            </a:fld>
            <a:endParaRPr lang="en-US"/>
          </a:p>
        </p:txBody>
      </p:sp>
    </p:spTree>
    <p:extLst>
      <p:ext uri="{BB962C8B-B14F-4D97-AF65-F5344CB8AC3E}">
        <p14:creationId xmlns:p14="http://schemas.microsoft.com/office/powerpoint/2010/main" val="2873307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2186-7B3D-AB7C-12D6-BBBA1E300C2E}"/>
              </a:ext>
            </a:extLst>
          </p:cNvPr>
          <p:cNvSpPr>
            <a:spLocks noGrp="1"/>
          </p:cNvSpPr>
          <p:nvPr>
            <p:ph type="ctrTitle"/>
          </p:nvPr>
        </p:nvSpPr>
        <p:spPr>
          <a:xfrm>
            <a:off x="1427018" y="867475"/>
            <a:ext cx="8783781" cy="1191492"/>
          </a:xfrm>
        </p:spPr>
        <p:txBody>
          <a:bodyPr>
            <a:normAutofit/>
          </a:bodyPr>
          <a:lstStyle/>
          <a:p>
            <a:r>
              <a:rPr lang="en-US" sz="4000" b="1" dirty="0">
                <a:solidFill>
                  <a:schemeClr val="accent5">
                    <a:lumMod val="50000"/>
                  </a:schemeClr>
                </a:solidFill>
                <a:latin typeface="+mn-lt"/>
              </a:rPr>
              <a:t>Employability and Skill Development</a:t>
            </a:r>
          </a:p>
        </p:txBody>
      </p:sp>
      <p:graphicFrame>
        <p:nvGraphicFramePr>
          <p:cNvPr id="6" name="Table 6">
            <a:extLst>
              <a:ext uri="{FF2B5EF4-FFF2-40B4-BE49-F238E27FC236}">
                <a16:creationId xmlns:a16="http://schemas.microsoft.com/office/drawing/2014/main" id="{65FC6083-8E86-AE0D-2D8E-A946A63C6E35}"/>
              </a:ext>
            </a:extLst>
          </p:cNvPr>
          <p:cNvGraphicFramePr>
            <a:graphicFrameLocks noGrp="1"/>
          </p:cNvGraphicFramePr>
          <p:nvPr>
            <p:extLst>
              <p:ext uri="{D42A27DB-BD31-4B8C-83A1-F6EECF244321}">
                <p14:modId xmlns:p14="http://schemas.microsoft.com/office/powerpoint/2010/main" val="154164883"/>
              </p:ext>
            </p:extLst>
          </p:nvPr>
        </p:nvGraphicFramePr>
        <p:xfrm>
          <a:off x="1427018" y="3151910"/>
          <a:ext cx="8921311" cy="2594837"/>
        </p:xfrm>
        <a:graphic>
          <a:graphicData uri="http://schemas.openxmlformats.org/drawingml/2006/table">
            <a:tbl>
              <a:tblPr firstRow="1" bandRow="1">
                <a:tableStyleId>{5940675A-B579-460E-94D1-54222C63F5DA}</a:tableStyleId>
              </a:tblPr>
              <a:tblGrid>
                <a:gridCol w="1591015">
                  <a:extLst>
                    <a:ext uri="{9D8B030D-6E8A-4147-A177-3AD203B41FA5}">
                      <a16:colId xmlns:a16="http://schemas.microsoft.com/office/drawing/2014/main" val="1624473210"/>
                    </a:ext>
                  </a:extLst>
                </a:gridCol>
                <a:gridCol w="1104686">
                  <a:extLst>
                    <a:ext uri="{9D8B030D-6E8A-4147-A177-3AD203B41FA5}">
                      <a16:colId xmlns:a16="http://schemas.microsoft.com/office/drawing/2014/main" val="831798485"/>
                    </a:ext>
                  </a:extLst>
                </a:gridCol>
                <a:gridCol w="1207658">
                  <a:extLst>
                    <a:ext uri="{9D8B030D-6E8A-4147-A177-3AD203B41FA5}">
                      <a16:colId xmlns:a16="http://schemas.microsoft.com/office/drawing/2014/main" val="1256516194"/>
                    </a:ext>
                  </a:extLst>
                </a:gridCol>
                <a:gridCol w="1254488">
                  <a:extLst>
                    <a:ext uri="{9D8B030D-6E8A-4147-A177-3AD203B41FA5}">
                      <a16:colId xmlns:a16="http://schemas.microsoft.com/office/drawing/2014/main" val="2994997153"/>
                    </a:ext>
                  </a:extLst>
                </a:gridCol>
                <a:gridCol w="1254488">
                  <a:extLst>
                    <a:ext uri="{9D8B030D-6E8A-4147-A177-3AD203B41FA5}">
                      <a16:colId xmlns:a16="http://schemas.microsoft.com/office/drawing/2014/main" val="2412185395"/>
                    </a:ext>
                  </a:extLst>
                </a:gridCol>
                <a:gridCol w="1254488">
                  <a:extLst>
                    <a:ext uri="{9D8B030D-6E8A-4147-A177-3AD203B41FA5}">
                      <a16:colId xmlns:a16="http://schemas.microsoft.com/office/drawing/2014/main" val="2761192790"/>
                    </a:ext>
                  </a:extLst>
                </a:gridCol>
                <a:gridCol w="1254488">
                  <a:extLst>
                    <a:ext uri="{9D8B030D-6E8A-4147-A177-3AD203B41FA5}">
                      <a16:colId xmlns:a16="http://schemas.microsoft.com/office/drawing/2014/main" val="2834058909"/>
                    </a:ext>
                  </a:extLst>
                </a:gridCol>
              </a:tblGrid>
              <a:tr h="1083919">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Course Code</a:t>
                      </a:r>
                    </a:p>
                    <a:p>
                      <a:pPr algn="ctr"/>
                      <a:endParaRPr 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Teaching Scheme</a:t>
                      </a:r>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b="1"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Evaluation Scheme</a:t>
                      </a:r>
                    </a:p>
                    <a:p>
                      <a:pPr algn="ctr"/>
                      <a:endParaRPr lang="en-US" sz="2000" b="1" dirty="0"/>
                    </a:p>
                  </a:txBody>
                  <a:tcPr/>
                </a:tc>
                <a:tc hMerge="1">
                  <a:txBody>
                    <a:bodyPr/>
                    <a:lstStyle/>
                    <a:p>
                      <a:pPr algn="ctr"/>
                      <a:endParaRPr lang="en-US" dirty="0"/>
                    </a:p>
                  </a:txBody>
                  <a:tcPr/>
                </a:tc>
                <a:tc hMerge="1">
                  <a:txBody>
                    <a:bodyPr/>
                    <a:lstStyle/>
                    <a:p>
                      <a:pPr algn="ctr"/>
                      <a:endParaRPr lang="en-US" dirty="0"/>
                    </a:p>
                  </a:txBody>
                  <a:tcPr/>
                </a:tc>
                <a:tc hMerge="1">
                  <a:txBody>
                    <a:bodyPr/>
                    <a:lstStyle/>
                    <a:p>
                      <a:endParaRPr lang="en-US" dirty="0"/>
                    </a:p>
                  </a:txBody>
                  <a:tcPr/>
                </a:tc>
                <a:tc>
                  <a:txBody>
                    <a:bodyPr/>
                    <a:lstStyle/>
                    <a:p>
                      <a:pPr algn="ctr"/>
                      <a:endParaRPr lang="en-US" sz="2000" b="1" dirty="0"/>
                    </a:p>
                    <a:p>
                      <a:pPr algn="ctr"/>
                      <a:r>
                        <a:rPr lang="en-US" sz="2000" b="1" dirty="0"/>
                        <a:t> Credit</a:t>
                      </a:r>
                    </a:p>
                  </a:txBody>
                  <a:tcPr/>
                </a:tc>
                <a:extLst>
                  <a:ext uri="{0D108BD9-81ED-4DB2-BD59-A6C34878D82A}">
                    <a16:rowId xmlns:a16="http://schemas.microsoft.com/office/drawing/2014/main" val="55507769"/>
                  </a:ext>
                </a:extLst>
              </a:tr>
              <a:tr h="426999">
                <a:tc vMerge="1">
                  <a:txBody>
                    <a:bodyPr/>
                    <a:lstStyle/>
                    <a:p>
                      <a:pPr algn="ctr"/>
                      <a:endParaRPr lang="en-US" sz="2000" b="1" dirty="0"/>
                    </a:p>
                  </a:txBody>
                  <a:tcPr/>
                </a:tc>
                <a:tc>
                  <a:txBody>
                    <a:bodyPr/>
                    <a:lstStyle/>
                    <a:p>
                      <a:pPr algn="ctr"/>
                      <a:r>
                        <a:rPr lang="en-US" sz="2000" b="1" dirty="0"/>
                        <a:t>L</a:t>
                      </a:r>
                    </a:p>
                  </a:txBody>
                  <a:tcPr/>
                </a:tc>
                <a:tc>
                  <a:txBody>
                    <a:bodyPr/>
                    <a:lstStyle/>
                    <a:p>
                      <a:pPr algn="ctr"/>
                      <a:r>
                        <a:rPr lang="en-US" sz="2000" b="1" dirty="0"/>
                        <a:t>CA</a:t>
                      </a:r>
                    </a:p>
                  </a:txBody>
                  <a:tcPr/>
                </a:tc>
                <a:tc>
                  <a:txBody>
                    <a:bodyPr/>
                    <a:lstStyle/>
                    <a:p>
                      <a:pPr algn="ctr"/>
                      <a:r>
                        <a:rPr lang="en-US" sz="2000" b="1" dirty="0"/>
                        <a:t>MSE</a:t>
                      </a:r>
                    </a:p>
                  </a:txBody>
                  <a:tcPr/>
                </a:tc>
                <a:tc>
                  <a:txBody>
                    <a:bodyPr/>
                    <a:lstStyle/>
                    <a:p>
                      <a:pPr algn="ctr"/>
                      <a:r>
                        <a:rPr lang="en-US" sz="2000" b="1" dirty="0"/>
                        <a:t>ESE</a:t>
                      </a:r>
                    </a:p>
                  </a:txBody>
                  <a:tcPr/>
                </a:tc>
                <a:tc>
                  <a:txBody>
                    <a:bodyPr/>
                    <a:lstStyle/>
                    <a:p>
                      <a:pPr algn="ctr"/>
                      <a:r>
                        <a:rPr lang="en-US" sz="2000" b="1" dirty="0"/>
                        <a:t>Total</a:t>
                      </a:r>
                    </a:p>
                  </a:txBody>
                  <a:tcPr/>
                </a:tc>
                <a:tc>
                  <a:txBody>
                    <a:bodyPr/>
                    <a:lstStyle/>
                    <a:p>
                      <a:pPr algn="ctr"/>
                      <a:endParaRPr lang="en-US" sz="2000" b="1" dirty="0"/>
                    </a:p>
                  </a:txBody>
                  <a:tcPr/>
                </a:tc>
                <a:extLst>
                  <a:ext uri="{0D108BD9-81ED-4DB2-BD59-A6C34878D82A}">
                    <a16:rowId xmlns:a16="http://schemas.microsoft.com/office/drawing/2014/main" val="2103174657"/>
                  </a:ext>
                </a:extLst>
              </a:tr>
              <a:tr h="1083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BTAIHM605B</a:t>
                      </a:r>
                    </a:p>
                    <a:p>
                      <a:pPr algn="ctr"/>
                      <a:endParaRPr lang="en-US" sz="20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t>3</a:t>
                      </a:r>
                    </a:p>
                    <a:p>
                      <a:pPr algn="ctr"/>
                      <a:endParaRPr lang="en-US" sz="2000" b="1" dirty="0"/>
                    </a:p>
                  </a:txBody>
                  <a:tcPr/>
                </a:tc>
                <a:tc>
                  <a:txBody>
                    <a:bodyPr/>
                    <a:lstStyle/>
                    <a:p>
                      <a:pPr algn="ctr"/>
                      <a:r>
                        <a:rPr lang="en-US" sz="2000" b="1" dirty="0"/>
                        <a:t>20</a:t>
                      </a:r>
                    </a:p>
                  </a:txBody>
                  <a:tcPr/>
                </a:tc>
                <a:tc>
                  <a:txBody>
                    <a:bodyPr/>
                    <a:lstStyle/>
                    <a:p>
                      <a:pPr algn="ctr"/>
                      <a:r>
                        <a:rPr lang="en-US" sz="2000" b="1" dirty="0"/>
                        <a:t>20</a:t>
                      </a:r>
                    </a:p>
                  </a:txBody>
                  <a:tcPr/>
                </a:tc>
                <a:tc>
                  <a:txBody>
                    <a:bodyPr/>
                    <a:lstStyle/>
                    <a:p>
                      <a:pPr algn="ctr"/>
                      <a:r>
                        <a:rPr lang="en-US" sz="2000" b="1" dirty="0"/>
                        <a:t>60</a:t>
                      </a:r>
                    </a:p>
                  </a:txBody>
                  <a:tcPr/>
                </a:tc>
                <a:tc>
                  <a:txBody>
                    <a:bodyPr/>
                    <a:lstStyle/>
                    <a:p>
                      <a:pPr algn="ctr"/>
                      <a:r>
                        <a:rPr lang="en-US" sz="2000" b="1" dirty="0"/>
                        <a:t>100</a:t>
                      </a:r>
                    </a:p>
                  </a:txBody>
                  <a:tcPr/>
                </a:tc>
                <a:tc>
                  <a:txBody>
                    <a:bodyPr/>
                    <a:lstStyle/>
                    <a:p>
                      <a:pPr algn="ctr"/>
                      <a:r>
                        <a:rPr lang="en-US" sz="2000" b="1" dirty="0"/>
                        <a:t>3</a:t>
                      </a:r>
                    </a:p>
                  </a:txBody>
                  <a:tcPr/>
                </a:tc>
                <a:extLst>
                  <a:ext uri="{0D108BD9-81ED-4DB2-BD59-A6C34878D82A}">
                    <a16:rowId xmlns:a16="http://schemas.microsoft.com/office/drawing/2014/main" val="679423166"/>
                  </a:ext>
                </a:extLst>
              </a:tr>
            </a:tbl>
          </a:graphicData>
        </a:graphic>
      </p:graphicFrame>
      <p:sp>
        <p:nvSpPr>
          <p:cNvPr id="7" name="Title 1">
            <a:extLst>
              <a:ext uri="{FF2B5EF4-FFF2-40B4-BE49-F238E27FC236}">
                <a16:creationId xmlns:a16="http://schemas.microsoft.com/office/drawing/2014/main" id="{C6ECB08C-7561-D2BB-B3BB-AC050029477A}"/>
              </a:ext>
            </a:extLst>
          </p:cNvPr>
          <p:cNvSpPr txBox="1">
            <a:spLocks/>
          </p:cNvSpPr>
          <p:nvPr/>
        </p:nvSpPr>
        <p:spPr>
          <a:xfrm>
            <a:off x="3990109" y="5746748"/>
            <a:ext cx="8783781" cy="609602"/>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solidFill>
                  <a:schemeClr val="accent5">
                    <a:lumMod val="50000"/>
                  </a:schemeClr>
                </a:solidFill>
                <a:latin typeface="+mn-lt"/>
              </a:rPr>
              <a:t>Course Instructor: Rishikesh Jagtap</a:t>
            </a:r>
          </a:p>
        </p:txBody>
      </p:sp>
      <p:sp>
        <p:nvSpPr>
          <p:cNvPr id="8" name="Date Placeholder 7">
            <a:extLst>
              <a:ext uri="{FF2B5EF4-FFF2-40B4-BE49-F238E27FC236}">
                <a16:creationId xmlns:a16="http://schemas.microsoft.com/office/drawing/2014/main" id="{9F30CC87-4B7A-AE5A-1619-0ACD8503D1B6}"/>
              </a:ext>
            </a:extLst>
          </p:cNvPr>
          <p:cNvSpPr>
            <a:spLocks noGrp="1"/>
          </p:cNvSpPr>
          <p:nvPr>
            <p:ph type="dt" sz="half" idx="10"/>
          </p:nvPr>
        </p:nvSpPr>
        <p:spPr/>
        <p:txBody>
          <a:bodyPr/>
          <a:lstStyle/>
          <a:p>
            <a:fld id="{880266DF-A016-40C9-8810-881E7CE47B7F}" type="datetime1">
              <a:rPr lang="en-US" smtClean="0"/>
              <a:t>3/23/2023</a:t>
            </a:fld>
            <a:endParaRPr lang="en-US"/>
          </a:p>
        </p:txBody>
      </p:sp>
      <p:sp>
        <p:nvSpPr>
          <p:cNvPr id="10" name="Slide Number Placeholder 9">
            <a:extLst>
              <a:ext uri="{FF2B5EF4-FFF2-40B4-BE49-F238E27FC236}">
                <a16:creationId xmlns:a16="http://schemas.microsoft.com/office/drawing/2014/main" id="{C7B61B44-E3B0-94CF-3145-5ACB83A4AC10}"/>
              </a:ext>
            </a:extLst>
          </p:cNvPr>
          <p:cNvSpPr>
            <a:spLocks noGrp="1"/>
          </p:cNvSpPr>
          <p:nvPr>
            <p:ph type="sldNum" sz="quarter" idx="12"/>
          </p:nvPr>
        </p:nvSpPr>
        <p:spPr/>
        <p:txBody>
          <a:bodyPr/>
          <a:lstStyle/>
          <a:p>
            <a:fld id="{665EB301-9CB4-4C2F-8B22-59379053DA70}" type="slidenum">
              <a:rPr lang="en-US" smtClean="0"/>
              <a:t>1</a:t>
            </a:fld>
            <a:endParaRPr lang="en-US"/>
          </a:p>
        </p:txBody>
      </p:sp>
    </p:spTree>
    <p:extLst>
      <p:ext uri="{BB962C8B-B14F-4D97-AF65-F5344CB8AC3E}">
        <p14:creationId xmlns:p14="http://schemas.microsoft.com/office/powerpoint/2010/main" val="728053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870DB-6C03-7433-1C86-22AD85286B8F}"/>
              </a:ext>
            </a:extLst>
          </p:cNvPr>
          <p:cNvSpPr>
            <a:spLocks noGrp="1"/>
          </p:cNvSpPr>
          <p:nvPr>
            <p:ph idx="1"/>
          </p:nvPr>
        </p:nvSpPr>
        <p:spPr>
          <a:xfrm>
            <a:off x="838200" y="722726"/>
            <a:ext cx="10515600" cy="5633624"/>
          </a:xfrm>
        </p:spPr>
        <p:txBody>
          <a:bodyPr>
            <a:normAutofit/>
          </a:bodyPr>
          <a:lstStyle/>
          <a:p>
            <a:pPr marL="0" indent="0" algn="l">
              <a:buNone/>
            </a:pPr>
            <a:r>
              <a:rPr lang="en-US" sz="2200" b="1" i="0" dirty="0">
                <a:solidFill>
                  <a:srgbClr val="002060"/>
                </a:solidFill>
                <a:effectLst/>
              </a:rPr>
              <a:t>6</a:t>
            </a:r>
            <a:r>
              <a:rPr lang="en-US" sz="2200" i="0" dirty="0">
                <a:effectLst/>
              </a:rPr>
              <a:t>. </a:t>
            </a:r>
            <a:r>
              <a:rPr lang="en-US" sz="2200" b="1" i="0" dirty="0">
                <a:solidFill>
                  <a:srgbClr val="002060"/>
                </a:solidFill>
                <a:effectLst/>
              </a:rPr>
              <a:t>Emotional intelligence: </a:t>
            </a:r>
            <a:r>
              <a:rPr lang="en-US" sz="2200" i="0" dirty="0">
                <a:effectLst/>
              </a:rPr>
              <a:t>This includes the ability to understand and manage your own emotions, as well as the emotions of others.</a:t>
            </a:r>
          </a:p>
          <a:p>
            <a:pPr marL="0" indent="0" algn="l">
              <a:buNone/>
            </a:pPr>
            <a:r>
              <a:rPr lang="en-US" sz="2200" b="1" i="0" dirty="0">
                <a:solidFill>
                  <a:srgbClr val="002060"/>
                </a:solidFill>
                <a:effectLst/>
              </a:rPr>
              <a:t>7</a:t>
            </a:r>
            <a:r>
              <a:rPr lang="en-US" sz="2200" i="0" dirty="0">
                <a:effectLst/>
              </a:rPr>
              <a:t>. </a:t>
            </a:r>
            <a:r>
              <a:rPr lang="en-US" sz="2200" b="1" i="0" dirty="0">
                <a:solidFill>
                  <a:srgbClr val="002060"/>
                </a:solidFill>
                <a:effectLst/>
              </a:rPr>
              <a:t>Adaptability</a:t>
            </a:r>
            <a:r>
              <a:rPr lang="en-US" sz="2200" i="0" dirty="0">
                <a:effectLst/>
              </a:rPr>
              <a:t>: Being able to adapt to new situations and changes is essential in today's constantly evolving world.</a:t>
            </a:r>
          </a:p>
          <a:p>
            <a:pPr marL="0" indent="0" algn="l">
              <a:buNone/>
            </a:pPr>
            <a:r>
              <a:rPr lang="en-US" sz="2200" b="1" i="0" dirty="0">
                <a:solidFill>
                  <a:srgbClr val="002060"/>
                </a:solidFill>
                <a:effectLst/>
              </a:rPr>
              <a:t>8</a:t>
            </a:r>
            <a:r>
              <a:rPr lang="en-US" sz="2200" i="0" dirty="0">
                <a:effectLst/>
              </a:rPr>
              <a:t>. </a:t>
            </a:r>
            <a:r>
              <a:rPr lang="en-US" sz="2200" b="1" i="0" dirty="0">
                <a:solidFill>
                  <a:srgbClr val="002060"/>
                </a:solidFill>
                <a:effectLst/>
              </a:rPr>
              <a:t>Technical skills: </a:t>
            </a:r>
            <a:r>
              <a:rPr lang="en-US" sz="2200" i="0" dirty="0">
                <a:effectLst/>
              </a:rPr>
              <a:t>Depending on your field, mastering technical skills such as programming, data analysis, or graphic design may be necessary for success.</a:t>
            </a:r>
          </a:p>
          <a:p>
            <a:pPr marL="0" indent="0" algn="l">
              <a:buNone/>
            </a:pPr>
            <a:r>
              <a:rPr lang="en-US" sz="2200" b="1" i="0" dirty="0">
                <a:solidFill>
                  <a:srgbClr val="002060"/>
                </a:solidFill>
                <a:effectLst/>
              </a:rPr>
              <a:t>9. Collaboration and Teamwork: </a:t>
            </a:r>
            <a:r>
              <a:rPr lang="en-US" sz="2200" i="0" dirty="0">
                <a:effectLst/>
              </a:rPr>
              <a:t>Being able to work effectively with others and contribute to a team is important in many roles.</a:t>
            </a:r>
          </a:p>
          <a:p>
            <a:pPr marL="0" indent="0" algn="l">
              <a:buNone/>
            </a:pPr>
            <a:r>
              <a:rPr lang="en-US" sz="2200" b="1" dirty="0">
                <a:solidFill>
                  <a:srgbClr val="002060"/>
                </a:solidFill>
              </a:rPr>
              <a:t>10</a:t>
            </a:r>
            <a:r>
              <a:rPr lang="en-US" sz="2200" dirty="0"/>
              <a:t>. </a:t>
            </a:r>
            <a:r>
              <a:rPr lang="en-US" sz="2200" b="1" i="0" dirty="0">
                <a:solidFill>
                  <a:srgbClr val="002060"/>
                </a:solidFill>
                <a:effectLst/>
              </a:rPr>
              <a:t>Creativity and innovation: </a:t>
            </a:r>
            <a:r>
              <a:rPr lang="en-US" sz="2200" i="0" dirty="0">
                <a:effectLst/>
              </a:rPr>
              <a:t>Being able to think creatively and come up with innovative solutions is highly valued in many industries.</a:t>
            </a:r>
          </a:p>
          <a:p>
            <a:pPr marL="0" indent="0" algn="l">
              <a:buNone/>
            </a:pPr>
            <a:endParaRPr lang="en-US" sz="2200" i="0" dirty="0">
              <a:effectLst/>
            </a:endParaRPr>
          </a:p>
          <a:p>
            <a:pPr marL="0" indent="0" algn="l">
              <a:buNone/>
            </a:pPr>
            <a:r>
              <a:rPr lang="en-US" sz="2200" i="0" dirty="0">
                <a:effectLst/>
              </a:rPr>
              <a:t>By mastering these skills, you can become a more well-rounded and valuable professional, and achieve greater success in your personal and professional life.</a:t>
            </a:r>
          </a:p>
          <a:p>
            <a:pPr marL="0" indent="0">
              <a:buNone/>
            </a:pPr>
            <a:endParaRPr lang="en-US" dirty="0"/>
          </a:p>
        </p:txBody>
      </p:sp>
      <p:sp>
        <p:nvSpPr>
          <p:cNvPr id="4" name="Date Placeholder 3">
            <a:extLst>
              <a:ext uri="{FF2B5EF4-FFF2-40B4-BE49-F238E27FC236}">
                <a16:creationId xmlns:a16="http://schemas.microsoft.com/office/drawing/2014/main" id="{F40EFB51-328B-00B0-9DFB-2C07364476D9}"/>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8D92C4B8-A202-77B8-8A4E-90C81AEFA0E2}"/>
              </a:ext>
            </a:extLst>
          </p:cNvPr>
          <p:cNvSpPr>
            <a:spLocks noGrp="1"/>
          </p:cNvSpPr>
          <p:nvPr>
            <p:ph type="sldNum" sz="quarter" idx="12"/>
          </p:nvPr>
        </p:nvSpPr>
        <p:spPr/>
        <p:txBody>
          <a:bodyPr/>
          <a:lstStyle/>
          <a:p>
            <a:fld id="{665EB301-9CB4-4C2F-8B22-59379053DA70}" type="slidenum">
              <a:rPr lang="en-US" smtClean="0"/>
              <a:t>10</a:t>
            </a:fld>
            <a:endParaRPr lang="en-US"/>
          </a:p>
        </p:txBody>
      </p:sp>
    </p:spTree>
    <p:extLst>
      <p:ext uri="{BB962C8B-B14F-4D97-AF65-F5344CB8AC3E}">
        <p14:creationId xmlns:p14="http://schemas.microsoft.com/office/powerpoint/2010/main" val="247432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ACF5-65D5-F7EE-81AC-7598A84F28D4}"/>
              </a:ext>
            </a:extLst>
          </p:cNvPr>
          <p:cNvSpPr>
            <a:spLocks noGrp="1"/>
          </p:cNvSpPr>
          <p:nvPr>
            <p:ph type="title"/>
          </p:nvPr>
        </p:nvSpPr>
        <p:spPr>
          <a:xfrm>
            <a:off x="838200" y="365125"/>
            <a:ext cx="10515600" cy="827571"/>
          </a:xfrm>
        </p:spPr>
        <p:txBody>
          <a:bodyPr>
            <a:normAutofit/>
          </a:bodyPr>
          <a:lstStyle/>
          <a:p>
            <a:r>
              <a:rPr lang="en-US" sz="2400" b="1" i="0" dirty="0">
                <a:solidFill>
                  <a:srgbClr val="C00000"/>
                </a:solidFill>
                <a:effectLst/>
                <a:latin typeface="+mn-lt"/>
              </a:rPr>
              <a:t>Interdisciplinary relevance</a:t>
            </a:r>
            <a:endParaRPr lang="en-US" sz="2400" b="1" dirty="0">
              <a:solidFill>
                <a:srgbClr val="C00000"/>
              </a:solidFill>
              <a:latin typeface="+mn-lt"/>
            </a:endParaRPr>
          </a:p>
        </p:txBody>
      </p:sp>
      <p:sp>
        <p:nvSpPr>
          <p:cNvPr id="3" name="Content Placeholder 2">
            <a:extLst>
              <a:ext uri="{FF2B5EF4-FFF2-40B4-BE49-F238E27FC236}">
                <a16:creationId xmlns:a16="http://schemas.microsoft.com/office/drawing/2014/main" id="{B70B3EA2-3B73-7CD8-1425-55BA651B24A4}"/>
              </a:ext>
            </a:extLst>
          </p:cNvPr>
          <p:cNvSpPr>
            <a:spLocks noGrp="1"/>
          </p:cNvSpPr>
          <p:nvPr>
            <p:ph idx="1"/>
          </p:nvPr>
        </p:nvSpPr>
        <p:spPr>
          <a:xfrm>
            <a:off x="838200" y="1192696"/>
            <a:ext cx="10515600" cy="4984267"/>
          </a:xfrm>
        </p:spPr>
        <p:txBody>
          <a:bodyPr>
            <a:normAutofit/>
          </a:bodyPr>
          <a:lstStyle/>
          <a:p>
            <a:r>
              <a:rPr lang="en-US" sz="2200" dirty="0"/>
              <a:t> </a:t>
            </a:r>
            <a:r>
              <a:rPr lang="en-US" sz="2200" b="1" i="0" dirty="0">
                <a:solidFill>
                  <a:srgbClr val="002060"/>
                </a:solidFill>
                <a:effectLst/>
              </a:rPr>
              <a:t>Interdisciplinary : </a:t>
            </a:r>
            <a:r>
              <a:rPr lang="en-US" sz="2200" i="0" dirty="0">
                <a:effectLst/>
              </a:rPr>
              <a:t>involving two or more academic, scientific, or artistic disciplines</a:t>
            </a:r>
          </a:p>
          <a:p>
            <a:r>
              <a:rPr lang="en-US" sz="2200" b="1" dirty="0">
                <a:solidFill>
                  <a:srgbClr val="202124"/>
                </a:solidFill>
              </a:rPr>
              <a:t> </a:t>
            </a:r>
            <a:r>
              <a:rPr lang="en-US" sz="2200" b="1" dirty="0">
                <a:solidFill>
                  <a:srgbClr val="002060"/>
                </a:solidFill>
              </a:rPr>
              <a:t>R</a:t>
            </a:r>
            <a:r>
              <a:rPr lang="en-US" sz="2200" b="1" i="0" dirty="0">
                <a:solidFill>
                  <a:srgbClr val="002060"/>
                </a:solidFill>
                <a:effectLst/>
              </a:rPr>
              <a:t>elevance</a:t>
            </a:r>
            <a:r>
              <a:rPr lang="en-US" sz="2200" b="1" i="0" dirty="0">
                <a:effectLst/>
              </a:rPr>
              <a:t>: </a:t>
            </a:r>
            <a:r>
              <a:rPr lang="en-US" sz="2200" b="0" i="0" dirty="0">
                <a:effectLst/>
              </a:rPr>
              <a:t>Relevance is the concept of one topic being connected to another topic in a way that makes it useful to consider the second topic when considering the first</a:t>
            </a:r>
          </a:p>
          <a:p>
            <a:pPr algn="just"/>
            <a:r>
              <a:rPr lang="en-US" sz="2200" dirty="0"/>
              <a:t> Interdisciplinary relevance refers to the importance of bringing together multiple disciplines or fields of study to solve complex problems and achieve new insights.</a:t>
            </a:r>
          </a:p>
          <a:p>
            <a:pPr algn="just"/>
            <a:r>
              <a:rPr lang="en-US" sz="2200" dirty="0"/>
              <a:t> In today's fast-paced and complex world, interdisciplinary collaboration has become increasingly important, as it allows us to approach challenges from a variety of perspectives and leverage the strengths of different fields.</a:t>
            </a:r>
          </a:p>
          <a:p>
            <a:pPr marL="0" indent="0" algn="just">
              <a:buNone/>
            </a:pPr>
            <a:endParaRPr lang="en-US" sz="2200" dirty="0"/>
          </a:p>
          <a:p>
            <a:pPr marL="0" indent="0" algn="just">
              <a:buNone/>
            </a:pPr>
            <a:r>
              <a:rPr lang="en-US" sz="2200" dirty="0">
                <a:solidFill>
                  <a:srgbClr val="002060"/>
                </a:solidFill>
              </a:rPr>
              <a:t>Interdisciplinary relevance has relevance in many areas of society, including:</a:t>
            </a:r>
          </a:p>
          <a:p>
            <a:pPr marL="0" indent="0" algn="just">
              <a:buNone/>
            </a:pPr>
            <a:r>
              <a:rPr lang="en-US" sz="2200" b="1" dirty="0">
                <a:solidFill>
                  <a:srgbClr val="002060"/>
                </a:solidFill>
              </a:rPr>
              <a:t>1. Science and Technology: </a:t>
            </a:r>
            <a:r>
              <a:rPr lang="en-US" sz="2200" dirty="0"/>
              <a:t>Advances in science and technology often require expertise from multiple fields, such as biology, chemistry, physics, and engineering</a:t>
            </a:r>
            <a:endParaRPr lang="en-US" sz="2200" dirty="0">
              <a:solidFill>
                <a:srgbClr val="002060"/>
              </a:solidFill>
            </a:endParaRPr>
          </a:p>
        </p:txBody>
      </p:sp>
      <p:sp>
        <p:nvSpPr>
          <p:cNvPr id="4" name="Date Placeholder 3">
            <a:extLst>
              <a:ext uri="{FF2B5EF4-FFF2-40B4-BE49-F238E27FC236}">
                <a16:creationId xmlns:a16="http://schemas.microsoft.com/office/drawing/2014/main" id="{796E6973-306A-8084-B6C0-6A3FB1C98463}"/>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34E0D08A-8BC1-47DE-7D7F-A3C27BB79602}"/>
              </a:ext>
            </a:extLst>
          </p:cNvPr>
          <p:cNvSpPr>
            <a:spLocks noGrp="1"/>
          </p:cNvSpPr>
          <p:nvPr>
            <p:ph type="sldNum" sz="quarter" idx="12"/>
          </p:nvPr>
        </p:nvSpPr>
        <p:spPr/>
        <p:txBody>
          <a:bodyPr/>
          <a:lstStyle/>
          <a:p>
            <a:fld id="{665EB301-9CB4-4C2F-8B22-59379053DA70}" type="slidenum">
              <a:rPr lang="en-US" smtClean="0"/>
              <a:t>11</a:t>
            </a:fld>
            <a:endParaRPr lang="en-US"/>
          </a:p>
        </p:txBody>
      </p:sp>
    </p:spTree>
    <p:extLst>
      <p:ext uri="{BB962C8B-B14F-4D97-AF65-F5344CB8AC3E}">
        <p14:creationId xmlns:p14="http://schemas.microsoft.com/office/powerpoint/2010/main" val="5838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B3EA2-3B73-7CD8-1425-55BA651B24A4}"/>
              </a:ext>
            </a:extLst>
          </p:cNvPr>
          <p:cNvSpPr>
            <a:spLocks noGrp="1"/>
          </p:cNvSpPr>
          <p:nvPr>
            <p:ph idx="1"/>
          </p:nvPr>
        </p:nvSpPr>
        <p:spPr>
          <a:xfrm>
            <a:off x="732183" y="424587"/>
            <a:ext cx="10515600" cy="6008825"/>
          </a:xfrm>
        </p:spPr>
        <p:txBody>
          <a:bodyPr>
            <a:normAutofit/>
          </a:bodyPr>
          <a:lstStyle/>
          <a:p>
            <a:pPr marL="0" indent="0">
              <a:buNone/>
            </a:pPr>
            <a:r>
              <a:rPr lang="en-US" sz="2200" b="1" dirty="0">
                <a:solidFill>
                  <a:srgbClr val="002060"/>
                </a:solidFill>
              </a:rPr>
              <a:t>2. Healthcare: </a:t>
            </a:r>
            <a:r>
              <a:rPr lang="en-US" sz="2200" dirty="0"/>
              <a:t>Addressing complex healthcare issues often requires the collaboration of physicians, nurses, social workers, and other healthcare professionals.</a:t>
            </a:r>
          </a:p>
          <a:p>
            <a:pPr marL="0" indent="0">
              <a:buNone/>
            </a:pPr>
            <a:r>
              <a:rPr lang="en-US" sz="2200" b="1" dirty="0">
                <a:solidFill>
                  <a:srgbClr val="002060"/>
                </a:solidFill>
              </a:rPr>
              <a:t>3. Business: </a:t>
            </a:r>
            <a:r>
              <a:rPr lang="en-US" sz="2200" dirty="0"/>
              <a:t>Developing innovative products and services often requires input from experts in marketing, engineering, design, and finance.</a:t>
            </a:r>
          </a:p>
          <a:p>
            <a:pPr marL="0" indent="0">
              <a:buNone/>
            </a:pPr>
            <a:r>
              <a:rPr lang="en-US" sz="2200" b="1" dirty="0">
                <a:solidFill>
                  <a:srgbClr val="002060"/>
                </a:solidFill>
              </a:rPr>
              <a:t>4. Education: </a:t>
            </a:r>
            <a:r>
              <a:rPr lang="en-US" sz="2200" dirty="0"/>
              <a:t>Interdisciplinary education can help students develop a more comprehensive understanding of complex topics and prepare them for a diverse range of career paths.</a:t>
            </a:r>
          </a:p>
          <a:p>
            <a:pPr marL="0" indent="0">
              <a:buNone/>
            </a:pPr>
            <a:r>
              <a:rPr lang="en-US" sz="2200" b="1" dirty="0">
                <a:solidFill>
                  <a:srgbClr val="002060"/>
                </a:solidFill>
              </a:rPr>
              <a:t>5. Social Sciences: </a:t>
            </a:r>
            <a:r>
              <a:rPr lang="en-US" sz="2200" dirty="0"/>
              <a:t>Interdisciplinary approaches to social issues, such as poverty, inequality, and crime, can help to develop more effective solutions that take into account the complex interactions between individuals, institutions, and social structures.</a:t>
            </a:r>
          </a:p>
          <a:p>
            <a:pPr marL="0" indent="0">
              <a:buNone/>
            </a:pPr>
            <a:r>
              <a:rPr lang="en-US" sz="2200" dirty="0"/>
              <a:t>Overall, interdisciplinary relevance is essential for addressing the complex challenges facing society today. </a:t>
            </a:r>
          </a:p>
          <a:p>
            <a:pPr marL="0" indent="0">
              <a:buNone/>
            </a:pPr>
            <a:r>
              <a:rPr lang="en-US" sz="2200" dirty="0"/>
              <a:t>So, by bringing together multiple perspectives and areas of expertise, we can develop more innovative and effective solutions to these challenges.</a:t>
            </a:r>
            <a:endParaRPr lang="en-US" sz="2200" dirty="0">
              <a:solidFill>
                <a:srgbClr val="002060"/>
              </a:solidFill>
            </a:endParaRPr>
          </a:p>
        </p:txBody>
      </p:sp>
      <p:sp>
        <p:nvSpPr>
          <p:cNvPr id="4" name="Date Placeholder 3">
            <a:extLst>
              <a:ext uri="{FF2B5EF4-FFF2-40B4-BE49-F238E27FC236}">
                <a16:creationId xmlns:a16="http://schemas.microsoft.com/office/drawing/2014/main" id="{796E6973-306A-8084-B6C0-6A3FB1C98463}"/>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34E0D08A-8BC1-47DE-7D7F-A3C27BB79602}"/>
              </a:ext>
            </a:extLst>
          </p:cNvPr>
          <p:cNvSpPr>
            <a:spLocks noGrp="1"/>
          </p:cNvSpPr>
          <p:nvPr>
            <p:ph type="sldNum" sz="quarter" idx="12"/>
          </p:nvPr>
        </p:nvSpPr>
        <p:spPr/>
        <p:txBody>
          <a:bodyPr/>
          <a:lstStyle/>
          <a:p>
            <a:fld id="{665EB301-9CB4-4C2F-8B22-59379053DA70}" type="slidenum">
              <a:rPr lang="en-US" smtClean="0"/>
              <a:t>12</a:t>
            </a:fld>
            <a:endParaRPr lang="en-US"/>
          </a:p>
        </p:txBody>
      </p:sp>
    </p:spTree>
    <p:extLst>
      <p:ext uri="{BB962C8B-B14F-4D97-AF65-F5344CB8AC3E}">
        <p14:creationId xmlns:p14="http://schemas.microsoft.com/office/powerpoint/2010/main" val="260326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B5A9E-845B-FE56-808B-802C5BB6CABC}"/>
              </a:ext>
            </a:extLst>
          </p:cNvPr>
          <p:cNvSpPr>
            <a:spLocks noGrp="1"/>
          </p:cNvSpPr>
          <p:nvPr>
            <p:ph type="title"/>
          </p:nvPr>
        </p:nvSpPr>
        <p:spPr>
          <a:xfrm>
            <a:off x="838199" y="136525"/>
            <a:ext cx="10515600" cy="655292"/>
          </a:xfrm>
        </p:spPr>
        <p:txBody>
          <a:bodyPr>
            <a:normAutofit/>
          </a:bodyPr>
          <a:lstStyle/>
          <a:p>
            <a:r>
              <a:rPr lang="en-US" sz="2800" b="1" i="0" dirty="0">
                <a:solidFill>
                  <a:srgbClr val="C00000"/>
                </a:solidFill>
                <a:effectLst/>
                <a:latin typeface="+mn-lt"/>
              </a:rPr>
              <a:t>Global &amp; National perspectives on soft skills</a:t>
            </a:r>
            <a:endParaRPr lang="en-US" sz="2800" b="1" dirty="0">
              <a:solidFill>
                <a:srgbClr val="C00000"/>
              </a:solidFill>
              <a:latin typeface="+mn-lt"/>
            </a:endParaRPr>
          </a:p>
        </p:txBody>
      </p:sp>
      <p:sp>
        <p:nvSpPr>
          <p:cNvPr id="3" name="Content Placeholder 2">
            <a:extLst>
              <a:ext uri="{FF2B5EF4-FFF2-40B4-BE49-F238E27FC236}">
                <a16:creationId xmlns:a16="http://schemas.microsoft.com/office/drawing/2014/main" id="{8C2F52A1-55B6-13D0-4E48-9F88CD37460C}"/>
              </a:ext>
            </a:extLst>
          </p:cNvPr>
          <p:cNvSpPr>
            <a:spLocks noGrp="1"/>
          </p:cNvSpPr>
          <p:nvPr>
            <p:ph idx="1"/>
          </p:nvPr>
        </p:nvSpPr>
        <p:spPr>
          <a:xfrm>
            <a:off x="838199" y="791817"/>
            <a:ext cx="11049001" cy="5701057"/>
          </a:xfrm>
        </p:spPr>
        <p:txBody>
          <a:bodyPr>
            <a:normAutofit/>
          </a:bodyPr>
          <a:lstStyle/>
          <a:p>
            <a:pPr algn="just"/>
            <a:r>
              <a:rPr lang="en-US" sz="2200" i="0" dirty="0">
                <a:effectLst/>
              </a:rPr>
              <a:t>The importance of soft skills is recognized both globally and at the national level. Here are some perspectives on soft skills from both of these perspectives:</a:t>
            </a:r>
          </a:p>
          <a:p>
            <a:pPr algn="just"/>
            <a:r>
              <a:rPr lang="en-US" sz="2200" b="1" i="0" dirty="0">
                <a:solidFill>
                  <a:srgbClr val="002060"/>
                </a:solidFill>
                <a:effectLst/>
              </a:rPr>
              <a:t>Global Perspective:</a:t>
            </a:r>
            <a:endParaRPr lang="en-US" sz="2200" b="1" dirty="0">
              <a:solidFill>
                <a:srgbClr val="002060"/>
              </a:solidFill>
            </a:endParaRPr>
          </a:p>
          <a:p>
            <a:pPr marL="457200" indent="-457200" algn="just">
              <a:buAutoNum type="arabicPeriod"/>
            </a:pPr>
            <a:r>
              <a:rPr lang="en-US" sz="2200" i="0" dirty="0">
                <a:effectLst/>
              </a:rPr>
              <a:t>The World Economic Forum identifies soft skills such as creativity, critical thinking, and problem-solving as crucial for success in the Fourth Industrial Revolution.</a:t>
            </a:r>
          </a:p>
          <a:p>
            <a:pPr marL="0" indent="0" algn="just">
              <a:buNone/>
            </a:pPr>
            <a:r>
              <a:rPr lang="en-US" sz="2200" b="0" i="0" dirty="0">
                <a:solidFill>
                  <a:srgbClr val="202124"/>
                </a:solidFill>
                <a:effectLst/>
              </a:rPr>
              <a:t>-The World Economic Forum </a:t>
            </a:r>
            <a:r>
              <a:rPr lang="en-US" sz="2200" i="0" dirty="0">
                <a:solidFill>
                  <a:srgbClr val="202124"/>
                </a:solidFill>
                <a:effectLst/>
              </a:rPr>
              <a:t>brings together decision-makers from across society to work on projects and initiatives that make a real difference</a:t>
            </a:r>
            <a:r>
              <a:rPr lang="en-US" sz="2200" b="0" i="0" dirty="0">
                <a:solidFill>
                  <a:srgbClr val="202124"/>
                </a:solidFill>
                <a:effectLst/>
              </a:rPr>
              <a:t>. </a:t>
            </a:r>
            <a:endParaRPr lang="en-US" sz="2200" i="0" dirty="0">
              <a:effectLst/>
            </a:endParaRPr>
          </a:p>
          <a:p>
            <a:pPr marL="0" indent="0" algn="just">
              <a:buNone/>
            </a:pPr>
            <a:r>
              <a:rPr lang="en-US" sz="2200" i="0" dirty="0">
                <a:effectLst/>
              </a:rPr>
              <a:t>-The First Industrial Revolution used water and steam power to mechanize production. </a:t>
            </a:r>
          </a:p>
          <a:p>
            <a:pPr marL="0" indent="0" algn="just">
              <a:buNone/>
            </a:pPr>
            <a:r>
              <a:rPr lang="en-US" sz="2200" dirty="0"/>
              <a:t>-</a:t>
            </a:r>
            <a:r>
              <a:rPr lang="en-US" sz="2200" i="0" dirty="0">
                <a:effectLst/>
              </a:rPr>
              <a:t>The Second used electric power to create mass production. </a:t>
            </a:r>
          </a:p>
          <a:p>
            <a:pPr marL="0" indent="0" algn="just">
              <a:buNone/>
            </a:pPr>
            <a:r>
              <a:rPr lang="en-US" sz="2200" dirty="0"/>
              <a:t>-</a:t>
            </a:r>
            <a:r>
              <a:rPr lang="en-US" sz="2200" i="0" dirty="0">
                <a:effectLst/>
              </a:rPr>
              <a:t>The Third used electronics and information technology to automate production.</a:t>
            </a:r>
          </a:p>
          <a:p>
            <a:pPr algn="just">
              <a:buFontTx/>
              <a:buChar char="-"/>
            </a:pPr>
            <a:r>
              <a:rPr lang="en-US" sz="2200" b="1" i="0" dirty="0">
                <a:solidFill>
                  <a:srgbClr val="202124"/>
                </a:solidFill>
                <a:effectLst/>
              </a:rPr>
              <a:t>It could be Rise of data and connectivity, analytics, human-machine interaction, and improvements in robotics (AI)</a:t>
            </a:r>
          </a:p>
          <a:p>
            <a:pPr marL="0" indent="0" algn="just">
              <a:buNone/>
            </a:pPr>
            <a:r>
              <a:rPr lang="en-US" sz="2200" dirty="0"/>
              <a:t>2. The Organization for Economic Cooperation and Development (OECD) recognizes that soft skills such as communication, teamwork, and adaptability are essential for success in the 21st century.</a:t>
            </a:r>
          </a:p>
          <a:p>
            <a:pPr marL="0" indent="0">
              <a:buNone/>
            </a:pPr>
            <a:endParaRPr lang="en-US" sz="2200" dirty="0"/>
          </a:p>
        </p:txBody>
      </p:sp>
      <p:sp>
        <p:nvSpPr>
          <p:cNvPr id="4" name="Date Placeholder 3">
            <a:extLst>
              <a:ext uri="{FF2B5EF4-FFF2-40B4-BE49-F238E27FC236}">
                <a16:creationId xmlns:a16="http://schemas.microsoft.com/office/drawing/2014/main" id="{DABF96B7-CEE4-68DD-1CD2-A66F8197AA3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FE919FB7-E365-E1EB-81D8-DDB15EB72A2A}"/>
              </a:ext>
            </a:extLst>
          </p:cNvPr>
          <p:cNvSpPr>
            <a:spLocks noGrp="1"/>
          </p:cNvSpPr>
          <p:nvPr>
            <p:ph type="sldNum" sz="quarter" idx="12"/>
          </p:nvPr>
        </p:nvSpPr>
        <p:spPr/>
        <p:txBody>
          <a:bodyPr/>
          <a:lstStyle/>
          <a:p>
            <a:fld id="{665EB301-9CB4-4C2F-8B22-59379053DA70}" type="slidenum">
              <a:rPr lang="en-US" smtClean="0"/>
              <a:t>13</a:t>
            </a:fld>
            <a:endParaRPr lang="en-US"/>
          </a:p>
        </p:txBody>
      </p:sp>
    </p:spTree>
    <p:extLst>
      <p:ext uri="{BB962C8B-B14F-4D97-AF65-F5344CB8AC3E}">
        <p14:creationId xmlns:p14="http://schemas.microsoft.com/office/powerpoint/2010/main" val="4684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2F52A1-55B6-13D0-4E48-9F88CD37460C}"/>
              </a:ext>
            </a:extLst>
          </p:cNvPr>
          <p:cNvSpPr>
            <a:spLocks noGrp="1"/>
          </p:cNvSpPr>
          <p:nvPr>
            <p:ph idx="1"/>
          </p:nvPr>
        </p:nvSpPr>
        <p:spPr>
          <a:xfrm>
            <a:off x="503583" y="136524"/>
            <a:ext cx="11516139" cy="6721476"/>
          </a:xfrm>
        </p:spPr>
        <p:txBody>
          <a:bodyPr>
            <a:noAutofit/>
          </a:bodyPr>
          <a:lstStyle/>
          <a:p>
            <a:pPr marL="0" indent="0" algn="just">
              <a:buNone/>
            </a:pPr>
            <a:r>
              <a:rPr lang="en-US" sz="2200" b="0" i="0" dirty="0">
                <a:effectLst/>
              </a:rPr>
              <a:t>3. The United Nations Educational, Scientific and Cultural Organization (UNESCO) emphasizes the importance of soft skills in their Sustainable Development Goals, which aim to build a more peaceful, equitable, and sustainable world.</a:t>
            </a:r>
          </a:p>
          <a:p>
            <a:pPr algn="just"/>
            <a:r>
              <a:rPr lang="en-US" sz="2200" b="1" i="0" dirty="0">
                <a:solidFill>
                  <a:srgbClr val="002060"/>
                </a:solidFill>
                <a:effectLst/>
              </a:rPr>
              <a:t>National Perspective:</a:t>
            </a:r>
          </a:p>
          <a:p>
            <a:pPr marL="342900" indent="-342900" algn="just">
              <a:buAutoNum type="arabicPeriod"/>
            </a:pPr>
            <a:r>
              <a:rPr lang="en-US" sz="2200" b="0" i="0" dirty="0">
                <a:effectLst/>
              </a:rPr>
              <a:t>In the </a:t>
            </a:r>
            <a:r>
              <a:rPr lang="en-US" sz="2200" b="1" i="0" dirty="0">
                <a:solidFill>
                  <a:srgbClr val="002060"/>
                </a:solidFill>
                <a:effectLst/>
              </a:rPr>
              <a:t>United States</a:t>
            </a:r>
            <a:r>
              <a:rPr lang="en-US" sz="2200" b="0" i="0" dirty="0">
                <a:effectLst/>
              </a:rPr>
              <a:t>, the National Association of Colleges and Employers (NACE) identifies teamwork, communication, and problem-solving as the top three skills that employers look for in college graduates.</a:t>
            </a:r>
          </a:p>
          <a:p>
            <a:pPr marL="342900" indent="-342900" algn="just">
              <a:buFont typeface="Arial" panose="020B0604020202020204" pitchFamily="34" charset="0"/>
              <a:buAutoNum type="arabicPeriod"/>
            </a:pPr>
            <a:r>
              <a:rPr lang="en-US" sz="2200" dirty="0"/>
              <a:t> </a:t>
            </a:r>
            <a:r>
              <a:rPr lang="en-US" sz="2200" b="0" i="0" dirty="0">
                <a:effectLst/>
              </a:rPr>
              <a:t>In </a:t>
            </a:r>
            <a:r>
              <a:rPr lang="en-US" sz="2200" b="1" i="0" dirty="0">
                <a:solidFill>
                  <a:srgbClr val="002060"/>
                </a:solidFill>
                <a:effectLst/>
              </a:rPr>
              <a:t>India</a:t>
            </a:r>
            <a:r>
              <a:rPr lang="en-US" sz="2200" b="0" i="0" dirty="0">
                <a:effectLst/>
              </a:rPr>
              <a:t>, the National Skill Development Corporation (NSDC) recognizes soft skills such as communication, interpersonal skills, and leadership as important for employability and career success.</a:t>
            </a:r>
          </a:p>
          <a:p>
            <a:pPr marL="342900" indent="-342900" algn="just">
              <a:buFont typeface="Arial" panose="020B0604020202020204" pitchFamily="34" charset="0"/>
              <a:buAutoNum type="arabicPeriod"/>
            </a:pPr>
            <a:r>
              <a:rPr lang="en-US" sz="2200" b="0" i="0" dirty="0">
                <a:effectLst/>
              </a:rPr>
              <a:t>In </a:t>
            </a:r>
            <a:r>
              <a:rPr lang="en-US" sz="2200" b="1" i="0" dirty="0">
                <a:solidFill>
                  <a:srgbClr val="002060"/>
                </a:solidFill>
                <a:effectLst/>
              </a:rPr>
              <a:t>Singapore</a:t>
            </a:r>
            <a:r>
              <a:rPr lang="en-US" sz="2200" b="0" i="0" dirty="0">
                <a:effectLst/>
              </a:rPr>
              <a:t>, the Ministry of Education (MOE) emphasizes the importance of soft skills such as creativity, critical thinking, and communication in their efforts to prepare students for the future economy.</a:t>
            </a:r>
          </a:p>
          <a:p>
            <a:pPr marL="0" indent="0" algn="just">
              <a:buNone/>
            </a:pPr>
            <a:r>
              <a:rPr lang="en-US" sz="2200" dirty="0"/>
              <a:t> </a:t>
            </a:r>
            <a:r>
              <a:rPr lang="en-US" sz="2200" b="0" i="0" dirty="0">
                <a:effectLst/>
              </a:rPr>
              <a:t> </a:t>
            </a:r>
            <a:r>
              <a:rPr lang="en-US" sz="2200" i="0" dirty="0">
                <a:effectLst/>
              </a:rPr>
              <a:t>(</a:t>
            </a:r>
            <a:r>
              <a:rPr lang="en-US" sz="2200" dirty="0"/>
              <a:t>Critical thinking is a kind of thinking in which you question, </a:t>
            </a:r>
            <a:r>
              <a:rPr lang="en-US" sz="2200" dirty="0" err="1"/>
              <a:t>analyse</a:t>
            </a:r>
            <a:r>
              <a:rPr lang="en-US" sz="2200" dirty="0"/>
              <a:t>, interpret, evaluate and make a judgement about what you read, hear, say, or write)</a:t>
            </a:r>
            <a:endParaRPr lang="en-US" sz="2200" i="0" dirty="0">
              <a:effectLst/>
            </a:endParaRPr>
          </a:p>
          <a:p>
            <a:pPr marL="0" indent="0" algn="just">
              <a:buNone/>
            </a:pPr>
            <a:r>
              <a:rPr lang="en-US" sz="2200" b="0" i="0" dirty="0">
                <a:effectLst/>
              </a:rPr>
              <a:t>Overall, both global and national perspectives recognize the importance of soft skills for success in the modern world. As the economy and job market continue to evolve, the ability to communicate effectively, work well with others, and adapt to new challenges will only become more valuable.</a:t>
            </a:r>
          </a:p>
          <a:p>
            <a:pPr marL="0" indent="0">
              <a:buNone/>
            </a:pPr>
            <a:endParaRPr lang="en-US" sz="2200" dirty="0"/>
          </a:p>
        </p:txBody>
      </p:sp>
      <p:sp>
        <p:nvSpPr>
          <p:cNvPr id="4" name="Date Placeholder 3">
            <a:extLst>
              <a:ext uri="{FF2B5EF4-FFF2-40B4-BE49-F238E27FC236}">
                <a16:creationId xmlns:a16="http://schemas.microsoft.com/office/drawing/2014/main" id="{DABF96B7-CEE4-68DD-1CD2-A66F8197AA3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FE919FB7-E365-E1EB-81D8-DDB15EB72A2A}"/>
              </a:ext>
            </a:extLst>
          </p:cNvPr>
          <p:cNvSpPr>
            <a:spLocks noGrp="1"/>
          </p:cNvSpPr>
          <p:nvPr>
            <p:ph type="sldNum" sz="quarter" idx="12"/>
          </p:nvPr>
        </p:nvSpPr>
        <p:spPr/>
        <p:txBody>
          <a:bodyPr/>
          <a:lstStyle/>
          <a:p>
            <a:fld id="{665EB301-9CB4-4C2F-8B22-59379053DA70}" type="slidenum">
              <a:rPr lang="en-US" smtClean="0"/>
              <a:t>14</a:t>
            </a:fld>
            <a:endParaRPr lang="en-US"/>
          </a:p>
        </p:txBody>
      </p:sp>
    </p:spTree>
    <p:extLst>
      <p:ext uri="{BB962C8B-B14F-4D97-AF65-F5344CB8AC3E}">
        <p14:creationId xmlns:p14="http://schemas.microsoft.com/office/powerpoint/2010/main" val="377690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482B-4BCA-ACD4-217F-0A60B0B1CF2A}"/>
              </a:ext>
            </a:extLst>
          </p:cNvPr>
          <p:cNvSpPr>
            <a:spLocks noGrp="1"/>
          </p:cNvSpPr>
          <p:nvPr>
            <p:ph type="title"/>
          </p:nvPr>
        </p:nvSpPr>
        <p:spPr>
          <a:xfrm>
            <a:off x="930965" y="319088"/>
            <a:ext cx="10515600" cy="794922"/>
          </a:xfrm>
        </p:spPr>
        <p:txBody>
          <a:bodyPr>
            <a:normAutofit/>
          </a:bodyPr>
          <a:lstStyle/>
          <a:p>
            <a:r>
              <a:rPr lang="en-US" sz="2800" b="1" dirty="0">
                <a:solidFill>
                  <a:srgbClr val="C00000"/>
                </a:solidFill>
                <a:latin typeface="+mn-lt"/>
              </a:rPr>
              <a:t>Resume &amp; Curriculum Vitae </a:t>
            </a:r>
            <a:endParaRPr lang="en-US" sz="2800" b="1" dirty="0">
              <a:latin typeface="+mn-lt"/>
            </a:endParaRPr>
          </a:p>
        </p:txBody>
      </p:sp>
      <p:sp>
        <p:nvSpPr>
          <p:cNvPr id="3" name="Content Placeholder 2">
            <a:extLst>
              <a:ext uri="{FF2B5EF4-FFF2-40B4-BE49-F238E27FC236}">
                <a16:creationId xmlns:a16="http://schemas.microsoft.com/office/drawing/2014/main" id="{8AC54CED-766A-F57F-5465-37F2C24F8106}"/>
              </a:ext>
            </a:extLst>
          </p:cNvPr>
          <p:cNvSpPr>
            <a:spLocks noGrp="1"/>
          </p:cNvSpPr>
          <p:nvPr>
            <p:ph idx="1"/>
          </p:nvPr>
        </p:nvSpPr>
        <p:spPr>
          <a:xfrm>
            <a:off x="838200" y="1114011"/>
            <a:ext cx="10515600" cy="5424902"/>
          </a:xfrm>
        </p:spPr>
        <p:txBody>
          <a:bodyPr/>
          <a:lstStyle/>
          <a:p>
            <a:pPr algn="just"/>
            <a:r>
              <a:rPr lang="en-US" sz="2400" b="1" dirty="0">
                <a:solidFill>
                  <a:srgbClr val="002060"/>
                </a:solidFill>
                <a:latin typeface="+mn-lt"/>
              </a:rPr>
              <a:t>Resume</a:t>
            </a:r>
            <a:r>
              <a:rPr lang="en-US" sz="2200" dirty="0">
                <a:solidFill>
                  <a:srgbClr val="002060"/>
                </a:solidFill>
              </a:rPr>
              <a:t> </a:t>
            </a:r>
          </a:p>
          <a:p>
            <a:pPr marL="0" indent="0" algn="just">
              <a:buNone/>
            </a:pPr>
            <a:r>
              <a:rPr lang="en-US" sz="2200" b="0" i="0" dirty="0">
                <a:solidFill>
                  <a:srgbClr val="374151"/>
                </a:solidFill>
                <a:effectLst/>
              </a:rPr>
              <a:t>- A Resume is a document that outlines your education, work experience, skills, and accomplishments. </a:t>
            </a:r>
          </a:p>
          <a:p>
            <a:pPr marL="0" indent="0" algn="just">
              <a:buNone/>
            </a:pPr>
            <a:r>
              <a:rPr lang="en-US" sz="2200" b="0" i="0" dirty="0">
                <a:solidFill>
                  <a:srgbClr val="374151"/>
                </a:solidFill>
                <a:effectLst/>
              </a:rPr>
              <a:t>- It is typically used when applying for jobs or internships, and is often the first impression that a potential employer will have of you.</a:t>
            </a:r>
          </a:p>
          <a:p>
            <a:pPr marL="0" indent="0" algn="just">
              <a:buNone/>
            </a:pPr>
            <a:endParaRPr lang="en-US" sz="2200" b="0" i="0" dirty="0">
              <a:solidFill>
                <a:srgbClr val="374151"/>
              </a:solidFill>
              <a:effectLst/>
            </a:endParaRPr>
          </a:p>
          <a:p>
            <a:pPr algn="just"/>
            <a:r>
              <a:rPr lang="en-US" sz="2200" b="1" dirty="0">
                <a:solidFill>
                  <a:srgbClr val="002060"/>
                </a:solidFill>
              </a:rPr>
              <a:t>Curriculum Vitae:</a:t>
            </a:r>
          </a:p>
          <a:p>
            <a:pPr marL="0" indent="0" algn="just">
              <a:buNone/>
            </a:pPr>
            <a:r>
              <a:rPr lang="en-US" sz="2200" b="1" i="0" dirty="0">
                <a:solidFill>
                  <a:srgbClr val="374151"/>
                </a:solidFill>
                <a:effectLst/>
              </a:rPr>
              <a:t>- </a:t>
            </a:r>
            <a:r>
              <a:rPr lang="en-US" sz="2200" b="0" i="0" dirty="0">
                <a:solidFill>
                  <a:srgbClr val="374151"/>
                </a:solidFill>
                <a:effectLst/>
              </a:rPr>
              <a:t>A curriculum vitae, commonly known as a </a:t>
            </a:r>
            <a:r>
              <a:rPr lang="en-US" sz="2200" b="1" i="0" dirty="0">
                <a:solidFill>
                  <a:srgbClr val="374151"/>
                </a:solidFill>
                <a:effectLst/>
              </a:rPr>
              <a:t>CV</a:t>
            </a:r>
            <a:r>
              <a:rPr lang="en-US" sz="2200" b="0" i="0" dirty="0">
                <a:solidFill>
                  <a:srgbClr val="374151"/>
                </a:solidFill>
                <a:effectLst/>
              </a:rPr>
              <a:t>, is a detailed document that highlights your academic and professional qualifications, research experience, publications, and other achievements. </a:t>
            </a:r>
          </a:p>
          <a:p>
            <a:pPr marL="0" indent="0" algn="just">
              <a:buNone/>
            </a:pPr>
            <a:r>
              <a:rPr lang="en-US" sz="2200" b="0" i="0" dirty="0">
                <a:solidFill>
                  <a:srgbClr val="374151"/>
                </a:solidFill>
                <a:effectLst/>
              </a:rPr>
              <a:t>- A CV is typically used in academic and research settings and is longer than a standard resume.</a:t>
            </a:r>
            <a:endParaRPr lang="en-US" sz="2200" b="1" dirty="0"/>
          </a:p>
          <a:p>
            <a:pPr algn="just"/>
            <a:endParaRPr lang="en-US" sz="2800" b="0" i="0" dirty="0">
              <a:solidFill>
                <a:srgbClr val="374151"/>
              </a:solidFill>
              <a:effectLst/>
            </a:endParaRPr>
          </a:p>
          <a:p>
            <a:endParaRPr lang="en-US" dirty="0"/>
          </a:p>
        </p:txBody>
      </p:sp>
      <p:sp>
        <p:nvSpPr>
          <p:cNvPr id="4" name="Date Placeholder 3">
            <a:extLst>
              <a:ext uri="{FF2B5EF4-FFF2-40B4-BE49-F238E27FC236}">
                <a16:creationId xmlns:a16="http://schemas.microsoft.com/office/drawing/2014/main" id="{2936202A-5C86-6CB6-F558-588CEA0AC3F2}"/>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5AEBDFD5-6CD7-5122-BD9E-C18021DD0C36}"/>
              </a:ext>
            </a:extLst>
          </p:cNvPr>
          <p:cNvSpPr>
            <a:spLocks noGrp="1"/>
          </p:cNvSpPr>
          <p:nvPr>
            <p:ph type="sldNum" sz="quarter" idx="12"/>
          </p:nvPr>
        </p:nvSpPr>
        <p:spPr/>
        <p:txBody>
          <a:bodyPr/>
          <a:lstStyle/>
          <a:p>
            <a:fld id="{665EB301-9CB4-4C2F-8B22-59379053DA70}" type="slidenum">
              <a:rPr lang="en-US" smtClean="0"/>
              <a:t>15</a:t>
            </a:fld>
            <a:endParaRPr lang="en-US"/>
          </a:p>
        </p:txBody>
      </p:sp>
    </p:spTree>
    <p:extLst>
      <p:ext uri="{BB962C8B-B14F-4D97-AF65-F5344CB8AC3E}">
        <p14:creationId xmlns:p14="http://schemas.microsoft.com/office/powerpoint/2010/main" val="261054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482B-4BCA-ACD4-217F-0A60B0B1CF2A}"/>
              </a:ext>
            </a:extLst>
          </p:cNvPr>
          <p:cNvSpPr>
            <a:spLocks noGrp="1"/>
          </p:cNvSpPr>
          <p:nvPr>
            <p:ph type="title"/>
          </p:nvPr>
        </p:nvSpPr>
        <p:spPr>
          <a:xfrm>
            <a:off x="970722" y="0"/>
            <a:ext cx="10515600" cy="794922"/>
          </a:xfrm>
        </p:spPr>
        <p:txBody>
          <a:bodyPr>
            <a:normAutofit/>
          </a:bodyPr>
          <a:lstStyle/>
          <a:p>
            <a:r>
              <a:rPr lang="en-US" sz="2800" b="1" dirty="0">
                <a:solidFill>
                  <a:srgbClr val="C00000"/>
                </a:solidFill>
                <a:latin typeface="+mn-lt"/>
              </a:rPr>
              <a:t>Difference Between Resume &amp; Curriculum Vitae </a:t>
            </a:r>
            <a:endParaRPr lang="en-US" sz="2800" b="1" dirty="0">
              <a:latin typeface="+mn-lt"/>
            </a:endParaRPr>
          </a:p>
        </p:txBody>
      </p:sp>
      <p:sp>
        <p:nvSpPr>
          <p:cNvPr id="3" name="Content Placeholder 2">
            <a:extLst>
              <a:ext uri="{FF2B5EF4-FFF2-40B4-BE49-F238E27FC236}">
                <a16:creationId xmlns:a16="http://schemas.microsoft.com/office/drawing/2014/main" id="{8AC54CED-766A-F57F-5465-37F2C24F8106}"/>
              </a:ext>
            </a:extLst>
          </p:cNvPr>
          <p:cNvSpPr>
            <a:spLocks noGrp="1"/>
          </p:cNvSpPr>
          <p:nvPr>
            <p:ph idx="1"/>
          </p:nvPr>
        </p:nvSpPr>
        <p:spPr>
          <a:xfrm>
            <a:off x="838200" y="709509"/>
            <a:ext cx="10515600" cy="5438982"/>
          </a:xfrm>
        </p:spPr>
        <p:txBody>
          <a:bodyPr>
            <a:noAutofit/>
          </a:bodyPr>
          <a:lstStyle/>
          <a:p>
            <a:pPr algn="just"/>
            <a:r>
              <a:rPr lang="en-US" sz="2100" dirty="0"/>
              <a:t> A Resume and a CV (curriculum vitae) are both documents used in job applications, but they have some key differences.</a:t>
            </a:r>
          </a:p>
          <a:p>
            <a:pPr algn="just">
              <a:buFont typeface="+mj-lt"/>
              <a:buAutoNum type="arabicPeriod"/>
            </a:pPr>
            <a:r>
              <a:rPr lang="en-US" sz="2100" b="1" dirty="0">
                <a:solidFill>
                  <a:srgbClr val="002060"/>
                </a:solidFill>
              </a:rPr>
              <a:t>Length and content: </a:t>
            </a:r>
          </a:p>
          <a:p>
            <a:pPr marL="0" indent="0" algn="just">
              <a:buNone/>
            </a:pPr>
            <a:r>
              <a:rPr lang="en-US" sz="2100" dirty="0">
                <a:solidFill>
                  <a:srgbClr val="374151"/>
                </a:solidFill>
              </a:rPr>
              <a:t>- </a:t>
            </a:r>
            <a:r>
              <a:rPr lang="en-US" sz="2100" dirty="0"/>
              <a:t>A Resume is typically a one to two-page document that summarizes a person's work experience, skills, education, and achievements. </a:t>
            </a:r>
          </a:p>
          <a:p>
            <a:pPr marL="0" indent="0" algn="just">
              <a:buNone/>
            </a:pPr>
            <a:r>
              <a:rPr lang="en-US" sz="2100" dirty="0"/>
              <a:t>- A CV, on the other hand, is a longer document that can range from two to several pages and includes a detailed description of a person's academic and professional history, including publications, research projects, and awards.</a:t>
            </a:r>
          </a:p>
          <a:p>
            <a:pPr marL="0" indent="0" algn="just">
              <a:buNone/>
            </a:pPr>
            <a:r>
              <a:rPr lang="en-US" sz="2100" b="1" dirty="0">
                <a:solidFill>
                  <a:srgbClr val="002060"/>
                </a:solidFill>
              </a:rPr>
              <a:t>2.Purpose: </a:t>
            </a:r>
          </a:p>
          <a:p>
            <a:pPr algn="just">
              <a:buFontTx/>
              <a:buChar char="-"/>
            </a:pPr>
            <a:r>
              <a:rPr lang="en-US" sz="2100" dirty="0"/>
              <a:t>Resumes are used primarily in the United States and Canada and are often required for applying to jobs in the private sector. </a:t>
            </a:r>
          </a:p>
          <a:p>
            <a:pPr algn="just">
              <a:buFontTx/>
              <a:buChar char="-"/>
            </a:pPr>
            <a:r>
              <a:rPr lang="en-US" sz="2100" dirty="0"/>
              <a:t>They are designed to showcase a person's relevant skills and experience for a specific job. </a:t>
            </a:r>
          </a:p>
          <a:p>
            <a:pPr algn="just">
              <a:buFontTx/>
              <a:buChar char="-"/>
            </a:pPr>
            <a:r>
              <a:rPr lang="en-US" sz="2100" dirty="0"/>
              <a:t>CVs are used more commonly in Europe, Asia, and other parts of the world, and are often required for academic and research positions. </a:t>
            </a:r>
          </a:p>
          <a:p>
            <a:pPr algn="just">
              <a:buFontTx/>
              <a:buChar char="-"/>
            </a:pPr>
            <a:r>
              <a:rPr lang="en-US" sz="2100" dirty="0"/>
              <a:t>They provide a comprehensive overview of a person's academic and professional achievements and qualifications.</a:t>
            </a:r>
          </a:p>
          <a:p>
            <a:pPr marL="0" indent="0" algn="just">
              <a:buNone/>
            </a:pPr>
            <a:endParaRPr lang="en-US" sz="2100" b="1" dirty="0"/>
          </a:p>
          <a:p>
            <a:endParaRPr lang="en-US" sz="2100" dirty="0"/>
          </a:p>
        </p:txBody>
      </p:sp>
      <p:sp>
        <p:nvSpPr>
          <p:cNvPr id="4" name="Date Placeholder 3">
            <a:extLst>
              <a:ext uri="{FF2B5EF4-FFF2-40B4-BE49-F238E27FC236}">
                <a16:creationId xmlns:a16="http://schemas.microsoft.com/office/drawing/2014/main" id="{2936202A-5C86-6CB6-F558-588CEA0AC3F2}"/>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5AEBDFD5-6CD7-5122-BD9E-C18021DD0C36}"/>
              </a:ext>
            </a:extLst>
          </p:cNvPr>
          <p:cNvSpPr>
            <a:spLocks noGrp="1"/>
          </p:cNvSpPr>
          <p:nvPr>
            <p:ph type="sldNum" sz="quarter" idx="12"/>
          </p:nvPr>
        </p:nvSpPr>
        <p:spPr/>
        <p:txBody>
          <a:bodyPr/>
          <a:lstStyle/>
          <a:p>
            <a:fld id="{665EB301-9CB4-4C2F-8B22-59379053DA70}" type="slidenum">
              <a:rPr lang="en-US" smtClean="0"/>
              <a:t>16</a:t>
            </a:fld>
            <a:endParaRPr lang="en-US"/>
          </a:p>
        </p:txBody>
      </p:sp>
    </p:spTree>
    <p:extLst>
      <p:ext uri="{BB962C8B-B14F-4D97-AF65-F5344CB8AC3E}">
        <p14:creationId xmlns:p14="http://schemas.microsoft.com/office/powerpoint/2010/main" val="161702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54CED-766A-F57F-5465-37F2C24F8106}"/>
              </a:ext>
            </a:extLst>
          </p:cNvPr>
          <p:cNvSpPr>
            <a:spLocks noGrp="1"/>
          </p:cNvSpPr>
          <p:nvPr>
            <p:ph idx="1"/>
          </p:nvPr>
        </p:nvSpPr>
        <p:spPr>
          <a:xfrm>
            <a:off x="838200" y="333772"/>
            <a:ext cx="10515600" cy="6190455"/>
          </a:xfrm>
        </p:spPr>
        <p:txBody>
          <a:bodyPr>
            <a:normAutofit/>
          </a:bodyPr>
          <a:lstStyle/>
          <a:p>
            <a:pPr marL="0" indent="0" algn="just">
              <a:buNone/>
            </a:pPr>
            <a:r>
              <a:rPr lang="en-US" sz="2200" b="1" dirty="0">
                <a:solidFill>
                  <a:srgbClr val="002060"/>
                </a:solidFill>
              </a:rPr>
              <a:t>3. Format: </a:t>
            </a:r>
          </a:p>
          <a:p>
            <a:pPr marL="0" indent="0" algn="just">
              <a:buNone/>
            </a:pPr>
            <a:r>
              <a:rPr lang="en-US" sz="2200" dirty="0"/>
              <a:t>- Resumes are typically formatted to be easily scannable and to highlight key information using bullet points and short phrases. </a:t>
            </a:r>
          </a:p>
          <a:p>
            <a:pPr algn="just">
              <a:buFontTx/>
              <a:buChar char="-"/>
            </a:pPr>
            <a:r>
              <a:rPr lang="en-US" sz="2200" dirty="0"/>
              <a:t>CVs, on the other hand, are more detailed and often organized chronologically, with sections for education, work experience, publications, and other accomplishments.</a:t>
            </a:r>
          </a:p>
          <a:p>
            <a:pPr marL="0" indent="0" algn="just">
              <a:buNone/>
            </a:pPr>
            <a:r>
              <a:rPr lang="en-US" sz="2200" b="1" dirty="0">
                <a:solidFill>
                  <a:srgbClr val="002060"/>
                </a:solidFill>
              </a:rPr>
              <a:t>4. Audience: </a:t>
            </a:r>
          </a:p>
          <a:p>
            <a:pPr algn="just">
              <a:buFontTx/>
              <a:buChar char="-"/>
            </a:pPr>
            <a:r>
              <a:rPr lang="en-US" sz="2200" dirty="0"/>
              <a:t>Resumes are designed to be read quickly by employers, recruiters, or hiring managers, who are looking for specific qualifications and experience. </a:t>
            </a:r>
          </a:p>
          <a:p>
            <a:pPr algn="just">
              <a:buFontTx/>
              <a:buChar char="-"/>
            </a:pPr>
            <a:r>
              <a:rPr lang="en-US" sz="2200" dirty="0"/>
              <a:t>CVs, on the other hand, are often read by academic institutions, government agencies, or research organizations, who are interested in a more comprehensive view of a person's qualifications and experience.</a:t>
            </a:r>
          </a:p>
          <a:p>
            <a:pPr marL="0" indent="0" algn="just">
              <a:buNone/>
            </a:pPr>
            <a:r>
              <a:rPr lang="en-US" sz="2200" dirty="0"/>
              <a:t>-In summary, while both resumes and CVs serve the purpose of showcasing a person's qualifications and experience, they have different formats, lengths, and purposes. </a:t>
            </a:r>
          </a:p>
          <a:p>
            <a:pPr marL="0" indent="0" algn="just">
              <a:buNone/>
            </a:pPr>
            <a:r>
              <a:rPr lang="en-US" sz="2200" dirty="0"/>
              <a:t>It is important to tailor your application document to the specific requirements and expectations of the job or organization you are applying to.</a:t>
            </a:r>
          </a:p>
          <a:p>
            <a:pPr algn="just"/>
            <a:endParaRPr lang="en-US" sz="2200" b="1" dirty="0"/>
          </a:p>
          <a:p>
            <a:endParaRPr lang="en-US" sz="2200" dirty="0"/>
          </a:p>
        </p:txBody>
      </p:sp>
      <p:sp>
        <p:nvSpPr>
          <p:cNvPr id="4" name="Date Placeholder 3">
            <a:extLst>
              <a:ext uri="{FF2B5EF4-FFF2-40B4-BE49-F238E27FC236}">
                <a16:creationId xmlns:a16="http://schemas.microsoft.com/office/drawing/2014/main" id="{2936202A-5C86-6CB6-F558-588CEA0AC3F2}"/>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5AEBDFD5-6CD7-5122-BD9E-C18021DD0C36}"/>
              </a:ext>
            </a:extLst>
          </p:cNvPr>
          <p:cNvSpPr>
            <a:spLocks noGrp="1"/>
          </p:cNvSpPr>
          <p:nvPr>
            <p:ph type="sldNum" sz="quarter" idx="12"/>
          </p:nvPr>
        </p:nvSpPr>
        <p:spPr/>
        <p:txBody>
          <a:bodyPr/>
          <a:lstStyle/>
          <a:p>
            <a:fld id="{665EB301-9CB4-4C2F-8B22-59379053DA70}" type="slidenum">
              <a:rPr lang="en-US" smtClean="0"/>
              <a:t>17</a:t>
            </a:fld>
            <a:endParaRPr lang="en-US"/>
          </a:p>
        </p:txBody>
      </p:sp>
    </p:spTree>
    <p:extLst>
      <p:ext uri="{BB962C8B-B14F-4D97-AF65-F5344CB8AC3E}">
        <p14:creationId xmlns:p14="http://schemas.microsoft.com/office/powerpoint/2010/main" val="102526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54CED-766A-F57F-5465-37F2C24F8106}"/>
              </a:ext>
            </a:extLst>
          </p:cNvPr>
          <p:cNvSpPr>
            <a:spLocks noGrp="1"/>
          </p:cNvSpPr>
          <p:nvPr>
            <p:ph idx="1"/>
          </p:nvPr>
        </p:nvSpPr>
        <p:spPr>
          <a:xfrm>
            <a:off x="297140" y="165895"/>
            <a:ext cx="11620498" cy="6190455"/>
          </a:xfrm>
        </p:spPr>
        <p:txBody>
          <a:bodyPr>
            <a:normAutofit/>
          </a:bodyPr>
          <a:lstStyle/>
          <a:p>
            <a:pPr algn="just"/>
            <a:r>
              <a:rPr lang="en-US" sz="2200" b="1" dirty="0">
                <a:solidFill>
                  <a:srgbClr val="C00000"/>
                </a:solidFill>
              </a:rPr>
              <a:t>What to Include in Resume and CV</a:t>
            </a:r>
          </a:p>
          <a:p>
            <a:pPr marL="0" indent="0">
              <a:buNone/>
            </a:pPr>
            <a:endParaRPr lang="en-US" sz="2200" dirty="0"/>
          </a:p>
        </p:txBody>
      </p:sp>
      <p:sp>
        <p:nvSpPr>
          <p:cNvPr id="4" name="Date Placeholder 3">
            <a:extLst>
              <a:ext uri="{FF2B5EF4-FFF2-40B4-BE49-F238E27FC236}">
                <a16:creationId xmlns:a16="http://schemas.microsoft.com/office/drawing/2014/main" id="{2936202A-5C86-6CB6-F558-588CEA0AC3F2}"/>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5AEBDFD5-6CD7-5122-BD9E-C18021DD0C36}"/>
              </a:ext>
            </a:extLst>
          </p:cNvPr>
          <p:cNvSpPr>
            <a:spLocks noGrp="1"/>
          </p:cNvSpPr>
          <p:nvPr>
            <p:ph type="sldNum" sz="quarter" idx="12"/>
          </p:nvPr>
        </p:nvSpPr>
        <p:spPr/>
        <p:txBody>
          <a:bodyPr/>
          <a:lstStyle/>
          <a:p>
            <a:fld id="{665EB301-9CB4-4C2F-8B22-59379053DA70}" type="slidenum">
              <a:rPr lang="en-US" smtClean="0"/>
              <a:t>18</a:t>
            </a:fld>
            <a:endParaRPr lang="en-US"/>
          </a:p>
        </p:txBody>
      </p:sp>
      <p:pic>
        <p:nvPicPr>
          <p:cNvPr id="8" name="Picture 7">
            <a:extLst>
              <a:ext uri="{FF2B5EF4-FFF2-40B4-BE49-F238E27FC236}">
                <a16:creationId xmlns:a16="http://schemas.microsoft.com/office/drawing/2014/main" id="{2616BB5C-243A-5BCC-30BD-CA726DCA019A}"/>
              </a:ext>
            </a:extLst>
          </p:cNvPr>
          <p:cNvPicPr>
            <a:picLocks noChangeAspect="1"/>
          </p:cNvPicPr>
          <p:nvPr/>
        </p:nvPicPr>
        <p:blipFill>
          <a:blip r:embed="rId2"/>
          <a:stretch>
            <a:fillRect/>
          </a:stretch>
        </p:blipFill>
        <p:spPr>
          <a:xfrm>
            <a:off x="382865" y="1593391"/>
            <a:ext cx="5172075" cy="4361415"/>
          </a:xfrm>
          <a:prstGeom prst="rect">
            <a:avLst/>
          </a:prstGeom>
        </p:spPr>
      </p:pic>
      <p:pic>
        <p:nvPicPr>
          <p:cNvPr id="10" name="Picture 9">
            <a:extLst>
              <a:ext uri="{FF2B5EF4-FFF2-40B4-BE49-F238E27FC236}">
                <a16:creationId xmlns:a16="http://schemas.microsoft.com/office/drawing/2014/main" id="{97588C66-83ED-7775-2A3C-8E4F86237CDA}"/>
              </a:ext>
            </a:extLst>
          </p:cNvPr>
          <p:cNvPicPr>
            <a:picLocks noChangeAspect="1"/>
          </p:cNvPicPr>
          <p:nvPr/>
        </p:nvPicPr>
        <p:blipFill>
          <a:blip r:embed="rId3"/>
          <a:stretch>
            <a:fillRect/>
          </a:stretch>
        </p:blipFill>
        <p:spPr>
          <a:xfrm>
            <a:off x="6637061" y="1591826"/>
            <a:ext cx="5172075" cy="4567276"/>
          </a:xfrm>
          <a:prstGeom prst="rect">
            <a:avLst/>
          </a:prstGeom>
        </p:spPr>
      </p:pic>
      <p:sp>
        <p:nvSpPr>
          <p:cNvPr id="11" name="TextBox 10">
            <a:extLst>
              <a:ext uri="{FF2B5EF4-FFF2-40B4-BE49-F238E27FC236}">
                <a16:creationId xmlns:a16="http://schemas.microsoft.com/office/drawing/2014/main" id="{22D54EB3-2A3F-D629-8454-5E8542D108F8}"/>
              </a:ext>
            </a:extLst>
          </p:cNvPr>
          <p:cNvSpPr txBox="1"/>
          <p:nvPr/>
        </p:nvSpPr>
        <p:spPr>
          <a:xfrm>
            <a:off x="1431235" y="976403"/>
            <a:ext cx="1116716" cy="430887"/>
          </a:xfrm>
          <a:prstGeom prst="rect">
            <a:avLst/>
          </a:prstGeom>
          <a:noFill/>
        </p:spPr>
        <p:txBody>
          <a:bodyPr wrap="none" rtlCol="0">
            <a:spAutoFit/>
          </a:bodyPr>
          <a:lstStyle/>
          <a:p>
            <a:r>
              <a:rPr lang="en-US" sz="2200" b="1" dirty="0">
                <a:solidFill>
                  <a:srgbClr val="002060"/>
                </a:solidFill>
              </a:rPr>
              <a:t>Resume</a:t>
            </a:r>
          </a:p>
        </p:txBody>
      </p:sp>
      <p:sp>
        <p:nvSpPr>
          <p:cNvPr id="12" name="TextBox 11">
            <a:extLst>
              <a:ext uri="{FF2B5EF4-FFF2-40B4-BE49-F238E27FC236}">
                <a16:creationId xmlns:a16="http://schemas.microsoft.com/office/drawing/2014/main" id="{FEA0410A-5DC2-AF57-4BC1-81E876CCEC60}"/>
              </a:ext>
            </a:extLst>
          </p:cNvPr>
          <p:cNvSpPr txBox="1"/>
          <p:nvPr/>
        </p:nvSpPr>
        <p:spPr>
          <a:xfrm>
            <a:off x="8289235" y="976403"/>
            <a:ext cx="500458" cy="430887"/>
          </a:xfrm>
          <a:prstGeom prst="rect">
            <a:avLst/>
          </a:prstGeom>
          <a:noFill/>
        </p:spPr>
        <p:txBody>
          <a:bodyPr wrap="none" rtlCol="0">
            <a:spAutoFit/>
          </a:bodyPr>
          <a:lstStyle/>
          <a:p>
            <a:r>
              <a:rPr lang="en-US" sz="2200" b="1" dirty="0">
                <a:solidFill>
                  <a:srgbClr val="002060"/>
                </a:solidFill>
              </a:rPr>
              <a:t>CV</a:t>
            </a:r>
          </a:p>
        </p:txBody>
      </p:sp>
      <p:cxnSp>
        <p:nvCxnSpPr>
          <p:cNvPr id="14" name="Straight Connector 13">
            <a:extLst>
              <a:ext uri="{FF2B5EF4-FFF2-40B4-BE49-F238E27FC236}">
                <a16:creationId xmlns:a16="http://schemas.microsoft.com/office/drawing/2014/main" id="{27F3CAC5-0C8E-9A97-B2D7-D353589DB44F}"/>
              </a:ext>
            </a:extLst>
          </p:cNvPr>
          <p:cNvCxnSpPr>
            <a:cxnSpLocks/>
          </p:cNvCxnSpPr>
          <p:nvPr/>
        </p:nvCxnSpPr>
        <p:spPr>
          <a:xfrm>
            <a:off x="6003235" y="1525767"/>
            <a:ext cx="7040" cy="4532173"/>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Rectangle: Rounded Corners 15">
            <a:extLst>
              <a:ext uri="{FF2B5EF4-FFF2-40B4-BE49-F238E27FC236}">
                <a16:creationId xmlns:a16="http://schemas.microsoft.com/office/drawing/2014/main" id="{967C1BCC-E9E3-CAAF-CE7F-5F2132C612E3}"/>
              </a:ext>
            </a:extLst>
          </p:cNvPr>
          <p:cNvSpPr/>
          <p:nvPr/>
        </p:nvSpPr>
        <p:spPr>
          <a:xfrm>
            <a:off x="993913" y="976403"/>
            <a:ext cx="2136909" cy="4308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17605A1-A80E-7607-C5FB-D8A8D734782A}"/>
              </a:ext>
            </a:extLst>
          </p:cNvPr>
          <p:cNvSpPr/>
          <p:nvPr/>
        </p:nvSpPr>
        <p:spPr>
          <a:xfrm>
            <a:off x="7389750" y="963691"/>
            <a:ext cx="2136909" cy="4308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370382-62B2-3F78-4356-177C811865E4}"/>
              </a:ext>
            </a:extLst>
          </p:cNvPr>
          <p:cNvSpPr/>
          <p:nvPr/>
        </p:nvSpPr>
        <p:spPr>
          <a:xfrm>
            <a:off x="274362" y="1579160"/>
            <a:ext cx="5280578" cy="4478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E4E2925-9A38-8B26-0D49-C7CFBE404D79}"/>
              </a:ext>
            </a:extLst>
          </p:cNvPr>
          <p:cNvSpPr/>
          <p:nvPr/>
        </p:nvSpPr>
        <p:spPr>
          <a:xfrm>
            <a:off x="6467066" y="1525767"/>
            <a:ext cx="5342070" cy="44787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54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animBg="1"/>
      <p:bldP spid="17"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EAEA-7B17-3553-47FF-FFB30F2C4BEC}"/>
              </a:ext>
            </a:extLst>
          </p:cNvPr>
          <p:cNvSpPr>
            <a:spLocks noGrp="1"/>
          </p:cNvSpPr>
          <p:nvPr>
            <p:ph type="title"/>
          </p:nvPr>
        </p:nvSpPr>
        <p:spPr>
          <a:xfrm>
            <a:off x="586410" y="143151"/>
            <a:ext cx="10515600" cy="602284"/>
          </a:xfrm>
        </p:spPr>
        <p:txBody>
          <a:bodyPr>
            <a:normAutofit/>
          </a:bodyPr>
          <a:lstStyle/>
          <a:p>
            <a:r>
              <a:rPr lang="en-US" sz="2400" b="1" i="0" dirty="0">
                <a:solidFill>
                  <a:srgbClr val="C00000"/>
                </a:solidFill>
                <a:effectLst/>
                <a:latin typeface="+mn-lt"/>
              </a:rPr>
              <a:t>How To Develop An Impressive </a:t>
            </a:r>
            <a:r>
              <a:rPr lang="en-US" sz="2400" b="1" dirty="0">
                <a:solidFill>
                  <a:srgbClr val="C00000"/>
                </a:solidFill>
                <a:latin typeface="+mn-lt"/>
              </a:rPr>
              <a:t>R</a:t>
            </a:r>
            <a:r>
              <a:rPr lang="en-US" sz="2400" b="1" i="0" dirty="0">
                <a:solidFill>
                  <a:srgbClr val="C00000"/>
                </a:solidFill>
                <a:effectLst/>
                <a:latin typeface="+mn-lt"/>
              </a:rPr>
              <a:t>esume</a:t>
            </a:r>
            <a:endParaRPr lang="en-US" sz="2400" b="1" dirty="0">
              <a:solidFill>
                <a:srgbClr val="C00000"/>
              </a:solidFill>
              <a:latin typeface="+mn-lt"/>
            </a:endParaRPr>
          </a:p>
        </p:txBody>
      </p:sp>
      <p:sp>
        <p:nvSpPr>
          <p:cNvPr id="3" name="Content Placeholder 2">
            <a:extLst>
              <a:ext uri="{FF2B5EF4-FFF2-40B4-BE49-F238E27FC236}">
                <a16:creationId xmlns:a16="http://schemas.microsoft.com/office/drawing/2014/main" id="{9A226A15-5E92-CA7D-4C00-B5DC0FA98890}"/>
              </a:ext>
            </a:extLst>
          </p:cNvPr>
          <p:cNvSpPr>
            <a:spLocks noGrp="1"/>
          </p:cNvSpPr>
          <p:nvPr>
            <p:ph idx="1"/>
          </p:nvPr>
        </p:nvSpPr>
        <p:spPr>
          <a:xfrm>
            <a:off x="410818" y="765590"/>
            <a:ext cx="11688416" cy="5976040"/>
          </a:xfrm>
        </p:spPr>
        <p:txBody>
          <a:bodyPr>
            <a:noAutofit/>
          </a:bodyPr>
          <a:lstStyle/>
          <a:p>
            <a:pPr algn="just"/>
            <a:r>
              <a:rPr lang="en-US" sz="2200" b="0" i="0" dirty="0">
                <a:effectLst/>
                <a:latin typeface="Söhne"/>
              </a:rPr>
              <a:t>Developing an impressive resume can be challenging, but there are several steps you can take to make your resume stand out to potential employers. </a:t>
            </a:r>
          </a:p>
          <a:p>
            <a:pPr algn="just"/>
            <a:r>
              <a:rPr lang="en-US" sz="2200" b="0" i="0" dirty="0">
                <a:effectLst/>
                <a:latin typeface="Söhne"/>
              </a:rPr>
              <a:t>Here are some tips for creating an impressive resume:</a:t>
            </a:r>
          </a:p>
          <a:p>
            <a:pPr algn="just">
              <a:buFont typeface="+mj-lt"/>
              <a:buAutoNum type="arabicPeriod"/>
            </a:pPr>
            <a:r>
              <a:rPr lang="en-US" sz="2200" b="0" i="0" dirty="0">
                <a:solidFill>
                  <a:srgbClr val="002060"/>
                </a:solidFill>
                <a:effectLst/>
                <a:latin typeface="Söhne"/>
              </a:rPr>
              <a:t>Use a clear and easy-to-read format.</a:t>
            </a:r>
          </a:p>
          <a:p>
            <a:pPr marL="0" indent="0" algn="just">
              <a:buNone/>
            </a:pPr>
            <a:r>
              <a:rPr lang="en-US" sz="2200" dirty="0">
                <a:latin typeface="Söhne"/>
              </a:rPr>
              <a:t>- </a:t>
            </a:r>
            <a:r>
              <a:rPr lang="en-US" sz="2200" b="0" i="0" dirty="0">
                <a:effectLst/>
                <a:latin typeface="Söhne"/>
              </a:rPr>
              <a:t>This makes it easy for potential employers to quickly scan your resume.</a:t>
            </a:r>
          </a:p>
          <a:p>
            <a:pPr marL="0" indent="0" algn="just">
              <a:buNone/>
            </a:pPr>
            <a:r>
              <a:rPr lang="en-US" sz="2200" b="0" i="0" dirty="0">
                <a:solidFill>
                  <a:srgbClr val="002060"/>
                </a:solidFill>
                <a:effectLst/>
                <a:latin typeface="Söhne"/>
              </a:rPr>
              <a:t>2.Customize your resume for each job you apply for.</a:t>
            </a:r>
          </a:p>
          <a:p>
            <a:pPr marL="0" indent="0" algn="just">
              <a:buNone/>
            </a:pPr>
            <a:r>
              <a:rPr lang="en-US" sz="2200" dirty="0">
                <a:latin typeface="Söhne"/>
              </a:rPr>
              <a:t>-</a:t>
            </a:r>
            <a:r>
              <a:rPr lang="en-US" sz="2200" b="0" i="0" dirty="0">
                <a:effectLst/>
                <a:latin typeface="Söhne"/>
              </a:rPr>
              <a:t> This ensures that your resume highlights the skills and experiences that are most relevant to the job.</a:t>
            </a:r>
          </a:p>
          <a:p>
            <a:pPr marL="0" indent="0" algn="just">
              <a:buNone/>
            </a:pPr>
            <a:r>
              <a:rPr lang="en-US" sz="2200" b="0" i="0" dirty="0">
                <a:solidFill>
                  <a:srgbClr val="002060"/>
                </a:solidFill>
                <a:effectLst/>
                <a:latin typeface="Söhne"/>
              </a:rPr>
              <a:t>3.Use strong action verbs to describe your accomplishments. </a:t>
            </a:r>
          </a:p>
          <a:p>
            <a:pPr marL="0" indent="0" algn="just">
              <a:buNone/>
            </a:pPr>
            <a:r>
              <a:rPr lang="en-US" sz="2200" dirty="0">
                <a:latin typeface="Söhne"/>
              </a:rPr>
              <a:t>-</a:t>
            </a:r>
            <a:r>
              <a:rPr lang="en-US" sz="2200" b="0" i="0" dirty="0">
                <a:effectLst/>
                <a:latin typeface="Söhne"/>
              </a:rPr>
              <a:t>This demonstrates your impact in previous roles.</a:t>
            </a:r>
          </a:p>
          <a:p>
            <a:pPr marL="0" indent="0" algn="just">
              <a:buNone/>
            </a:pPr>
            <a:r>
              <a:rPr lang="en-US" sz="2200" b="0" i="0" dirty="0">
                <a:solidFill>
                  <a:srgbClr val="002060"/>
                </a:solidFill>
                <a:effectLst/>
                <a:latin typeface="Söhne"/>
              </a:rPr>
              <a:t>4.Quantify your achievements. </a:t>
            </a:r>
          </a:p>
          <a:p>
            <a:pPr marL="0" indent="0" algn="just">
              <a:buNone/>
            </a:pPr>
            <a:r>
              <a:rPr lang="en-US" sz="2200" dirty="0">
                <a:latin typeface="Söhne"/>
              </a:rPr>
              <a:t>-</a:t>
            </a:r>
            <a:r>
              <a:rPr lang="en-US" sz="2200" b="0" i="0" dirty="0">
                <a:effectLst/>
                <a:latin typeface="Söhne"/>
              </a:rPr>
              <a:t>Use numbers to show the impact of your work, such as the percentage increase in sales you achieved or the number of projects you completed.</a:t>
            </a:r>
          </a:p>
          <a:p>
            <a:pPr marL="0" indent="0" algn="just">
              <a:buNone/>
            </a:pPr>
            <a:r>
              <a:rPr lang="en-US" sz="2200" dirty="0">
                <a:solidFill>
                  <a:srgbClr val="002060"/>
                </a:solidFill>
                <a:latin typeface="Söhne"/>
              </a:rPr>
              <a:t>5.</a:t>
            </a:r>
            <a:r>
              <a:rPr lang="en-US" sz="2200" dirty="0">
                <a:solidFill>
                  <a:srgbClr val="002060"/>
                </a:solidFill>
              </a:rPr>
              <a:t> Focus on the results you achieved in previous roles. </a:t>
            </a:r>
          </a:p>
          <a:p>
            <a:pPr marL="0" indent="0" algn="just">
              <a:buNone/>
            </a:pPr>
            <a:r>
              <a:rPr lang="en-US" sz="2200" dirty="0"/>
              <a:t>-Employers are interested in how you contributed to the success of the organizations you worked for.</a:t>
            </a:r>
          </a:p>
          <a:p>
            <a:pPr marL="0" indent="0" algn="just">
              <a:buNone/>
            </a:pPr>
            <a:endParaRPr lang="en-US" sz="2200" b="0" i="0" dirty="0">
              <a:effectLst/>
              <a:latin typeface="Söhne"/>
            </a:endParaRPr>
          </a:p>
          <a:p>
            <a:pPr algn="just">
              <a:buFont typeface="+mj-lt"/>
              <a:buAutoNum type="arabicPeriod"/>
            </a:pPr>
            <a:endParaRPr lang="en-US" sz="2200" b="0" i="0" dirty="0">
              <a:effectLst/>
              <a:latin typeface="Söhne"/>
            </a:endParaRPr>
          </a:p>
          <a:p>
            <a:pPr marL="0" indent="0" algn="just">
              <a:buNone/>
            </a:pPr>
            <a:r>
              <a:rPr lang="en-US" sz="2200" dirty="0"/>
              <a:t> </a:t>
            </a:r>
          </a:p>
        </p:txBody>
      </p:sp>
      <p:sp>
        <p:nvSpPr>
          <p:cNvPr id="4" name="Date Placeholder 3">
            <a:extLst>
              <a:ext uri="{FF2B5EF4-FFF2-40B4-BE49-F238E27FC236}">
                <a16:creationId xmlns:a16="http://schemas.microsoft.com/office/drawing/2014/main" id="{BFDD4925-0F8D-13DE-2B38-C68074D07BC2}"/>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71663323-AD9A-BD66-7093-94CB74D9ADA7}"/>
              </a:ext>
            </a:extLst>
          </p:cNvPr>
          <p:cNvSpPr>
            <a:spLocks noGrp="1"/>
          </p:cNvSpPr>
          <p:nvPr>
            <p:ph type="sldNum" sz="quarter" idx="12"/>
          </p:nvPr>
        </p:nvSpPr>
        <p:spPr/>
        <p:txBody>
          <a:bodyPr/>
          <a:lstStyle/>
          <a:p>
            <a:fld id="{665EB301-9CB4-4C2F-8B22-59379053DA70}" type="slidenum">
              <a:rPr lang="en-US" smtClean="0"/>
              <a:t>19</a:t>
            </a:fld>
            <a:endParaRPr lang="en-US"/>
          </a:p>
        </p:txBody>
      </p:sp>
    </p:spTree>
    <p:extLst>
      <p:ext uri="{BB962C8B-B14F-4D97-AF65-F5344CB8AC3E}">
        <p14:creationId xmlns:p14="http://schemas.microsoft.com/office/powerpoint/2010/main" val="251096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EE9A-5CA4-1B32-4A0C-5F552C88939C}"/>
              </a:ext>
            </a:extLst>
          </p:cNvPr>
          <p:cNvSpPr>
            <a:spLocks noGrp="1"/>
          </p:cNvSpPr>
          <p:nvPr>
            <p:ph type="title"/>
          </p:nvPr>
        </p:nvSpPr>
        <p:spPr>
          <a:xfrm>
            <a:off x="980044" y="266294"/>
            <a:ext cx="9658927" cy="956267"/>
          </a:xfrm>
        </p:spPr>
        <p:txBody>
          <a:bodyPr>
            <a:normAutofit/>
          </a:bodyPr>
          <a:lstStyle/>
          <a:p>
            <a:r>
              <a:rPr lang="en-US" sz="2400" b="1" dirty="0">
                <a:solidFill>
                  <a:srgbClr val="C00000"/>
                </a:solidFill>
                <a:latin typeface="+mn-lt"/>
              </a:rPr>
              <a:t>Employability and Skill Development</a:t>
            </a:r>
          </a:p>
        </p:txBody>
      </p:sp>
      <p:sp>
        <p:nvSpPr>
          <p:cNvPr id="4" name="Date Placeholder 3">
            <a:extLst>
              <a:ext uri="{FF2B5EF4-FFF2-40B4-BE49-F238E27FC236}">
                <a16:creationId xmlns:a16="http://schemas.microsoft.com/office/drawing/2014/main" id="{C7701E63-EED5-16C6-3EBD-D842C06ED620}"/>
              </a:ext>
            </a:extLst>
          </p:cNvPr>
          <p:cNvSpPr>
            <a:spLocks noGrp="1"/>
          </p:cNvSpPr>
          <p:nvPr>
            <p:ph type="dt" sz="half" idx="10"/>
          </p:nvPr>
        </p:nvSpPr>
        <p:spPr/>
        <p:txBody>
          <a:bodyPr/>
          <a:lstStyle/>
          <a:p>
            <a:fld id="{C226C300-ADA0-4725-B400-2987D4544776}" type="datetime1">
              <a:rPr lang="en-US" smtClean="0"/>
              <a:t>3/23/2023</a:t>
            </a:fld>
            <a:endParaRPr lang="en-US"/>
          </a:p>
        </p:txBody>
      </p:sp>
      <p:sp>
        <p:nvSpPr>
          <p:cNvPr id="6" name="Slide Number Placeholder 5">
            <a:extLst>
              <a:ext uri="{FF2B5EF4-FFF2-40B4-BE49-F238E27FC236}">
                <a16:creationId xmlns:a16="http://schemas.microsoft.com/office/drawing/2014/main" id="{6111E20B-E5A1-7027-2EC4-ABB8479BE9C9}"/>
              </a:ext>
            </a:extLst>
          </p:cNvPr>
          <p:cNvSpPr>
            <a:spLocks noGrp="1"/>
          </p:cNvSpPr>
          <p:nvPr>
            <p:ph type="sldNum" sz="quarter" idx="12"/>
          </p:nvPr>
        </p:nvSpPr>
        <p:spPr/>
        <p:txBody>
          <a:bodyPr/>
          <a:lstStyle/>
          <a:p>
            <a:fld id="{665EB301-9CB4-4C2F-8B22-59379053DA70}" type="slidenum">
              <a:rPr lang="en-US" smtClean="0"/>
              <a:t>2</a:t>
            </a:fld>
            <a:endParaRPr lang="en-US"/>
          </a:p>
        </p:txBody>
      </p:sp>
      <p:sp>
        <p:nvSpPr>
          <p:cNvPr id="9" name="Content Placeholder 8">
            <a:extLst>
              <a:ext uri="{FF2B5EF4-FFF2-40B4-BE49-F238E27FC236}">
                <a16:creationId xmlns:a16="http://schemas.microsoft.com/office/drawing/2014/main" id="{2D746076-1BCF-9D18-A5CA-B4C8BFFBC871}"/>
              </a:ext>
            </a:extLst>
          </p:cNvPr>
          <p:cNvSpPr>
            <a:spLocks noGrp="1"/>
          </p:cNvSpPr>
          <p:nvPr>
            <p:ph idx="1"/>
          </p:nvPr>
        </p:nvSpPr>
        <p:spPr>
          <a:xfrm>
            <a:off x="692728" y="1170504"/>
            <a:ext cx="11223502" cy="5004067"/>
          </a:xfrm>
        </p:spPr>
        <p:txBody>
          <a:bodyPr>
            <a:normAutofit/>
          </a:bodyPr>
          <a:lstStyle/>
          <a:p>
            <a:r>
              <a:rPr lang="en-US" sz="2200" dirty="0"/>
              <a:t> </a:t>
            </a:r>
            <a:r>
              <a:rPr lang="en-US" sz="2200" b="1" i="0" dirty="0">
                <a:solidFill>
                  <a:schemeClr val="accent1">
                    <a:lumMod val="50000"/>
                  </a:schemeClr>
                </a:solidFill>
                <a:effectLst/>
              </a:rPr>
              <a:t>Employability</a:t>
            </a:r>
            <a:r>
              <a:rPr lang="en-US" sz="2200" b="0" i="0" dirty="0">
                <a:solidFill>
                  <a:schemeClr val="accent1">
                    <a:lumMod val="50000"/>
                  </a:schemeClr>
                </a:solidFill>
                <a:effectLst/>
              </a:rPr>
              <a:t> </a:t>
            </a:r>
            <a:r>
              <a:rPr lang="en-US" sz="2200" b="0" i="0" dirty="0">
                <a:effectLst/>
              </a:rPr>
              <a:t>refers to a person's ability to obtain and maintain employment. </a:t>
            </a:r>
          </a:p>
          <a:p>
            <a:pPr marL="0" indent="0">
              <a:buNone/>
            </a:pPr>
            <a:r>
              <a:rPr lang="en-US" sz="2200" b="0" i="0" dirty="0">
                <a:effectLst/>
              </a:rPr>
              <a:t>- It is influenced by a range of factors, including education, experience, skills, and personal qualities. </a:t>
            </a:r>
          </a:p>
          <a:p>
            <a:pPr marL="0" indent="0">
              <a:buNone/>
            </a:pPr>
            <a:r>
              <a:rPr lang="en-US" sz="2200" b="0" i="0" dirty="0">
                <a:effectLst/>
              </a:rPr>
              <a:t>- </a:t>
            </a:r>
            <a:r>
              <a:rPr lang="en-US" sz="2200" b="1" i="0" dirty="0">
                <a:solidFill>
                  <a:schemeClr val="accent1">
                    <a:lumMod val="50000"/>
                  </a:schemeClr>
                </a:solidFill>
                <a:effectLst/>
              </a:rPr>
              <a:t>Skill development </a:t>
            </a:r>
            <a:r>
              <a:rPr lang="en-US" sz="2200" b="0" i="0" dirty="0">
                <a:effectLst/>
              </a:rPr>
              <a:t>plays a crucial role in enhancing employability and preparing individuals for the job market. </a:t>
            </a:r>
          </a:p>
          <a:p>
            <a:pPr marL="0" indent="0">
              <a:buNone/>
            </a:pPr>
            <a:endParaRPr lang="en-US" sz="2200" b="0" i="0" dirty="0">
              <a:effectLst/>
            </a:endParaRPr>
          </a:p>
          <a:p>
            <a:pPr marL="0" indent="0">
              <a:buNone/>
            </a:pPr>
            <a:r>
              <a:rPr lang="en-US" sz="2200" dirty="0"/>
              <a:t>    </a:t>
            </a:r>
            <a:r>
              <a:rPr lang="en-US" sz="2200" b="1" dirty="0"/>
              <a:t>So, </a:t>
            </a:r>
            <a:r>
              <a:rPr lang="en-US" sz="2200" b="1" i="0" dirty="0">
                <a:effectLst/>
              </a:rPr>
              <a:t>Here are some ways to develop and improve employability skills:</a:t>
            </a:r>
          </a:p>
          <a:p>
            <a:pPr marL="0" indent="0">
              <a:buNone/>
            </a:pPr>
            <a:endParaRPr lang="en-US" sz="2200" b="1" i="0" dirty="0">
              <a:effectLst/>
            </a:endParaRPr>
          </a:p>
          <a:p>
            <a:pPr marL="457200" indent="-457200">
              <a:buAutoNum type="arabicPeriod"/>
            </a:pPr>
            <a:r>
              <a:rPr lang="en-US" sz="2200" b="1" i="0" dirty="0">
                <a:solidFill>
                  <a:schemeClr val="accent1">
                    <a:lumMod val="50000"/>
                  </a:schemeClr>
                </a:solidFill>
                <a:effectLst/>
              </a:rPr>
              <a:t>Identify skill gaps</a:t>
            </a:r>
            <a:r>
              <a:rPr lang="en-US" sz="2200" b="0" i="0" dirty="0">
                <a:solidFill>
                  <a:srgbClr val="374151"/>
                </a:solidFill>
                <a:effectLst/>
              </a:rPr>
              <a:t>: </a:t>
            </a:r>
          </a:p>
          <a:p>
            <a:pPr marL="0" indent="0">
              <a:buNone/>
            </a:pPr>
            <a:r>
              <a:rPr lang="en-US" sz="2200" dirty="0"/>
              <a:t>- </a:t>
            </a:r>
            <a:r>
              <a:rPr lang="en-US" sz="2200" b="0" i="0" dirty="0">
                <a:effectLst/>
              </a:rPr>
              <a:t>Assess your current skills and identify areas where you need to improve.</a:t>
            </a:r>
          </a:p>
          <a:p>
            <a:pPr marL="0" indent="0">
              <a:buNone/>
            </a:pPr>
            <a:r>
              <a:rPr lang="en-US" sz="2200" dirty="0"/>
              <a:t>-</a:t>
            </a:r>
            <a:r>
              <a:rPr lang="en-US" sz="2200" b="0" i="0" dirty="0">
                <a:effectLst/>
              </a:rPr>
              <a:t> This could involve seeking feedback from colleagues, taking online assessments, or consulting with a career counselor.</a:t>
            </a:r>
          </a:p>
          <a:p>
            <a:endParaRPr lang="en-US" sz="2200" b="0" i="0" dirty="0">
              <a:effectLst/>
            </a:endParaRPr>
          </a:p>
          <a:p>
            <a:endParaRPr lang="en-US" sz="1600" dirty="0">
              <a:solidFill>
                <a:srgbClr val="374151"/>
              </a:solidFill>
              <a:latin typeface="Söhne"/>
            </a:endParaRPr>
          </a:p>
        </p:txBody>
      </p:sp>
    </p:spTree>
    <p:extLst>
      <p:ext uri="{BB962C8B-B14F-4D97-AF65-F5344CB8AC3E}">
        <p14:creationId xmlns:p14="http://schemas.microsoft.com/office/powerpoint/2010/main" val="159355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226A15-5E92-CA7D-4C00-B5DC0FA98890}"/>
              </a:ext>
            </a:extLst>
          </p:cNvPr>
          <p:cNvSpPr>
            <a:spLocks noGrp="1"/>
          </p:cNvSpPr>
          <p:nvPr>
            <p:ph idx="1"/>
          </p:nvPr>
        </p:nvSpPr>
        <p:spPr>
          <a:xfrm>
            <a:off x="745435" y="649357"/>
            <a:ext cx="11115261" cy="6072118"/>
          </a:xfrm>
        </p:spPr>
        <p:txBody>
          <a:bodyPr>
            <a:noAutofit/>
          </a:bodyPr>
          <a:lstStyle/>
          <a:p>
            <a:pPr marL="0" indent="0" algn="just">
              <a:buNone/>
            </a:pPr>
            <a:r>
              <a:rPr lang="en-US" sz="2200" b="0" i="0" dirty="0">
                <a:solidFill>
                  <a:srgbClr val="002060"/>
                </a:solidFill>
                <a:effectLst/>
              </a:rPr>
              <a:t>6.</a:t>
            </a:r>
            <a:r>
              <a:rPr lang="en-US" sz="2200" dirty="0">
                <a:solidFill>
                  <a:srgbClr val="002060"/>
                </a:solidFill>
              </a:rPr>
              <a:t> Include a summary statement at the top of your resume.</a:t>
            </a:r>
          </a:p>
          <a:p>
            <a:pPr algn="just">
              <a:buFontTx/>
              <a:buChar char="-"/>
            </a:pPr>
            <a:r>
              <a:rPr lang="en-US" sz="2200" dirty="0"/>
              <a:t>This provides a brief overview of your qualifications and career goals.</a:t>
            </a:r>
          </a:p>
          <a:p>
            <a:pPr marL="0" indent="0" algn="just">
              <a:buNone/>
            </a:pPr>
            <a:r>
              <a:rPr lang="en-US" sz="2200" dirty="0">
                <a:solidFill>
                  <a:srgbClr val="002060"/>
                </a:solidFill>
              </a:rPr>
              <a:t>7. Use keywords from the job posting. </a:t>
            </a:r>
          </a:p>
          <a:p>
            <a:pPr marL="0" indent="0" algn="just">
              <a:buNone/>
            </a:pPr>
            <a:r>
              <a:rPr lang="en-US" sz="2200" dirty="0"/>
              <a:t>-Many companies use applicant tracking systems (ATS) to screen resumes, so including keywords from the job posting can help your resume get through the initial screening process.</a:t>
            </a:r>
          </a:p>
          <a:p>
            <a:pPr marL="0" indent="0" algn="just">
              <a:buNone/>
            </a:pPr>
            <a:r>
              <a:rPr lang="en-US" sz="2200" dirty="0">
                <a:solidFill>
                  <a:srgbClr val="002060"/>
                </a:solidFill>
              </a:rPr>
              <a:t>8. Keep your resume concise. </a:t>
            </a:r>
          </a:p>
          <a:p>
            <a:pPr marL="0" indent="0" algn="just">
              <a:buNone/>
            </a:pPr>
            <a:r>
              <a:rPr lang="en-US" sz="2200" dirty="0"/>
              <a:t>-Aim for a one-page resume, or a maximum of two pages if you have extensive experience.</a:t>
            </a:r>
          </a:p>
          <a:p>
            <a:pPr marL="0" indent="0" algn="just">
              <a:buNone/>
            </a:pPr>
            <a:r>
              <a:rPr lang="en-US" sz="2200" dirty="0">
                <a:solidFill>
                  <a:srgbClr val="002060"/>
                </a:solidFill>
              </a:rPr>
              <a:t>9. Use a professional email address and voicemail greeting. </a:t>
            </a:r>
          </a:p>
          <a:p>
            <a:pPr marL="0" indent="0" algn="just">
              <a:buNone/>
            </a:pPr>
            <a:r>
              <a:rPr lang="en-US" sz="2200" dirty="0"/>
              <a:t>-This presents you as a professional candidate.</a:t>
            </a:r>
          </a:p>
          <a:p>
            <a:pPr marL="0" indent="0" algn="just">
              <a:buNone/>
            </a:pPr>
            <a:r>
              <a:rPr lang="en-US" sz="2200" dirty="0">
                <a:solidFill>
                  <a:srgbClr val="002060"/>
                </a:solidFill>
              </a:rPr>
              <a:t>10. Proofread and edit your resume. </a:t>
            </a:r>
          </a:p>
          <a:p>
            <a:pPr marL="0" indent="0" algn="just">
              <a:buNone/>
            </a:pPr>
            <a:r>
              <a:rPr lang="en-US" sz="2200" dirty="0"/>
              <a:t>-Make sure there are no typos or grammatical errors that could detract from your qualifications.</a:t>
            </a:r>
          </a:p>
          <a:p>
            <a:pPr marL="0" indent="0" algn="just">
              <a:buNone/>
            </a:pPr>
            <a:endParaRPr lang="en-US" sz="2200" dirty="0"/>
          </a:p>
          <a:p>
            <a:pPr marL="0" indent="0" algn="just">
              <a:buNone/>
            </a:pPr>
            <a:r>
              <a:rPr lang="en-US" sz="2200" dirty="0"/>
              <a:t>So, By following these tips, you can develop an impressive resume that will help you stand out to potential employers and increase your chances of getting the job you want.</a:t>
            </a:r>
          </a:p>
          <a:p>
            <a:pPr marL="0" indent="0" algn="just">
              <a:buNone/>
            </a:pPr>
            <a:endParaRPr lang="en-US" sz="2200" dirty="0"/>
          </a:p>
          <a:p>
            <a:pPr marL="0" indent="0" algn="just">
              <a:buNone/>
            </a:pPr>
            <a:endParaRPr lang="en-US" sz="2200" b="0" i="0" dirty="0">
              <a:solidFill>
                <a:srgbClr val="374151"/>
              </a:solidFill>
              <a:effectLst/>
            </a:endParaRPr>
          </a:p>
          <a:p>
            <a:pPr marL="0" indent="0" algn="just">
              <a:buNone/>
            </a:pPr>
            <a:r>
              <a:rPr lang="en-US" sz="2200" dirty="0"/>
              <a:t> </a:t>
            </a:r>
          </a:p>
        </p:txBody>
      </p:sp>
      <p:sp>
        <p:nvSpPr>
          <p:cNvPr id="4" name="Date Placeholder 3">
            <a:extLst>
              <a:ext uri="{FF2B5EF4-FFF2-40B4-BE49-F238E27FC236}">
                <a16:creationId xmlns:a16="http://schemas.microsoft.com/office/drawing/2014/main" id="{BFDD4925-0F8D-13DE-2B38-C68074D07BC2}"/>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71663323-AD9A-BD66-7093-94CB74D9ADA7}"/>
              </a:ext>
            </a:extLst>
          </p:cNvPr>
          <p:cNvSpPr>
            <a:spLocks noGrp="1"/>
          </p:cNvSpPr>
          <p:nvPr>
            <p:ph type="sldNum" sz="quarter" idx="12"/>
          </p:nvPr>
        </p:nvSpPr>
        <p:spPr/>
        <p:txBody>
          <a:bodyPr/>
          <a:lstStyle/>
          <a:p>
            <a:fld id="{665EB301-9CB4-4C2F-8B22-59379053DA70}" type="slidenum">
              <a:rPr lang="en-US" smtClean="0"/>
              <a:t>20</a:t>
            </a:fld>
            <a:endParaRPr lang="en-US"/>
          </a:p>
        </p:txBody>
      </p:sp>
    </p:spTree>
    <p:extLst>
      <p:ext uri="{BB962C8B-B14F-4D97-AF65-F5344CB8AC3E}">
        <p14:creationId xmlns:p14="http://schemas.microsoft.com/office/powerpoint/2010/main" val="216199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5D75E-EEB8-A93F-1796-FBBEA92A1B96}"/>
              </a:ext>
            </a:extLst>
          </p:cNvPr>
          <p:cNvSpPr>
            <a:spLocks noGrp="1"/>
          </p:cNvSpPr>
          <p:nvPr>
            <p:ph type="title"/>
          </p:nvPr>
        </p:nvSpPr>
        <p:spPr>
          <a:xfrm>
            <a:off x="970722" y="351873"/>
            <a:ext cx="10515600" cy="575779"/>
          </a:xfrm>
        </p:spPr>
        <p:txBody>
          <a:bodyPr>
            <a:normAutofit/>
          </a:bodyPr>
          <a:lstStyle/>
          <a:p>
            <a:r>
              <a:rPr lang="en-US" sz="2400" b="1" i="0" u="none" strike="noStrike" baseline="0" dirty="0">
                <a:solidFill>
                  <a:srgbClr val="C00000"/>
                </a:solidFill>
                <a:latin typeface="+mn-lt"/>
              </a:rPr>
              <a:t>Different formats of Resume:  Chronological</a:t>
            </a:r>
            <a:endParaRPr lang="en-US" sz="2400" b="1" dirty="0">
              <a:solidFill>
                <a:srgbClr val="C00000"/>
              </a:solidFill>
              <a:latin typeface="+mn-lt"/>
            </a:endParaRPr>
          </a:p>
        </p:txBody>
      </p:sp>
      <p:sp>
        <p:nvSpPr>
          <p:cNvPr id="3" name="Content Placeholder 2">
            <a:extLst>
              <a:ext uri="{FF2B5EF4-FFF2-40B4-BE49-F238E27FC236}">
                <a16:creationId xmlns:a16="http://schemas.microsoft.com/office/drawing/2014/main" id="{E80F8E95-18D1-33D9-5944-C8DDEFD9D668}"/>
              </a:ext>
            </a:extLst>
          </p:cNvPr>
          <p:cNvSpPr>
            <a:spLocks noGrp="1"/>
          </p:cNvSpPr>
          <p:nvPr>
            <p:ph idx="1"/>
          </p:nvPr>
        </p:nvSpPr>
        <p:spPr>
          <a:xfrm>
            <a:off x="838200" y="1205948"/>
            <a:ext cx="10515600" cy="5300179"/>
          </a:xfrm>
        </p:spPr>
        <p:txBody>
          <a:bodyPr>
            <a:normAutofit/>
          </a:bodyPr>
          <a:lstStyle/>
          <a:p>
            <a:pPr algn="just"/>
            <a:r>
              <a:rPr lang="en-US" sz="2200" dirty="0"/>
              <a:t> </a:t>
            </a:r>
            <a:r>
              <a:rPr lang="en-US" sz="2200" b="0" i="0" dirty="0">
                <a:solidFill>
                  <a:srgbClr val="374151"/>
                </a:solidFill>
                <a:effectLst/>
              </a:rPr>
              <a:t>One of the most common formats for a resume is the chronological format, which is organized by your work experience in reverse chronological order, with your most recent job first. </a:t>
            </a:r>
          </a:p>
          <a:p>
            <a:pPr algn="just"/>
            <a:r>
              <a:rPr lang="en-US" sz="2200" b="0" i="0" dirty="0">
                <a:solidFill>
                  <a:srgbClr val="374151"/>
                </a:solidFill>
                <a:effectLst/>
              </a:rPr>
              <a:t>key features of a chronological resume:</a:t>
            </a:r>
          </a:p>
          <a:p>
            <a:pPr marL="0" indent="0" algn="just">
              <a:buNone/>
            </a:pPr>
            <a:endParaRPr lang="en-US" sz="2200" b="0" i="0" dirty="0">
              <a:solidFill>
                <a:srgbClr val="374151"/>
              </a:solidFill>
              <a:effectLst/>
            </a:endParaRPr>
          </a:p>
          <a:p>
            <a:pPr marL="0" indent="0" algn="just">
              <a:buNone/>
            </a:pPr>
            <a:r>
              <a:rPr lang="en-US" sz="2200" b="1" i="0" dirty="0">
                <a:solidFill>
                  <a:srgbClr val="002060"/>
                </a:solidFill>
                <a:effectLst/>
              </a:rPr>
              <a:t>1. Header: </a:t>
            </a:r>
            <a:r>
              <a:rPr lang="en-US" sz="2200" b="0" i="0" dirty="0">
                <a:solidFill>
                  <a:srgbClr val="374151"/>
                </a:solidFill>
                <a:effectLst/>
              </a:rPr>
              <a:t>At the top of the page, include your name, contact information, and a professional summary.</a:t>
            </a:r>
          </a:p>
          <a:p>
            <a:pPr marL="0" indent="0" algn="just">
              <a:buNone/>
            </a:pPr>
            <a:r>
              <a:rPr lang="en-US" sz="2200" b="1" i="0" dirty="0">
                <a:solidFill>
                  <a:srgbClr val="002060"/>
                </a:solidFill>
                <a:effectLst/>
              </a:rPr>
              <a:t>2. </a:t>
            </a:r>
            <a:r>
              <a:rPr lang="en-US" sz="2200" b="0" i="0" dirty="0">
                <a:solidFill>
                  <a:srgbClr val="374151"/>
                </a:solidFill>
                <a:effectLst/>
              </a:rPr>
              <a:t> </a:t>
            </a:r>
            <a:r>
              <a:rPr lang="en-US" sz="2200" b="1" i="0" dirty="0">
                <a:solidFill>
                  <a:srgbClr val="002060"/>
                </a:solidFill>
                <a:effectLst/>
              </a:rPr>
              <a:t>Work experience: </a:t>
            </a:r>
            <a:r>
              <a:rPr lang="en-US" sz="2200" b="0" i="0" dirty="0">
                <a:solidFill>
                  <a:srgbClr val="374151"/>
                </a:solidFill>
                <a:effectLst/>
              </a:rPr>
              <a:t>List your work experience in reverse chronological order, starting with your most recent job. For each job, include the job title, company name, dates of employment, and a brief description of your responsibilities and accomplishments.</a:t>
            </a:r>
          </a:p>
          <a:p>
            <a:pPr marL="0" indent="0" algn="just">
              <a:buNone/>
            </a:pPr>
            <a:r>
              <a:rPr lang="en-US" sz="2200" b="1" dirty="0">
                <a:solidFill>
                  <a:srgbClr val="002060"/>
                </a:solidFill>
              </a:rPr>
              <a:t>3. </a:t>
            </a:r>
            <a:r>
              <a:rPr lang="en-US" sz="2200" b="1" i="0" dirty="0">
                <a:solidFill>
                  <a:srgbClr val="002060"/>
                </a:solidFill>
                <a:effectLst/>
              </a:rPr>
              <a:t>Education: </a:t>
            </a:r>
            <a:r>
              <a:rPr lang="en-US" sz="2200" b="0" i="0" dirty="0">
                <a:solidFill>
                  <a:srgbClr val="374151"/>
                </a:solidFill>
                <a:effectLst/>
              </a:rPr>
              <a:t>List your degrees, certificates, and relevant coursework in reverse chronological order.</a:t>
            </a:r>
          </a:p>
          <a:p>
            <a:pPr marL="0" indent="0" algn="just">
              <a:buNone/>
            </a:pPr>
            <a:r>
              <a:rPr lang="en-US" sz="2200" b="1" i="0" dirty="0">
                <a:solidFill>
                  <a:srgbClr val="002060"/>
                </a:solidFill>
                <a:effectLst/>
              </a:rPr>
              <a:t>4. Skills: </a:t>
            </a:r>
            <a:r>
              <a:rPr lang="en-US" sz="2200" b="0" i="0" dirty="0">
                <a:solidFill>
                  <a:srgbClr val="374151"/>
                </a:solidFill>
                <a:effectLst/>
              </a:rPr>
              <a:t>Include a section that highlights your key skills and qualifications, such as technical skills, language proficiency, or project management experience.</a:t>
            </a:r>
          </a:p>
          <a:p>
            <a:pPr marL="0" indent="0" algn="just">
              <a:buNone/>
            </a:pPr>
            <a:endParaRPr lang="en-US" sz="2200" b="0" i="0" dirty="0">
              <a:solidFill>
                <a:srgbClr val="374151"/>
              </a:solidFill>
              <a:effectLst/>
            </a:endParaRPr>
          </a:p>
          <a:p>
            <a:pPr marL="0" indent="0" algn="just">
              <a:buNone/>
            </a:pPr>
            <a:endParaRPr lang="en-US" sz="2200" dirty="0"/>
          </a:p>
        </p:txBody>
      </p:sp>
      <p:sp>
        <p:nvSpPr>
          <p:cNvPr id="4" name="Date Placeholder 3">
            <a:extLst>
              <a:ext uri="{FF2B5EF4-FFF2-40B4-BE49-F238E27FC236}">
                <a16:creationId xmlns:a16="http://schemas.microsoft.com/office/drawing/2014/main" id="{33DD2555-65AB-C815-4843-52F554E3DD5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4039A94A-B61B-9BB0-424A-2E9CD39A8FED}"/>
              </a:ext>
            </a:extLst>
          </p:cNvPr>
          <p:cNvSpPr>
            <a:spLocks noGrp="1"/>
          </p:cNvSpPr>
          <p:nvPr>
            <p:ph type="sldNum" sz="quarter" idx="12"/>
          </p:nvPr>
        </p:nvSpPr>
        <p:spPr/>
        <p:txBody>
          <a:bodyPr/>
          <a:lstStyle/>
          <a:p>
            <a:fld id="{665EB301-9CB4-4C2F-8B22-59379053DA70}" type="slidenum">
              <a:rPr lang="en-US" smtClean="0"/>
              <a:t>21</a:t>
            </a:fld>
            <a:endParaRPr lang="en-US"/>
          </a:p>
        </p:txBody>
      </p:sp>
    </p:spTree>
    <p:extLst>
      <p:ext uri="{BB962C8B-B14F-4D97-AF65-F5344CB8AC3E}">
        <p14:creationId xmlns:p14="http://schemas.microsoft.com/office/powerpoint/2010/main" val="40520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0F8E95-18D1-33D9-5944-C8DDEFD9D668}"/>
              </a:ext>
            </a:extLst>
          </p:cNvPr>
          <p:cNvSpPr>
            <a:spLocks noGrp="1"/>
          </p:cNvSpPr>
          <p:nvPr>
            <p:ph idx="1"/>
          </p:nvPr>
        </p:nvSpPr>
        <p:spPr>
          <a:xfrm>
            <a:off x="838200" y="613739"/>
            <a:ext cx="10515600" cy="5236059"/>
          </a:xfrm>
        </p:spPr>
        <p:txBody>
          <a:bodyPr>
            <a:normAutofit/>
          </a:bodyPr>
          <a:lstStyle/>
          <a:p>
            <a:pPr marL="0" indent="0" algn="just">
              <a:buNone/>
            </a:pPr>
            <a:r>
              <a:rPr lang="en-US" sz="2200" b="1" i="0" dirty="0">
                <a:solidFill>
                  <a:srgbClr val="002060"/>
                </a:solidFill>
                <a:effectLst/>
              </a:rPr>
              <a:t>5. Awards and honors: </a:t>
            </a:r>
            <a:r>
              <a:rPr lang="en-US" sz="2200" b="0" i="0" dirty="0">
                <a:solidFill>
                  <a:srgbClr val="374151"/>
                </a:solidFill>
                <a:effectLst/>
              </a:rPr>
              <a:t>If you have received any awards, honors, or recognition for your work, include them in a separate section.</a:t>
            </a:r>
          </a:p>
          <a:p>
            <a:pPr marL="0" indent="0" algn="just">
              <a:buNone/>
            </a:pPr>
            <a:r>
              <a:rPr lang="en-US" sz="2200" b="1" i="0" dirty="0">
                <a:solidFill>
                  <a:srgbClr val="002060"/>
                </a:solidFill>
                <a:effectLst/>
              </a:rPr>
              <a:t>6. Volunteer work: </a:t>
            </a:r>
            <a:r>
              <a:rPr lang="en-US" sz="2200" b="0" i="0" dirty="0">
                <a:solidFill>
                  <a:srgbClr val="374151"/>
                </a:solidFill>
                <a:effectLst/>
              </a:rPr>
              <a:t>If you have volunteer experience that is relevant to the job you are applying for, include it in a separate section.</a:t>
            </a:r>
          </a:p>
          <a:p>
            <a:pPr marL="0" indent="0" algn="just">
              <a:buNone/>
            </a:pPr>
            <a:r>
              <a:rPr lang="en-US" sz="2200" b="0" i="0" dirty="0">
                <a:solidFill>
                  <a:srgbClr val="374151"/>
                </a:solidFill>
                <a:effectLst/>
              </a:rPr>
              <a:t>- A chronological resume is a good choice if you have a consistent work history with no significant gaps in employment. </a:t>
            </a:r>
          </a:p>
          <a:p>
            <a:pPr algn="just">
              <a:buFontTx/>
              <a:buChar char="-"/>
            </a:pPr>
            <a:r>
              <a:rPr lang="en-US" sz="2200" b="0" i="0" dirty="0">
                <a:solidFill>
                  <a:srgbClr val="374151"/>
                </a:solidFill>
                <a:effectLst/>
              </a:rPr>
              <a:t>It also works well if you are seeking a job in the same field as your previous work experience. </a:t>
            </a:r>
          </a:p>
          <a:p>
            <a:pPr algn="just">
              <a:buFontTx/>
              <a:buChar char="-"/>
            </a:pPr>
            <a:r>
              <a:rPr lang="en-US" sz="2200" b="0" i="0" dirty="0">
                <a:solidFill>
                  <a:srgbClr val="374151"/>
                </a:solidFill>
                <a:effectLst/>
              </a:rPr>
              <a:t>However, if you are a recent graduate, changing careers, or have significant gaps in employment, a different format may be more appropriate.</a:t>
            </a:r>
          </a:p>
          <a:p>
            <a:pPr marL="514350" indent="-514350" algn="just">
              <a:buAutoNum type="arabicPeriod"/>
            </a:pPr>
            <a:endParaRPr lang="en-US" sz="2200" b="0" i="0" dirty="0">
              <a:solidFill>
                <a:srgbClr val="374151"/>
              </a:solidFill>
              <a:effectLst/>
            </a:endParaRPr>
          </a:p>
          <a:p>
            <a:pPr marL="0" indent="0" algn="just">
              <a:buNone/>
            </a:pPr>
            <a:endParaRPr lang="en-US" sz="2200" dirty="0"/>
          </a:p>
        </p:txBody>
      </p:sp>
      <p:sp>
        <p:nvSpPr>
          <p:cNvPr id="4" name="Date Placeholder 3">
            <a:extLst>
              <a:ext uri="{FF2B5EF4-FFF2-40B4-BE49-F238E27FC236}">
                <a16:creationId xmlns:a16="http://schemas.microsoft.com/office/drawing/2014/main" id="{33DD2555-65AB-C815-4843-52F554E3DD5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4039A94A-B61B-9BB0-424A-2E9CD39A8FED}"/>
              </a:ext>
            </a:extLst>
          </p:cNvPr>
          <p:cNvSpPr>
            <a:spLocks noGrp="1"/>
          </p:cNvSpPr>
          <p:nvPr>
            <p:ph type="sldNum" sz="quarter" idx="12"/>
          </p:nvPr>
        </p:nvSpPr>
        <p:spPr/>
        <p:txBody>
          <a:bodyPr/>
          <a:lstStyle/>
          <a:p>
            <a:fld id="{665EB301-9CB4-4C2F-8B22-59379053DA70}" type="slidenum">
              <a:rPr lang="en-US" smtClean="0"/>
              <a:t>22</a:t>
            </a:fld>
            <a:endParaRPr lang="en-US"/>
          </a:p>
        </p:txBody>
      </p:sp>
    </p:spTree>
    <p:extLst>
      <p:ext uri="{BB962C8B-B14F-4D97-AF65-F5344CB8AC3E}">
        <p14:creationId xmlns:p14="http://schemas.microsoft.com/office/powerpoint/2010/main" val="368074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9EC1-9433-A9AE-E211-2CA460397EE0}"/>
              </a:ext>
            </a:extLst>
          </p:cNvPr>
          <p:cNvSpPr>
            <a:spLocks noGrp="1"/>
          </p:cNvSpPr>
          <p:nvPr>
            <p:ph type="title"/>
          </p:nvPr>
        </p:nvSpPr>
        <p:spPr>
          <a:xfrm>
            <a:off x="838200" y="136525"/>
            <a:ext cx="10515600" cy="655292"/>
          </a:xfrm>
        </p:spPr>
        <p:txBody>
          <a:bodyPr>
            <a:normAutofit/>
          </a:bodyPr>
          <a:lstStyle/>
          <a:p>
            <a:r>
              <a:rPr lang="en-US" sz="2800" b="1" dirty="0">
                <a:solidFill>
                  <a:srgbClr val="C00000"/>
                </a:solidFill>
                <a:latin typeface="+mn-lt"/>
              </a:rPr>
              <a:t>F</a:t>
            </a:r>
            <a:r>
              <a:rPr lang="en-US" sz="2800" b="1" i="0" dirty="0">
                <a:solidFill>
                  <a:srgbClr val="C00000"/>
                </a:solidFill>
                <a:effectLst/>
                <a:latin typeface="+mn-lt"/>
              </a:rPr>
              <a:t>unctional</a:t>
            </a:r>
            <a:endParaRPr lang="en-US" sz="2800" b="1" dirty="0">
              <a:solidFill>
                <a:srgbClr val="C00000"/>
              </a:solidFill>
              <a:latin typeface="+mn-lt"/>
            </a:endParaRPr>
          </a:p>
        </p:txBody>
      </p:sp>
      <p:sp>
        <p:nvSpPr>
          <p:cNvPr id="3" name="Content Placeholder 2">
            <a:extLst>
              <a:ext uri="{FF2B5EF4-FFF2-40B4-BE49-F238E27FC236}">
                <a16:creationId xmlns:a16="http://schemas.microsoft.com/office/drawing/2014/main" id="{B1C638F9-311A-4AC0-E49E-50A457D3613C}"/>
              </a:ext>
            </a:extLst>
          </p:cNvPr>
          <p:cNvSpPr>
            <a:spLocks noGrp="1"/>
          </p:cNvSpPr>
          <p:nvPr>
            <p:ph idx="1"/>
          </p:nvPr>
        </p:nvSpPr>
        <p:spPr>
          <a:xfrm>
            <a:off x="679174" y="1126435"/>
            <a:ext cx="11088756" cy="5062330"/>
          </a:xfrm>
        </p:spPr>
        <p:txBody>
          <a:bodyPr>
            <a:noAutofit/>
          </a:bodyPr>
          <a:lstStyle/>
          <a:p>
            <a:r>
              <a:rPr lang="en-US" sz="2200" b="0" i="0" dirty="0">
                <a:solidFill>
                  <a:srgbClr val="374151"/>
                </a:solidFill>
                <a:effectLst/>
              </a:rPr>
              <a:t>Another format for a resume is the functional format, which emphasizes your skills and achievements rather than your work experience. </a:t>
            </a:r>
          </a:p>
          <a:p>
            <a:r>
              <a:rPr lang="en-US" sz="2200" b="0" i="0" dirty="0">
                <a:solidFill>
                  <a:srgbClr val="374151"/>
                </a:solidFill>
                <a:effectLst/>
              </a:rPr>
              <a:t>Here are some key features of a functional resume:</a:t>
            </a:r>
          </a:p>
          <a:p>
            <a:pPr marL="0" indent="0">
              <a:buNone/>
            </a:pPr>
            <a:r>
              <a:rPr lang="en-US" sz="2200" b="1" dirty="0">
                <a:solidFill>
                  <a:srgbClr val="374151"/>
                </a:solidFill>
              </a:rPr>
              <a:t>1. </a:t>
            </a:r>
            <a:r>
              <a:rPr lang="en-US" sz="2200" b="1" i="0" dirty="0">
                <a:solidFill>
                  <a:srgbClr val="002060"/>
                </a:solidFill>
                <a:effectLst/>
              </a:rPr>
              <a:t>Header: </a:t>
            </a:r>
            <a:r>
              <a:rPr lang="en-US" sz="2200" b="0" i="0" dirty="0">
                <a:solidFill>
                  <a:srgbClr val="374151"/>
                </a:solidFill>
                <a:effectLst/>
              </a:rPr>
              <a:t>At the top of the page, include your name, contact information, and a professional summary.</a:t>
            </a:r>
          </a:p>
          <a:p>
            <a:pPr marL="0" indent="0">
              <a:buNone/>
            </a:pPr>
            <a:r>
              <a:rPr lang="en-US" sz="2200" b="1" i="0" dirty="0">
                <a:solidFill>
                  <a:srgbClr val="374151"/>
                </a:solidFill>
                <a:effectLst/>
              </a:rPr>
              <a:t>2.</a:t>
            </a:r>
            <a:r>
              <a:rPr lang="en-US" sz="2200" b="1" i="0" dirty="0">
                <a:solidFill>
                  <a:srgbClr val="002060"/>
                </a:solidFill>
                <a:effectLst/>
              </a:rPr>
              <a:t>Skills section: </a:t>
            </a:r>
            <a:r>
              <a:rPr lang="en-US" sz="2200" b="0" i="0" dirty="0">
                <a:solidFill>
                  <a:srgbClr val="374151"/>
                </a:solidFill>
                <a:effectLst/>
              </a:rPr>
              <a:t>List your skills and achievements, organized by category, such as project management, communication, or technical skills.</a:t>
            </a:r>
          </a:p>
          <a:p>
            <a:pPr marL="0" indent="0">
              <a:buNone/>
            </a:pPr>
            <a:r>
              <a:rPr lang="en-US" sz="2200" dirty="0">
                <a:solidFill>
                  <a:srgbClr val="374151"/>
                </a:solidFill>
              </a:rPr>
              <a:t>-</a:t>
            </a:r>
            <a:r>
              <a:rPr lang="en-US" sz="2200" b="0" i="0" dirty="0">
                <a:solidFill>
                  <a:srgbClr val="374151"/>
                </a:solidFill>
                <a:effectLst/>
              </a:rPr>
              <a:t> Each skill should be supported by specific examples of how you have used it in previous roles.</a:t>
            </a:r>
          </a:p>
          <a:p>
            <a:pPr marL="0" indent="0">
              <a:buNone/>
            </a:pPr>
            <a:r>
              <a:rPr lang="en-US" sz="2200" b="1" i="0" dirty="0">
                <a:solidFill>
                  <a:srgbClr val="374151"/>
                </a:solidFill>
                <a:effectLst/>
                <a:latin typeface="Söhne"/>
              </a:rPr>
              <a:t>3.Work experience: </a:t>
            </a:r>
            <a:r>
              <a:rPr lang="en-US" sz="2200" b="0" i="0" dirty="0">
                <a:solidFill>
                  <a:srgbClr val="374151"/>
                </a:solidFill>
                <a:effectLst/>
                <a:latin typeface="Söhne"/>
              </a:rPr>
              <a:t>List your work experience, but focus on the skills you used rather than the job titles or companies. </a:t>
            </a:r>
          </a:p>
          <a:p>
            <a:pPr marL="0" indent="0">
              <a:buNone/>
            </a:pPr>
            <a:r>
              <a:rPr lang="en-US" sz="2200" dirty="0">
                <a:solidFill>
                  <a:srgbClr val="374151"/>
                </a:solidFill>
                <a:latin typeface="Söhne"/>
              </a:rPr>
              <a:t>-</a:t>
            </a:r>
            <a:r>
              <a:rPr lang="en-US" sz="2200" b="0" i="0" dirty="0">
                <a:solidFill>
                  <a:srgbClr val="374151"/>
                </a:solidFill>
                <a:effectLst/>
                <a:latin typeface="Söhne"/>
              </a:rPr>
              <a:t>Instead of listing your job duties, describe the skills you used to accomplish specific tasks or projects.</a:t>
            </a:r>
          </a:p>
          <a:p>
            <a:pPr marL="0" indent="0">
              <a:buNone/>
            </a:pPr>
            <a:endParaRPr lang="en-US" sz="2200" dirty="0"/>
          </a:p>
        </p:txBody>
      </p:sp>
      <p:sp>
        <p:nvSpPr>
          <p:cNvPr id="4" name="Date Placeholder 3">
            <a:extLst>
              <a:ext uri="{FF2B5EF4-FFF2-40B4-BE49-F238E27FC236}">
                <a16:creationId xmlns:a16="http://schemas.microsoft.com/office/drawing/2014/main" id="{B50D4723-E40B-C4F6-729F-298720090884}"/>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1DDC8852-1743-2A15-80A3-21518F77EC0B}"/>
              </a:ext>
            </a:extLst>
          </p:cNvPr>
          <p:cNvSpPr>
            <a:spLocks noGrp="1"/>
          </p:cNvSpPr>
          <p:nvPr>
            <p:ph type="sldNum" sz="quarter" idx="12"/>
          </p:nvPr>
        </p:nvSpPr>
        <p:spPr/>
        <p:txBody>
          <a:bodyPr/>
          <a:lstStyle/>
          <a:p>
            <a:fld id="{665EB301-9CB4-4C2F-8B22-59379053DA70}" type="slidenum">
              <a:rPr lang="en-US" smtClean="0"/>
              <a:t>23</a:t>
            </a:fld>
            <a:endParaRPr lang="en-US"/>
          </a:p>
        </p:txBody>
      </p:sp>
    </p:spTree>
    <p:extLst>
      <p:ext uri="{BB962C8B-B14F-4D97-AF65-F5344CB8AC3E}">
        <p14:creationId xmlns:p14="http://schemas.microsoft.com/office/powerpoint/2010/main" val="71652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638F9-311A-4AC0-E49E-50A457D3613C}"/>
              </a:ext>
            </a:extLst>
          </p:cNvPr>
          <p:cNvSpPr>
            <a:spLocks noGrp="1"/>
          </p:cNvSpPr>
          <p:nvPr>
            <p:ph idx="1"/>
          </p:nvPr>
        </p:nvSpPr>
        <p:spPr>
          <a:xfrm>
            <a:off x="679174" y="742122"/>
            <a:ext cx="11088756" cy="4943061"/>
          </a:xfrm>
        </p:spPr>
        <p:txBody>
          <a:bodyPr>
            <a:noAutofit/>
          </a:bodyPr>
          <a:lstStyle/>
          <a:p>
            <a:pPr marL="0" indent="0" algn="just">
              <a:buNone/>
            </a:pPr>
            <a:r>
              <a:rPr lang="en-US" sz="2200" b="1" i="0" dirty="0">
                <a:solidFill>
                  <a:srgbClr val="002060"/>
                </a:solidFill>
                <a:effectLst/>
              </a:rPr>
              <a:t>4.Education: </a:t>
            </a:r>
            <a:r>
              <a:rPr lang="en-US" sz="2200" b="0" i="0" dirty="0">
                <a:solidFill>
                  <a:srgbClr val="374151"/>
                </a:solidFill>
                <a:effectLst/>
              </a:rPr>
              <a:t>List your degrees, certificates, and relevant coursework in a separate section.</a:t>
            </a:r>
          </a:p>
          <a:p>
            <a:pPr marL="0" indent="0" algn="just">
              <a:buNone/>
            </a:pPr>
            <a:r>
              <a:rPr lang="en-US" sz="2200" b="1" i="0" dirty="0">
                <a:solidFill>
                  <a:srgbClr val="374151"/>
                </a:solidFill>
                <a:effectLst/>
              </a:rPr>
              <a:t>5.Awards and honors: </a:t>
            </a:r>
            <a:r>
              <a:rPr lang="en-US" sz="2200" b="0" i="0" dirty="0">
                <a:solidFill>
                  <a:srgbClr val="374151"/>
                </a:solidFill>
                <a:effectLst/>
              </a:rPr>
              <a:t>If you have received any awards, honors, or recognition for your work, include them in a separate section.</a:t>
            </a:r>
          </a:p>
          <a:p>
            <a:pPr marL="0" indent="0" algn="just">
              <a:buNone/>
            </a:pPr>
            <a:r>
              <a:rPr lang="en-US" sz="2200" b="1" i="0" dirty="0">
                <a:solidFill>
                  <a:srgbClr val="374151"/>
                </a:solidFill>
                <a:effectLst/>
              </a:rPr>
              <a:t>6.Volunteer work: </a:t>
            </a:r>
            <a:r>
              <a:rPr lang="en-US" sz="2200" b="0" i="0" dirty="0">
                <a:solidFill>
                  <a:srgbClr val="374151"/>
                </a:solidFill>
                <a:effectLst/>
              </a:rPr>
              <a:t>If you have volunteer experience that is relevant to the job you are applying for, include it in a separate section.</a:t>
            </a:r>
          </a:p>
          <a:p>
            <a:pPr algn="just"/>
            <a:r>
              <a:rPr lang="en-US" sz="2200" dirty="0">
                <a:solidFill>
                  <a:srgbClr val="002060"/>
                </a:solidFill>
              </a:rPr>
              <a:t>A functional resume is a good choice if you are a recent graduate, changing careers, or have significant gaps in employment.</a:t>
            </a:r>
          </a:p>
          <a:p>
            <a:pPr algn="just"/>
            <a:r>
              <a:rPr lang="en-US" sz="2200" dirty="0"/>
              <a:t> It allows you to highlight your skills and achievements, even if you don't have a lot of work experience in a particular field.</a:t>
            </a:r>
          </a:p>
          <a:p>
            <a:pPr algn="just"/>
            <a:r>
              <a:rPr lang="en-US" sz="2200" dirty="0"/>
              <a:t> However, some employers may prefer the chronological format, so it's important to research the company and job requirements before deciding which format to use.</a:t>
            </a:r>
            <a:endParaRPr lang="en-US" sz="2200" b="0" i="0" dirty="0">
              <a:solidFill>
                <a:srgbClr val="374151"/>
              </a:solidFill>
              <a:effectLst/>
            </a:endParaRPr>
          </a:p>
          <a:p>
            <a:endParaRPr lang="en-US" sz="2200" dirty="0"/>
          </a:p>
        </p:txBody>
      </p:sp>
      <p:sp>
        <p:nvSpPr>
          <p:cNvPr id="4" name="Date Placeholder 3">
            <a:extLst>
              <a:ext uri="{FF2B5EF4-FFF2-40B4-BE49-F238E27FC236}">
                <a16:creationId xmlns:a16="http://schemas.microsoft.com/office/drawing/2014/main" id="{B50D4723-E40B-C4F6-729F-298720090884}"/>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1DDC8852-1743-2A15-80A3-21518F77EC0B}"/>
              </a:ext>
            </a:extLst>
          </p:cNvPr>
          <p:cNvSpPr>
            <a:spLocks noGrp="1"/>
          </p:cNvSpPr>
          <p:nvPr>
            <p:ph type="sldNum" sz="quarter" idx="12"/>
          </p:nvPr>
        </p:nvSpPr>
        <p:spPr/>
        <p:txBody>
          <a:bodyPr/>
          <a:lstStyle/>
          <a:p>
            <a:fld id="{665EB301-9CB4-4C2F-8B22-59379053DA70}" type="slidenum">
              <a:rPr lang="en-US" smtClean="0"/>
              <a:t>24</a:t>
            </a:fld>
            <a:endParaRPr lang="en-US"/>
          </a:p>
        </p:txBody>
      </p:sp>
    </p:spTree>
    <p:extLst>
      <p:ext uri="{BB962C8B-B14F-4D97-AF65-F5344CB8AC3E}">
        <p14:creationId xmlns:p14="http://schemas.microsoft.com/office/powerpoint/2010/main" val="41025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10AF-5F61-20AE-D518-3F8CA1C3EF5C}"/>
              </a:ext>
            </a:extLst>
          </p:cNvPr>
          <p:cNvSpPr>
            <a:spLocks noGrp="1"/>
          </p:cNvSpPr>
          <p:nvPr>
            <p:ph type="title"/>
          </p:nvPr>
        </p:nvSpPr>
        <p:spPr>
          <a:xfrm>
            <a:off x="1076739" y="291756"/>
            <a:ext cx="10515600" cy="416753"/>
          </a:xfrm>
        </p:spPr>
        <p:txBody>
          <a:bodyPr>
            <a:noAutofit/>
          </a:bodyPr>
          <a:lstStyle/>
          <a:p>
            <a:r>
              <a:rPr lang="en-US" sz="2800" b="1" i="0" dirty="0">
                <a:solidFill>
                  <a:srgbClr val="C00000"/>
                </a:solidFill>
                <a:effectLst/>
                <a:latin typeface="+mn-lt"/>
              </a:rPr>
              <a:t>Hybrid</a:t>
            </a:r>
            <a:endParaRPr lang="en-US" sz="2800" b="1" dirty="0">
              <a:solidFill>
                <a:srgbClr val="C00000"/>
              </a:solidFill>
              <a:latin typeface="+mn-lt"/>
            </a:endParaRPr>
          </a:p>
        </p:txBody>
      </p:sp>
      <p:sp>
        <p:nvSpPr>
          <p:cNvPr id="3" name="Content Placeholder 2">
            <a:extLst>
              <a:ext uri="{FF2B5EF4-FFF2-40B4-BE49-F238E27FC236}">
                <a16:creationId xmlns:a16="http://schemas.microsoft.com/office/drawing/2014/main" id="{BD4A090B-F45C-27ED-9DCC-36C2549CCBD2}"/>
              </a:ext>
            </a:extLst>
          </p:cNvPr>
          <p:cNvSpPr>
            <a:spLocks noGrp="1"/>
          </p:cNvSpPr>
          <p:nvPr>
            <p:ph idx="1"/>
          </p:nvPr>
        </p:nvSpPr>
        <p:spPr>
          <a:xfrm>
            <a:off x="838200" y="887896"/>
            <a:ext cx="10515600" cy="5289067"/>
          </a:xfrm>
        </p:spPr>
        <p:txBody>
          <a:bodyPr>
            <a:normAutofit/>
          </a:bodyPr>
          <a:lstStyle/>
          <a:p>
            <a:pPr algn="just"/>
            <a:r>
              <a:rPr lang="en-US" sz="2200" b="0" i="0" dirty="0">
                <a:solidFill>
                  <a:srgbClr val="374151"/>
                </a:solidFill>
                <a:effectLst/>
                <a:latin typeface="Söhne"/>
              </a:rPr>
              <a:t>A third format for a resume is the hybrid format, which combines elements of the chronological and functional formats. </a:t>
            </a:r>
          </a:p>
          <a:p>
            <a:pPr marL="0" indent="0" algn="just">
              <a:buNone/>
            </a:pPr>
            <a:r>
              <a:rPr lang="en-US" sz="2200" b="0" i="0" dirty="0">
                <a:solidFill>
                  <a:srgbClr val="374151"/>
                </a:solidFill>
                <a:effectLst/>
                <a:latin typeface="Söhne"/>
              </a:rPr>
              <a:t>-  key features of a hybrid resume:</a:t>
            </a:r>
          </a:p>
          <a:p>
            <a:pPr algn="just">
              <a:buFont typeface="+mj-lt"/>
              <a:buAutoNum type="arabicPeriod"/>
            </a:pPr>
            <a:r>
              <a:rPr lang="en-US" sz="2200" b="1" i="0" dirty="0">
                <a:solidFill>
                  <a:srgbClr val="002060"/>
                </a:solidFill>
                <a:effectLst/>
                <a:latin typeface="Söhne"/>
              </a:rPr>
              <a:t>Header: </a:t>
            </a:r>
            <a:r>
              <a:rPr lang="en-US" sz="2200" b="0" i="0" dirty="0">
                <a:solidFill>
                  <a:srgbClr val="374151"/>
                </a:solidFill>
                <a:effectLst/>
                <a:latin typeface="Söhne"/>
              </a:rPr>
              <a:t>At the top of the page, include your name, contact information, and a professional summary.</a:t>
            </a:r>
          </a:p>
          <a:p>
            <a:pPr algn="just">
              <a:buFont typeface="+mj-lt"/>
              <a:buAutoNum type="arabicPeriod"/>
            </a:pPr>
            <a:r>
              <a:rPr lang="en-US" sz="2200" b="1" i="0" dirty="0">
                <a:solidFill>
                  <a:srgbClr val="002060"/>
                </a:solidFill>
                <a:effectLst/>
                <a:latin typeface="Söhne"/>
              </a:rPr>
              <a:t>Skills section: </a:t>
            </a:r>
            <a:r>
              <a:rPr lang="en-US" sz="2200" b="0" i="0" dirty="0">
                <a:solidFill>
                  <a:srgbClr val="374151"/>
                </a:solidFill>
                <a:effectLst/>
                <a:latin typeface="Söhne"/>
              </a:rPr>
              <a:t>List your skills and achievements, organized by category, such as project management, communication, or technical skills. </a:t>
            </a:r>
          </a:p>
          <a:p>
            <a:pPr marL="0" indent="0" algn="just">
              <a:buNone/>
            </a:pPr>
            <a:r>
              <a:rPr lang="en-US" sz="2200" b="0" i="0" dirty="0">
                <a:solidFill>
                  <a:srgbClr val="374151"/>
                </a:solidFill>
                <a:effectLst/>
                <a:latin typeface="Söhne"/>
              </a:rPr>
              <a:t>- Each skill should be supported by specific examples of how you have used it in previous roles.</a:t>
            </a:r>
          </a:p>
          <a:p>
            <a:pPr marL="0" indent="0" algn="just">
              <a:buNone/>
            </a:pPr>
            <a:r>
              <a:rPr lang="en-US" sz="2200" b="1" i="0" dirty="0">
                <a:solidFill>
                  <a:srgbClr val="002060"/>
                </a:solidFill>
                <a:effectLst/>
                <a:latin typeface="Söhne"/>
              </a:rPr>
              <a:t>3.Work experience: </a:t>
            </a:r>
            <a:r>
              <a:rPr lang="en-US" sz="2200" b="0" i="0" dirty="0">
                <a:solidFill>
                  <a:srgbClr val="374151"/>
                </a:solidFill>
                <a:effectLst/>
                <a:latin typeface="Söhne"/>
              </a:rPr>
              <a:t>List your work experience </a:t>
            </a:r>
            <a:r>
              <a:rPr lang="en-US" sz="2200" b="0" i="0" dirty="0">
                <a:solidFill>
                  <a:srgbClr val="002060"/>
                </a:solidFill>
                <a:effectLst/>
                <a:latin typeface="Söhne"/>
              </a:rPr>
              <a:t>in reverse chronological </a:t>
            </a:r>
            <a:r>
              <a:rPr lang="en-US" sz="2200" b="0" i="0" dirty="0">
                <a:solidFill>
                  <a:srgbClr val="374151"/>
                </a:solidFill>
                <a:effectLst/>
                <a:latin typeface="Söhne"/>
              </a:rPr>
              <a:t>order, but focus on the skills you used rather than the job titles or companies. </a:t>
            </a:r>
          </a:p>
          <a:p>
            <a:pPr marL="0" indent="0" algn="just">
              <a:buNone/>
            </a:pPr>
            <a:r>
              <a:rPr lang="en-US" sz="2200" dirty="0">
                <a:solidFill>
                  <a:srgbClr val="374151"/>
                </a:solidFill>
                <a:latin typeface="Söhne"/>
              </a:rPr>
              <a:t>- </a:t>
            </a:r>
            <a:r>
              <a:rPr lang="en-US" sz="2200" b="0" i="0" dirty="0">
                <a:solidFill>
                  <a:srgbClr val="374151"/>
                </a:solidFill>
                <a:effectLst/>
                <a:latin typeface="Söhne"/>
              </a:rPr>
              <a:t>Instead of listing your job duties, describe the skills you used to accomplish specific tasks or projects.</a:t>
            </a:r>
          </a:p>
          <a:p>
            <a:pPr algn="just"/>
            <a:endParaRPr lang="en-US" sz="2200" dirty="0"/>
          </a:p>
        </p:txBody>
      </p:sp>
      <p:sp>
        <p:nvSpPr>
          <p:cNvPr id="4" name="Date Placeholder 3">
            <a:extLst>
              <a:ext uri="{FF2B5EF4-FFF2-40B4-BE49-F238E27FC236}">
                <a16:creationId xmlns:a16="http://schemas.microsoft.com/office/drawing/2014/main" id="{42978929-317A-1FB2-18E9-E3A7D0E7429E}"/>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F3FFD038-B2CA-D109-A9F7-040FB7A4F74C}"/>
              </a:ext>
            </a:extLst>
          </p:cNvPr>
          <p:cNvSpPr>
            <a:spLocks noGrp="1"/>
          </p:cNvSpPr>
          <p:nvPr>
            <p:ph type="sldNum" sz="quarter" idx="12"/>
          </p:nvPr>
        </p:nvSpPr>
        <p:spPr/>
        <p:txBody>
          <a:bodyPr/>
          <a:lstStyle/>
          <a:p>
            <a:fld id="{665EB301-9CB4-4C2F-8B22-59379053DA70}" type="slidenum">
              <a:rPr lang="en-US" smtClean="0"/>
              <a:t>25</a:t>
            </a:fld>
            <a:endParaRPr lang="en-US"/>
          </a:p>
        </p:txBody>
      </p:sp>
    </p:spTree>
    <p:extLst>
      <p:ext uri="{BB962C8B-B14F-4D97-AF65-F5344CB8AC3E}">
        <p14:creationId xmlns:p14="http://schemas.microsoft.com/office/powerpoint/2010/main" val="160596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5FE74-F383-D21C-822D-5BEBDBCF7111}"/>
              </a:ext>
            </a:extLst>
          </p:cNvPr>
          <p:cNvSpPr>
            <a:spLocks noGrp="1"/>
          </p:cNvSpPr>
          <p:nvPr>
            <p:ph idx="1"/>
          </p:nvPr>
        </p:nvSpPr>
        <p:spPr>
          <a:xfrm>
            <a:off x="967408" y="915573"/>
            <a:ext cx="10386391" cy="5021401"/>
          </a:xfrm>
        </p:spPr>
        <p:txBody>
          <a:bodyPr>
            <a:normAutofit/>
          </a:bodyPr>
          <a:lstStyle/>
          <a:p>
            <a:pPr marL="0" indent="0" algn="just">
              <a:buNone/>
            </a:pPr>
            <a:r>
              <a:rPr lang="en-US" sz="2200" b="1" i="0" dirty="0">
                <a:solidFill>
                  <a:srgbClr val="002060"/>
                </a:solidFill>
                <a:effectLst/>
              </a:rPr>
              <a:t>4.Education: </a:t>
            </a:r>
            <a:r>
              <a:rPr lang="en-US" sz="2200" b="0" i="0" dirty="0">
                <a:solidFill>
                  <a:srgbClr val="374151"/>
                </a:solidFill>
                <a:effectLst/>
              </a:rPr>
              <a:t>List your degrees, certificates, and relevant coursework in a separate section.</a:t>
            </a:r>
          </a:p>
          <a:p>
            <a:pPr marL="0" indent="0" algn="just">
              <a:buNone/>
            </a:pPr>
            <a:r>
              <a:rPr lang="en-US" sz="2200" b="1" dirty="0">
                <a:solidFill>
                  <a:srgbClr val="002060"/>
                </a:solidFill>
              </a:rPr>
              <a:t>5.</a:t>
            </a:r>
            <a:r>
              <a:rPr lang="en-US" sz="2200" b="1" i="0" dirty="0">
                <a:solidFill>
                  <a:srgbClr val="002060"/>
                </a:solidFill>
                <a:effectLst/>
              </a:rPr>
              <a:t>Awards and honors: </a:t>
            </a:r>
            <a:r>
              <a:rPr lang="en-US" sz="2200" b="0" i="0" dirty="0">
                <a:solidFill>
                  <a:srgbClr val="374151"/>
                </a:solidFill>
                <a:effectLst/>
              </a:rPr>
              <a:t>If you have received any awards, honors, or recognition for your work, include them in a separate section.</a:t>
            </a:r>
          </a:p>
          <a:p>
            <a:pPr marL="0" indent="0" algn="just">
              <a:buNone/>
            </a:pPr>
            <a:r>
              <a:rPr lang="en-US" sz="2200" b="1" i="0" dirty="0">
                <a:solidFill>
                  <a:srgbClr val="002060"/>
                </a:solidFill>
                <a:effectLst/>
              </a:rPr>
              <a:t>6.Volunteer work: </a:t>
            </a:r>
            <a:r>
              <a:rPr lang="en-US" sz="2200" b="0" i="0" dirty="0">
                <a:solidFill>
                  <a:srgbClr val="374151"/>
                </a:solidFill>
                <a:effectLst/>
              </a:rPr>
              <a:t>If you have volunteer experience that is relevant to the job you are applying for, include it in a separate section.</a:t>
            </a:r>
          </a:p>
          <a:p>
            <a:pPr algn="just"/>
            <a:r>
              <a:rPr lang="en-US" sz="2200" b="0" i="0" dirty="0">
                <a:solidFill>
                  <a:srgbClr val="374151"/>
                </a:solidFill>
                <a:effectLst/>
              </a:rPr>
              <a:t>A hybrid resume is a good choice if you want to emphasize your skills and achievements, but also want to provide a clear overview of your work experience. </a:t>
            </a:r>
          </a:p>
          <a:p>
            <a:pPr algn="just"/>
            <a:r>
              <a:rPr lang="en-US" sz="2200" b="0" i="0" dirty="0">
                <a:solidFill>
                  <a:srgbClr val="374151"/>
                </a:solidFill>
                <a:effectLst/>
              </a:rPr>
              <a:t>It's also a good choice if you have significant experience in a particular field, but want to highlight specific skills or accomplishments that are relevant to the job you are applying for. </a:t>
            </a:r>
          </a:p>
          <a:p>
            <a:pPr algn="just"/>
            <a:r>
              <a:rPr lang="en-US" sz="2200" b="0" i="0" dirty="0">
                <a:solidFill>
                  <a:srgbClr val="374151"/>
                </a:solidFill>
                <a:effectLst/>
              </a:rPr>
              <a:t>Like the other formats, it's important to research the company and job requirements before deciding which format to use.</a:t>
            </a:r>
          </a:p>
          <a:p>
            <a:pPr marL="0" indent="0" algn="just">
              <a:buNone/>
            </a:pPr>
            <a:endParaRPr lang="en-US" sz="2200" dirty="0"/>
          </a:p>
        </p:txBody>
      </p:sp>
      <p:sp>
        <p:nvSpPr>
          <p:cNvPr id="4" name="Date Placeholder 3">
            <a:extLst>
              <a:ext uri="{FF2B5EF4-FFF2-40B4-BE49-F238E27FC236}">
                <a16:creationId xmlns:a16="http://schemas.microsoft.com/office/drawing/2014/main" id="{96C064BE-0AB7-66D4-4C40-642576E03556}"/>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FA6E087F-124A-7BA7-43EC-C61849CEEE90}"/>
              </a:ext>
            </a:extLst>
          </p:cNvPr>
          <p:cNvSpPr>
            <a:spLocks noGrp="1"/>
          </p:cNvSpPr>
          <p:nvPr>
            <p:ph type="sldNum" sz="quarter" idx="12"/>
          </p:nvPr>
        </p:nvSpPr>
        <p:spPr/>
        <p:txBody>
          <a:bodyPr/>
          <a:lstStyle/>
          <a:p>
            <a:fld id="{665EB301-9CB4-4C2F-8B22-59379053DA70}" type="slidenum">
              <a:rPr lang="en-US" smtClean="0"/>
              <a:t>26</a:t>
            </a:fld>
            <a:endParaRPr lang="en-US"/>
          </a:p>
        </p:txBody>
      </p:sp>
    </p:spTree>
    <p:extLst>
      <p:ext uri="{BB962C8B-B14F-4D97-AF65-F5344CB8AC3E}">
        <p14:creationId xmlns:p14="http://schemas.microsoft.com/office/powerpoint/2010/main" val="34692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69D8-AE4E-662A-4A33-401F2AD33724}"/>
              </a:ext>
            </a:extLst>
          </p:cNvPr>
          <p:cNvSpPr>
            <a:spLocks noGrp="1"/>
          </p:cNvSpPr>
          <p:nvPr>
            <p:ph type="title"/>
          </p:nvPr>
        </p:nvSpPr>
        <p:spPr>
          <a:xfrm>
            <a:off x="1036983" y="180285"/>
            <a:ext cx="10515600" cy="522771"/>
          </a:xfrm>
        </p:spPr>
        <p:txBody>
          <a:bodyPr>
            <a:normAutofit/>
          </a:bodyPr>
          <a:lstStyle/>
          <a:p>
            <a:r>
              <a:rPr lang="en-US" sz="2800" b="1" dirty="0">
                <a:solidFill>
                  <a:srgbClr val="C00000"/>
                </a:solidFill>
                <a:latin typeface="+mn-lt"/>
              </a:rPr>
              <a:t>Summary</a:t>
            </a:r>
          </a:p>
        </p:txBody>
      </p:sp>
      <p:sp>
        <p:nvSpPr>
          <p:cNvPr id="3" name="Content Placeholder 2">
            <a:extLst>
              <a:ext uri="{FF2B5EF4-FFF2-40B4-BE49-F238E27FC236}">
                <a16:creationId xmlns:a16="http://schemas.microsoft.com/office/drawing/2014/main" id="{A8F1DCFF-2E75-1BD9-BA2D-80F7D6A957FA}"/>
              </a:ext>
            </a:extLst>
          </p:cNvPr>
          <p:cNvSpPr>
            <a:spLocks noGrp="1"/>
          </p:cNvSpPr>
          <p:nvPr>
            <p:ph idx="1"/>
          </p:nvPr>
        </p:nvSpPr>
        <p:spPr>
          <a:xfrm>
            <a:off x="838200" y="901148"/>
            <a:ext cx="10515600" cy="5552661"/>
          </a:xfrm>
        </p:spPr>
        <p:txBody>
          <a:bodyPr>
            <a:normAutofit/>
          </a:bodyPr>
          <a:lstStyle/>
          <a:p>
            <a:pPr algn="just">
              <a:buFont typeface="+mj-lt"/>
              <a:buAutoNum type="arabicPeriod"/>
            </a:pPr>
            <a:r>
              <a:rPr lang="en-US" sz="2200" b="1" i="0" dirty="0">
                <a:solidFill>
                  <a:srgbClr val="002060"/>
                </a:solidFill>
                <a:effectLst/>
              </a:rPr>
              <a:t>Chronological Resume: </a:t>
            </a:r>
            <a:r>
              <a:rPr lang="en-US" sz="2200" b="0" i="0" dirty="0">
                <a:solidFill>
                  <a:srgbClr val="374151"/>
                </a:solidFill>
                <a:effectLst/>
              </a:rPr>
              <a:t>This is the most common type of resume format, which lists your work experience in reverse chronological order, starting with your most recent job.</a:t>
            </a:r>
          </a:p>
          <a:p>
            <a:pPr algn="just">
              <a:buFontTx/>
              <a:buChar char="-"/>
            </a:pPr>
            <a:r>
              <a:rPr lang="en-US" sz="2200" b="0" i="0" dirty="0">
                <a:solidFill>
                  <a:srgbClr val="374151"/>
                </a:solidFill>
                <a:effectLst/>
              </a:rPr>
              <a:t>It emphasizes your work history and progression in your career. </a:t>
            </a:r>
          </a:p>
          <a:p>
            <a:pPr algn="just">
              <a:buFontTx/>
              <a:buChar char="-"/>
            </a:pPr>
            <a:r>
              <a:rPr lang="en-US" sz="2200" b="0" i="0" dirty="0">
                <a:solidFill>
                  <a:srgbClr val="374151"/>
                </a:solidFill>
                <a:effectLst/>
              </a:rPr>
              <a:t>It is best suited for those with a consistent work history and a clear career path.</a:t>
            </a:r>
          </a:p>
          <a:p>
            <a:pPr marL="0" indent="0" algn="just">
              <a:buNone/>
            </a:pPr>
            <a:r>
              <a:rPr lang="en-US" sz="2200" b="1" i="0" dirty="0">
                <a:solidFill>
                  <a:srgbClr val="002060"/>
                </a:solidFill>
                <a:effectLst/>
              </a:rPr>
              <a:t>2.Functional Resume: </a:t>
            </a:r>
            <a:r>
              <a:rPr lang="en-US" sz="2200" b="0" i="0" dirty="0">
                <a:solidFill>
                  <a:srgbClr val="374151"/>
                </a:solidFill>
                <a:effectLst/>
              </a:rPr>
              <a:t>This type of resume emphasizes your skills and accomplishments, rather than your work history. </a:t>
            </a:r>
          </a:p>
          <a:p>
            <a:pPr algn="just">
              <a:buFontTx/>
              <a:buChar char="-"/>
            </a:pPr>
            <a:r>
              <a:rPr lang="en-US" sz="2200" b="0" i="0" dirty="0">
                <a:solidFill>
                  <a:srgbClr val="374151"/>
                </a:solidFill>
                <a:effectLst/>
              </a:rPr>
              <a:t>It highlights your abilities and achievements related to the job you are applying for. </a:t>
            </a:r>
          </a:p>
          <a:p>
            <a:pPr algn="just">
              <a:buFontTx/>
              <a:buChar char="-"/>
            </a:pPr>
            <a:r>
              <a:rPr lang="en-US" sz="2200" b="0" i="0" dirty="0">
                <a:solidFill>
                  <a:srgbClr val="374151"/>
                </a:solidFill>
                <a:effectLst/>
              </a:rPr>
              <a:t>It is best suited for those who are changing careers, have gaps in their employment history, or have limited work experience.</a:t>
            </a:r>
          </a:p>
          <a:p>
            <a:pPr marL="0" indent="0" algn="just">
              <a:buNone/>
            </a:pPr>
            <a:r>
              <a:rPr lang="en-US" sz="2200" b="1" i="0" dirty="0">
                <a:solidFill>
                  <a:srgbClr val="002060"/>
                </a:solidFill>
                <a:effectLst/>
              </a:rPr>
              <a:t>3.Hybrid Resume: </a:t>
            </a:r>
            <a:r>
              <a:rPr lang="en-US" sz="2200" b="0" i="0" dirty="0">
                <a:solidFill>
                  <a:srgbClr val="374151"/>
                </a:solidFill>
                <a:effectLst/>
              </a:rPr>
              <a:t>As the name suggests, the hybrid resume combines elements of both the chronological and functional formats. </a:t>
            </a:r>
          </a:p>
          <a:p>
            <a:pPr marL="0" indent="0" algn="just">
              <a:buNone/>
            </a:pPr>
            <a:r>
              <a:rPr lang="en-US" sz="2200" dirty="0">
                <a:solidFill>
                  <a:srgbClr val="374151"/>
                </a:solidFill>
              </a:rPr>
              <a:t>-</a:t>
            </a:r>
            <a:r>
              <a:rPr lang="en-US" sz="2200" b="0" i="0" dirty="0">
                <a:solidFill>
                  <a:srgbClr val="374151"/>
                </a:solidFill>
                <a:effectLst/>
              </a:rPr>
              <a:t>It highlights your skills and accomplishments, while also including a work history section. </a:t>
            </a:r>
          </a:p>
          <a:p>
            <a:pPr marL="0" indent="0" algn="just">
              <a:buNone/>
            </a:pPr>
            <a:r>
              <a:rPr lang="en-US" sz="2200" b="0" i="0" dirty="0">
                <a:solidFill>
                  <a:srgbClr val="374151"/>
                </a:solidFill>
                <a:effectLst/>
              </a:rPr>
              <a:t>-It is best suited for those who have a varied work history and want to emphasize their skills and accomplishments, rather than just their work history.</a:t>
            </a:r>
          </a:p>
          <a:p>
            <a:pPr algn="just"/>
            <a:endParaRPr lang="en-US" sz="2200" dirty="0"/>
          </a:p>
        </p:txBody>
      </p:sp>
      <p:sp>
        <p:nvSpPr>
          <p:cNvPr id="4" name="Date Placeholder 3">
            <a:extLst>
              <a:ext uri="{FF2B5EF4-FFF2-40B4-BE49-F238E27FC236}">
                <a16:creationId xmlns:a16="http://schemas.microsoft.com/office/drawing/2014/main" id="{FBE94D99-2248-9E8B-CA8D-18D7E501251C}"/>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BB6529DF-1540-73A1-8682-5664091EC265}"/>
              </a:ext>
            </a:extLst>
          </p:cNvPr>
          <p:cNvSpPr>
            <a:spLocks noGrp="1"/>
          </p:cNvSpPr>
          <p:nvPr>
            <p:ph type="sldNum" sz="quarter" idx="12"/>
          </p:nvPr>
        </p:nvSpPr>
        <p:spPr/>
        <p:txBody>
          <a:bodyPr/>
          <a:lstStyle/>
          <a:p>
            <a:fld id="{665EB301-9CB4-4C2F-8B22-59379053DA70}" type="slidenum">
              <a:rPr lang="en-US" smtClean="0"/>
              <a:t>27</a:t>
            </a:fld>
            <a:endParaRPr lang="en-US"/>
          </a:p>
        </p:txBody>
      </p:sp>
    </p:spTree>
    <p:extLst>
      <p:ext uri="{BB962C8B-B14F-4D97-AF65-F5344CB8AC3E}">
        <p14:creationId xmlns:p14="http://schemas.microsoft.com/office/powerpoint/2010/main" val="399305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439F6-76F0-8787-E91B-43C5904D3D02}"/>
              </a:ext>
            </a:extLst>
          </p:cNvPr>
          <p:cNvSpPr>
            <a:spLocks noGrp="1"/>
          </p:cNvSpPr>
          <p:nvPr>
            <p:ph type="title"/>
          </p:nvPr>
        </p:nvSpPr>
        <p:spPr>
          <a:xfrm>
            <a:off x="639418" y="136525"/>
            <a:ext cx="10515600" cy="496265"/>
          </a:xfrm>
        </p:spPr>
        <p:txBody>
          <a:bodyPr>
            <a:normAutofit/>
          </a:bodyPr>
          <a:lstStyle/>
          <a:p>
            <a:r>
              <a:rPr lang="en-US" sz="2800" b="1" dirty="0">
                <a:solidFill>
                  <a:srgbClr val="C00000"/>
                </a:solidFill>
                <a:latin typeface="+mn-lt"/>
              </a:rPr>
              <a:t>J</a:t>
            </a:r>
            <a:r>
              <a:rPr lang="en-US" sz="2800" b="1" i="0" dirty="0">
                <a:solidFill>
                  <a:srgbClr val="C00000"/>
                </a:solidFill>
                <a:effectLst/>
                <a:latin typeface="+mn-lt"/>
              </a:rPr>
              <a:t>ob application </a:t>
            </a:r>
            <a:r>
              <a:rPr lang="en-US" sz="2800" b="1" dirty="0">
                <a:solidFill>
                  <a:srgbClr val="C00000"/>
                </a:solidFill>
                <a:latin typeface="+mn-lt"/>
              </a:rPr>
              <a:t>or</a:t>
            </a:r>
            <a:r>
              <a:rPr lang="en-US" sz="2800" b="1" i="0" dirty="0">
                <a:solidFill>
                  <a:srgbClr val="C00000"/>
                </a:solidFill>
                <a:effectLst/>
                <a:latin typeface="+mn-lt"/>
              </a:rPr>
              <a:t> a cover letter</a:t>
            </a:r>
            <a:endParaRPr lang="en-US" sz="2800" b="1" dirty="0">
              <a:solidFill>
                <a:srgbClr val="C00000"/>
              </a:solidFill>
              <a:latin typeface="+mn-lt"/>
            </a:endParaRPr>
          </a:p>
        </p:txBody>
      </p:sp>
      <p:sp>
        <p:nvSpPr>
          <p:cNvPr id="3" name="Content Placeholder 2">
            <a:extLst>
              <a:ext uri="{FF2B5EF4-FFF2-40B4-BE49-F238E27FC236}">
                <a16:creationId xmlns:a16="http://schemas.microsoft.com/office/drawing/2014/main" id="{351B023B-3F8C-84B4-C16E-8756605BE59C}"/>
              </a:ext>
            </a:extLst>
          </p:cNvPr>
          <p:cNvSpPr>
            <a:spLocks noGrp="1"/>
          </p:cNvSpPr>
          <p:nvPr>
            <p:ph idx="1"/>
          </p:nvPr>
        </p:nvSpPr>
        <p:spPr>
          <a:xfrm>
            <a:off x="424070" y="632790"/>
            <a:ext cx="11529391" cy="5906122"/>
          </a:xfrm>
        </p:spPr>
        <p:txBody>
          <a:bodyPr>
            <a:noAutofit/>
          </a:bodyPr>
          <a:lstStyle/>
          <a:p>
            <a:pPr marL="0" indent="0" algn="just">
              <a:buNone/>
            </a:pPr>
            <a:r>
              <a:rPr lang="en-US" sz="2200" b="0" i="0" dirty="0">
                <a:solidFill>
                  <a:srgbClr val="374151"/>
                </a:solidFill>
                <a:effectLst/>
              </a:rPr>
              <a:t>- A job application or cover letter is a document that accompanies your resume when you apply for a job. </a:t>
            </a:r>
          </a:p>
          <a:p>
            <a:pPr marL="0" indent="0" algn="just">
              <a:buNone/>
            </a:pPr>
            <a:r>
              <a:rPr lang="en-US" sz="2200" dirty="0">
                <a:solidFill>
                  <a:srgbClr val="374151"/>
                </a:solidFill>
              </a:rPr>
              <a:t> - </a:t>
            </a:r>
            <a:r>
              <a:rPr lang="en-US" sz="2200" b="0" i="0" dirty="0">
                <a:solidFill>
                  <a:srgbClr val="374151"/>
                </a:solidFill>
                <a:effectLst/>
              </a:rPr>
              <a:t>It provides an opportunity for you to introduce yourself, explain why you are interested in the position, and highlight your qualifications for the job.</a:t>
            </a:r>
          </a:p>
          <a:p>
            <a:pPr marL="0" indent="0" algn="just">
              <a:buNone/>
            </a:pPr>
            <a:r>
              <a:rPr lang="en-US" sz="2200" b="0" i="0" dirty="0">
                <a:solidFill>
                  <a:srgbClr val="374151"/>
                </a:solidFill>
                <a:effectLst/>
              </a:rPr>
              <a:t> -How to write an effective job application or cover letter?</a:t>
            </a:r>
          </a:p>
          <a:p>
            <a:pPr marL="0" indent="0" algn="just">
              <a:buNone/>
            </a:pPr>
            <a:r>
              <a:rPr lang="en-US" sz="2200" b="1" i="0" dirty="0">
                <a:solidFill>
                  <a:srgbClr val="002060"/>
                </a:solidFill>
                <a:effectLst/>
              </a:rPr>
              <a:t>1. Address the letter to a specific person: </a:t>
            </a:r>
            <a:r>
              <a:rPr lang="en-US" sz="2200" b="0" i="0" dirty="0">
                <a:solidFill>
                  <a:srgbClr val="374151"/>
                </a:solidFill>
                <a:effectLst/>
              </a:rPr>
              <a:t>Whenever possible, address the letter to the person who will be reviewing your application. </a:t>
            </a:r>
          </a:p>
          <a:p>
            <a:pPr marL="0" indent="0" algn="just">
              <a:buNone/>
            </a:pPr>
            <a:r>
              <a:rPr lang="en-US" sz="2200" dirty="0">
                <a:solidFill>
                  <a:srgbClr val="374151"/>
                </a:solidFill>
              </a:rPr>
              <a:t> -</a:t>
            </a:r>
            <a:r>
              <a:rPr lang="en-US" sz="2200" b="0" i="0" dirty="0">
                <a:solidFill>
                  <a:srgbClr val="374151"/>
                </a:solidFill>
                <a:effectLst/>
              </a:rPr>
              <a:t>If you don't know who that is, do some research to find out.</a:t>
            </a:r>
          </a:p>
          <a:p>
            <a:pPr marL="0" indent="0" algn="just">
              <a:buNone/>
            </a:pPr>
            <a:r>
              <a:rPr lang="en-US" sz="2200" b="1" dirty="0">
                <a:solidFill>
                  <a:srgbClr val="002060"/>
                </a:solidFill>
              </a:rPr>
              <a:t>2.</a:t>
            </a:r>
            <a:r>
              <a:rPr lang="en-US" sz="2200" b="1" i="0" dirty="0">
                <a:solidFill>
                  <a:srgbClr val="002060"/>
                </a:solidFill>
                <a:effectLst/>
              </a:rPr>
              <a:t> Tailor the letter to the Job: </a:t>
            </a:r>
            <a:r>
              <a:rPr lang="en-US" sz="2200" b="0" i="0" dirty="0">
                <a:solidFill>
                  <a:srgbClr val="374151"/>
                </a:solidFill>
                <a:effectLst/>
              </a:rPr>
              <a:t>Customize your letter to the specific job you are applying for. </a:t>
            </a:r>
          </a:p>
          <a:p>
            <a:pPr marL="0" indent="0" algn="just">
              <a:buNone/>
            </a:pPr>
            <a:r>
              <a:rPr lang="en-US" sz="2200" b="0" i="0" dirty="0">
                <a:solidFill>
                  <a:srgbClr val="374151"/>
                </a:solidFill>
                <a:effectLst/>
              </a:rPr>
              <a:t>-Highlight how your skills and experience match the requirements of the position.</a:t>
            </a:r>
          </a:p>
          <a:p>
            <a:pPr marL="0" indent="0" algn="just">
              <a:buNone/>
            </a:pPr>
            <a:r>
              <a:rPr lang="en-US" sz="2200" b="1" dirty="0">
                <a:solidFill>
                  <a:srgbClr val="002060"/>
                </a:solidFill>
              </a:rPr>
              <a:t>3.</a:t>
            </a:r>
            <a:r>
              <a:rPr lang="en-US" sz="2200" b="1" i="0" dirty="0">
                <a:solidFill>
                  <a:srgbClr val="002060"/>
                </a:solidFill>
                <a:effectLst/>
              </a:rPr>
              <a:t> Introduce yourself: </a:t>
            </a:r>
            <a:r>
              <a:rPr lang="en-US" sz="2200" b="0" i="0" dirty="0">
                <a:solidFill>
                  <a:srgbClr val="374151"/>
                </a:solidFill>
                <a:effectLst/>
              </a:rPr>
              <a:t>In the first paragraph, introduce yourself and explain why you are interested in the job.</a:t>
            </a:r>
          </a:p>
          <a:p>
            <a:pPr marL="0" indent="0" algn="just">
              <a:buNone/>
            </a:pPr>
            <a:r>
              <a:rPr lang="en-US" sz="2200" b="1" dirty="0">
                <a:solidFill>
                  <a:srgbClr val="002060"/>
                </a:solidFill>
              </a:rPr>
              <a:t>4.</a:t>
            </a:r>
            <a:r>
              <a:rPr lang="en-US" sz="2200" b="1" i="0" dirty="0">
                <a:solidFill>
                  <a:srgbClr val="002060"/>
                </a:solidFill>
                <a:effectLst/>
              </a:rPr>
              <a:t> Highlight your qualifications: </a:t>
            </a:r>
            <a:r>
              <a:rPr lang="en-US" sz="2200" b="0" i="0" dirty="0">
                <a:solidFill>
                  <a:srgbClr val="374151"/>
                </a:solidFill>
                <a:effectLst/>
              </a:rPr>
              <a:t>In the second and third paragraphs, highlight your relevant qualifications, skills, and achievements. </a:t>
            </a:r>
          </a:p>
          <a:p>
            <a:pPr marL="0" indent="0" algn="just">
              <a:buNone/>
            </a:pPr>
            <a:r>
              <a:rPr lang="en-US" sz="2200" dirty="0">
                <a:solidFill>
                  <a:srgbClr val="374151"/>
                </a:solidFill>
              </a:rPr>
              <a:t>-</a:t>
            </a:r>
            <a:r>
              <a:rPr lang="en-US" sz="2200" b="0" i="0" dirty="0">
                <a:solidFill>
                  <a:srgbClr val="374151"/>
                </a:solidFill>
                <a:effectLst/>
              </a:rPr>
              <a:t>Use specific examples to demonstrate your experience.</a:t>
            </a:r>
          </a:p>
          <a:p>
            <a:pPr marL="0" indent="0" algn="just">
              <a:buNone/>
            </a:pPr>
            <a:endParaRPr lang="en-US" sz="2200" dirty="0"/>
          </a:p>
        </p:txBody>
      </p:sp>
      <p:sp>
        <p:nvSpPr>
          <p:cNvPr id="4" name="Date Placeholder 3">
            <a:extLst>
              <a:ext uri="{FF2B5EF4-FFF2-40B4-BE49-F238E27FC236}">
                <a16:creationId xmlns:a16="http://schemas.microsoft.com/office/drawing/2014/main" id="{9A0BB1C2-90CD-9B3B-679D-83B6A0E75439}"/>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578E309B-7E14-DD7B-3897-D89975D5EE10}"/>
              </a:ext>
            </a:extLst>
          </p:cNvPr>
          <p:cNvSpPr>
            <a:spLocks noGrp="1"/>
          </p:cNvSpPr>
          <p:nvPr>
            <p:ph type="sldNum" sz="quarter" idx="12"/>
          </p:nvPr>
        </p:nvSpPr>
        <p:spPr/>
        <p:txBody>
          <a:bodyPr/>
          <a:lstStyle/>
          <a:p>
            <a:fld id="{665EB301-9CB4-4C2F-8B22-59379053DA70}" type="slidenum">
              <a:rPr lang="en-US" smtClean="0"/>
              <a:t>28</a:t>
            </a:fld>
            <a:endParaRPr lang="en-US"/>
          </a:p>
        </p:txBody>
      </p:sp>
    </p:spTree>
    <p:extLst>
      <p:ext uri="{BB962C8B-B14F-4D97-AF65-F5344CB8AC3E}">
        <p14:creationId xmlns:p14="http://schemas.microsoft.com/office/powerpoint/2010/main" val="31812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B023B-3F8C-84B4-C16E-8756605BE59C}"/>
              </a:ext>
            </a:extLst>
          </p:cNvPr>
          <p:cNvSpPr>
            <a:spLocks noGrp="1"/>
          </p:cNvSpPr>
          <p:nvPr>
            <p:ph idx="1"/>
          </p:nvPr>
        </p:nvSpPr>
        <p:spPr>
          <a:xfrm>
            <a:off x="424070" y="632790"/>
            <a:ext cx="11529391" cy="5906122"/>
          </a:xfrm>
        </p:spPr>
        <p:txBody>
          <a:bodyPr>
            <a:noAutofit/>
          </a:bodyPr>
          <a:lstStyle/>
          <a:p>
            <a:pPr marL="0" indent="0" algn="just">
              <a:buNone/>
            </a:pPr>
            <a:r>
              <a:rPr lang="en-US" sz="2200" b="1" dirty="0">
                <a:solidFill>
                  <a:srgbClr val="002060"/>
                </a:solidFill>
              </a:rPr>
              <a:t>5.</a:t>
            </a:r>
            <a:r>
              <a:rPr lang="en-US" sz="2200" b="1" i="0" dirty="0">
                <a:solidFill>
                  <a:srgbClr val="002060"/>
                </a:solidFill>
                <a:effectLst/>
              </a:rPr>
              <a:t> Address any gaps in your resume: </a:t>
            </a:r>
            <a:r>
              <a:rPr lang="en-US" sz="2200" b="0" i="0" dirty="0">
                <a:solidFill>
                  <a:srgbClr val="374151"/>
                </a:solidFill>
                <a:effectLst/>
              </a:rPr>
              <a:t>If you have any gaps in your work history, or if you are changing careers, use the cover letter to explain why.</a:t>
            </a:r>
          </a:p>
          <a:p>
            <a:pPr marL="0" indent="0" algn="just">
              <a:buNone/>
            </a:pPr>
            <a:r>
              <a:rPr lang="en-US" sz="2200" b="1" dirty="0">
                <a:solidFill>
                  <a:srgbClr val="002060"/>
                </a:solidFill>
              </a:rPr>
              <a:t>6.</a:t>
            </a:r>
            <a:r>
              <a:rPr lang="en-US" sz="2200" b="1" i="0" dirty="0">
                <a:solidFill>
                  <a:srgbClr val="002060"/>
                </a:solidFill>
                <a:effectLst/>
              </a:rPr>
              <a:t> Close the letter: </a:t>
            </a:r>
            <a:r>
              <a:rPr lang="en-US" sz="2200" b="0" i="0" dirty="0">
                <a:solidFill>
                  <a:srgbClr val="374151"/>
                </a:solidFill>
                <a:effectLst/>
              </a:rPr>
              <a:t>In the final paragraph, express your enthusiasm for the job and request an interview or further discussion.</a:t>
            </a:r>
          </a:p>
          <a:p>
            <a:pPr marL="0" indent="0" algn="just">
              <a:buNone/>
            </a:pPr>
            <a:r>
              <a:rPr lang="en-US" sz="2200" b="1" i="0" dirty="0">
                <a:solidFill>
                  <a:srgbClr val="002060"/>
                </a:solidFill>
                <a:effectLst/>
              </a:rPr>
              <a:t>7.Proofread the letter: </a:t>
            </a:r>
            <a:r>
              <a:rPr lang="en-US" sz="2200" b="0" i="0" dirty="0">
                <a:solidFill>
                  <a:srgbClr val="374151"/>
                </a:solidFill>
                <a:effectLst/>
              </a:rPr>
              <a:t>Before submitting your application, proofread the letter for errors in spelling and grammar.</a:t>
            </a:r>
          </a:p>
          <a:p>
            <a:pPr algn="just"/>
            <a:r>
              <a:rPr lang="en-US" sz="2200" b="0" i="0" dirty="0">
                <a:solidFill>
                  <a:srgbClr val="374151"/>
                </a:solidFill>
                <a:effectLst/>
              </a:rPr>
              <a:t>Overall, a job application or cover letter should be clear, concise, and professional. </a:t>
            </a:r>
          </a:p>
          <a:p>
            <a:pPr marL="0" indent="0" algn="just">
              <a:buNone/>
            </a:pPr>
            <a:r>
              <a:rPr lang="en-US" sz="2200" dirty="0">
                <a:solidFill>
                  <a:srgbClr val="374151"/>
                </a:solidFill>
              </a:rPr>
              <a:t>- </a:t>
            </a:r>
            <a:r>
              <a:rPr lang="en-US" sz="2200" b="0" i="0" dirty="0">
                <a:solidFill>
                  <a:srgbClr val="374151"/>
                </a:solidFill>
                <a:effectLst/>
              </a:rPr>
              <a:t>It's your opportunity to make a good first impression and convince the employer that you are a strong candidate for the job.</a:t>
            </a:r>
          </a:p>
          <a:p>
            <a:pPr marL="0" indent="0" algn="just">
              <a:buNone/>
            </a:pPr>
            <a:endParaRPr lang="en-US" sz="2200" dirty="0"/>
          </a:p>
        </p:txBody>
      </p:sp>
      <p:sp>
        <p:nvSpPr>
          <p:cNvPr id="4" name="Date Placeholder 3">
            <a:extLst>
              <a:ext uri="{FF2B5EF4-FFF2-40B4-BE49-F238E27FC236}">
                <a16:creationId xmlns:a16="http://schemas.microsoft.com/office/drawing/2014/main" id="{9A0BB1C2-90CD-9B3B-679D-83B6A0E75439}"/>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578E309B-7E14-DD7B-3897-D89975D5EE10}"/>
              </a:ext>
            </a:extLst>
          </p:cNvPr>
          <p:cNvSpPr>
            <a:spLocks noGrp="1"/>
          </p:cNvSpPr>
          <p:nvPr>
            <p:ph type="sldNum" sz="quarter" idx="12"/>
          </p:nvPr>
        </p:nvSpPr>
        <p:spPr/>
        <p:txBody>
          <a:bodyPr/>
          <a:lstStyle/>
          <a:p>
            <a:fld id="{665EB301-9CB4-4C2F-8B22-59379053DA70}" type="slidenum">
              <a:rPr lang="en-US" smtClean="0"/>
              <a:t>29</a:t>
            </a:fld>
            <a:endParaRPr lang="en-US"/>
          </a:p>
        </p:txBody>
      </p:sp>
    </p:spTree>
    <p:extLst>
      <p:ext uri="{BB962C8B-B14F-4D97-AF65-F5344CB8AC3E}">
        <p14:creationId xmlns:p14="http://schemas.microsoft.com/office/powerpoint/2010/main" val="201965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701E63-EED5-16C6-3EBD-D842C06ED620}"/>
              </a:ext>
            </a:extLst>
          </p:cNvPr>
          <p:cNvSpPr>
            <a:spLocks noGrp="1"/>
          </p:cNvSpPr>
          <p:nvPr>
            <p:ph type="dt" sz="half" idx="10"/>
          </p:nvPr>
        </p:nvSpPr>
        <p:spPr/>
        <p:txBody>
          <a:bodyPr/>
          <a:lstStyle/>
          <a:p>
            <a:fld id="{C226C300-ADA0-4725-B400-2987D4544776}" type="datetime1">
              <a:rPr lang="en-US" smtClean="0"/>
              <a:t>3/23/2023</a:t>
            </a:fld>
            <a:endParaRPr lang="en-US"/>
          </a:p>
        </p:txBody>
      </p:sp>
      <p:sp>
        <p:nvSpPr>
          <p:cNvPr id="6" name="Slide Number Placeholder 5">
            <a:extLst>
              <a:ext uri="{FF2B5EF4-FFF2-40B4-BE49-F238E27FC236}">
                <a16:creationId xmlns:a16="http://schemas.microsoft.com/office/drawing/2014/main" id="{6111E20B-E5A1-7027-2EC4-ABB8479BE9C9}"/>
              </a:ext>
            </a:extLst>
          </p:cNvPr>
          <p:cNvSpPr>
            <a:spLocks noGrp="1"/>
          </p:cNvSpPr>
          <p:nvPr>
            <p:ph type="sldNum" sz="quarter" idx="12"/>
          </p:nvPr>
        </p:nvSpPr>
        <p:spPr/>
        <p:txBody>
          <a:bodyPr/>
          <a:lstStyle/>
          <a:p>
            <a:fld id="{665EB301-9CB4-4C2F-8B22-59379053DA70}" type="slidenum">
              <a:rPr lang="en-US" smtClean="0"/>
              <a:t>3</a:t>
            </a:fld>
            <a:endParaRPr lang="en-US"/>
          </a:p>
        </p:txBody>
      </p:sp>
      <p:sp>
        <p:nvSpPr>
          <p:cNvPr id="9" name="Content Placeholder 8">
            <a:extLst>
              <a:ext uri="{FF2B5EF4-FFF2-40B4-BE49-F238E27FC236}">
                <a16:creationId xmlns:a16="http://schemas.microsoft.com/office/drawing/2014/main" id="{2D746076-1BCF-9D18-A5CA-B4C8BFFBC871}"/>
              </a:ext>
            </a:extLst>
          </p:cNvPr>
          <p:cNvSpPr>
            <a:spLocks noGrp="1"/>
          </p:cNvSpPr>
          <p:nvPr>
            <p:ph idx="1"/>
          </p:nvPr>
        </p:nvSpPr>
        <p:spPr>
          <a:xfrm>
            <a:off x="604238" y="521575"/>
            <a:ext cx="11223502" cy="5834775"/>
          </a:xfrm>
        </p:spPr>
        <p:txBody>
          <a:bodyPr>
            <a:normAutofit/>
          </a:bodyPr>
          <a:lstStyle/>
          <a:p>
            <a:pPr marL="0" indent="0">
              <a:buNone/>
            </a:pPr>
            <a:r>
              <a:rPr lang="en-US" sz="2200" b="1" dirty="0">
                <a:solidFill>
                  <a:schemeClr val="accent1">
                    <a:lumMod val="50000"/>
                  </a:schemeClr>
                </a:solidFill>
              </a:rPr>
              <a:t>2. Pursue Education and Training: </a:t>
            </a:r>
          </a:p>
          <a:p>
            <a:pPr marL="0" indent="0">
              <a:buNone/>
            </a:pPr>
            <a:r>
              <a:rPr lang="en-US" sz="2200" b="1" dirty="0"/>
              <a:t>-</a:t>
            </a:r>
            <a:r>
              <a:rPr lang="en-US" sz="2200" dirty="0"/>
              <a:t>Seek out formal education and training opportunities to develop your skills in a particular field or industry.</a:t>
            </a:r>
          </a:p>
          <a:p>
            <a:pPr marL="0" indent="0">
              <a:buNone/>
            </a:pPr>
            <a:r>
              <a:rPr lang="en-US" sz="2200" dirty="0"/>
              <a:t>-This could involve pursuing a degree, attending workshops or seminars, or completing an  internship.</a:t>
            </a:r>
          </a:p>
          <a:p>
            <a:pPr marL="0" indent="0">
              <a:buNone/>
            </a:pPr>
            <a:r>
              <a:rPr lang="en-US" sz="2200" b="1" dirty="0">
                <a:solidFill>
                  <a:schemeClr val="accent1">
                    <a:lumMod val="50000"/>
                  </a:schemeClr>
                </a:solidFill>
              </a:rPr>
              <a:t>3. Build Practical Experience: </a:t>
            </a:r>
          </a:p>
          <a:p>
            <a:pPr marL="0" indent="0">
              <a:buNone/>
            </a:pPr>
            <a:r>
              <a:rPr lang="en-US" sz="2200" dirty="0"/>
              <a:t>-Gain practical experience by volunteering, working on projects, or seeking out internships or entry-level jobs in your field. </a:t>
            </a:r>
          </a:p>
          <a:p>
            <a:pPr marL="0" indent="0">
              <a:buNone/>
            </a:pPr>
            <a:r>
              <a:rPr lang="en-US" sz="2200" dirty="0"/>
              <a:t>-This can help you to develop the skills that employers are looking for and gain exposure to different work environments.</a:t>
            </a:r>
          </a:p>
          <a:p>
            <a:pPr marL="0" indent="0">
              <a:buNone/>
            </a:pPr>
            <a:r>
              <a:rPr lang="en-US" sz="2200" b="1" dirty="0">
                <a:solidFill>
                  <a:schemeClr val="accent1">
                    <a:lumMod val="50000"/>
                  </a:schemeClr>
                </a:solidFill>
              </a:rPr>
              <a:t>4. Improve soft skills: </a:t>
            </a:r>
          </a:p>
          <a:p>
            <a:pPr marL="0" indent="0">
              <a:buNone/>
            </a:pPr>
            <a:r>
              <a:rPr lang="en-US" sz="2200" dirty="0"/>
              <a:t>-Focus on developing soft skills such as communication, teamwork, problem-solving, and adaptability. </a:t>
            </a:r>
          </a:p>
          <a:p>
            <a:pPr marL="0" indent="0">
              <a:buNone/>
            </a:pPr>
            <a:r>
              <a:rPr lang="en-US" sz="2200" dirty="0"/>
              <a:t>-These skills are highly valued by employers and can help you work effectively in a team and adapt to changing work environments.</a:t>
            </a:r>
          </a:p>
          <a:p>
            <a:pPr marL="0" indent="0">
              <a:buNone/>
            </a:pPr>
            <a:endParaRPr lang="en-US" sz="2200" dirty="0"/>
          </a:p>
          <a:p>
            <a:pPr marL="0" indent="0">
              <a:buNone/>
            </a:pPr>
            <a:endParaRPr lang="en-US" sz="2200" dirty="0"/>
          </a:p>
          <a:p>
            <a:endParaRPr lang="en-US" sz="2200" b="0" i="0" dirty="0">
              <a:effectLst/>
            </a:endParaRPr>
          </a:p>
          <a:p>
            <a:endParaRPr lang="en-US" sz="1600" dirty="0">
              <a:solidFill>
                <a:srgbClr val="374151"/>
              </a:solidFill>
              <a:latin typeface="Söhne"/>
            </a:endParaRPr>
          </a:p>
        </p:txBody>
      </p:sp>
    </p:spTree>
    <p:extLst>
      <p:ext uri="{BB962C8B-B14F-4D97-AF65-F5344CB8AC3E}">
        <p14:creationId xmlns:p14="http://schemas.microsoft.com/office/powerpoint/2010/main" val="302020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644AC-7418-56A8-0B62-ECC9CD71AEA1}"/>
              </a:ext>
            </a:extLst>
          </p:cNvPr>
          <p:cNvSpPr>
            <a:spLocks noGrp="1"/>
          </p:cNvSpPr>
          <p:nvPr>
            <p:ph type="title"/>
          </p:nvPr>
        </p:nvSpPr>
        <p:spPr>
          <a:xfrm>
            <a:off x="838200" y="136525"/>
            <a:ext cx="10515600" cy="618849"/>
          </a:xfrm>
        </p:spPr>
        <p:txBody>
          <a:bodyPr>
            <a:normAutofit/>
          </a:bodyPr>
          <a:lstStyle/>
          <a:p>
            <a:r>
              <a:rPr lang="en-US" sz="2800" b="1" dirty="0">
                <a:solidFill>
                  <a:srgbClr val="C00000"/>
                </a:solidFill>
                <a:latin typeface="+mn-lt"/>
              </a:rPr>
              <a:t>Summary about job application &amp; Cover Letter</a:t>
            </a:r>
          </a:p>
        </p:txBody>
      </p:sp>
      <p:sp>
        <p:nvSpPr>
          <p:cNvPr id="3" name="Content Placeholder 2">
            <a:extLst>
              <a:ext uri="{FF2B5EF4-FFF2-40B4-BE49-F238E27FC236}">
                <a16:creationId xmlns:a16="http://schemas.microsoft.com/office/drawing/2014/main" id="{81DFD411-7994-3288-A5F2-92026F6208CA}"/>
              </a:ext>
            </a:extLst>
          </p:cNvPr>
          <p:cNvSpPr>
            <a:spLocks noGrp="1"/>
          </p:cNvSpPr>
          <p:nvPr>
            <p:ph idx="1"/>
          </p:nvPr>
        </p:nvSpPr>
        <p:spPr>
          <a:xfrm>
            <a:off x="838200" y="924340"/>
            <a:ext cx="10929730" cy="5432010"/>
          </a:xfrm>
        </p:spPr>
        <p:txBody>
          <a:bodyPr>
            <a:normAutofit/>
          </a:bodyPr>
          <a:lstStyle/>
          <a:p>
            <a:pPr algn="just"/>
            <a:r>
              <a:rPr lang="en-US" sz="2200" b="1" i="0" dirty="0">
                <a:solidFill>
                  <a:srgbClr val="002060"/>
                </a:solidFill>
                <a:effectLst/>
              </a:rPr>
              <a:t>A job application </a:t>
            </a:r>
            <a:r>
              <a:rPr lang="en-US" sz="2200" b="0" i="0" dirty="0">
                <a:solidFill>
                  <a:srgbClr val="374151"/>
                </a:solidFill>
                <a:effectLst/>
              </a:rPr>
              <a:t>is a standardized form that employers use to collect information from job seekers. </a:t>
            </a:r>
          </a:p>
          <a:p>
            <a:pPr marL="0" indent="0" algn="just">
              <a:buNone/>
            </a:pPr>
            <a:r>
              <a:rPr lang="en-US" sz="2200" b="0" i="0" dirty="0">
                <a:solidFill>
                  <a:srgbClr val="374151"/>
                </a:solidFill>
                <a:effectLst/>
              </a:rPr>
              <a:t>- Typically, a job application will include fields for personal information, employment history, education, and references. </a:t>
            </a:r>
          </a:p>
          <a:p>
            <a:pPr marL="0" indent="0" algn="just">
              <a:buNone/>
            </a:pPr>
            <a:r>
              <a:rPr lang="en-US" sz="2200" b="0" i="0" dirty="0">
                <a:solidFill>
                  <a:srgbClr val="374151"/>
                </a:solidFill>
                <a:effectLst/>
              </a:rPr>
              <a:t>-  A job application is an opportunity for employers to collect information from applicants in a consistent and organized manner. </a:t>
            </a:r>
          </a:p>
          <a:p>
            <a:pPr marL="0" indent="0" algn="just">
              <a:buNone/>
            </a:pPr>
            <a:r>
              <a:rPr lang="en-US" sz="2200" b="0" i="0" dirty="0">
                <a:solidFill>
                  <a:srgbClr val="374151"/>
                </a:solidFill>
                <a:effectLst/>
              </a:rPr>
              <a:t>- While a job application may allow for the inclusion of a brief cover letter, it is primarily a form that requires factual information.</a:t>
            </a:r>
          </a:p>
          <a:p>
            <a:pPr algn="just"/>
            <a:r>
              <a:rPr lang="en-US" sz="2200" b="1" i="0" dirty="0">
                <a:solidFill>
                  <a:srgbClr val="002060"/>
                </a:solidFill>
                <a:effectLst/>
              </a:rPr>
              <a:t>On the other hand, a cover letter </a:t>
            </a:r>
            <a:r>
              <a:rPr lang="en-US" sz="2200" b="0" i="0" dirty="0">
                <a:solidFill>
                  <a:srgbClr val="374151"/>
                </a:solidFill>
                <a:effectLst/>
              </a:rPr>
              <a:t>is a document that accompanies a job application and provides additional information about the applicant. </a:t>
            </a:r>
          </a:p>
          <a:p>
            <a:pPr algn="just">
              <a:buFontTx/>
              <a:buChar char="-"/>
            </a:pPr>
            <a:r>
              <a:rPr lang="en-US" sz="2200" b="0" i="0" dirty="0">
                <a:solidFill>
                  <a:srgbClr val="374151"/>
                </a:solidFill>
                <a:effectLst/>
              </a:rPr>
              <a:t>A cover letter is a chance to showcase your personality, your qualifications, and your enthusiasm for the position. </a:t>
            </a:r>
          </a:p>
          <a:p>
            <a:pPr algn="just">
              <a:buFontTx/>
              <a:buChar char="-"/>
            </a:pPr>
            <a:r>
              <a:rPr lang="en-US" sz="2200" b="0" i="0" dirty="0">
                <a:solidFill>
                  <a:srgbClr val="374151"/>
                </a:solidFill>
                <a:effectLst/>
              </a:rPr>
              <a:t>In a cover letter, you can highlight specific skills and experiences that are relevant to the job posting, as well as explain why you are interested in the position and how you can contribute to the organization.</a:t>
            </a:r>
          </a:p>
          <a:p>
            <a:pPr algn="just"/>
            <a:endParaRPr lang="en-US" sz="2200" dirty="0"/>
          </a:p>
        </p:txBody>
      </p:sp>
      <p:sp>
        <p:nvSpPr>
          <p:cNvPr id="4" name="Date Placeholder 3">
            <a:extLst>
              <a:ext uri="{FF2B5EF4-FFF2-40B4-BE49-F238E27FC236}">
                <a16:creationId xmlns:a16="http://schemas.microsoft.com/office/drawing/2014/main" id="{84FA950A-233A-B9A9-E033-77F1960CAA7A}"/>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FD48942C-6996-4C58-9ADA-B6C6713271E6}"/>
              </a:ext>
            </a:extLst>
          </p:cNvPr>
          <p:cNvSpPr>
            <a:spLocks noGrp="1"/>
          </p:cNvSpPr>
          <p:nvPr>
            <p:ph type="sldNum" sz="quarter" idx="12"/>
          </p:nvPr>
        </p:nvSpPr>
        <p:spPr/>
        <p:txBody>
          <a:bodyPr/>
          <a:lstStyle/>
          <a:p>
            <a:fld id="{665EB301-9CB4-4C2F-8B22-59379053DA70}" type="slidenum">
              <a:rPr lang="en-US" smtClean="0"/>
              <a:t>30</a:t>
            </a:fld>
            <a:endParaRPr lang="en-US"/>
          </a:p>
        </p:txBody>
      </p:sp>
    </p:spTree>
    <p:extLst>
      <p:ext uri="{BB962C8B-B14F-4D97-AF65-F5344CB8AC3E}">
        <p14:creationId xmlns:p14="http://schemas.microsoft.com/office/powerpoint/2010/main" val="295622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C15A-93DA-CD76-BE9B-6443B072A243}"/>
              </a:ext>
            </a:extLst>
          </p:cNvPr>
          <p:cNvSpPr>
            <a:spLocks noGrp="1"/>
          </p:cNvSpPr>
          <p:nvPr>
            <p:ph type="title"/>
          </p:nvPr>
        </p:nvSpPr>
        <p:spPr>
          <a:xfrm>
            <a:off x="838200" y="365126"/>
            <a:ext cx="10515600" cy="522770"/>
          </a:xfrm>
        </p:spPr>
        <p:txBody>
          <a:bodyPr>
            <a:normAutofit/>
          </a:bodyPr>
          <a:lstStyle/>
          <a:p>
            <a:r>
              <a:rPr lang="en-US" sz="2800" b="1" dirty="0">
                <a:solidFill>
                  <a:srgbClr val="C00000"/>
                </a:solidFill>
                <a:latin typeface="+mn-lt"/>
              </a:rPr>
              <a:t>Sample Job Application or Cover Letter for Experienced Person</a:t>
            </a:r>
          </a:p>
        </p:txBody>
      </p:sp>
      <p:sp>
        <p:nvSpPr>
          <p:cNvPr id="3" name="Content Placeholder 2">
            <a:extLst>
              <a:ext uri="{FF2B5EF4-FFF2-40B4-BE49-F238E27FC236}">
                <a16:creationId xmlns:a16="http://schemas.microsoft.com/office/drawing/2014/main" id="{049B3BBA-AF72-068F-D393-56C37F88C90C}"/>
              </a:ext>
            </a:extLst>
          </p:cNvPr>
          <p:cNvSpPr>
            <a:spLocks noGrp="1"/>
          </p:cNvSpPr>
          <p:nvPr>
            <p:ph idx="1"/>
          </p:nvPr>
        </p:nvSpPr>
        <p:spPr>
          <a:xfrm>
            <a:off x="838200" y="1146312"/>
            <a:ext cx="10515600" cy="5210038"/>
          </a:xfrm>
        </p:spPr>
        <p:txBody>
          <a:bodyPr>
            <a:noAutofit/>
          </a:bodyPr>
          <a:lstStyle/>
          <a:p>
            <a:pPr marL="0" indent="0" algn="just">
              <a:buNone/>
            </a:pPr>
            <a:r>
              <a:rPr lang="en-US" sz="2200" b="0" i="0" dirty="0">
                <a:solidFill>
                  <a:srgbClr val="374151"/>
                </a:solidFill>
                <a:effectLst/>
                <a:latin typeface="Söhne"/>
              </a:rPr>
              <a:t>Dear [</a:t>
            </a:r>
            <a:r>
              <a:rPr lang="en-US" sz="2200" b="0" i="0" dirty="0">
                <a:solidFill>
                  <a:srgbClr val="C00000"/>
                </a:solidFill>
                <a:effectLst/>
                <a:latin typeface="Söhne"/>
              </a:rPr>
              <a:t>Hiring Manager</a:t>
            </a:r>
            <a:r>
              <a:rPr lang="en-US" sz="2200" b="0" i="0" dirty="0">
                <a:solidFill>
                  <a:srgbClr val="374151"/>
                </a:solidFill>
                <a:effectLst/>
                <a:latin typeface="Söhne"/>
              </a:rPr>
              <a:t>],</a:t>
            </a:r>
          </a:p>
          <a:p>
            <a:pPr marL="0" indent="0" algn="just">
              <a:buNone/>
            </a:pPr>
            <a:r>
              <a:rPr lang="en-US" sz="2200" b="0" i="0" dirty="0">
                <a:solidFill>
                  <a:srgbClr val="374151"/>
                </a:solidFill>
                <a:effectLst/>
                <a:latin typeface="Söhne"/>
              </a:rPr>
              <a:t>I am writing to express my strong interest in the [</a:t>
            </a:r>
            <a:r>
              <a:rPr lang="en-US" sz="2200" b="0" i="0" dirty="0">
                <a:solidFill>
                  <a:srgbClr val="C00000"/>
                </a:solidFill>
                <a:effectLst/>
                <a:latin typeface="Söhne"/>
              </a:rPr>
              <a:t>Position</a:t>
            </a:r>
            <a:r>
              <a:rPr lang="en-US" sz="2200" b="0" i="0" dirty="0">
                <a:solidFill>
                  <a:srgbClr val="374151"/>
                </a:solidFill>
                <a:effectLst/>
                <a:latin typeface="Söhne"/>
              </a:rPr>
              <a:t>] role at [</a:t>
            </a:r>
            <a:r>
              <a:rPr lang="en-US" sz="2200" b="0" i="0" dirty="0">
                <a:solidFill>
                  <a:srgbClr val="C00000"/>
                </a:solidFill>
                <a:effectLst/>
                <a:latin typeface="Söhne"/>
              </a:rPr>
              <a:t>Company</a:t>
            </a:r>
            <a:r>
              <a:rPr lang="en-US" sz="2200" b="0" i="0" dirty="0">
                <a:solidFill>
                  <a:srgbClr val="374151"/>
                </a:solidFill>
                <a:effectLst/>
                <a:latin typeface="Söhne"/>
              </a:rPr>
              <a:t>]. With [</a:t>
            </a:r>
            <a:r>
              <a:rPr lang="en-US" sz="2200" b="0" i="0" dirty="0">
                <a:solidFill>
                  <a:srgbClr val="C00000"/>
                </a:solidFill>
                <a:effectLst/>
                <a:latin typeface="Söhne"/>
              </a:rPr>
              <a:t>Number of Years</a:t>
            </a:r>
            <a:r>
              <a:rPr lang="en-US" sz="2200" b="0" i="0" dirty="0">
                <a:solidFill>
                  <a:srgbClr val="374151"/>
                </a:solidFill>
                <a:effectLst/>
                <a:latin typeface="Söhne"/>
              </a:rPr>
              <a:t>] of experience in [</a:t>
            </a:r>
            <a:r>
              <a:rPr lang="en-US" sz="2200" b="0" i="0" dirty="0">
                <a:solidFill>
                  <a:srgbClr val="C00000"/>
                </a:solidFill>
                <a:effectLst/>
                <a:latin typeface="Söhne"/>
              </a:rPr>
              <a:t>Field/Industry</a:t>
            </a:r>
            <a:r>
              <a:rPr lang="en-US" sz="2200" b="0" i="0" dirty="0">
                <a:solidFill>
                  <a:srgbClr val="374151"/>
                </a:solidFill>
                <a:effectLst/>
                <a:latin typeface="Söhne"/>
              </a:rPr>
              <a:t>], I believe I have the skills and qualifications required to excel in this position.</a:t>
            </a:r>
          </a:p>
          <a:p>
            <a:pPr marL="0" indent="0" algn="just">
              <a:buNone/>
            </a:pPr>
            <a:r>
              <a:rPr lang="en-US" sz="2200" b="0" i="0" dirty="0">
                <a:solidFill>
                  <a:srgbClr val="374151"/>
                </a:solidFill>
                <a:effectLst/>
                <a:latin typeface="Söhne"/>
              </a:rPr>
              <a:t>As a highly motivated and results-oriented professional, I am confident in my ability to make a significant contribution to your team. I have a proven track record of success in [</a:t>
            </a:r>
            <a:r>
              <a:rPr lang="en-US" sz="2200" b="0" i="0" dirty="0">
                <a:solidFill>
                  <a:srgbClr val="C00000"/>
                </a:solidFill>
                <a:effectLst/>
                <a:latin typeface="Söhne"/>
              </a:rPr>
              <a:t>Key Skill or Responsibility</a:t>
            </a:r>
            <a:r>
              <a:rPr lang="en-US" sz="2200" b="0" i="0" dirty="0">
                <a:solidFill>
                  <a:srgbClr val="374151"/>
                </a:solidFill>
                <a:effectLst/>
                <a:latin typeface="Söhne"/>
              </a:rPr>
              <a:t>], and I am eager to leverage my expertise to help drive the growth and success of [</a:t>
            </a:r>
            <a:r>
              <a:rPr lang="en-US" sz="2200" b="0" i="0" dirty="0">
                <a:solidFill>
                  <a:srgbClr val="C00000"/>
                </a:solidFill>
                <a:effectLst/>
                <a:latin typeface="Söhne"/>
              </a:rPr>
              <a:t>Company</a:t>
            </a:r>
            <a:r>
              <a:rPr lang="en-US" sz="2200" b="0" i="0" dirty="0">
                <a:solidFill>
                  <a:srgbClr val="374151"/>
                </a:solidFill>
                <a:effectLst/>
                <a:latin typeface="Söhne"/>
              </a:rPr>
              <a:t>].</a:t>
            </a:r>
          </a:p>
          <a:p>
            <a:pPr marL="0" indent="0" algn="just">
              <a:buNone/>
            </a:pPr>
            <a:r>
              <a:rPr lang="en-US" sz="2200" b="0" i="0" dirty="0">
                <a:solidFill>
                  <a:srgbClr val="374151"/>
                </a:solidFill>
                <a:effectLst/>
                <a:latin typeface="Söhne"/>
              </a:rPr>
              <a:t>In my current role as [</a:t>
            </a:r>
            <a:r>
              <a:rPr lang="en-US" sz="2200" b="0" i="0" dirty="0">
                <a:solidFill>
                  <a:srgbClr val="C00000"/>
                </a:solidFill>
                <a:effectLst/>
                <a:latin typeface="Söhne"/>
              </a:rPr>
              <a:t>Current Position</a:t>
            </a:r>
            <a:r>
              <a:rPr lang="en-US" sz="2200" b="0" i="0" dirty="0">
                <a:solidFill>
                  <a:srgbClr val="374151"/>
                </a:solidFill>
                <a:effectLst/>
                <a:latin typeface="Söhne"/>
              </a:rPr>
              <a:t>] at [</a:t>
            </a:r>
            <a:r>
              <a:rPr lang="en-US" sz="2200" b="0" i="0" dirty="0">
                <a:solidFill>
                  <a:srgbClr val="C00000"/>
                </a:solidFill>
                <a:effectLst/>
                <a:latin typeface="Söhne"/>
              </a:rPr>
              <a:t>Current Company</a:t>
            </a:r>
            <a:r>
              <a:rPr lang="en-US" sz="2200" b="0" i="0" dirty="0">
                <a:solidFill>
                  <a:srgbClr val="374151"/>
                </a:solidFill>
                <a:effectLst/>
                <a:latin typeface="Söhne"/>
              </a:rPr>
              <a:t>], I have demonstrated my ability to [</a:t>
            </a:r>
            <a:r>
              <a:rPr lang="en-US" sz="2200" b="0" i="0" dirty="0">
                <a:solidFill>
                  <a:srgbClr val="C00000"/>
                </a:solidFill>
                <a:effectLst/>
                <a:latin typeface="Söhne"/>
              </a:rPr>
              <a:t>Key Accomplishment or Responsibility</a:t>
            </a:r>
            <a:r>
              <a:rPr lang="en-US" sz="2200" b="0" i="0" dirty="0">
                <a:solidFill>
                  <a:srgbClr val="374151"/>
                </a:solidFill>
                <a:effectLst/>
                <a:latin typeface="Söhne"/>
              </a:rPr>
              <a:t>]. Specifically, I am proud of my role in [</a:t>
            </a:r>
            <a:r>
              <a:rPr lang="en-US" sz="2200" b="0" i="0" dirty="0">
                <a:solidFill>
                  <a:srgbClr val="C00000"/>
                </a:solidFill>
                <a:effectLst/>
                <a:latin typeface="Söhne"/>
              </a:rPr>
              <a:t>Specific Project or Achievement</a:t>
            </a:r>
            <a:r>
              <a:rPr lang="en-US" sz="2200" b="0" i="0" dirty="0">
                <a:solidFill>
                  <a:srgbClr val="374151"/>
                </a:solidFill>
                <a:effectLst/>
                <a:latin typeface="Söhne"/>
              </a:rPr>
              <a:t>], which resulted in [</a:t>
            </a:r>
            <a:r>
              <a:rPr lang="en-US" sz="2200" b="0" i="0" dirty="0">
                <a:solidFill>
                  <a:srgbClr val="C00000"/>
                </a:solidFill>
                <a:effectLst/>
                <a:latin typeface="Söhne"/>
              </a:rPr>
              <a:t>Impact or Result</a:t>
            </a:r>
            <a:r>
              <a:rPr lang="en-US" sz="2200" b="0" i="0" dirty="0">
                <a:solidFill>
                  <a:srgbClr val="374151"/>
                </a:solidFill>
                <a:effectLst/>
                <a:latin typeface="Söhne"/>
              </a:rPr>
              <a:t>]. This experience has given me a strong foundation in [</a:t>
            </a:r>
            <a:r>
              <a:rPr lang="en-US" sz="2200" b="0" i="0" dirty="0">
                <a:solidFill>
                  <a:srgbClr val="C00000"/>
                </a:solidFill>
                <a:effectLst/>
                <a:latin typeface="Söhne"/>
              </a:rPr>
              <a:t>Key Skill or Responsibility</a:t>
            </a:r>
            <a:r>
              <a:rPr lang="en-US" sz="2200" b="0" i="0" dirty="0">
                <a:solidFill>
                  <a:srgbClr val="374151"/>
                </a:solidFill>
                <a:effectLst/>
                <a:latin typeface="Söhne"/>
              </a:rPr>
              <a:t>] and the ability to work collaboratively with cross-functional teams.</a:t>
            </a:r>
            <a:endParaRPr lang="en-US" sz="2200" dirty="0"/>
          </a:p>
        </p:txBody>
      </p:sp>
      <p:sp>
        <p:nvSpPr>
          <p:cNvPr id="4" name="Date Placeholder 3">
            <a:extLst>
              <a:ext uri="{FF2B5EF4-FFF2-40B4-BE49-F238E27FC236}">
                <a16:creationId xmlns:a16="http://schemas.microsoft.com/office/drawing/2014/main" id="{D24C8E21-8F37-DAB3-4D6D-A962B13FFFB0}"/>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9FA84F76-19C7-EEB8-8C50-91CAD5890520}"/>
              </a:ext>
            </a:extLst>
          </p:cNvPr>
          <p:cNvSpPr>
            <a:spLocks noGrp="1"/>
          </p:cNvSpPr>
          <p:nvPr>
            <p:ph type="sldNum" sz="quarter" idx="12"/>
          </p:nvPr>
        </p:nvSpPr>
        <p:spPr/>
        <p:txBody>
          <a:bodyPr/>
          <a:lstStyle/>
          <a:p>
            <a:fld id="{665EB301-9CB4-4C2F-8B22-59379053DA70}" type="slidenum">
              <a:rPr lang="en-US" smtClean="0"/>
              <a:t>31</a:t>
            </a:fld>
            <a:endParaRPr lang="en-US"/>
          </a:p>
        </p:txBody>
      </p:sp>
    </p:spTree>
    <p:extLst>
      <p:ext uri="{BB962C8B-B14F-4D97-AF65-F5344CB8AC3E}">
        <p14:creationId xmlns:p14="http://schemas.microsoft.com/office/powerpoint/2010/main" val="182406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80C50-3441-6FE4-2E55-77F83EF297A1}"/>
              </a:ext>
            </a:extLst>
          </p:cNvPr>
          <p:cNvSpPr>
            <a:spLocks noGrp="1"/>
          </p:cNvSpPr>
          <p:nvPr>
            <p:ph idx="1"/>
          </p:nvPr>
        </p:nvSpPr>
        <p:spPr>
          <a:xfrm>
            <a:off x="838200" y="742122"/>
            <a:ext cx="10515600" cy="5434841"/>
          </a:xfrm>
        </p:spPr>
        <p:txBody>
          <a:bodyPr>
            <a:normAutofit/>
          </a:bodyPr>
          <a:lstStyle/>
          <a:p>
            <a:pPr marL="0" indent="0" algn="just">
              <a:buNone/>
            </a:pPr>
            <a:r>
              <a:rPr lang="en-US" sz="2200" b="0" i="0" dirty="0">
                <a:solidFill>
                  <a:srgbClr val="374151"/>
                </a:solidFill>
                <a:effectLst/>
              </a:rPr>
              <a:t>I am impressed by [</a:t>
            </a:r>
            <a:r>
              <a:rPr lang="en-US" sz="2200" b="0" i="0" dirty="0">
                <a:solidFill>
                  <a:srgbClr val="C00000"/>
                </a:solidFill>
                <a:effectLst/>
              </a:rPr>
              <a:t>Company</a:t>
            </a:r>
            <a:r>
              <a:rPr lang="en-US" sz="2200" b="0" i="0" dirty="0">
                <a:solidFill>
                  <a:srgbClr val="374151"/>
                </a:solidFill>
                <a:effectLst/>
              </a:rPr>
              <a:t>]'s commitment to [</a:t>
            </a:r>
            <a:r>
              <a:rPr lang="en-US" sz="2200" b="0" i="0" dirty="0">
                <a:solidFill>
                  <a:srgbClr val="C00000"/>
                </a:solidFill>
                <a:effectLst/>
              </a:rPr>
              <a:t>Core Value or Mission</a:t>
            </a:r>
            <a:r>
              <a:rPr lang="en-US" sz="2200" b="0" i="0" dirty="0">
                <a:solidFill>
                  <a:srgbClr val="374151"/>
                </a:solidFill>
                <a:effectLst/>
              </a:rPr>
              <a:t>], and I share the company's passion for [</a:t>
            </a:r>
            <a:r>
              <a:rPr lang="en-US" sz="2200" b="0" i="0" dirty="0">
                <a:solidFill>
                  <a:srgbClr val="C00000"/>
                </a:solidFill>
                <a:effectLst/>
              </a:rPr>
              <a:t>Specific Interest or Skill</a:t>
            </a:r>
            <a:r>
              <a:rPr lang="en-US" sz="2200" b="0" i="0" dirty="0">
                <a:solidFill>
                  <a:srgbClr val="374151"/>
                </a:solidFill>
                <a:effectLst/>
              </a:rPr>
              <a:t>]. I am confident that my strong communication skills, attention to detail, and ability to adapt to changing situations make me a strong candidate for the position.</a:t>
            </a:r>
          </a:p>
          <a:p>
            <a:pPr marL="0" indent="0" algn="just">
              <a:buNone/>
            </a:pPr>
            <a:r>
              <a:rPr lang="en-US" sz="2200" b="0" i="0" dirty="0">
                <a:solidFill>
                  <a:srgbClr val="374151"/>
                </a:solidFill>
                <a:effectLst/>
              </a:rPr>
              <a:t>Thank you for considering my application. I am excited about the opportunity to contribute my skills and expertise to [</a:t>
            </a:r>
            <a:r>
              <a:rPr lang="en-US" sz="2200" b="0" i="0" dirty="0">
                <a:solidFill>
                  <a:srgbClr val="C00000"/>
                </a:solidFill>
                <a:effectLst/>
              </a:rPr>
              <a:t>Company</a:t>
            </a:r>
            <a:r>
              <a:rPr lang="en-US" sz="2200" b="0" i="0" dirty="0">
                <a:solidFill>
                  <a:srgbClr val="374151"/>
                </a:solidFill>
                <a:effectLst/>
              </a:rPr>
              <a:t>], and I look forward to the opportunity to further discuss my qualifications with you.</a:t>
            </a:r>
          </a:p>
          <a:p>
            <a:pPr marL="0" indent="0" algn="just">
              <a:buNone/>
            </a:pPr>
            <a:r>
              <a:rPr lang="en-US" sz="2200" b="0" i="0" dirty="0">
                <a:solidFill>
                  <a:srgbClr val="374151"/>
                </a:solidFill>
                <a:effectLst/>
              </a:rPr>
              <a:t>Sincerely,</a:t>
            </a:r>
          </a:p>
          <a:p>
            <a:pPr marL="0" indent="0" algn="just">
              <a:buNone/>
            </a:pPr>
            <a:r>
              <a:rPr lang="en-US" sz="2200" b="0" i="0" dirty="0">
                <a:solidFill>
                  <a:srgbClr val="374151"/>
                </a:solidFill>
                <a:effectLst/>
              </a:rPr>
              <a:t>[</a:t>
            </a:r>
            <a:r>
              <a:rPr lang="en-US" sz="2200" b="0" i="0" dirty="0">
                <a:solidFill>
                  <a:srgbClr val="C00000"/>
                </a:solidFill>
                <a:effectLst/>
              </a:rPr>
              <a:t>Your Name</a:t>
            </a:r>
            <a:r>
              <a:rPr lang="en-US" sz="2200" b="0" i="0" dirty="0">
                <a:solidFill>
                  <a:srgbClr val="374151"/>
                </a:solidFill>
                <a:effectLst/>
              </a:rPr>
              <a:t>]</a:t>
            </a:r>
          </a:p>
          <a:p>
            <a:pPr marL="0" indent="0" algn="just">
              <a:buNone/>
            </a:pPr>
            <a:endParaRPr lang="en-US" sz="2200" dirty="0"/>
          </a:p>
        </p:txBody>
      </p:sp>
      <p:sp>
        <p:nvSpPr>
          <p:cNvPr id="4" name="Date Placeholder 3">
            <a:extLst>
              <a:ext uri="{FF2B5EF4-FFF2-40B4-BE49-F238E27FC236}">
                <a16:creationId xmlns:a16="http://schemas.microsoft.com/office/drawing/2014/main" id="{8E837557-CD93-F1DE-951C-59BF12E46330}"/>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4C6450A7-0574-8E4E-72D1-BDA3FA9ACA47}"/>
              </a:ext>
            </a:extLst>
          </p:cNvPr>
          <p:cNvSpPr>
            <a:spLocks noGrp="1"/>
          </p:cNvSpPr>
          <p:nvPr>
            <p:ph type="sldNum" sz="quarter" idx="12"/>
          </p:nvPr>
        </p:nvSpPr>
        <p:spPr/>
        <p:txBody>
          <a:bodyPr/>
          <a:lstStyle/>
          <a:p>
            <a:fld id="{665EB301-9CB4-4C2F-8B22-59379053DA70}" type="slidenum">
              <a:rPr lang="en-US" smtClean="0"/>
              <a:t>32</a:t>
            </a:fld>
            <a:endParaRPr lang="en-US"/>
          </a:p>
        </p:txBody>
      </p:sp>
    </p:spTree>
    <p:extLst>
      <p:ext uri="{BB962C8B-B14F-4D97-AF65-F5344CB8AC3E}">
        <p14:creationId xmlns:p14="http://schemas.microsoft.com/office/powerpoint/2010/main" val="158701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C15A-93DA-CD76-BE9B-6443B072A243}"/>
              </a:ext>
            </a:extLst>
          </p:cNvPr>
          <p:cNvSpPr>
            <a:spLocks noGrp="1"/>
          </p:cNvSpPr>
          <p:nvPr>
            <p:ph type="title"/>
          </p:nvPr>
        </p:nvSpPr>
        <p:spPr>
          <a:xfrm>
            <a:off x="596349" y="0"/>
            <a:ext cx="10515600" cy="522770"/>
          </a:xfrm>
        </p:spPr>
        <p:txBody>
          <a:bodyPr>
            <a:normAutofit/>
          </a:bodyPr>
          <a:lstStyle/>
          <a:p>
            <a:r>
              <a:rPr lang="en-US" sz="2800" b="1" dirty="0">
                <a:solidFill>
                  <a:srgbClr val="C00000"/>
                </a:solidFill>
                <a:latin typeface="+mn-lt"/>
              </a:rPr>
              <a:t>Sample: Job Application or Cover Letter for New Graduate</a:t>
            </a:r>
          </a:p>
        </p:txBody>
      </p:sp>
      <p:sp>
        <p:nvSpPr>
          <p:cNvPr id="3" name="Content Placeholder 2">
            <a:extLst>
              <a:ext uri="{FF2B5EF4-FFF2-40B4-BE49-F238E27FC236}">
                <a16:creationId xmlns:a16="http://schemas.microsoft.com/office/drawing/2014/main" id="{049B3BBA-AF72-068F-D393-56C37F88C90C}"/>
              </a:ext>
            </a:extLst>
          </p:cNvPr>
          <p:cNvSpPr>
            <a:spLocks noGrp="1"/>
          </p:cNvSpPr>
          <p:nvPr>
            <p:ph idx="1"/>
          </p:nvPr>
        </p:nvSpPr>
        <p:spPr>
          <a:xfrm>
            <a:off x="596349" y="647767"/>
            <a:ext cx="11396868" cy="5826264"/>
          </a:xfrm>
        </p:spPr>
        <p:txBody>
          <a:bodyPr>
            <a:noAutofit/>
          </a:bodyPr>
          <a:lstStyle/>
          <a:p>
            <a:pPr marL="0" indent="0" algn="just">
              <a:buNone/>
            </a:pPr>
            <a:r>
              <a:rPr lang="en-US" sz="2100" b="0" i="0" dirty="0">
                <a:solidFill>
                  <a:srgbClr val="374151"/>
                </a:solidFill>
                <a:effectLst/>
              </a:rPr>
              <a:t>Dear [</a:t>
            </a:r>
            <a:r>
              <a:rPr lang="en-US" sz="2100" b="0" i="0" dirty="0">
                <a:solidFill>
                  <a:srgbClr val="C00000"/>
                </a:solidFill>
                <a:effectLst/>
              </a:rPr>
              <a:t>Hiring Manager</a:t>
            </a:r>
            <a:r>
              <a:rPr lang="en-US" sz="2100" b="0" i="0" dirty="0">
                <a:solidFill>
                  <a:srgbClr val="374151"/>
                </a:solidFill>
                <a:effectLst/>
              </a:rPr>
              <a:t>],</a:t>
            </a:r>
          </a:p>
          <a:p>
            <a:pPr marL="0" indent="0" algn="just">
              <a:buNone/>
            </a:pPr>
            <a:r>
              <a:rPr lang="en-US" sz="2100" b="0" i="0" dirty="0">
                <a:solidFill>
                  <a:srgbClr val="374151"/>
                </a:solidFill>
                <a:effectLst/>
              </a:rPr>
              <a:t>I am writing to express my interest in the [</a:t>
            </a:r>
            <a:r>
              <a:rPr lang="en-US" sz="2100" b="0" i="0" dirty="0">
                <a:solidFill>
                  <a:srgbClr val="C00000"/>
                </a:solidFill>
                <a:effectLst/>
              </a:rPr>
              <a:t>Position</a:t>
            </a:r>
            <a:r>
              <a:rPr lang="en-US" sz="2100" b="0" i="0" dirty="0">
                <a:solidFill>
                  <a:srgbClr val="374151"/>
                </a:solidFill>
                <a:effectLst/>
              </a:rPr>
              <a:t>] role at [</a:t>
            </a:r>
            <a:r>
              <a:rPr lang="en-US" sz="2100" b="0" i="0" dirty="0">
                <a:solidFill>
                  <a:srgbClr val="C00000"/>
                </a:solidFill>
                <a:effectLst/>
              </a:rPr>
              <a:t>Company</a:t>
            </a:r>
            <a:r>
              <a:rPr lang="en-US" sz="2100" b="0" i="0" dirty="0">
                <a:solidFill>
                  <a:srgbClr val="374151"/>
                </a:solidFill>
                <a:effectLst/>
              </a:rPr>
              <a:t>]. As a recent graduate with a degree in [</a:t>
            </a:r>
            <a:r>
              <a:rPr lang="en-US" sz="2100" b="0" i="0" dirty="0">
                <a:solidFill>
                  <a:srgbClr val="C00000"/>
                </a:solidFill>
                <a:effectLst/>
              </a:rPr>
              <a:t>Field of Study</a:t>
            </a:r>
            <a:r>
              <a:rPr lang="en-US" sz="2100" b="0" i="0" dirty="0">
                <a:solidFill>
                  <a:srgbClr val="374151"/>
                </a:solidFill>
                <a:effectLst/>
              </a:rPr>
              <a:t>], I am eager to begin my career and believe that this opportunity would be the perfect start.</a:t>
            </a:r>
          </a:p>
          <a:p>
            <a:pPr marL="0" indent="0" algn="just">
              <a:buNone/>
            </a:pPr>
            <a:r>
              <a:rPr lang="en-US" sz="2100" b="0" i="0" dirty="0">
                <a:solidFill>
                  <a:srgbClr val="374151"/>
                </a:solidFill>
                <a:effectLst/>
              </a:rPr>
              <a:t>While I may be new to the workforce, I have gained valuable skills and experiences through [</a:t>
            </a:r>
            <a:r>
              <a:rPr lang="en-US" sz="2100" b="0" i="0" dirty="0">
                <a:solidFill>
                  <a:srgbClr val="C00000"/>
                </a:solidFill>
                <a:effectLst/>
              </a:rPr>
              <a:t>Internship or Relevant School Project</a:t>
            </a:r>
            <a:r>
              <a:rPr lang="en-US" sz="2100" b="0" i="0" dirty="0">
                <a:solidFill>
                  <a:srgbClr val="374151"/>
                </a:solidFill>
                <a:effectLst/>
              </a:rPr>
              <a:t>]. These experiences have taught me the importance of [</a:t>
            </a:r>
            <a:r>
              <a:rPr lang="en-US" sz="2100" b="0" i="0" dirty="0">
                <a:solidFill>
                  <a:srgbClr val="C00000"/>
                </a:solidFill>
                <a:effectLst/>
              </a:rPr>
              <a:t>Core Value or Skill</a:t>
            </a:r>
            <a:r>
              <a:rPr lang="en-US" sz="2100" b="0" i="0" dirty="0">
                <a:solidFill>
                  <a:srgbClr val="374151"/>
                </a:solidFill>
                <a:effectLst/>
              </a:rPr>
              <a:t>] and have provided me with the foundational knowledge necessary to excel in this role.</a:t>
            </a:r>
          </a:p>
          <a:p>
            <a:pPr marL="0" indent="0" algn="just">
              <a:buNone/>
            </a:pPr>
            <a:r>
              <a:rPr lang="en-US" sz="2100" b="0" i="0" dirty="0">
                <a:solidFill>
                  <a:srgbClr val="374151"/>
                </a:solidFill>
                <a:effectLst/>
              </a:rPr>
              <a:t>I am impressed by [</a:t>
            </a:r>
            <a:r>
              <a:rPr lang="en-US" sz="2100" b="0" i="0" dirty="0">
                <a:solidFill>
                  <a:srgbClr val="C00000"/>
                </a:solidFill>
                <a:effectLst/>
              </a:rPr>
              <a:t>Company</a:t>
            </a:r>
            <a:r>
              <a:rPr lang="en-US" sz="2100" b="0" i="0" dirty="0">
                <a:solidFill>
                  <a:srgbClr val="374151"/>
                </a:solidFill>
                <a:effectLst/>
              </a:rPr>
              <a:t>]'s commitment to [</a:t>
            </a:r>
            <a:r>
              <a:rPr lang="en-US" sz="2100" b="0" i="0" dirty="0">
                <a:solidFill>
                  <a:srgbClr val="C00000"/>
                </a:solidFill>
                <a:effectLst/>
              </a:rPr>
              <a:t>Core Value or Mission</a:t>
            </a:r>
            <a:r>
              <a:rPr lang="en-US" sz="2100" b="0" i="0" dirty="0">
                <a:solidFill>
                  <a:srgbClr val="374151"/>
                </a:solidFill>
                <a:effectLst/>
              </a:rPr>
              <a:t>], and I am eager to join a team that shares my passion for [</a:t>
            </a:r>
            <a:r>
              <a:rPr lang="en-US" sz="2100" b="0" i="0" dirty="0">
                <a:solidFill>
                  <a:srgbClr val="C00000"/>
                </a:solidFill>
                <a:effectLst/>
              </a:rPr>
              <a:t>Specific Interest or Skill</a:t>
            </a:r>
            <a:r>
              <a:rPr lang="en-US" sz="2100" b="0" i="0" dirty="0">
                <a:solidFill>
                  <a:srgbClr val="374151"/>
                </a:solidFill>
                <a:effectLst/>
              </a:rPr>
              <a:t>]. I am confident in my ability to learn quickly, work collaboratively with others, and adapt to changing situations.</a:t>
            </a:r>
          </a:p>
          <a:p>
            <a:pPr marL="0" indent="0" algn="just">
              <a:buNone/>
            </a:pPr>
            <a:r>
              <a:rPr lang="en-US" sz="2100" b="0" i="0" dirty="0">
                <a:solidFill>
                  <a:srgbClr val="374151"/>
                </a:solidFill>
                <a:effectLst/>
              </a:rPr>
              <a:t>As a highly motivated and results-oriented individual, I am excited about the opportunity to contribute my skills and knowledge to [</a:t>
            </a:r>
            <a:r>
              <a:rPr lang="en-US" sz="2100" b="0" i="0" dirty="0">
                <a:solidFill>
                  <a:srgbClr val="C00000"/>
                </a:solidFill>
                <a:effectLst/>
              </a:rPr>
              <a:t>Company</a:t>
            </a:r>
            <a:r>
              <a:rPr lang="en-US" sz="2100" b="0" i="0" dirty="0">
                <a:solidFill>
                  <a:srgbClr val="374151"/>
                </a:solidFill>
                <a:effectLst/>
              </a:rPr>
              <a:t>]. I believe that my strong work ethic, positive attitude, and willingness to learn make me a strong candidate for the position.</a:t>
            </a:r>
          </a:p>
          <a:p>
            <a:pPr marL="0" indent="0" algn="just">
              <a:buNone/>
            </a:pPr>
            <a:r>
              <a:rPr lang="en-US" sz="2100" b="0" i="0" dirty="0">
                <a:solidFill>
                  <a:srgbClr val="374151"/>
                </a:solidFill>
                <a:effectLst/>
              </a:rPr>
              <a:t>Thank you for considering my application. I look forward to the opportunity to further discuss my qualifications with you.</a:t>
            </a:r>
          </a:p>
          <a:p>
            <a:pPr marL="0" indent="0" algn="just">
              <a:buNone/>
            </a:pPr>
            <a:r>
              <a:rPr lang="en-US" sz="2100" b="0" i="0" dirty="0">
                <a:solidFill>
                  <a:srgbClr val="374151"/>
                </a:solidFill>
                <a:effectLst/>
              </a:rPr>
              <a:t>Sincerely,</a:t>
            </a:r>
          </a:p>
          <a:p>
            <a:pPr marL="0" indent="0" algn="just">
              <a:buNone/>
            </a:pPr>
            <a:r>
              <a:rPr lang="en-US" sz="2100" b="0" i="0" dirty="0">
                <a:solidFill>
                  <a:srgbClr val="374151"/>
                </a:solidFill>
                <a:effectLst/>
              </a:rPr>
              <a:t>[</a:t>
            </a:r>
            <a:r>
              <a:rPr lang="en-US" sz="2100" b="0" i="0" dirty="0">
                <a:solidFill>
                  <a:srgbClr val="C00000"/>
                </a:solidFill>
                <a:effectLst/>
              </a:rPr>
              <a:t>Your Name</a:t>
            </a:r>
            <a:r>
              <a:rPr lang="en-US" sz="2100" b="0" i="0" dirty="0">
                <a:solidFill>
                  <a:srgbClr val="374151"/>
                </a:solidFill>
                <a:effectLst/>
              </a:rPr>
              <a:t>]</a:t>
            </a:r>
          </a:p>
          <a:p>
            <a:pPr marL="0" indent="0" algn="just">
              <a:buNone/>
            </a:pPr>
            <a:endParaRPr lang="en-US" sz="2100" b="0" i="0" dirty="0">
              <a:solidFill>
                <a:srgbClr val="374151"/>
              </a:solidFill>
              <a:effectLst/>
            </a:endParaRPr>
          </a:p>
        </p:txBody>
      </p:sp>
      <p:sp>
        <p:nvSpPr>
          <p:cNvPr id="4" name="Date Placeholder 3">
            <a:extLst>
              <a:ext uri="{FF2B5EF4-FFF2-40B4-BE49-F238E27FC236}">
                <a16:creationId xmlns:a16="http://schemas.microsoft.com/office/drawing/2014/main" id="{D24C8E21-8F37-DAB3-4D6D-A962B13FFFB0}"/>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9FA84F76-19C7-EEB8-8C50-91CAD5890520}"/>
              </a:ext>
            </a:extLst>
          </p:cNvPr>
          <p:cNvSpPr>
            <a:spLocks noGrp="1"/>
          </p:cNvSpPr>
          <p:nvPr>
            <p:ph type="sldNum" sz="quarter" idx="12"/>
          </p:nvPr>
        </p:nvSpPr>
        <p:spPr/>
        <p:txBody>
          <a:bodyPr/>
          <a:lstStyle/>
          <a:p>
            <a:fld id="{665EB301-9CB4-4C2F-8B22-59379053DA70}" type="slidenum">
              <a:rPr lang="en-US" smtClean="0"/>
              <a:t>33</a:t>
            </a:fld>
            <a:endParaRPr lang="en-US"/>
          </a:p>
        </p:txBody>
      </p:sp>
    </p:spTree>
    <p:extLst>
      <p:ext uri="{BB962C8B-B14F-4D97-AF65-F5344CB8AC3E}">
        <p14:creationId xmlns:p14="http://schemas.microsoft.com/office/powerpoint/2010/main" val="42453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327D-CCA4-509E-CD00-2E1BC62E3BD1}"/>
              </a:ext>
            </a:extLst>
          </p:cNvPr>
          <p:cNvSpPr>
            <a:spLocks noGrp="1"/>
          </p:cNvSpPr>
          <p:nvPr>
            <p:ph type="title"/>
          </p:nvPr>
        </p:nvSpPr>
        <p:spPr>
          <a:xfrm>
            <a:off x="664265" y="4003"/>
            <a:ext cx="10515600" cy="754201"/>
          </a:xfrm>
        </p:spPr>
        <p:txBody>
          <a:bodyPr>
            <a:normAutofit/>
          </a:bodyPr>
          <a:lstStyle/>
          <a:p>
            <a:r>
              <a:rPr lang="en-US" sz="2800" b="1" i="0" dirty="0">
                <a:solidFill>
                  <a:srgbClr val="C00000"/>
                </a:solidFill>
                <a:effectLst/>
                <a:latin typeface="+mn-lt"/>
              </a:rPr>
              <a:t>Professional Presentation- </a:t>
            </a:r>
            <a:r>
              <a:rPr lang="en-US" sz="2800" b="1" dirty="0">
                <a:solidFill>
                  <a:srgbClr val="C00000"/>
                </a:solidFill>
                <a:latin typeface="+mn-lt"/>
              </a:rPr>
              <a:t>P</a:t>
            </a:r>
            <a:r>
              <a:rPr lang="en-US" sz="2800" b="1" i="0" dirty="0">
                <a:solidFill>
                  <a:srgbClr val="C00000"/>
                </a:solidFill>
                <a:effectLst/>
                <a:latin typeface="+mn-lt"/>
              </a:rPr>
              <a:t>lanning</a:t>
            </a:r>
            <a:endParaRPr lang="en-US" sz="2800" b="1" dirty="0">
              <a:solidFill>
                <a:srgbClr val="C00000"/>
              </a:solidFill>
              <a:latin typeface="+mn-lt"/>
            </a:endParaRPr>
          </a:p>
        </p:txBody>
      </p:sp>
      <p:sp>
        <p:nvSpPr>
          <p:cNvPr id="3" name="Content Placeholder 2">
            <a:extLst>
              <a:ext uri="{FF2B5EF4-FFF2-40B4-BE49-F238E27FC236}">
                <a16:creationId xmlns:a16="http://schemas.microsoft.com/office/drawing/2014/main" id="{F6CA0602-DE43-9456-F409-794FC824064F}"/>
              </a:ext>
            </a:extLst>
          </p:cNvPr>
          <p:cNvSpPr>
            <a:spLocks noGrp="1"/>
          </p:cNvSpPr>
          <p:nvPr>
            <p:ph idx="1"/>
          </p:nvPr>
        </p:nvSpPr>
        <p:spPr>
          <a:xfrm>
            <a:off x="664265" y="724247"/>
            <a:ext cx="10863470" cy="5830749"/>
          </a:xfrm>
        </p:spPr>
        <p:txBody>
          <a:bodyPr>
            <a:normAutofit/>
          </a:bodyPr>
          <a:lstStyle/>
          <a:p>
            <a:pPr algn="just"/>
            <a:r>
              <a:rPr lang="en-US" sz="2200" b="0" i="0" dirty="0">
                <a:solidFill>
                  <a:srgbClr val="374151"/>
                </a:solidFill>
                <a:effectLst/>
              </a:rPr>
              <a:t>Planning a professional presentation involves several key steps. </a:t>
            </a:r>
          </a:p>
          <a:p>
            <a:pPr algn="just">
              <a:buFont typeface="+mj-lt"/>
              <a:buAutoNum type="arabicPeriod"/>
            </a:pPr>
            <a:r>
              <a:rPr lang="en-US" sz="2200" b="1" i="0" dirty="0">
                <a:solidFill>
                  <a:srgbClr val="002060"/>
                </a:solidFill>
                <a:effectLst/>
              </a:rPr>
              <a:t>Determine the Purpose of the Presentation:</a:t>
            </a:r>
          </a:p>
          <a:p>
            <a:pPr algn="just">
              <a:buFontTx/>
              <a:buChar char="-"/>
            </a:pPr>
            <a:r>
              <a:rPr lang="en-US" sz="2200" b="0" i="0" dirty="0">
                <a:solidFill>
                  <a:srgbClr val="374151"/>
                </a:solidFill>
                <a:effectLst/>
              </a:rPr>
              <a:t>What do you want to accomplish with your presentation? </a:t>
            </a:r>
          </a:p>
          <a:p>
            <a:pPr algn="just">
              <a:buFontTx/>
              <a:buChar char="-"/>
            </a:pPr>
            <a:r>
              <a:rPr lang="en-US" sz="2200" b="0" i="0" dirty="0">
                <a:solidFill>
                  <a:srgbClr val="374151"/>
                </a:solidFill>
                <a:effectLst/>
              </a:rPr>
              <a:t>Are you trying to convince the audience to take a specific action?</a:t>
            </a:r>
          </a:p>
          <a:p>
            <a:pPr algn="just">
              <a:buFontTx/>
              <a:buChar char="-"/>
            </a:pPr>
            <a:r>
              <a:rPr lang="en-US" sz="2200" b="0" i="0" dirty="0">
                <a:solidFill>
                  <a:srgbClr val="374151"/>
                </a:solidFill>
                <a:effectLst/>
              </a:rPr>
              <a:t>Are you sharing information or educating them on a topic? </a:t>
            </a:r>
          </a:p>
          <a:p>
            <a:pPr algn="just">
              <a:buFontTx/>
              <a:buChar char="-"/>
            </a:pPr>
            <a:r>
              <a:rPr lang="en-US" sz="2200" b="0" i="0" dirty="0">
                <a:solidFill>
                  <a:srgbClr val="374151"/>
                </a:solidFill>
                <a:effectLst/>
              </a:rPr>
              <a:t>Make sure you have a clear understanding of the purpose of the presentation before you begin planning.</a:t>
            </a:r>
          </a:p>
          <a:p>
            <a:pPr marL="0" indent="0" algn="just">
              <a:buNone/>
            </a:pPr>
            <a:r>
              <a:rPr lang="en-US" sz="2200" b="1" i="0" dirty="0">
                <a:solidFill>
                  <a:srgbClr val="002060"/>
                </a:solidFill>
                <a:effectLst/>
              </a:rPr>
              <a:t>2.Identify Your </a:t>
            </a:r>
            <a:r>
              <a:rPr lang="en-US" sz="2200" b="1" dirty="0">
                <a:solidFill>
                  <a:srgbClr val="002060"/>
                </a:solidFill>
              </a:rPr>
              <a:t>A</a:t>
            </a:r>
            <a:r>
              <a:rPr lang="en-US" sz="2200" b="1" i="0" dirty="0">
                <a:solidFill>
                  <a:srgbClr val="002060"/>
                </a:solidFill>
                <a:effectLst/>
              </a:rPr>
              <a:t>udience: </a:t>
            </a:r>
          </a:p>
          <a:p>
            <a:pPr marL="0" indent="0" algn="just">
              <a:buNone/>
            </a:pPr>
            <a:r>
              <a:rPr lang="en-US" sz="2200" dirty="0">
                <a:solidFill>
                  <a:srgbClr val="374151"/>
                </a:solidFill>
              </a:rPr>
              <a:t>- </a:t>
            </a:r>
            <a:r>
              <a:rPr lang="en-US" sz="2200" b="0" i="0" dirty="0">
                <a:solidFill>
                  <a:srgbClr val="374151"/>
                </a:solidFill>
                <a:effectLst/>
              </a:rPr>
              <a:t>Who will be attending your presentation? </a:t>
            </a:r>
          </a:p>
          <a:p>
            <a:pPr marL="0" indent="0" algn="just">
              <a:buNone/>
            </a:pPr>
            <a:r>
              <a:rPr lang="en-US" sz="2200" dirty="0">
                <a:solidFill>
                  <a:srgbClr val="374151"/>
                </a:solidFill>
              </a:rPr>
              <a:t>- </a:t>
            </a:r>
            <a:r>
              <a:rPr lang="en-US" sz="2200" b="0" i="0" dirty="0">
                <a:solidFill>
                  <a:srgbClr val="374151"/>
                </a:solidFill>
                <a:effectLst/>
              </a:rPr>
              <a:t>What do they already know about the topic?</a:t>
            </a:r>
          </a:p>
          <a:p>
            <a:pPr marL="0" indent="0" algn="just">
              <a:buNone/>
            </a:pPr>
            <a:r>
              <a:rPr lang="en-US" sz="2200" b="0" i="0" dirty="0">
                <a:solidFill>
                  <a:srgbClr val="374151"/>
                </a:solidFill>
                <a:effectLst/>
              </a:rPr>
              <a:t>- What are their interests and needs? </a:t>
            </a:r>
          </a:p>
          <a:p>
            <a:pPr marL="0" indent="0" algn="just">
              <a:buNone/>
            </a:pPr>
            <a:r>
              <a:rPr lang="en-US" sz="2200" dirty="0">
                <a:solidFill>
                  <a:srgbClr val="374151"/>
                </a:solidFill>
              </a:rPr>
              <a:t>- </a:t>
            </a:r>
            <a:r>
              <a:rPr lang="en-US" sz="2200" b="0" i="0" dirty="0">
                <a:solidFill>
                  <a:srgbClr val="374151"/>
                </a:solidFill>
                <a:effectLst/>
              </a:rPr>
              <a:t>Knowing your audience will help you tailor your presentation to their specific needs and interests.</a:t>
            </a:r>
          </a:p>
          <a:p>
            <a:pPr marL="0" indent="0" algn="just">
              <a:buNone/>
            </a:pPr>
            <a:endParaRPr lang="en-US" sz="2200" dirty="0"/>
          </a:p>
        </p:txBody>
      </p:sp>
      <p:sp>
        <p:nvSpPr>
          <p:cNvPr id="4" name="Date Placeholder 3">
            <a:extLst>
              <a:ext uri="{FF2B5EF4-FFF2-40B4-BE49-F238E27FC236}">
                <a16:creationId xmlns:a16="http://schemas.microsoft.com/office/drawing/2014/main" id="{850E4A24-5F71-396E-A2AE-B2287CB0128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B8622BE4-4787-3DE8-9952-E9903EC8E6F8}"/>
              </a:ext>
            </a:extLst>
          </p:cNvPr>
          <p:cNvSpPr>
            <a:spLocks noGrp="1"/>
          </p:cNvSpPr>
          <p:nvPr>
            <p:ph type="sldNum" sz="quarter" idx="12"/>
          </p:nvPr>
        </p:nvSpPr>
        <p:spPr/>
        <p:txBody>
          <a:bodyPr/>
          <a:lstStyle/>
          <a:p>
            <a:fld id="{665EB301-9CB4-4C2F-8B22-59379053DA70}" type="slidenum">
              <a:rPr lang="en-US" smtClean="0"/>
              <a:t>34</a:t>
            </a:fld>
            <a:endParaRPr lang="en-US"/>
          </a:p>
        </p:txBody>
      </p:sp>
    </p:spTree>
    <p:extLst>
      <p:ext uri="{BB962C8B-B14F-4D97-AF65-F5344CB8AC3E}">
        <p14:creationId xmlns:p14="http://schemas.microsoft.com/office/powerpoint/2010/main" val="240458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A0602-DE43-9456-F409-794FC824064F}"/>
              </a:ext>
            </a:extLst>
          </p:cNvPr>
          <p:cNvSpPr>
            <a:spLocks noGrp="1"/>
          </p:cNvSpPr>
          <p:nvPr>
            <p:ph idx="1"/>
          </p:nvPr>
        </p:nvSpPr>
        <p:spPr>
          <a:xfrm>
            <a:off x="702365" y="307767"/>
            <a:ext cx="11171582" cy="6231145"/>
          </a:xfrm>
        </p:spPr>
        <p:txBody>
          <a:bodyPr>
            <a:normAutofit lnSpcReduction="10000"/>
          </a:bodyPr>
          <a:lstStyle/>
          <a:p>
            <a:pPr marL="0" indent="0" algn="just">
              <a:buNone/>
            </a:pPr>
            <a:r>
              <a:rPr lang="en-US" sz="2200" b="1" i="0" dirty="0">
                <a:solidFill>
                  <a:srgbClr val="002060"/>
                </a:solidFill>
                <a:effectLst/>
              </a:rPr>
              <a:t>3.Choose a Format: </a:t>
            </a:r>
          </a:p>
          <a:p>
            <a:pPr marL="0" indent="0" algn="just">
              <a:buNone/>
            </a:pPr>
            <a:r>
              <a:rPr lang="en-US" sz="2200" b="1" dirty="0">
                <a:solidFill>
                  <a:srgbClr val="002060"/>
                </a:solidFill>
              </a:rPr>
              <a:t>- </a:t>
            </a:r>
            <a:r>
              <a:rPr lang="en-US" sz="2200" b="0" i="0" dirty="0">
                <a:solidFill>
                  <a:srgbClr val="374151"/>
                </a:solidFill>
                <a:effectLst/>
              </a:rPr>
              <a:t>Will you be giving a slide presentation, a speech, or a demonstration? </a:t>
            </a:r>
          </a:p>
          <a:p>
            <a:pPr algn="just">
              <a:buFontTx/>
              <a:buChar char="-"/>
            </a:pPr>
            <a:r>
              <a:rPr lang="en-US" sz="2200" b="0" i="0" dirty="0">
                <a:solidFill>
                  <a:srgbClr val="374151"/>
                </a:solidFill>
                <a:effectLst/>
              </a:rPr>
              <a:t>Consider what format will be most effective for conveying your message to the audience.</a:t>
            </a:r>
          </a:p>
          <a:p>
            <a:pPr algn="just">
              <a:buFontTx/>
              <a:buChar char="-"/>
            </a:pPr>
            <a:r>
              <a:rPr lang="en-US" sz="2200" dirty="0">
                <a:solidFill>
                  <a:srgbClr val="374151"/>
                </a:solidFill>
              </a:rPr>
              <a:t>Slide Presentation:</a:t>
            </a:r>
            <a:r>
              <a:rPr lang="en-US" sz="2200" b="0" i="0" dirty="0">
                <a:solidFill>
                  <a:srgbClr val="374151"/>
                </a:solidFill>
                <a:effectLst/>
              </a:rPr>
              <a:t> Use clear headings and subheadings to break up the text, and use short paragraphs and bullet points to convey your message more effectively, Use visuals etc. </a:t>
            </a:r>
          </a:p>
          <a:p>
            <a:pPr algn="just">
              <a:buFontTx/>
              <a:buChar char="-"/>
            </a:pPr>
            <a:r>
              <a:rPr lang="en-US" sz="2200" dirty="0">
                <a:solidFill>
                  <a:srgbClr val="374151"/>
                </a:solidFill>
              </a:rPr>
              <a:t>Speech: </a:t>
            </a:r>
            <a:r>
              <a:rPr lang="en-US" sz="2200" b="0" i="0" dirty="0">
                <a:solidFill>
                  <a:srgbClr val="374151"/>
                </a:solidFill>
                <a:effectLst/>
              </a:rPr>
              <a:t>Choose an appropriate tone while speaking and be careful about body language or facial expressions and gestures if you are demonstrating it.</a:t>
            </a:r>
          </a:p>
          <a:p>
            <a:pPr marL="0" indent="0" algn="just">
              <a:buNone/>
            </a:pPr>
            <a:endParaRPr lang="en-US" sz="2200" b="0" i="0" dirty="0">
              <a:solidFill>
                <a:srgbClr val="374151"/>
              </a:solidFill>
              <a:effectLst/>
            </a:endParaRPr>
          </a:p>
          <a:p>
            <a:pPr marL="0" indent="0" algn="just">
              <a:buNone/>
            </a:pPr>
            <a:r>
              <a:rPr lang="en-US" sz="2200" b="1" dirty="0">
                <a:solidFill>
                  <a:srgbClr val="002060"/>
                </a:solidFill>
              </a:rPr>
              <a:t>4.</a:t>
            </a:r>
            <a:r>
              <a:rPr lang="en-US" sz="2200" b="1" i="0" dirty="0">
                <a:solidFill>
                  <a:srgbClr val="002060"/>
                </a:solidFill>
                <a:effectLst/>
              </a:rPr>
              <a:t> Create an Outline: </a:t>
            </a:r>
          </a:p>
          <a:p>
            <a:pPr algn="just">
              <a:buFontTx/>
              <a:buChar char="-"/>
            </a:pPr>
            <a:r>
              <a:rPr lang="en-US" sz="2200" b="0" i="0" dirty="0">
                <a:solidFill>
                  <a:srgbClr val="374151"/>
                </a:solidFill>
                <a:effectLst/>
              </a:rPr>
              <a:t>Once you know the purpose, audience, and format of your presentation, create an outline. </a:t>
            </a:r>
          </a:p>
          <a:p>
            <a:pPr algn="just">
              <a:buFontTx/>
              <a:buChar char="-"/>
            </a:pPr>
            <a:r>
              <a:rPr lang="en-US" sz="2200" b="0" i="0" dirty="0">
                <a:solidFill>
                  <a:srgbClr val="374151"/>
                </a:solidFill>
                <a:effectLst/>
              </a:rPr>
              <a:t>This will help you organize your thoughts and ensure that your presentation flows logically.</a:t>
            </a:r>
          </a:p>
          <a:p>
            <a:pPr marL="0" indent="0" algn="just">
              <a:buNone/>
            </a:pPr>
            <a:endParaRPr lang="en-US" sz="2200" b="0" i="0" dirty="0">
              <a:solidFill>
                <a:srgbClr val="374151"/>
              </a:solidFill>
              <a:effectLst/>
            </a:endParaRPr>
          </a:p>
          <a:p>
            <a:pPr marL="0" indent="0" algn="just">
              <a:buNone/>
            </a:pPr>
            <a:r>
              <a:rPr lang="en-US" sz="2200" b="1" i="0" dirty="0">
                <a:solidFill>
                  <a:srgbClr val="002060"/>
                </a:solidFill>
                <a:effectLst/>
              </a:rPr>
              <a:t>5. Develop Your </a:t>
            </a:r>
            <a:r>
              <a:rPr lang="en-US" sz="2200" b="1" dirty="0">
                <a:solidFill>
                  <a:srgbClr val="002060"/>
                </a:solidFill>
              </a:rPr>
              <a:t>C</a:t>
            </a:r>
            <a:r>
              <a:rPr lang="en-US" sz="2200" b="1" i="0" dirty="0">
                <a:solidFill>
                  <a:srgbClr val="002060"/>
                </a:solidFill>
                <a:effectLst/>
              </a:rPr>
              <a:t>ontent: </a:t>
            </a:r>
          </a:p>
          <a:p>
            <a:pPr marL="0" indent="0" algn="just">
              <a:buNone/>
            </a:pPr>
            <a:r>
              <a:rPr lang="en-US" sz="2200" dirty="0">
                <a:solidFill>
                  <a:srgbClr val="374151"/>
                </a:solidFill>
              </a:rPr>
              <a:t>-</a:t>
            </a:r>
            <a:r>
              <a:rPr lang="en-US" sz="2200" b="0" i="0" dirty="0">
                <a:solidFill>
                  <a:srgbClr val="374151"/>
                </a:solidFill>
                <a:effectLst/>
              </a:rPr>
              <a:t>Use your outline to develop the content of your presentation. </a:t>
            </a:r>
          </a:p>
          <a:p>
            <a:pPr marL="0" indent="0" algn="just">
              <a:buNone/>
            </a:pPr>
            <a:r>
              <a:rPr lang="en-US" sz="2200" dirty="0">
                <a:solidFill>
                  <a:srgbClr val="374151"/>
                </a:solidFill>
              </a:rPr>
              <a:t>-</a:t>
            </a:r>
            <a:r>
              <a:rPr lang="en-US" sz="2200" b="0" i="0" dirty="0">
                <a:solidFill>
                  <a:srgbClr val="374151"/>
                </a:solidFill>
                <a:effectLst/>
              </a:rPr>
              <a:t>Make sure you include relevant examples, statistics, and other supporting materials to back up your points.</a:t>
            </a:r>
          </a:p>
          <a:p>
            <a:pPr marL="0" indent="0" algn="just">
              <a:buNone/>
            </a:pPr>
            <a:endParaRPr lang="en-US" sz="2200" b="0" i="0" dirty="0">
              <a:solidFill>
                <a:srgbClr val="374151"/>
              </a:solidFill>
              <a:effectLst/>
            </a:endParaRPr>
          </a:p>
          <a:p>
            <a:pPr marL="0" indent="0" algn="just">
              <a:buNone/>
            </a:pPr>
            <a:endParaRPr lang="en-US" sz="2200" dirty="0"/>
          </a:p>
        </p:txBody>
      </p:sp>
      <p:sp>
        <p:nvSpPr>
          <p:cNvPr id="4" name="Date Placeholder 3">
            <a:extLst>
              <a:ext uri="{FF2B5EF4-FFF2-40B4-BE49-F238E27FC236}">
                <a16:creationId xmlns:a16="http://schemas.microsoft.com/office/drawing/2014/main" id="{850E4A24-5F71-396E-A2AE-B2287CB0128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B8622BE4-4787-3DE8-9952-E9903EC8E6F8}"/>
              </a:ext>
            </a:extLst>
          </p:cNvPr>
          <p:cNvSpPr>
            <a:spLocks noGrp="1"/>
          </p:cNvSpPr>
          <p:nvPr>
            <p:ph type="sldNum" sz="quarter" idx="12"/>
          </p:nvPr>
        </p:nvSpPr>
        <p:spPr/>
        <p:txBody>
          <a:bodyPr/>
          <a:lstStyle/>
          <a:p>
            <a:fld id="{665EB301-9CB4-4C2F-8B22-59379053DA70}" type="slidenum">
              <a:rPr lang="en-US" smtClean="0"/>
              <a:t>35</a:t>
            </a:fld>
            <a:endParaRPr lang="en-US"/>
          </a:p>
        </p:txBody>
      </p:sp>
    </p:spTree>
    <p:extLst>
      <p:ext uri="{BB962C8B-B14F-4D97-AF65-F5344CB8AC3E}">
        <p14:creationId xmlns:p14="http://schemas.microsoft.com/office/powerpoint/2010/main" val="79426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A0602-DE43-9456-F409-794FC824064F}"/>
              </a:ext>
            </a:extLst>
          </p:cNvPr>
          <p:cNvSpPr>
            <a:spLocks noGrp="1"/>
          </p:cNvSpPr>
          <p:nvPr>
            <p:ph idx="1"/>
          </p:nvPr>
        </p:nvSpPr>
        <p:spPr>
          <a:xfrm>
            <a:off x="702365" y="307767"/>
            <a:ext cx="11171582" cy="6231145"/>
          </a:xfrm>
        </p:spPr>
        <p:txBody>
          <a:bodyPr>
            <a:normAutofit/>
          </a:bodyPr>
          <a:lstStyle/>
          <a:p>
            <a:pPr marL="0" indent="0" algn="just">
              <a:buNone/>
            </a:pPr>
            <a:r>
              <a:rPr lang="en-US" sz="2200" b="1" dirty="0">
                <a:solidFill>
                  <a:srgbClr val="002060"/>
                </a:solidFill>
              </a:rPr>
              <a:t>6. Create Visual Aids:</a:t>
            </a:r>
          </a:p>
          <a:p>
            <a:pPr marL="0" indent="0" algn="just">
              <a:buNone/>
            </a:pPr>
            <a:r>
              <a:rPr lang="en-US" sz="2200" dirty="0"/>
              <a:t>- Visual Aids means any slides, charts, pictures, diagrams, graphs etc.</a:t>
            </a:r>
          </a:p>
          <a:p>
            <a:pPr marL="0" indent="0" algn="just">
              <a:buNone/>
            </a:pPr>
            <a:r>
              <a:rPr lang="en-US" sz="2200" dirty="0"/>
              <a:t>-If you will be using visual medium, make sure they are visually appealing and support the content of your presentation.</a:t>
            </a:r>
          </a:p>
          <a:p>
            <a:pPr marL="0" indent="0" algn="just">
              <a:buNone/>
            </a:pPr>
            <a:endParaRPr lang="en-US" sz="2200" dirty="0"/>
          </a:p>
          <a:p>
            <a:pPr marL="0" indent="0" algn="just">
              <a:buNone/>
            </a:pPr>
            <a:r>
              <a:rPr lang="en-US" sz="2200" b="1" dirty="0">
                <a:solidFill>
                  <a:srgbClr val="002060"/>
                </a:solidFill>
              </a:rPr>
              <a:t>7.Rehearse your presentation: </a:t>
            </a:r>
          </a:p>
          <a:p>
            <a:pPr algn="just">
              <a:buFontTx/>
              <a:buChar char="-"/>
            </a:pPr>
            <a:r>
              <a:rPr lang="en-US" sz="2200" dirty="0"/>
              <a:t>Practice your presentation several times to make sure you are comfortable with the material and the timing. </a:t>
            </a:r>
          </a:p>
          <a:p>
            <a:pPr marL="0" indent="0" algn="just">
              <a:buNone/>
            </a:pPr>
            <a:r>
              <a:rPr lang="en-US" sz="2200" dirty="0"/>
              <a:t>- Rehearsing will also help you identify any areas where you need to make changes.</a:t>
            </a:r>
          </a:p>
          <a:p>
            <a:pPr algn="just">
              <a:buFontTx/>
              <a:buChar char="-"/>
            </a:pPr>
            <a:endParaRPr lang="en-US" sz="2200" dirty="0"/>
          </a:p>
          <a:p>
            <a:pPr algn="just"/>
            <a:r>
              <a:rPr lang="en-US" sz="2200" dirty="0"/>
              <a:t>By following these steps, you can plan a professional presentation that effectively conveys your message to your audience.</a:t>
            </a:r>
          </a:p>
          <a:p>
            <a:pPr marL="0" indent="0" algn="just">
              <a:buNone/>
            </a:pPr>
            <a:endParaRPr lang="en-US" sz="2200" b="1" i="0" dirty="0">
              <a:solidFill>
                <a:srgbClr val="002060"/>
              </a:solidFill>
              <a:effectLst/>
            </a:endParaRPr>
          </a:p>
        </p:txBody>
      </p:sp>
      <p:sp>
        <p:nvSpPr>
          <p:cNvPr id="4" name="Date Placeholder 3">
            <a:extLst>
              <a:ext uri="{FF2B5EF4-FFF2-40B4-BE49-F238E27FC236}">
                <a16:creationId xmlns:a16="http://schemas.microsoft.com/office/drawing/2014/main" id="{850E4A24-5F71-396E-A2AE-B2287CB0128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B8622BE4-4787-3DE8-9952-E9903EC8E6F8}"/>
              </a:ext>
            </a:extLst>
          </p:cNvPr>
          <p:cNvSpPr>
            <a:spLocks noGrp="1"/>
          </p:cNvSpPr>
          <p:nvPr>
            <p:ph type="sldNum" sz="quarter" idx="12"/>
          </p:nvPr>
        </p:nvSpPr>
        <p:spPr/>
        <p:txBody>
          <a:bodyPr/>
          <a:lstStyle/>
          <a:p>
            <a:fld id="{665EB301-9CB4-4C2F-8B22-59379053DA70}" type="slidenum">
              <a:rPr lang="en-US" smtClean="0"/>
              <a:t>36</a:t>
            </a:fld>
            <a:endParaRPr lang="en-US"/>
          </a:p>
        </p:txBody>
      </p:sp>
    </p:spTree>
    <p:extLst>
      <p:ext uri="{BB962C8B-B14F-4D97-AF65-F5344CB8AC3E}">
        <p14:creationId xmlns:p14="http://schemas.microsoft.com/office/powerpoint/2010/main" val="393599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47370-277B-2D02-7E13-0B617CA68D73}"/>
              </a:ext>
            </a:extLst>
          </p:cNvPr>
          <p:cNvSpPr>
            <a:spLocks noGrp="1"/>
          </p:cNvSpPr>
          <p:nvPr>
            <p:ph type="title"/>
          </p:nvPr>
        </p:nvSpPr>
        <p:spPr>
          <a:xfrm>
            <a:off x="838200" y="136525"/>
            <a:ext cx="10515600" cy="695049"/>
          </a:xfrm>
        </p:spPr>
        <p:txBody>
          <a:bodyPr>
            <a:normAutofit/>
          </a:bodyPr>
          <a:lstStyle/>
          <a:p>
            <a:r>
              <a:rPr lang="en-US" sz="2800" b="1" dirty="0">
                <a:solidFill>
                  <a:srgbClr val="C00000"/>
                </a:solidFill>
                <a:latin typeface="+mn-lt"/>
              </a:rPr>
              <a:t>P</a:t>
            </a:r>
            <a:r>
              <a:rPr lang="en-US" sz="2800" b="1" i="0" u="none" strike="noStrike" baseline="0" dirty="0">
                <a:solidFill>
                  <a:srgbClr val="C00000"/>
                </a:solidFill>
                <a:latin typeface="+mn-lt"/>
              </a:rPr>
              <a:t>reparing and Delivering </a:t>
            </a:r>
            <a:r>
              <a:rPr lang="en-US" sz="2800" b="1" dirty="0">
                <a:solidFill>
                  <a:srgbClr val="C00000"/>
                </a:solidFill>
                <a:latin typeface="+mn-lt"/>
              </a:rPr>
              <a:t>P</a:t>
            </a:r>
            <a:r>
              <a:rPr lang="en-US" sz="2800" b="1" i="0" u="none" strike="noStrike" baseline="0" dirty="0">
                <a:solidFill>
                  <a:srgbClr val="C00000"/>
                </a:solidFill>
                <a:latin typeface="+mn-lt"/>
              </a:rPr>
              <a:t>resentation</a:t>
            </a:r>
            <a:endParaRPr lang="en-US" sz="2800" b="1" dirty="0">
              <a:solidFill>
                <a:srgbClr val="C00000"/>
              </a:solidFill>
              <a:latin typeface="+mn-lt"/>
            </a:endParaRPr>
          </a:p>
        </p:txBody>
      </p:sp>
      <p:sp>
        <p:nvSpPr>
          <p:cNvPr id="3" name="Content Placeholder 2">
            <a:extLst>
              <a:ext uri="{FF2B5EF4-FFF2-40B4-BE49-F238E27FC236}">
                <a16:creationId xmlns:a16="http://schemas.microsoft.com/office/drawing/2014/main" id="{FD0A6B2E-332C-00A2-DB87-95AAAA227EC7}"/>
              </a:ext>
            </a:extLst>
          </p:cNvPr>
          <p:cNvSpPr>
            <a:spLocks noGrp="1"/>
          </p:cNvSpPr>
          <p:nvPr>
            <p:ph idx="1"/>
          </p:nvPr>
        </p:nvSpPr>
        <p:spPr>
          <a:xfrm>
            <a:off x="689113" y="831575"/>
            <a:ext cx="11065565" cy="5675242"/>
          </a:xfrm>
        </p:spPr>
        <p:txBody>
          <a:bodyPr>
            <a:noAutofit/>
          </a:bodyPr>
          <a:lstStyle/>
          <a:p>
            <a:pPr algn="just"/>
            <a:r>
              <a:rPr lang="en-US" sz="2200" b="0" i="0" dirty="0">
                <a:solidFill>
                  <a:srgbClr val="374151"/>
                </a:solidFill>
                <a:effectLst/>
              </a:rPr>
              <a:t>Preparing and delivering a effective presentation involves several key steps such as:</a:t>
            </a:r>
          </a:p>
          <a:p>
            <a:pPr algn="just">
              <a:buFont typeface="+mj-lt"/>
              <a:buAutoNum type="arabicPeriod"/>
            </a:pPr>
            <a:r>
              <a:rPr lang="en-US" sz="2200" b="1" i="0" dirty="0">
                <a:solidFill>
                  <a:srgbClr val="374151"/>
                </a:solidFill>
                <a:effectLst/>
              </a:rPr>
              <a:t> Know </a:t>
            </a:r>
            <a:r>
              <a:rPr lang="en-US" sz="2200" b="1" dirty="0">
                <a:solidFill>
                  <a:srgbClr val="374151"/>
                </a:solidFill>
              </a:rPr>
              <a:t>Y</a:t>
            </a:r>
            <a:r>
              <a:rPr lang="en-US" sz="2200" b="1" i="0" dirty="0">
                <a:solidFill>
                  <a:srgbClr val="374151"/>
                </a:solidFill>
                <a:effectLst/>
              </a:rPr>
              <a:t>our Audience: </a:t>
            </a:r>
          </a:p>
          <a:p>
            <a:pPr algn="just">
              <a:buFontTx/>
              <a:buChar char="-"/>
            </a:pPr>
            <a:r>
              <a:rPr lang="en-US" sz="2200" b="0" i="0" dirty="0">
                <a:solidFill>
                  <a:srgbClr val="374151"/>
                </a:solidFill>
                <a:effectLst/>
              </a:rPr>
              <a:t>Before you begin preparing your presentation, research your audience. </a:t>
            </a:r>
          </a:p>
          <a:p>
            <a:pPr algn="just">
              <a:buFontTx/>
              <a:buChar char="-"/>
            </a:pPr>
            <a:r>
              <a:rPr lang="en-US" sz="2200" b="0" i="0" dirty="0">
                <a:solidFill>
                  <a:srgbClr val="374151"/>
                </a:solidFill>
                <a:effectLst/>
              </a:rPr>
              <a:t>Understand their needs and interests, and tailor your content and delivery accordingly.</a:t>
            </a:r>
          </a:p>
          <a:p>
            <a:pPr marL="0" indent="0" algn="just">
              <a:buNone/>
            </a:pPr>
            <a:r>
              <a:rPr lang="en-US" sz="2200" b="1" i="0" dirty="0">
                <a:solidFill>
                  <a:srgbClr val="002060"/>
                </a:solidFill>
                <a:effectLst/>
              </a:rPr>
              <a:t>2. Plan Your </a:t>
            </a:r>
            <a:r>
              <a:rPr lang="en-US" sz="2200" b="1" dirty="0">
                <a:solidFill>
                  <a:srgbClr val="002060"/>
                </a:solidFill>
              </a:rPr>
              <a:t>C</a:t>
            </a:r>
            <a:r>
              <a:rPr lang="en-US" sz="2200" b="1" i="0" dirty="0">
                <a:solidFill>
                  <a:srgbClr val="002060"/>
                </a:solidFill>
                <a:effectLst/>
              </a:rPr>
              <a:t>ontent: </a:t>
            </a:r>
          </a:p>
          <a:p>
            <a:pPr marL="0" indent="0" algn="just">
              <a:buNone/>
            </a:pPr>
            <a:r>
              <a:rPr lang="en-US" sz="2200" b="1" i="0" dirty="0">
                <a:solidFill>
                  <a:srgbClr val="002060"/>
                </a:solidFill>
                <a:effectLst/>
              </a:rPr>
              <a:t>- </a:t>
            </a:r>
            <a:r>
              <a:rPr lang="en-US" sz="2200" b="0" i="0" dirty="0">
                <a:solidFill>
                  <a:srgbClr val="374151"/>
                </a:solidFill>
                <a:effectLst/>
              </a:rPr>
              <a:t>Plan your content around your key message. </a:t>
            </a:r>
          </a:p>
          <a:p>
            <a:pPr marL="0" indent="0" algn="just">
              <a:buNone/>
            </a:pPr>
            <a:r>
              <a:rPr lang="en-US" sz="2200" dirty="0">
                <a:solidFill>
                  <a:srgbClr val="374151"/>
                </a:solidFill>
              </a:rPr>
              <a:t>- </a:t>
            </a:r>
            <a:r>
              <a:rPr lang="en-US" sz="2200" b="0" i="0" dirty="0">
                <a:solidFill>
                  <a:srgbClr val="374151"/>
                </a:solidFill>
                <a:effectLst/>
              </a:rPr>
              <a:t>Use an outline to organize your thoughts, and include relevant examples, statistics, and supporting materials.</a:t>
            </a:r>
          </a:p>
          <a:p>
            <a:pPr marL="0" indent="0" algn="just">
              <a:buNone/>
            </a:pPr>
            <a:r>
              <a:rPr lang="en-US" sz="2200" b="1" i="0" dirty="0">
                <a:solidFill>
                  <a:srgbClr val="374151"/>
                </a:solidFill>
                <a:effectLst/>
                <a:latin typeface="Söhne"/>
              </a:rPr>
              <a:t>3. Create visual Aids: </a:t>
            </a:r>
          </a:p>
          <a:p>
            <a:pPr marL="0" indent="0" algn="just">
              <a:buNone/>
            </a:pPr>
            <a:r>
              <a:rPr lang="en-US" sz="2200" b="0" i="0" dirty="0">
                <a:solidFill>
                  <a:srgbClr val="374151"/>
                </a:solidFill>
                <a:effectLst/>
                <a:latin typeface="Söhne"/>
              </a:rPr>
              <a:t>Use visual aids such as slides or handouts to support your presentation. Make sure they are visually appealing and support the content of your presentation.</a:t>
            </a:r>
          </a:p>
          <a:p>
            <a:pPr marL="0" indent="0" algn="just">
              <a:buNone/>
            </a:pPr>
            <a:r>
              <a:rPr lang="en-US" sz="2200" b="0" i="0" dirty="0">
                <a:solidFill>
                  <a:srgbClr val="374151"/>
                </a:solidFill>
                <a:effectLst/>
                <a:latin typeface="Söhne"/>
              </a:rPr>
              <a:t>4. Rehearse your presentation: Practice your presentation several times to become comfortable with the material and the timing. This will also help you identify any areas where you need to make changes.</a:t>
            </a:r>
          </a:p>
          <a:p>
            <a:pPr marL="0" indent="0" algn="just">
              <a:buNone/>
            </a:pPr>
            <a:endParaRPr lang="en-US" sz="2200" dirty="0"/>
          </a:p>
        </p:txBody>
      </p:sp>
      <p:sp>
        <p:nvSpPr>
          <p:cNvPr id="4" name="Date Placeholder 3">
            <a:extLst>
              <a:ext uri="{FF2B5EF4-FFF2-40B4-BE49-F238E27FC236}">
                <a16:creationId xmlns:a16="http://schemas.microsoft.com/office/drawing/2014/main" id="{9BC91C67-330D-3FDB-8C9F-05DD11C23284}"/>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E4E3D5D1-5D60-74BB-53F9-C1110BE2D222}"/>
              </a:ext>
            </a:extLst>
          </p:cNvPr>
          <p:cNvSpPr>
            <a:spLocks noGrp="1"/>
          </p:cNvSpPr>
          <p:nvPr>
            <p:ph type="sldNum" sz="quarter" idx="12"/>
          </p:nvPr>
        </p:nvSpPr>
        <p:spPr/>
        <p:txBody>
          <a:bodyPr/>
          <a:lstStyle/>
          <a:p>
            <a:fld id="{665EB301-9CB4-4C2F-8B22-59379053DA70}" type="slidenum">
              <a:rPr lang="en-US" smtClean="0"/>
              <a:t>37</a:t>
            </a:fld>
            <a:endParaRPr lang="en-US"/>
          </a:p>
        </p:txBody>
      </p:sp>
    </p:spTree>
    <p:extLst>
      <p:ext uri="{BB962C8B-B14F-4D97-AF65-F5344CB8AC3E}">
        <p14:creationId xmlns:p14="http://schemas.microsoft.com/office/powerpoint/2010/main" val="5198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A6B2E-332C-00A2-DB87-95AAAA227EC7}"/>
              </a:ext>
            </a:extLst>
          </p:cNvPr>
          <p:cNvSpPr>
            <a:spLocks noGrp="1"/>
          </p:cNvSpPr>
          <p:nvPr>
            <p:ph idx="1"/>
          </p:nvPr>
        </p:nvSpPr>
        <p:spPr>
          <a:xfrm>
            <a:off x="700708" y="544168"/>
            <a:ext cx="10908195" cy="5812182"/>
          </a:xfrm>
        </p:spPr>
        <p:txBody>
          <a:bodyPr>
            <a:noAutofit/>
          </a:bodyPr>
          <a:lstStyle/>
          <a:p>
            <a:pPr marL="0" indent="0" algn="just">
              <a:buNone/>
            </a:pPr>
            <a:r>
              <a:rPr lang="en-US" sz="2200" b="1" i="0" dirty="0">
                <a:solidFill>
                  <a:srgbClr val="002060"/>
                </a:solidFill>
                <a:effectLst/>
              </a:rPr>
              <a:t>4. Rehearse your presentation: </a:t>
            </a:r>
          </a:p>
          <a:p>
            <a:pPr algn="just">
              <a:buFontTx/>
              <a:buChar char="-"/>
            </a:pPr>
            <a:r>
              <a:rPr lang="en-US" sz="2200" b="0" i="0" dirty="0">
                <a:solidFill>
                  <a:srgbClr val="374151"/>
                </a:solidFill>
                <a:effectLst/>
              </a:rPr>
              <a:t>Practice your presentation several times to become comfortable with the material and the timing. </a:t>
            </a:r>
          </a:p>
          <a:p>
            <a:pPr algn="just">
              <a:buFontTx/>
              <a:buChar char="-"/>
            </a:pPr>
            <a:r>
              <a:rPr lang="en-US" sz="2200" b="0" i="0" dirty="0">
                <a:solidFill>
                  <a:srgbClr val="374151"/>
                </a:solidFill>
                <a:effectLst/>
              </a:rPr>
              <a:t>This will also help you identify any areas where you need to make changes.</a:t>
            </a:r>
          </a:p>
          <a:p>
            <a:pPr marL="0" indent="0" algn="just">
              <a:buNone/>
            </a:pPr>
            <a:endParaRPr lang="en-US" sz="2200" b="0" i="0" dirty="0">
              <a:solidFill>
                <a:srgbClr val="374151"/>
              </a:solidFill>
              <a:effectLst/>
            </a:endParaRPr>
          </a:p>
          <a:p>
            <a:pPr marL="0" indent="0" algn="just">
              <a:buNone/>
            </a:pPr>
            <a:r>
              <a:rPr lang="en-US" sz="2200" b="1" i="0" dirty="0">
                <a:solidFill>
                  <a:srgbClr val="002060"/>
                </a:solidFill>
                <a:effectLst/>
              </a:rPr>
              <a:t>5. Prepare for Questions: </a:t>
            </a:r>
          </a:p>
          <a:p>
            <a:pPr algn="just">
              <a:buFontTx/>
              <a:buChar char="-"/>
            </a:pPr>
            <a:r>
              <a:rPr lang="en-US" sz="2200" b="0" i="0" dirty="0">
                <a:solidFill>
                  <a:srgbClr val="374151"/>
                </a:solidFill>
                <a:effectLst/>
              </a:rPr>
              <a:t>Anticipate the types of questions your audience might ask, and be prepared to answer them.</a:t>
            </a:r>
          </a:p>
          <a:p>
            <a:pPr algn="just">
              <a:buFontTx/>
              <a:buChar char="-"/>
            </a:pPr>
            <a:r>
              <a:rPr lang="en-US" sz="2200" b="0" i="0" dirty="0">
                <a:solidFill>
                  <a:srgbClr val="374151"/>
                </a:solidFill>
                <a:effectLst/>
              </a:rPr>
              <a:t>It's okay to say that you don't know the answer to a question, but make sure you follow up with the answer later.</a:t>
            </a:r>
          </a:p>
          <a:p>
            <a:pPr marL="0" indent="0" algn="just">
              <a:buNone/>
            </a:pPr>
            <a:endParaRPr lang="en-US" sz="2200" b="0" i="0" dirty="0">
              <a:solidFill>
                <a:srgbClr val="374151"/>
              </a:solidFill>
              <a:effectLst/>
            </a:endParaRPr>
          </a:p>
          <a:p>
            <a:pPr marL="0" indent="0" algn="just">
              <a:buNone/>
            </a:pPr>
            <a:r>
              <a:rPr lang="en-US" sz="2200" b="1" i="0" dirty="0">
                <a:solidFill>
                  <a:srgbClr val="002060"/>
                </a:solidFill>
                <a:effectLst/>
              </a:rPr>
              <a:t>6. Deliver Your </a:t>
            </a:r>
            <a:r>
              <a:rPr lang="en-US" sz="2200" b="1" dirty="0">
                <a:solidFill>
                  <a:srgbClr val="002060"/>
                </a:solidFill>
              </a:rPr>
              <a:t>P</a:t>
            </a:r>
            <a:r>
              <a:rPr lang="en-US" sz="2200" b="1" i="0" dirty="0">
                <a:solidFill>
                  <a:srgbClr val="002060"/>
                </a:solidFill>
                <a:effectLst/>
              </a:rPr>
              <a:t>resentation: </a:t>
            </a:r>
          </a:p>
          <a:p>
            <a:pPr marL="0" indent="0" algn="just">
              <a:buNone/>
            </a:pPr>
            <a:r>
              <a:rPr lang="en-US" sz="2200" b="1" dirty="0">
                <a:solidFill>
                  <a:srgbClr val="002060"/>
                </a:solidFill>
              </a:rPr>
              <a:t>-</a:t>
            </a:r>
            <a:r>
              <a:rPr lang="en-US" sz="2200" b="0" i="0" dirty="0">
                <a:solidFill>
                  <a:srgbClr val="374151"/>
                </a:solidFill>
                <a:effectLst/>
              </a:rPr>
              <a:t>Begin your presentation with a strong opening that grabs the audience's attention. </a:t>
            </a:r>
          </a:p>
          <a:p>
            <a:pPr marL="0" indent="0" algn="just">
              <a:buNone/>
            </a:pPr>
            <a:r>
              <a:rPr lang="en-US" sz="2200" dirty="0">
                <a:solidFill>
                  <a:srgbClr val="374151"/>
                </a:solidFill>
              </a:rPr>
              <a:t>-</a:t>
            </a:r>
            <a:r>
              <a:rPr lang="en-US" sz="2200" b="0" i="0" dirty="0">
                <a:solidFill>
                  <a:srgbClr val="374151"/>
                </a:solidFill>
                <a:effectLst/>
              </a:rPr>
              <a:t>Speak clearly and confidently, and use appropriate body language to engage the audience.</a:t>
            </a:r>
          </a:p>
          <a:p>
            <a:pPr marL="0" indent="0" algn="just">
              <a:buNone/>
            </a:pPr>
            <a:endParaRPr lang="en-US" sz="2200" b="0" i="0" dirty="0">
              <a:solidFill>
                <a:srgbClr val="374151"/>
              </a:solidFill>
              <a:effectLst/>
            </a:endParaRPr>
          </a:p>
          <a:p>
            <a:pPr marL="0" indent="0" algn="just">
              <a:buNone/>
            </a:pPr>
            <a:endParaRPr lang="en-US" sz="2200" b="0" i="0" dirty="0">
              <a:solidFill>
                <a:srgbClr val="374151"/>
              </a:solidFill>
              <a:effectLst/>
            </a:endParaRPr>
          </a:p>
          <a:p>
            <a:pPr marL="0" indent="0" algn="just">
              <a:buNone/>
            </a:pPr>
            <a:endParaRPr lang="en-US" sz="2200" dirty="0"/>
          </a:p>
        </p:txBody>
      </p:sp>
      <p:sp>
        <p:nvSpPr>
          <p:cNvPr id="4" name="Date Placeholder 3">
            <a:extLst>
              <a:ext uri="{FF2B5EF4-FFF2-40B4-BE49-F238E27FC236}">
                <a16:creationId xmlns:a16="http://schemas.microsoft.com/office/drawing/2014/main" id="{9BC91C67-330D-3FDB-8C9F-05DD11C23284}"/>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E4E3D5D1-5D60-74BB-53F9-C1110BE2D222}"/>
              </a:ext>
            </a:extLst>
          </p:cNvPr>
          <p:cNvSpPr>
            <a:spLocks noGrp="1"/>
          </p:cNvSpPr>
          <p:nvPr>
            <p:ph type="sldNum" sz="quarter" idx="12"/>
          </p:nvPr>
        </p:nvSpPr>
        <p:spPr/>
        <p:txBody>
          <a:bodyPr/>
          <a:lstStyle/>
          <a:p>
            <a:fld id="{665EB301-9CB4-4C2F-8B22-59379053DA70}" type="slidenum">
              <a:rPr lang="en-US" smtClean="0"/>
              <a:t>38</a:t>
            </a:fld>
            <a:endParaRPr lang="en-US" dirty="0"/>
          </a:p>
        </p:txBody>
      </p:sp>
    </p:spTree>
    <p:extLst>
      <p:ext uri="{BB962C8B-B14F-4D97-AF65-F5344CB8AC3E}">
        <p14:creationId xmlns:p14="http://schemas.microsoft.com/office/powerpoint/2010/main" val="27571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0A6B2E-332C-00A2-DB87-95AAAA227EC7}"/>
              </a:ext>
            </a:extLst>
          </p:cNvPr>
          <p:cNvSpPr>
            <a:spLocks noGrp="1"/>
          </p:cNvSpPr>
          <p:nvPr>
            <p:ph idx="1"/>
          </p:nvPr>
        </p:nvSpPr>
        <p:spPr>
          <a:xfrm>
            <a:off x="543339" y="583373"/>
            <a:ext cx="11105322" cy="5772977"/>
          </a:xfrm>
        </p:spPr>
        <p:txBody>
          <a:bodyPr>
            <a:noAutofit/>
          </a:bodyPr>
          <a:lstStyle/>
          <a:p>
            <a:pPr marL="0" indent="0" algn="just">
              <a:buNone/>
            </a:pPr>
            <a:r>
              <a:rPr lang="en-US" sz="2200" b="1" i="0" dirty="0">
                <a:solidFill>
                  <a:srgbClr val="002060"/>
                </a:solidFill>
                <a:effectLst/>
              </a:rPr>
              <a:t>7. End with a call to action: </a:t>
            </a:r>
          </a:p>
          <a:p>
            <a:pPr algn="just">
              <a:buFontTx/>
              <a:buChar char="-"/>
            </a:pPr>
            <a:r>
              <a:rPr lang="en-US" sz="2200" b="0" i="0" dirty="0">
                <a:solidFill>
                  <a:srgbClr val="374151"/>
                </a:solidFill>
                <a:effectLst/>
              </a:rPr>
              <a:t>End your presentation with a call to action that motivates your audience to take action. –</a:t>
            </a:r>
          </a:p>
          <a:p>
            <a:pPr algn="just">
              <a:buFontTx/>
              <a:buChar char="-"/>
            </a:pPr>
            <a:r>
              <a:rPr lang="en-US" sz="2200" b="0" i="0" dirty="0">
                <a:solidFill>
                  <a:srgbClr val="374151"/>
                </a:solidFill>
                <a:effectLst/>
              </a:rPr>
              <a:t>Summarize your key message, and provide specific next steps.</a:t>
            </a:r>
          </a:p>
          <a:p>
            <a:pPr marL="0" indent="0" algn="just">
              <a:buNone/>
            </a:pPr>
            <a:endParaRPr lang="en-US" sz="2200" b="0" i="0" dirty="0">
              <a:solidFill>
                <a:srgbClr val="374151"/>
              </a:solidFill>
              <a:effectLst/>
            </a:endParaRPr>
          </a:p>
          <a:p>
            <a:pPr marL="0" indent="0" algn="just">
              <a:buNone/>
            </a:pPr>
            <a:r>
              <a:rPr lang="en-US" sz="2200" b="1" i="0" dirty="0">
                <a:solidFill>
                  <a:srgbClr val="002060"/>
                </a:solidFill>
                <a:effectLst/>
              </a:rPr>
              <a:t>8. Follow up: </a:t>
            </a:r>
          </a:p>
          <a:p>
            <a:pPr algn="just">
              <a:buFontTx/>
              <a:buChar char="-"/>
            </a:pPr>
            <a:r>
              <a:rPr lang="en-US" sz="2200" b="0" i="0" dirty="0">
                <a:solidFill>
                  <a:srgbClr val="374151"/>
                </a:solidFill>
                <a:effectLst/>
              </a:rPr>
              <a:t>After your presentation, follow up with your audience to answer any additional questions and provide any necessary resources.</a:t>
            </a:r>
          </a:p>
          <a:p>
            <a:pPr marL="0" indent="0" algn="just">
              <a:buNone/>
            </a:pPr>
            <a:endParaRPr lang="en-US" sz="2200" b="0" i="0" dirty="0">
              <a:solidFill>
                <a:srgbClr val="374151"/>
              </a:solidFill>
              <a:effectLst/>
            </a:endParaRPr>
          </a:p>
          <a:p>
            <a:pPr algn="just"/>
            <a:r>
              <a:rPr lang="en-US" sz="2200" b="0" i="0" dirty="0">
                <a:solidFill>
                  <a:srgbClr val="374151"/>
                </a:solidFill>
                <a:effectLst/>
              </a:rPr>
              <a:t>By following these tips, you can prepare and deliver a professional presentation that effectively communicates your message to your audience.</a:t>
            </a:r>
          </a:p>
          <a:p>
            <a:pPr marL="0" indent="0" algn="just">
              <a:buNone/>
            </a:pPr>
            <a:endParaRPr lang="en-US" sz="2200" b="0" i="0" dirty="0">
              <a:solidFill>
                <a:srgbClr val="374151"/>
              </a:solidFill>
              <a:effectLst/>
            </a:endParaRPr>
          </a:p>
          <a:p>
            <a:pPr marL="0" indent="0" algn="just">
              <a:buNone/>
            </a:pPr>
            <a:endParaRPr lang="en-US" sz="2200" b="0" i="0" dirty="0">
              <a:solidFill>
                <a:srgbClr val="374151"/>
              </a:solidFill>
              <a:effectLst/>
            </a:endParaRPr>
          </a:p>
          <a:p>
            <a:pPr marL="0" indent="0" algn="just">
              <a:buNone/>
            </a:pPr>
            <a:endParaRPr lang="en-US" sz="2200" dirty="0"/>
          </a:p>
        </p:txBody>
      </p:sp>
      <p:sp>
        <p:nvSpPr>
          <p:cNvPr id="4" name="Date Placeholder 3">
            <a:extLst>
              <a:ext uri="{FF2B5EF4-FFF2-40B4-BE49-F238E27FC236}">
                <a16:creationId xmlns:a16="http://schemas.microsoft.com/office/drawing/2014/main" id="{9BC91C67-330D-3FDB-8C9F-05DD11C23284}"/>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E4E3D5D1-5D60-74BB-53F9-C1110BE2D222}"/>
              </a:ext>
            </a:extLst>
          </p:cNvPr>
          <p:cNvSpPr>
            <a:spLocks noGrp="1"/>
          </p:cNvSpPr>
          <p:nvPr>
            <p:ph type="sldNum" sz="quarter" idx="12"/>
          </p:nvPr>
        </p:nvSpPr>
        <p:spPr/>
        <p:txBody>
          <a:bodyPr/>
          <a:lstStyle/>
          <a:p>
            <a:fld id="{665EB301-9CB4-4C2F-8B22-59379053DA70}" type="slidenum">
              <a:rPr lang="en-US" smtClean="0"/>
              <a:t>39</a:t>
            </a:fld>
            <a:endParaRPr lang="en-US" dirty="0"/>
          </a:p>
        </p:txBody>
      </p:sp>
    </p:spTree>
    <p:extLst>
      <p:ext uri="{BB962C8B-B14F-4D97-AF65-F5344CB8AC3E}">
        <p14:creationId xmlns:p14="http://schemas.microsoft.com/office/powerpoint/2010/main" val="90960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701E63-EED5-16C6-3EBD-D842C06ED620}"/>
              </a:ext>
            </a:extLst>
          </p:cNvPr>
          <p:cNvSpPr>
            <a:spLocks noGrp="1"/>
          </p:cNvSpPr>
          <p:nvPr>
            <p:ph type="dt" sz="half" idx="10"/>
          </p:nvPr>
        </p:nvSpPr>
        <p:spPr/>
        <p:txBody>
          <a:bodyPr/>
          <a:lstStyle/>
          <a:p>
            <a:fld id="{C226C300-ADA0-4725-B400-2987D4544776}" type="datetime1">
              <a:rPr lang="en-US" smtClean="0"/>
              <a:t>3/23/2023</a:t>
            </a:fld>
            <a:endParaRPr lang="en-US"/>
          </a:p>
        </p:txBody>
      </p:sp>
      <p:sp>
        <p:nvSpPr>
          <p:cNvPr id="6" name="Slide Number Placeholder 5">
            <a:extLst>
              <a:ext uri="{FF2B5EF4-FFF2-40B4-BE49-F238E27FC236}">
                <a16:creationId xmlns:a16="http://schemas.microsoft.com/office/drawing/2014/main" id="{6111E20B-E5A1-7027-2EC4-ABB8479BE9C9}"/>
              </a:ext>
            </a:extLst>
          </p:cNvPr>
          <p:cNvSpPr>
            <a:spLocks noGrp="1"/>
          </p:cNvSpPr>
          <p:nvPr>
            <p:ph type="sldNum" sz="quarter" idx="12"/>
          </p:nvPr>
        </p:nvSpPr>
        <p:spPr/>
        <p:txBody>
          <a:bodyPr/>
          <a:lstStyle/>
          <a:p>
            <a:fld id="{665EB301-9CB4-4C2F-8B22-59379053DA70}" type="slidenum">
              <a:rPr lang="en-US" smtClean="0"/>
              <a:t>4</a:t>
            </a:fld>
            <a:endParaRPr lang="en-US"/>
          </a:p>
        </p:txBody>
      </p:sp>
      <p:sp>
        <p:nvSpPr>
          <p:cNvPr id="9" name="Content Placeholder 8">
            <a:extLst>
              <a:ext uri="{FF2B5EF4-FFF2-40B4-BE49-F238E27FC236}">
                <a16:creationId xmlns:a16="http://schemas.microsoft.com/office/drawing/2014/main" id="{2D746076-1BCF-9D18-A5CA-B4C8BFFBC871}"/>
              </a:ext>
            </a:extLst>
          </p:cNvPr>
          <p:cNvSpPr>
            <a:spLocks noGrp="1"/>
          </p:cNvSpPr>
          <p:nvPr>
            <p:ph idx="1"/>
          </p:nvPr>
        </p:nvSpPr>
        <p:spPr>
          <a:xfrm>
            <a:off x="604238" y="521575"/>
            <a:ext cx="11223502" cy="5834775"/>
          </a:xfrm>
        </p:spPr>
        <p:txBody>
          <a:bodyPr>
            <a:normAutofit/>
          </a:bodyPr>
          <a:lstStyle/>
          <a:p>
            <a:pPr marL="0" indent="0">
              <a:buNone/>
            </a:pPr>
            <a:endParaRPr lang="en-US" sz="2200" dirty="0"/>
          </a:p>
          <a:p>
            <a:pPr marL="0" indent="0">
              <a:buNone/>
            </a:pPr>
            <a:r>
              <a:rPr lang="en-US" sz="2200" b="1" i="0" dirty="0">
                <a:solidFill>
                  <a:schemeClr val="accent1">
                    <a:lumMod val="50000"/>
                  </a:schemeClr>
                </a:solidFill>
                <a:effectLst/>
              </a:rPr>
              <a:t>5.Network and build relationships: </a:t>
            </a:r>
          </a:p>
          <a:p>
            <a:pPr marL="0" indent="0">
              <a:buNone/>
            </a:pPr>
            <a:r>
              <a:rPr lang="en-US" sz="2200" dirty="0">
                <a:solidFill>
                  <a:srgbClr val="374151"/>
                </a:solidFill>
              </a:rPr>
              <a:t>-</a:t>
            </a:r>
            <a:r>
              <a:rPr lang="en-US" sz="2200" b="0" i="0" dirty="0">
                <a:solidFill>
                  <a:srgbClr val="374151"/>
                </a:solidFill>
                <a:effectLst/>
              </a:rPr>
              <a:t>Build relationships with people in your industry or field of interest.</a:t>
            </a:r>
          </a:p>
          <a:p>
            <a:pPr marL="0" indent="0">
              <a:buNone/>
            </a:pPr>
            <a:r>
              <a:rPr lang="en-US" sz="2200" dirty="0">
                <a:solidFill>
                  <a:srgbClr val="374151"/>
                </a:solidFill>
              </a:rPr>
              <a:t>-</a:t>
            </a:r>
            <a:r>
              <a:rPr lang="en-US" sz="2200" b="0" i="0" dirty="0">
                <a:solidFill>
                  <a:srgbClr val="374151"/>
                </a:solidFill>
                <a:effectLst/>
              </a:rPr>
              <a:t> Attend industry events, join professional organizations, and connect with people on social media. </a:t>
            </a:r>
          </a:p>
          <a:p>
            <a:pPr marL="0" indent="0">
              <a:buNone/>
            </a:pPr>
            <a:r>
              <a:rPr lang="en-US" sz="2200" dirty="0">
                <a:solidFill>
                  <a:srgbClr val="374151"/>
                </a:solidFill>
              </a:rPr>
              <a:t>-</a:t>
            </a:r>
            <a:r>
              <a:rPr lang="en-US" sz="2200" b="0" i="0" dirty="0">
                <a:solidFill>
                  <a:srgbClr val="374151"/>
                </a:solidFill>
                <a:effectLst/>
              </a:rPr>
              <a:t>Networking can help you learn about job opportunities and gain exposure to different career paths.</a:t>
            </a:r>
          </a:p>
          <a:p>
            <a:pPr marL="0" indent="0">
              <a:buNone/>
            </a:pPr>
            <a:endParaRPr lang="en-US" sz="2200" dirty="0"/>
          </a:p>
          <a:p>
            <a:pPr marL="0" indent="0">
              <a:buNone/>
            </a:pPr>
            <a:r>
              <a:rPr lang="en-US" sz="2200" b="1" i="0" dirty="0">
                <a:solidFill>
                  <a:schemeClr val="accent1">
                    <a:lumMod val="50000"/>
                  </a:schemeClr>
                </a:solidFill>
                <a:effectLst/>
                <a:latin typeface="Söhne"/>
              </a:rPr>
              <a:t>So, By developing and improving your skills, you can enhance your employability and increase your chances of success in the job market.</a:t>
            </a:r>
            <a:endParaRPr lang="en-US" sz="2200" b="1" dirty="0">
              <a:solidFill>
                <a:schemeClr val="accent1">
                  <a:lumMod val="50000"/>
                </a:schemeClr>
              </a:solidFill>
            </a:endParaRPr>
          </a:p>
          <a:p>
            <a:endParaRPr lang="en-US" sz="2200" b="0" i="0" dirty="0">
              <a:effectLst/>
            </a:endParaRPr>
          </a:p>
          <a:p>
            <a:endParaRPr lang="en-US" sz="1600" dirty="0">
              <a:solidFill>
                <a:srgbClr val="374151"/>
              </a:solidFill>
              <a:latin typeface="Söhne"/>
            </a:endParaRPr>
          </a:p>
        </p:txBody>
      </p:sp>
    </p:spTree>
    <p:extLst>
      <p:ext uri="{BB962C8B-B14F-4D97-AF65-F5344CB8AC3E}">
        <p14:creationId xmlns:p14="http://schemas.microsoft.com/office/powerpoint/2010/main" val="39753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DC03-7AC2-C6BF-07C1-26F9DD6D1DF8}"/>
              </a:ext>
            </a:extLst>
          </p:cNvPr>
          <p:cNvSpPr>
            <a:spLocks noGrp="1"/>
          </p:cNvSpPr>
          <p:nvPr>
            <p:ph type="title"/>
          </p:nvPr>
        </p:nvSpPr>
        <p:spPr>
          <a:xfrm>
            <a:off x="838200" y="365126"/>
            <a:ext cx="10515600" cy="509518"/>
          </a:xfrm>
        </p:spPr>
        <p:txBody>
          <a:bodyPr>
            <a:normAutofit/>
          </a:bodyPr>
          <a:lstStyle/>
          <a:p>
            <a:r>
              <a:rPr lang="en-US" sz="2800" b="1" i="0" u="none" strike="noStrike" baseline="0" dirty="0">
                <a:solidFill>
                  <a:srgbClr val="C00000"/>
                </a:solidFill>
                <a:latin typeface="+mn-lt"/>
              </a:rPr>
              <a:t>Technical Writing </a:t>
            </a:r>
            <a:endParaRPr lang="en-US" sz="2800" b="1" dirty="0">
              <a:solidFill>
                <a:srgbClr val="C00000"/>
              </a:solidFill>
              <a:latin typeface="+mn-lt"/>
            </a:endParaRPr>
          </a:p>
        </p:txBody>
      </p:sp>
      <p:sp>
        <p:nvSpPr>
          <p:cNvPr id="3" name="Content Placeholder 2">
            <a:extLst>
              <a:ext uri="{FF2B5EF4-FFF2-40B4-BE49-F238E27FC236}">
                <a16:creationId xmlns:a16="http://schemas.microsoft.com/office/drawing/2014/main" id="{6BB65655-052F-1F4A-DAC4-FA30D9843D52}"/>
              </a:ext>
            </a:extLst>
          </p:cNvPr>
          <p:cNvSpPr>
            <a:spLocks noGrp="1"/>
          </p:cNvSpPr>
          <p:nvPr>
            <p:ph idx="1"/>
          </p:nvPr>
        </p:nvSpPr>
        <p:spPr>
          <a:xfrm>
            <a:off x="838200" y="1166191"/>
            <a:ext cx="10515600" cy="5190159"/>
          </a:xfrm>
        </p:spPr>
        <p:txBody>
          <a:bodyPr>
            <a:normAutofit/>
          </a:bodyPr>
          <a:lstStyle/>
          <a:p>
            <a:pPr algn="just"/>
            <a:r>
              <a:rPr lang="en-US" sz="2200" b="0" i="0" dirty="0">
                <a:solidFill>
                  <a:srgbClr val="374151"/>
                </a:solidFill>
                <a:effectLst/>
              </a:rPr>
              <a:t>Technical writing is the process of writing and communicating technical information to a specific audience.</a:t>
            </a:r>
          </a:p>
          <a:p>
            <a:pPr algn="just"/>
            <a:r>
              <a:rPr lang="en-US" sz="2200" b="0" i="0" dirty="0">
                <a:solidFill>
                  <a:srgbClr val="374151"/>
                </a:solidFill>
                <a:effectLst/>
              </a:rPr>
              <a:t> It is used to explain complex processes, products, or concepts in a clear and concise manner. </a:t>
            </a:r>
          </a:p>
          <a:p>
            <a:pPr algn="just"/>
            <a:r>
              <a:rPr lang="en-US" sz="2200" dirty="0">
                <a:solidFill>
                  <a:srgbClr val="374151"/>
                </a:solidFill>
              </a:rPr>
              <a:t>Steps to write Technical writing:</a:t>
            </a:r>
          </a:p>
          <a:p>
            <a:pPr algn="just">
              <a:buFont typeface="+mj-lt"/>
              <a:buAutoNum type="arabicPeriod"/>
            </a:pPr>
            <a:r>
              <a:rPr lang="en-US" sz="2200" b="1" i="0" dirty="0">
                <a:solidFill>
                  <a:srgbClr val="002060"/>
                </a:solidFill>
                <a:effectLst/>
              </a:rPr>
              <a:t>Understand Your </a:t>
            </a:r>
            <a:r>
              <a:rPr lang="en-US" sz="2200" b="1" dirty="0">
                <a:solidFill>
                  <a:srgbClr val="002060"/>
                </a:solidFill>
              </a:rPr>
              <a:t>A</a:t>
            </a:r>
            <a:r>
              <a:rPr lang="en-US" sz="2200" b="1" i="0" dirty="0">
                <a:solidFill>
                  <a:srgbClr val="002060"/>
                </a:solidFill>
                <a:effectLst/>
              </a:rPr>
              <a:t>udience: </a:t>
            </a:r>
          </a:p>
          <a:p>
            <a:pPr algn="just">
              <a:buFontTx/>
              <a:buChar char="-"/>
            </a:pPr>
            <a:r>
              <a:rPr lang="en-US" sz="2200" b="0" i="0" dirty="0">
                <a:solidFill>
                  <a:srgbClr val="374151"/>
                </a:solidFill>
                <a:effectLst/>
              </a:rPr>
              <a:t>Before you begin writing, understand your audience and their needs. </a:t>
            </a:r>
          </a:p>
          <a:p>
            <a:pPr algn="just">
              <a:buFontTx/>
              <a:buChar char="-"/>
            </a:pPr>
            <a:r>
              <a:rPr lang="en-US" sz="2200" b="0" i="0" dirty="0">
                <a:solidFill>
                  <a:srgbClr val="374151"/>
                </a:solidFill>
                <a:effectLst/>
              </a:rPr>
              <a:t>This will help you tailor your writing to their level of knowledge and experience.</a:t>
            </a:r>
          </a:p>
          <a:p>
            <a:pPr marL="0" indent="0" algn="just">
              <a:buNone/>
            </a:pPr>
            <a:endParaRPr lang="en-US" sz="2200" b="0" i="0" dirty="0">
              <a:solidFill>
                <a:srgbClr val="374151"/>
              </a:solidFill>
              <a:effectLst/>
            </a:endParaRPr>
          </a:p>
          <a:p>
            <a:pPr marL="0" indent="0" algn="just">
              <a:buNone/>
            </a:pPr>
            <a:r>
              <a:rPr lang="en-US" sz="2200" b="1" i="0" dirty="0">
                <a:solidFill>
                  <a:srgbClr val="002060"/>
                </a:solidFill>
                <a:effectLst/>
              </a:rPr>
              <a:t>2. Use Clear and Concise </a:t>
            </a:r>
            <a:r>
              <a:rPr lang="en-US" sz="2200" b="1" dirty="0">
                <a:solidFill>
                  <a:srgbClr val="002060"/>
                </a:solidFill>
              </a:rPr>
              <a:t>L</a:t>
            </a:r>
            <a:r>
              <a:rPr lang="en-US" sz="2200" b="1" i="0" dirty="0">
                <a:solidFill>
                  <a:srgbClr val="002060"/>
                </a:solidFill>
                <a:effectLst/>
              </a:rPr>
              <a:t>anguage: </a:t>
            </a:r>
          </a:p>
          <a:p>
            <a:pPr algn="just">
              <a:buFontTx/>
              <a:buChar char="-"/>
            </a:pPr>
            <a:r>
              <a:rPr lang="en-US" sz="2200" b="0" i="0" dirty="0">
                <a:solidFill>
                  <a:srgbClr val="374151"/>
                </a:solidFill>
                <a:effectLst/>
              </a:rPr>
              <a:t>Use plain language and avoid technical jargon that may confuse your audience. </a:t>
            </a:r>
          </a:p>
          <a:p>
            <a:pPr algn="just">
              <a:buFontTx/>
              <a:buChar char="-"/>
            </a:pPr>
            <a:r>
              <a:rPr lang="en-US" sz="2200" b="0" i="0" dirty="0">
                <a:solidFill>
                  <a:srgbClr val="374151"/>
                </a:solidFill>
                <a:effectLst/>
              </a:rPr>
              <a:t>Write short sentences and use simple words that are easy to understand.</a:t>
            </a:r>
          </a:p>
          <a:p>
            <a:pPr marL="0" indent="0" algn="just">
              <a:buNone/>
            </a:pPr>
            <a:endParaRPr lang="en-US" sz="2200" dirty="0"/>
          </a:p>
        </p:txBody>
      </p:sp>
      <p:sp>
        <p:nvSpPr>
          <p:cNvPr id="4" name="Date Placeholder 3">
            <a:extLst>
              <a:ext uri="{FF2B5EF4-FFF2-40B4-BE49-F238E27FC236}">
                <a16:creationId xmlns:a16="http://schemas.microsoft.com/office/drawing/2014/main" id="{DF4FDBE0-14A9-63D4-1542-037B1B32DC1A}"/>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0D06010F-802A-702F-E806-12825454848B}"/>
              </a:ext>
            </a:extLst>
          </p:cNvPr>
          <p:cNvSpPr>
            <a:spLocks noGrp="1"/>
          </p:cNvSpPr>
          <p:nvPr>
            <p:ph type="sldNum" sz="quarter" idx="12"/>
          </p:nvPr>
        </p:nvSpPr>
        <p:spPr/>
        <p:txBody>
          <a:bodyPr/>
          <a:lstStyle/>
          <a:p>
            <a:fld id="{665EB301-9CB4-4C2F-8B22-59379053DA70}" type="slidenum">
              <a:rPr lang="en-US" smtClean="0"/>
              <a:t>40</a:t>
            </a:fld>
            <a:endParaRPr lang="en-US"/>
          </a:p>
        </p:txBody>
      </p:sp>
    </p:spTree>
    <p:extLst>
      <p:ext uri="{BB962C8B-B14F-4D97-AF65-F5344CB8AC3E}">
        <p14:creationId xmlns:p14="http://schemas.microsoft.com/office/powerpoint/2010/main" val="14880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65655-052F-1F4A-DAC4-FA30D9843D52}"/>
              </a:ext>
            </a:extLst>
          </p:cNvPr>
          <p:cNvSpPr>
            <a:spLocks noGrp="1"/>
          </p:cNvSpPr>
          <p:nvPr>
            <p:ph idx="1"/>
          </p:nvPr>
        </p:nvSpPr>
        <p:spPr>
          <a:xfrm>
            <a:off x="543339" y="136526"/>
            <a:ext cx="11343860" cy="6509440"/>
          </a:xfrm>
        </p:spPr>
        <p:txBody>
          <a:bodyPr>
            <a:normAutofit lnSpcReduction="10000"/>
          </a:bodyPr>
          <a:lstStyle/>
          <a:p>
            <a:pPr marL="0" indent="0" algn="just">
              <a:buNone/>
            </a:pPr>
            <a:r>
              <a:rPr lang="en-US" sz="2200" b="1" dirty="0">
                <a:solidFill>
                  <a:srgbClr val="002060"/>
                </a:solidFill>
              </a:rPr>
              <a:t>3.Use a Logical Structure:</a:t>
            </a:r>
          </a:p>
          <a:p>
            <a:pPr algn="just">
              <a:buFontTx/>
              <a:buChar char="-"/>
            </a:pPr>
            <a:r>
              <a:rPr lang="en-US" sz="2200" dirty="0"/>
              <a:t>Organize your writing in a logical and sequential manner. </a:t>
            </a:r>
          </a:p>
          <a:p>
            <a:pPr algn="just">
              <a:buFontTx/>
              <a:buChar char="-"/>
            </a:pPr>
            <a:r>
              <a:rPr lang="en-US" sz="2200" dirty="0"/>
              <a:t>Use headings and subheadings to break up the content and make it easier to read.</a:t>
            </a:r>
          </a:p>
          <a:p>
            <a:pPr marL="0" indent="0" algn="just">
              <a:buNone/>
            </a:pPr>
            <a:r>
              <a:rPr lang="en-US" sz="2200" b="1" dirty="0">
                <a:solidFill>
                  <a:srgbClr val="002060"/>
                </a:solidFill>
              </a:rPr>
              <a:t>4. Use visual Aids: </a:t>
            </a:r>
          </a:p>
          <a:p>
            <a:pPr marL="0" indent="0" algn="just">
              <a:buNone/>
            </a:pPr>
            <a:r>
              <a:rPr lang="en-US" sz="2200" b="1" dirty="0">
                <a:solidFill>
                  <a:srgbClr val="002060"/>
                </a:solidFill>
              </a:rPr>
              <a:t>- </a:t>
            </a:r>
            <a:r>
              <a:rPr lang="en-US" sz="2200" dirty="0"/>
              <a:t>Use diagrams, charts, and other visual aids to support your writing. They can help make complex concepts easier to understand.</a:t>
            </a:r>
          </a:p>
          <a:p>
            <a:pPr marL="0" indent="0" algn="just">
              <a:buNone/>
            </a:pPr>
            <a:r>
              <a:rPr lang="en-US" sz="2200" b="1" dirty="0">
                <a:solidFill>
                  <a:srgbClr val="002060"/>
                </a:solidFill>
              </a:rPr>
              <a:t>5. Be Accurate and Precise: </a:t>
            </a:r>
          </a:p>
          <a:p>
            <a:pPr algn="just">
              <a:buFontTx/>
              <a:buChar char="-"/>
            </a:pPr>
            <a:r>
              <a:rPr lang="en-US" sz="2200" dirty="0"/>
              <a:t>Technical writing requires precision and accuracy. </a:t>
            </a:r>
          </a:p>
          <a:p>
            <a:pPr algn="just">
              <a:buFontTx/>
              <a:buChar char="-"/>
            </a:pPr>
            <a:r>
              <a:rPr lang="en-US" sz="2200" dirty="0"/>
              <a:t>Make sure your writing is factually correct and that you have checked all the technical details.</a:t>
            </a:r>
          </a:p>
          <a:p>
            <a:pPr marL="0" indent="0" algn="just">
              <a:buNone/>
            </a:pPr>
            <a:r>
              <a:rPr lang="en-US" sz="2200" b="1" dirty="0">
                <a:solidFill>
                  <a:srgbClr val="002060"/>
                </a:solidFill>
              </a:rPr>
              <a:t>6. Edit and Proofread: </a:t>
            </a:r>
          </a:p>
          <a:p>
            <a:pPr marL="0" indent="0" algn="just">
              <a:buNone/>
            </a:pPr>
            <a:r>
              <a:rPr lang="en-US" sz="2200" dirty="0"/>
              <a:t>- Edit your writing for grammar, spelling, and punctuation errors. </a:t>
            </a:r>
          </a:p>
          <a:p>
            <a:pPr marL="0" indent="0" algn="just">
              <a:buNone/>
            </a:pPr>
            <a:r>
              <a:rPr lang="en-US" sz="2200" dirty="0"/>
              <a:t>- Make sure it is consistent and follows a style guide.</a:t>
            </a:r>
          </a:p>
          <a:p>
            <a:pPr marL="0" indent="0" algn="just">
              <a:buNone/>
            </a:pPr>
            <a:r>
              <a:rPr lang="en-US" sz="2200" b="1" dirty="0">
                <a:solidFill>
                  <a:srgbClr val="002060"/>
                </a:solidFill>
              </a:rPr>
              <a:t>7. Test Your Writing: </a:t>
            </a:r>
          </a:p>
          <a:p>
            <a:pPr marL="0" indent="0" algn="just">
              <a:buNone/>
            </a:pPr>
            <a:r>
              <a:rPr lang="en-US" sz="2200" dirty="0"/>
              <a:t>- Before publishing your writing, test it on a sample of your audience to ensure it is effective and clear.</a:t>
            </a:r>
          </a:p>
          <a:p>
            <a:pPr algn="just"/>
            <a:r>
              <a:rPr lang="en-US" sz="2200" dirty="0"/>
              <a:t>By following these tips, you can create effective technical writing that is clear, concise, and easily understood by your audience.</a:t>
            </a:r>
          </a:p>
        </p:txBody>
      </p:sp>
      <p:sp>
        <p:nvSpPr>
          <p:cNvPr id="4" name="Date Placeholder 3">
            <a:extLst>
              <a:ext uri="{FF2B5EF4-FFF2-40B4-BE49-F238E27FC236}">
                <a16:creationId xmlns:a16="http://schemas.microsoft.com/office/drawing/2014/main" id="{DF4FDBE0-14A9-63D4-1542-037B1B32DC1A}"/>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0D06010F-802A-702F-E806-12825454848B}"/>
              </a:ext>
            </a:extLst>
          </p:cNvPr>
          <p:cNvSpPr>
            <a:spLocks noGrp="1"/>
          </p:cNvSpPr>
          <p:nvPr>
            <p:ph type="sldNum" sz="quarter" idx="12"/>
          </p:nvPr>
        </p:nvSpPr>
        <p:spPr/>
        <p:txBody>
          <a:bodyPr/>
          <a:lstStyle/>
          <a:p>
            <a:fld id="{665EB301-9CB4-4C2F-8B22-59379053DA70}" type="slidenum">
              <a:rPr lang="en-US" smtClean="0"/>
              <a:t>41</a:t>
            </a:fld>
            <a:endParaRPr lang="en-US"/>
          </a:p>
        </p:txBody>
      </p:sp>
    </p:spTree>
    <p:extLst>
      <p:ext uri="{BB962C8B-B14F-4D97-AF65-F5344CB8AC3E}">
        <p14:creationId xmlns:p14="http://schemas.microsoft.com/office/powerpoint/2010/main" val="150458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EE9A-5CA4-1B32-4A0C-5F552C88939C}"/>
              </a:ext>
            </a:extLst>
          </p:cNvPr>
          <p:cNvSpPr>
            <a:spLocks noGrp="1"/>
          </p:cNvSpPr>
          <p:nvPr>
            <p:ph type="title"/>
          </p:nvPr>
        </p:nvSpPr>
        <p:spPr>
          <a:xfrm>
            <a:off x="980044" y="266294"/>
            <a:ext cx="9658927" cy="956267"/>
          </a:xfrm>
        </p:spPr>
        <p:txBody>
          <a:bodyPr>
            <a:normAutofit/>
          </a:bodyPr>
          <a:lstStyle/>
          <a:p>
            <a:r>
              <a:rPr lang="en-US" sz="2800" b="1" dirty="0">
                <a:solidFill>
                  <a:srgbClr val="C00000"/>
                </a:solidFill>
                <a:latin typeface="+mn-lt"/>
              </a:rPr>
              <a:t>Unit 1: Soft Skills and Communication Basics</a:t>
            </a:r>
          </a:p>
        </p:txBody>
      </p:sp>
      <p:sp>
        <p:nvSpPr>
          <p:cNvPr id="4" name="Date Placeholder 3">
            <a:extLst>
              <a:ext uri="{FF2B5EF4-FFF2-40B4-BE49-F238E27FC236}">
                <a16:creationId xmlns:a16="http://schemas.microsoft.com/office/drawing/2014/main" id="{C7701E63-EED5-16C6-3EBD-D842C06ED620}"/>
              </a:ext>
            </a:extLst>
          </p:cNvPr>
          <p:cNvSpPr>
            <a:spLocks noGrp="1"/>
          </p:cNvSpPr>
          <p:nvPr>
            <p:ph type="dt" sz="half" idx="10"/>
          </p:nvPr>
        </p:nvSpPr>
        <p:spPr/>
        <p:txBody>
          <a:bodyPr/>
          <a:lstStyle/>
          <a:p>
            <a:fld id="{C226C300-ADA0-4725-B400-2987D4544776}" type="datetime1">
              <a:rPr lang="en-US" smtClean="0"/>
              <a:t>3/23/2023</a:t>
            </a:fld>
            <a:endParaRPr lang="en-US"/>
          </a:p>
        </p:txBody>
      </p:sp>
      <p:sp>
        <p:nvSpPr>
          <p:cNvPr id="6" name="Slide Number Placeholder 5">
            <a:extLst>
              <a:ext uri="{FF2B5EF4-FFF2-40B4-BE49-F238E27FC236}">
                <a16:creationId xmlns:a16="http://schemas.microsoft.com/office/drawing/2014/main" id="{6111E20B-E5A1-7027-2EC4-ABB8479BE9C9}"/>
              </a:ext>
            </a:extLst>
          </p:cNvPr>
          <p:cNvSpPr>
            <a:spLocks noGrp="1"/>
          </p:cNvSpPr>
          <p:nvPr>
            <p:ph type="sldNum" sz="quarter" idx="12"/>
          </p:nvPr>
        </p:nvSpPr>
        <p:spPr/>
        <p:txBody>
          <a:bodyPr/>
          <a:lstStyle/>
          <a:p>
            <a:fld id="{665EB301-9CB4-4C2F-8B22-59379053DA70}" type="slidenum">
              <a:rPr lang="en-US" smtClean="0"/>
              <a:t>5</a:t>
            </a:fld>
            <a:endParaRPr lang="en-US"/>
          </a:p>
        </p:txBody>
      </p:sp>
      <p:sp>
        <p:nvSpPr>
          <p:cNvPr id="9" name="Content Placeholder 8">
            <a:extLst>
              <a:ext uri="{FF2B5EF4-FFF2-40B4-BE49-F238E27FC236}">
                <a16:creationId xmlns:a16="http://schemas.microsoft.com/office/drawing/2014/main" id="{2D746076-1BCF-9D18-A5CA-B4C8BFFBC871}"/>
              </a:ext>
            </a:extLst>
          </p:cNvPr>
          <p:cNvSpPr>
            <a:spLocks noGrp="1"/>
          </p:cNvSpPr>
          <p:nvPr>
            <p:ph idx="1"/>
          </p:nvPr>
        </p:nvSpPr>
        <p:spPr>
          <a:xfrm>
            <a:off x="692728" y="1170504"/>
            <a:ext cx="11223502" cy="5004067"/>
          </a:xfrm>
        </p:spPr>
        <p:txBody>
          <a:bodyPr>
            <a:normAutofit/>
          </a:bodyPr>
          <a:lstStyle/>
          <a:p>
            <a:r>
              <a:rPr lang="en-US" sz="2200" dirty="0"/>
              <a:t> </a:t>
            </a:r>
            <a:r>
              <a:rPr lang="en-US" sz="2200" b="1" i="0" dirty="0">
                <a:solidFill>
                  <a:srgbClr val="002060"/>
                </a:solidFill>
                <a:effectLst/>
              </a:rPr>
              <a:t>Soft skills </a:t>
            </a:r>
            <a:r>
              <a:rPr lang="en-US" sz="2200" b="0" i="0" dirty="0">
                <a:effectLst/>
              </a:rPr>
              <a:t>are personal attributes that allow individuals to effectively </a:t>
            </a:r>
            <a:r>
              <a:rPr lang="en-US" sz="2200" b="0" i="0" dirty="0">
                <a:solidFill>
                  <a:srgbClr val="002060"/>
                </a:solidFill>
                <a:effectLst/>
              </a:rPr>
              <a:t>interact and communicate</a:t>
            </a:r>
            <a:r>
              <a:rPr lang="en-US" sz="2200" b="0" i="0" dirty="0">
                <a:effectLst/>
              </a:rPr>
              <a:t> with others.</a:t>
            </a:r>
          </a:p>
          <a:p>
            <a:r>
              <a:rPr lang="en-US" sz="2200" i="0" dirty="0">
                <a:solidFill>
                  <a:srgbClr val="202124"/>
                </a:solidFill>
                <a:effectLst/>
              </a:rPr>
              <a:t>Interaction is a broader term while communication is a part of the interaction</a:t>
            </a:r>
            <a:endParaRPr lang="en-US" sz="2200" i="0" dirty="0">
              <a:effectLst/>
            </a:endParaRPr>
          </a:p>
          <a:p>
            <a:r>
              <a:rPr lang="en-US" sz="2200" b="0" i="0" dirty="0">
                <a:effectLst/>
              </a:rPr>
              <a:t>These skills include communication, teamwork, time management, adaptability, problem-solving, leadership, and emotional intelligence.</a:t>
            </a:r>
          </a:p>
          <a:p>
            <a:r>
              <a:rPr lang="en-US" sz="2200" b="0" i="0" dirty="0">
                <a:effectLst/>
              </a:rPr>
              <a:t> </a:t>
            </a:r>
            <a:r>
              <a:rPr lang="en-US" sz="2200" b="1" i="0" dirty="0">
                <a:solidFill>
                  <a:srgbClr val="002060"/>
                </a:solidFill>
                <a:effectLst/>
              </a:rPr>
              <a:t>Communication, </a:t>
            </a:r>
            <a:r>
              <a:rPr lang="en-US" sz="2200" b="0" i="0" dirty="0">
                <a:effectLst/>
              </a:rPr>
              <a:t>in particular, is a crucial soft skill that plays a vital role in building strong relationships, understanding others, and conveying ideas clearly and effectively.</a:t>
            </a:r>
          </a:p>
          <a:p>
            <a:pPr marL="0" indent="0">
              <a:buNone/>
            </a:pPr>
            <a:r>
              <a:rPr lang="en-US" sz="2200" dirty="0"/>
              <a:t> So, </a:t>
            </a:r>
            <a:r>
              <a:rPr lang="en-US" sz="2200" dirty="0">
                <a:solidFill>
                  <a:srgbClr val="002060"/>
                </a:solidFill>
              </a:rPr>
              <a:t>To improve your communication skills</a:t>
            </a:r>
            <a:r>
              <a:rPr lang="en-US" sz="2200" dirty="0"/>
              <a:t>, it's important to understand the basics of  effective communication, which include the following:</a:t>
            </a:r>
          </a:p>
          <a:p>
            <a:r>
              <a:rPr lang="en-US" sz="2200" dirty="0"/>
              <a:t> </a:t>
            </a:r>
            <a:r>
              <a:rPr lang="en-US" sz="2200" b="1" i="0" dirty="0">
                <a:solidFill>
                  <a:srgbClr val="002060"/>
                </a:solidFill>
                <a:effectLst/>
              </a:rPr>
              <a:t>Listening: </a:t>
            </a:r>
          </a:p>
          <a:p>
            <a:pPr marL="0" indent="0">
              <a:buNone/>
            </a:pPr>
            <a:r>
              <a:rPr lang="en-US" sz="2200" b="0" i="0" dirty="0">
                <a:effectLst/>
              </a:rPr>
              <a:t>-Good communication starts with active listening. </a:t>
            </a:r>
          </a:p>
          <a:p>
            <a:pPr marL="0" indent="0">
              <a:buNone/>
            </a:pPr>
            <a:r>
              <a:rPr lang="en-US" sz="2200" dirty="0"/>
              <a:t>-</a:t>
            </a:r>
            <a:r>
              <a:rPr lang="en-US" sz="2200" b="0" i="0" dirty="0">
                <a:effectLst/>
              </a:rPr>
              <a:t>Listen carefully to what others are saying without interrupting them, and try to understand their perspective.</a:t>
            </a:r>
          </a:p>
          <a:p>
            <a:endParaRPr lang="en-US" sz="1100" b="0" i="0" dirty="0">
              <a:solidFill>
                <a:srgbClr val="374151"/>
              </a:solidFill>
              <a:effectLst/>
              <a:latin typeface="Söhne"/>
            </a:endParaRPr>
          </a:p>
          <a:p>
            <a:endParaRPr lang="en-US" sz="1600" dirty="0">
              <a:solidFill>
                <a:srgbClr val="374151"/>
              </a:solidFill>
              <a:latin typeface="Söhne"/>
            </a:endParaRPr>
          </a:p>
        </p:txBody>
      </p:sp>
    </p:spTree>
    <p:extLst>
      <p:ext uri="{BB962C8B-B14F-4D97-AF65-F5344CB8AC3E}">
        <p14:creationId xmlns:p14="http://schemas.microsoft.com/office/powerpoint/2010/main" val="110768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7701E63-EED5-16C6-3EBD-D842C06ED620}"/>
              </a:ext>
            </a:extLst>
          </p:cNvPr>
          <p:cNvSpPr>
            <a:spLocks noGrp="1"/>
          </p:cNvSpPr>
          <p:nvPr>
            <p:ph type="dt" sz="half" idx="10"/>
          </p:nvPr>
        </p:nvSpPr>
        <p:spPr/>
        <p:txBody>
          <a:bodyPr/>
          <a:lstStyle/>
          <a:p>
            <a:fld id="{C226C300-ADA0-4725-B400-2987D4544776}" type="datetime1">
              <a:rPr lang="en-US" smtClean="0"/>
              <a:t>3/23/2023</a:t>
            </a:fld>
            <a:endParaRPr lang="en-US"/>
          </a:p>
        </p:txBody>
      </p:sp>
      <p:sp>
        <p:nvSpPr>
          <p:cNvPr id="6" name="Slide Number Placeholder 5">
            <a:extLst>
              <a:ext uri="{FF2B5EF4-FFF2-40B4-BE49-F238E27FC236}">
                <a16:creationId xmlns:a16="http://schemas.microsoft.com/office/drawing/2014/main" id="{6111E20B-E5A1-7027-2EC4-ABB8479BE9C9}"/>
              </a:ext>
            </a:extLst>
          </p:cNvPr>
          <p:cNvSpPr>
            <a:spLocks noGrp="1"/>
          </p:cNvSpPr>
          <p:nvPr>
            <p:ph type="sldNum" sz="quarter" idx="12"/>
          </p:nvPr>
        </p:nvSpPr>
        <p:spPr/>
        <p:txBody>
          <a:bodyPr/>
          <a:lstStyle/>
          <a:p>
            <a:fld id="{665EB301-9CB4-4C2F-8B22-59379053DA70}" type="slidenum">
              <a:rPr lang="en-US" smtClean="0"/>
              <a:t>6</a:t>
            </a:fld>
            <a:endParaRPr lang="en-US"/>
          </a:p>
        </p:txBody>
      </p:sp>
      <p:sp>
        <p:nvSpPr>
          <p:cNvPr id="9" name="Content Placeholder 8">
            <a:extLst>
              <a:ext uri="{FF2B5EF4-FFF2-40B4-BE49-F238E27FC236}">
                <a16:creationId xmlns:a16="http://schemas.microsoft.com/office/drawing/2014/main" id="{2D746076-1BCF-9D18-A5CA-B4C8BFFBC871}"/>
              </a:ext>
            </a:extLst>
          </p:cNvPr>
          <p:cNvSpPr>
            <a:spLocks noGrp="1"/>
          </p:cNvSpPr>
          <p:nvPr>
            <p:ph idx="1"/>
          </p:nvPr>
        </p:nvSpPr>
        <p:spPr>
          <a:xfrm>
            <a:off x="838200" y="414380"/>
            <a:ext cx="11102009" cy="5941970"/>
          </a:xfrm>
        </p:spPr>
        <p:txBody>
          <a:bodyPr>
            <a:normAutofit fontScale="92500" lnSpcReduction="20000"/>
          </a:bodyPr>
          <a:lstStyle/>
          <a:p>
            <a:r>
              <a:rPr lang="en-US" sz="2400" b="1" i="0" dirty="0">
                <a:solidFill>
                  <a:srgbClr val="002060"/>
                </a:solidFill>
                <a:effectLst/>
              </a:rPr>
              <a:t>Clarity:</a:t>
            </a:r>
          </a:p>
          <a:p>
            <a:pPr marL="0" indent="0">
              <a:buNone/>
            </a:pPr>
            <a:r>
              <a:rPr lang="en-US" sz="2400" b="0" i="0" dirty="0">
                <a:effectLst/>
              </a:rPr>
              <a:t>-</a:t>
            </a:r>
            <a:r>
              <a:rPr lang="en-US" sz="2400" b="0" i="0" dirty="0">
                <a:solidFill>
                  <a:srgbClr val="FF0000"/>
                </a:solidFill>
                <a:effectLst/>
              </a:rPr>
              <a:t> </a:t>
            </a:r>
            <a:r>
              <a:rPr lang="en-US" sz="2400" b="0" i="0" dirty="0">
                <a:effectLst/>
              </a:rPr>
              <a:t>Communicate your ideas and thoughts clearly and concisely. </a:t>
            </a:r>
          </a:p>
          <a:p>
            <a:pPr marL="0" indent="0">
              <a:buNone/>
            </a:pPr>
            <a:r>
              <a:rPr lang="en-US" sz="2400" dirty="0"/>
              <a:t>- </a:t>
            </a:r>
            <a:r>
              <a:rPr lang="en-US" sz="2400" b="0" i="0" dirty="0">
                <a:effectLst/>
              </a:rPr>
              <a:t>Use simple language and avoid jargon.</a:t>
            </a:r>
          </a:p>
          <a:p>
            <a:r>
              <a:rPr lang="en-US" sz="2400" dirty="0"/>
              <a:t> </a:t>
            </a:r>
            <a:r>
              <a:rPr lang="en-US" sz="2400" b="1" i="0" dirty="0">
                <a:solidFill>
                  <a:srgbClr val="002060"/>
                </a:solidFill>
                <a:effectLst/>
              </a:rPr>
              <a:t>Nonverbal communication: </a:t>
            </a:r>
          </a:p>
          <a:p>
            <a:pPr marL="0" indent="0">
              <a:buNone/>
            </a:pPr>
            <a:r>
              <a:rPr lang="en-US" sz="2400" b="0" i="0" dirty="0">
                <a:effectLst/>
              </a:rPr>
              <a:t>- Pay attention to your body language, tone of voice, and facial expressions, as they can convey more than words.</a:t>
            </a:r>
          </a:p>
          <a:p>
            <a:r>
              <a:rPr lang="en-US" sz="2400" dirty="0"/>
              <a:t> </a:t>
            </a:r>
            <a:r>
              <a:rPr lang="en-US" sz="2400" b="1" i="0" dirty="0">
                <a:solidFill>
                  <a:srgbClr val="002060"/>
                </a:solidFill>
                <a:effectLst/>
              </a:rPr>
              <a:t>Empathy: </a:t>
            </a:r>
          </a:p>
          <a:p>
            <a:pPr marL="0" indent="0">
              <a:buNone/>
            </a:pPr>
            <a:r>
              <a:rPr lang="en-US" sz="2400" dirty="0"/>
              <a:t>- The ability to imagine how another person is feeling and so understand his/her mood.</a:t>
            </a:r>
          </a:p>
          <a:p>
            <a:pPr marL="0" indent="0">
              <a:buNone/>
            </a:pPr>
            <a:r>
              <a:rPr lang="en-US" sz="2400" b="0" i="0" dirty="0">
                <a:effectLst/>
              </a:rPr>
              <a:t>- Try to put yourself in the other person's shoes and understand their feelings and needs.</a:t>
            </a:r>
          </a:p>
          <a:p>
            <a:r>
              <a:rPr lang="en-US" sz="2400" dirty="0"/>
              <a:t> </a:t>
            </a:r>
            <a:r>
              <a:rPr lang="en-US" sz="2400" b="1" dirty="0">
                <a:solidFill>
                  <a:srgbClr val="002060"/>
                </a:solidFill>
              </a:rPr>
              <a:t>Feedback: </a:t>
            </a:r>
          </a:p>
          <a:p>
            <a:pPr marL="0" indent="0">
              <a:buNone/>
            </a:pPr>
            <a:r>
              <a:rPr lang="en-US" sz="2400" dirty="0"/>
              <a:t>- Give and receive feedback openly and constructively, as it can help improve communication and build stronger relationships.</a:t>
            </a:r>
          </a:p>
          <a:p>
            <a:r>
              <a:rPr lang="en-US" sz="2400" dirty="0"/>
              <a:t> </a:t>
            </a:r>
            <a:r>
              <a:rPr lang="en-US" sz="2400" b="1" dirty="0">
                <a:solidFill>
                  <a:srgbClr val="002060"/>
                </a:solidFill>
              </a:rPr>
              <a:t>Respect: </a:t>
            </a:r>
          </a:p>
          <a:p>
            <a:pPr marL="0" indent="0">
              <a:buNone/>
            </a:pPr>
            <a:r>
              <a:rPr lang="en-US" sz="2400" dirty="0"/>
              <a:t>- Be respectful to others, and avoid using aggressive or disrespectful language.</a:t>
            </a:r>
          </a:p>
          <a:p>
            <a:pPr marL="0" indent="0">
              <a:buNone/>
            </a:pPr>
            <a:endParaRPr lang="en-US" sz="2400" b="1" dirty="0">
              <a:solidFill>
                <a:srgbClr val="002060"/>
              </a:solidFill>
            </a:endParaRPr>
          </a:p>
          <a:p>
            <a:pPr marL="0" indent="0">
              <a:buNone/>
            </a:pPr>
            <a:r>
              <a:rPr lang="en-US" sz="2400" b="1" dirty="0">
                <a:solidFill>
                  <a:srgbClr val="002060"/>
                </a:solidFill>
              </a:rPr>
              <a:t>By practicing these communication basics and improving your soft skills, you can build better relationships, resolve conflicts, and achieve your goals effectively.</a:t>
            </a:r>
          </a:p>
          <a:p>
            <a:endParaRPr lang="en-US" sz="2400" b="0" i="0" dirty="0">
              <a:effectLst/>
            </a:endParaRPr>
          </a:p>
          <a:p>
            <a:endParaRPr lang="en-US" sz="1100" b="0" i="0" dirty="0">
              <a:solidFill>
                <a:srgbClr val="374151"/>
              </a:solidFill>
              <a:effectLst/>
              <a:latin typeface="Söhne"/>
            </a:endParaRPr>
          </a:p>
          <a:p>
            <a:endParaRPr lang="en-US" sz="1600" dirty="0">
              <a:solidFill>
                <a:srgbClr val="374151"/>
              </a:solidFill>
              <a:latin typeface="Söhne"/>
            </a:endParaRPr>
          </a:p>
        </p:txBody>
      </p:sp>
    </p:spTree>
    <p:extLst>
      <p:ext uri="{BB962C8B-B14F-4D97-AF65-F5344CB8AC3E}">
        <p14:creationId xmlns:p14="http://schemas.microsoft.com/office/powerpoint/2010/main" val="265513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8EA37-ADD8-8A03-FF26-663071526D06}"/>
              </a:ext>
            </a:extLst>
          </p:cNvPr>
          <p:cNvSpPr>
            <a:spLocks noGrp="1"/>
          </p:cNvSpPr>
          <p:nvPr>
            <p:ph type="title"/>
          </p:nvPr>
        </p:nvSpPr>
        <p:spPr>
          <a:xfrm>
            <a:off x="838200" y="306747"/>
            <a:ext cx="10515600" cy="748579"/>
          </a:xfrm>
        </p:spPr>
        <p:txBody>
          <a:bodyPr>
            <a:normAutofit/>
          </a:bodyPr>
          <a:lstStyle/>
          <a:p>
            <a:r>
              <a:rPr lang="en-US" sz="2400" b="1" dirty="0">
                <a:solidFill>
                  <a:srgbClr val="C00000"/>
                </a:solidFill>
                <a:latin typeface="+mn-lt"/>
              </a:rPr>
              <a:t>Soft Skills vs Hard Skills</a:t>
            </a:r>
          </a:p>
        </p:txBody>
      </p:sp>
      <p:sp>
        <p:nvSpPr>
          <p:cNvPr id="3" name="Content Placeholder 2">
            <a:extLst>
              <a:ext uri="{FF2B5EF4-FFF2-40B4-BE49-F238E27FC236}">
                <a16:creationId xmlns:a16="http://schemas.microsoft.com/office/drawing/2014/main" id="{4C1793F6-91AA-9D32-372D-8B475FF3AD04}"/>
              </a:ext>
            </a:extLst>
          </p:cNvPr>
          <p:cNvSpPr>
            <a:spLocks noGrp="1"/>
          </p:cNvSpPr>
          <p:nvPr>
            <p:ph idx="1"/>
          </p:nvPr>
        </p:nvSpPr>
        <p:spPr>
          <a:xfrm>
            <a:off x="838200" y="1055326"/>
            <a:ext cx="10515600" cy="5495927"/>
          </a:xfrm>
        </p:spPr>
        <p:txBody>
          <a:bodyPr>
            <a:normAutofit lnSpcReduction="10000"/>
          </a:bodyPr>
          <a:lstStyle/>
          <a:p>
            <a:pPr algn="l"/>
            <a:r>
              <a:rPr lang="en-US" sz="2200" b="0" i="0" dirty="0">
                <a:effectLst/>
              </a:rPr>
              <a:t>Soft skills and hard skills are both important in the workplace, but they serve different purposes.</a:t>
            </a:r>
          </a:p>
          <a:p>
            <a:r>
              <a:rPr lang="en-US" sz="2200" b="0" i="0" dirty="0">
                <a:effectLst/>
              </a:rPr>
              <a:t> </a:t>
            </a:r>
            <a:r>
              <a:rPr lang="en-US" sz="2200" b="1" i="0" dirty="0">
                <a:solidFill>
                  <a:srgbClr val="002060"/>
                </a:solidFill>
                <a:effectLst/>
              </a:rPr>
              <a:t>Hard skills:</a:t>
            </a:r>
          </a:p>
          <a:p>
            <a:pPr marL="0" indent="0">
              <a:buNone/>
            </a:pPr>
            <a:r>
              <a:rPr lang="en-US" sz="2200" b="1" dirty="0"/>
              <a:t>- </a:t>
            </a:r>
            <a:r>
              <a:rPr lang="en-US" sz="2200" dirty="0"/>
              <a:t>Hard Skills </a:t>
            </a:r>
            <a:r>
              <a:rPr lang="en-US" sz="2200" b="0" i="0" dirty="0">
                <a:effectLst/>
              </a:rPr>
              <a:t>are specific technical or functional abilities that are required for a particular  job or task.</a:t>
            </a:r>
          </a:p>
          <a:p>
            <a:pPr marL="0" indent="0">
              <a:buNone/>
            </a:pPr>
            <a:r>
              <a:rPr lang="en-US" sz="2200" b="0" i="0" dirty="0">
                <a:effectLst/>
              </a:rPr>
              <a:t>- These are typically learned through education, training, or on-the-job experience. </a:t>
            </a:r>
          </a:p>
          <a:p>
            <a:pPr>
              <a:buFontTx/>
              <a:buChar char="-"/>
            </a:pPr>
            <a:r>
              <a:rPr lang="en-US" sz="2200" b="0" i="0" u="sng" dirty="0">
                <a:effectLst/>
              </a:rPr>
              <a:t>Examples</a:t>
            </a:r>
            <a:r>
              <a:rPr lang="en-US" sz="2200" b="0" i="0" dirty="0">
                <a:effectLst/>
              </a:rPr>
              <a:t> of hard skills include coding, accounting, graphic design, project management, or data analysis.</a:t>
            </a:r>
          </a:p>
          <a:p>
            <a:pPr marL="0" indent="0">
              <a:buNone/>
            </a:pPr>
            <a:endParaRPr lang="en-US" sz="2200" b="0" i="0" dirty="0">
              <a:effectLst/>
            </a:endParaRPr>
          </a:p>
          <a:p>
            <a:r>
              <a:rPr lang="en-US" sz="2200" dirty="0"/>
              <a:t> </a:t>
            </a:r>
            <a:r>
              <a:rPr lang="en-US" sz="2200" b="1" i="0" dirty="0">
                <a:solidFill>
                  <a:srgbClr val="002060"/>
                </a:solidFill>
                <a:effectLst/>
              </a:rPr>
              <a:t>Soft skills:</a:t>
            </a:r>
          </a:p>
          <a:p>
            <a:pPr marL="0" indent="0">
              <a:buNone/>
            </a:pPr>
            <a:r>
              <a:rPr lang="en-US" sz="2200" b="0" i="0" dirty="0">
                <a:solidFill>
                  <a:srgbClr val="374151"/>
                </a:solidFill>
                <a:effectLst/>
              </a:rPr>
              <a:t>- </a:t>
            </a:r>
            <a:r>
              <a:rPr lang="en-US" sz="2200" b="0" i="0" dirty="0">
                <a:effectLst/>
              </a:rPr>
              <a:t>Soft Skills are personal qualities that help individuals effectively interact and communicate with others in the workplace. </a:t>
            </a:r>
          </a:p>
          <a:p>
            <a:pPr marL="0" indent="0">
              <a:buNone/>
            </a:pPr>
            <a:r>
              <a:rPr lang="en-US" sz="2200" b="0" i="0" dirty="0">
                <a:effectLst/>
              </a:rPr>
              <a:t>- These are often referred to as interpersonal or people skills.</a:t>
            </a:r>
          </a:p>
          <a:p>
            <a:pPr marL="0" indent="0">
              <a:buNone/>
            </a:pPr>
            <a:r>
              <a:rPr lang="en-US" sz="2200" b="0" i="0" dirty="0">
                <a:effectLst/>
              </a:rPr>
              <a:t>- Soft skills include communication, teamwork, problem-solving, leadership, adaptability, and time management.</a:t>
            </a:r>
            <a:endParaRPr lang="en-US" sz="2200" dirty="0"/>
          </a:p>
        </p:txBody>
      </p:sp>
      <p:sp>
        <p:nvSpPr>
          <p:cNvPr id="4" name="Date Placeholder 3">
            <a:extLst>
              <a:ext uri="{FF2B5EF4-FFF2-40B4-BE49-F238E27FC236}">
                <a16:creationId xmlns:a16="http://schemas.microsoft.com/office/drawing/2014/main" id="{44BBD524-BD77-016A-7D18-37B07B49C773}"/>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0E8BD4BB-8658-AB0A-AA85-10A6C506AFC0}"/>
              </a:ext>
            </a:extLst>
          </p:cNvPr>
          <p:cNvSpPr>
            <a:spLocks noGrp="1"/>
          </p:cNvSpPr>
          <p:nvPr>
            <p:ph type="sldNum" sz="quarter" idx="12"/>
          </p:nvPr>
        </p:nvSpPr>
        <p:spPr/>
        <p:txBody>
          <a:bodyPr/>
          <a:lstStyle/>
          <a:p>
            <a:fld id="{665EB301-9CB4-4C2F-8B22-59379053DA70}" type="slidenum">
              <a:rPr lang="en-US" smtClean="0"/>
              <a:t>7</a:t>
            </a:fld>
            <a:endParaRPr lang="en-US"/>
          </a:p>
        </p:txBody>
      </p:sp>
    </p:spTree>
    <p:extLst>
      <p:ext uri="{BB962C8B-B14F-4D97-AF65-F5344CB8AC3E}">
        <p14:creationId xmlns:p14="http://schemas.microsoft.com/office/powerpoint/2010/main" val="393150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9B552-C6EA-191D-73EC-B06D96D8C6ED}"/>
              </a:ext>
            </a:extLst>
          </p:cNvPr>
          <p:cNvSpPr>
            <a:spLocks noGrp="1"/>
          </p:cNvSpPr>
          <p:nvPr>
            <p:ph idx="1"/>
          </p:nvPr>
        </p:nvSpPr>
        <p:spPr>
          <a:xfrm>
            <a:off x="838200" y="958297"/>
            <a:ext cx="10515600" cy="5580615"/>
          </a:xfrm>
        </p:spPr>
        <p:txBody>
          <a:bodyPr/>
          <a:lstStyle/>
          <a:p>
            <a:pPr marL="0" indent="0">
              <a:buNone/>
            </a:pPr>
            <a:r>
              <a:rPr lang="en-US" sz="2200" b="0" i="0" dirty="0">
                <a:effectLst/>
              </a:rPr>
              <a:t>- Hard skills are essential for performing specific tasks or job duties, </a:t>
            </a:r>
          </a:p>
          <a:p>
            <a:pPr marL="0" indent="0">
              <a:buNone/>
            </a:pPr>
            <a:r>
              <a:rPr lang="en-US" sz="2200" b="0" i="0" dirty="0">
                <a:effectLst/>
              </a:rPr>
              <a:t>- soft skills are essential for working effectively in a team, building relationships with clients and colleagues, and adapting to changing work environments. </a:t>
            </a:r>
          </a:p>
          <a:p>
            <a:pPr marL="0" indent="0">
              <a:buNone/>
            </a:pPr>
            <a:r>
              <a:rPr lang="en-US" sz="2200" b="0" i="0" dirty="0">
                <a:effectLst/>
              </a:rPr>
              <a:t>- Soft skills can also contribute to an individual's personal and professional growth, and are transferable across different jobs and industries.</a:t>
            </a:r>
          </a:p>
          <a:p>
            <a:pPr marL="0" indent="0">
              <a:buNone/>
            </a:pPr>
            <a:r>
              <a:rPr lang="en-US" sz="2200" b="0" i="0" dirty="0">
                <a:effectLst/>
              </a:rPr>
              <a:t>- </a:t>
            </a:r>
            <a:r>
              <a:rPr lang="en-US" sz="2200" b="1" i="0" dirty="0">
                <a:solidFill>
                  <a:srgbClr val="002060"/>
                </a:solidFill>
                <a:effectLst/>
              </a:rPr>
              <a:t>Employers often seek a balance between hard and soft skills when hiring</a:t>
            </a:r>
            <a:r>
              <a:rPr lang="en-US" sz="2200" b="0" i="0" dirty="0">
                <a:effectLst/>
              </a:rPr>
              <a:t>, as both are important for overall job performance and career success. </a:t>
            </a:r>
          </a:p>
          <a:p>
            <a:pPr marL="0" indent="0">
              <a:buNone/>
            </a:pPr>
            <a:r>
              <a:rPr lang="en-US" sz="2200" b="0" i="0" dirty="0">
                <a:effectLst/>
              </a:rPr>
              <a:t>-The </a:t>
            </a:r>
            <a:r>
              <a:rPr lang="en-US" sz="2200" b="1" i="0" dirty="0">
                <a:solidFill>
                  <a:srgbClr val="002060"/>
                </a:solidFill>
                <a:effectLst/>
              </a:rPr>
              <a:t>best employees </a:t>
            </a:r>
            <a:r>
              <a:rPr lang="en-US" sz="2200" b="0" i="0" dirty="0">
                <a:effectLst/>
              </a:rPr>
              <a:t>are those who possess a </a:t>
            </a:r>
            <a:r>
              <a:rPr lang="en-US" sz="2200" b="0" i="0" dirty="0">
                <a:solidFill>
                  <a:srgbClr val="002060"/>
                </a:solidFill>
                <a:effectLst/>
              </a:rPr>
              <a:t>combination of hard skills and soft skills</a:t>
            </a:r>
            <a:r>
              <a:rPr lang="en-US" sz="2200" b="0" i="0" dirty="0">
                <a:effectLst/>
              </a:rPr>
              <a:t>, allowing them to excel at their job duties while also working effectively with others and contributing to a positive work environment.</a:t>
            </a:r>
          </a:p>
          <a:p>
            <a:pPr marL="0" indent="0">
              <a:buNone/>
            </a:pPr>
            <a:endParaRPr lang="en-US" sz="2200" dirty="0"/>
          </a:p>
        </p:txBody>
      </p:sp>
      <p:sp>
        <p:nvSpPr>
          <p:cNvPr id="4" name="Date Placeholder 3">
            <a:extLst>
              <a:ext uri="{FF2B5EF4-FFF2-40B4-BE49-F238E27FC236}">
                <a16:creationId xmlns:a16="http://schemas.microsoft.com/office/drawing/2014/main" id="{E3DE60F7-84C4-F96B-0F9F-9BB10ABA1F0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3448F16B-71EA-FB83-7D99-AB881BC608CD}"/>
              </a:ext>
            </a:extLst>
          </p:cNvPr>
          <p:cNvSpPr>
            <a:spLocks noGrp="1"/>
          </p:cNvSpPr>
          <p:nvPr>
            <p:ph type="sldNum" sz="quarter" idx="12"/>
          </p:nvPr>
        </p:nvSpPr>
        <p:spPr/>
        <p:txBody>
          <a:bodyPr/>
          <a:lstStyle/>
          <a:p>
            <a:fld id="{665EB301-9CB4-4C2F-8B22-59379053DA70}" type="slidenum">
              <a:rPr lang="en-US" smtClean="0"/>
              <a:t>8</a:t>
            </a:fld>
            <a:endParaRPr lang="en-US"/>
          </a:p>
        </p:txBody>
      </p:sp>
    </p:spTree>
    <p:extLst>
      <p:ext uri="{BB962C8B-B14F-4D97-AF65-F5344CB8AC3E}">
        <p14:creationId xmlns:p14="http://schemas.microsoft.com/office/powerpoint/2010/main" val="223834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AD5F-BAEF-0189-744E-F845E02CAE60}"/>
              </a:ext>
            </a:extLst>
          </p:cNvPr>
          <p:cNvSpPr>
            <a:spLocks noGrp="1"/>
          </p:cNvSpPr>
          <p:nvPr>
            <p:ph type="title"/>
          </p:nvPr>
        </p:nvSpPr>
        <p:spPr>
          <a:xfrm>
            <a:off x="1116495" y="338620"/>
            <a:ext cx="10515600" cy="752062"/>
          </a:xfrm>
        </p:spPr>
        <p:txBody>
          <a:bodyPr>
            <a:normAutofit/>
          </a:bodyPr>
          <a:lstStyle/>
          <a:p>
            <a:r>
              <a:rPr lang="en-US" sz="2400" b="1" i="0" dirty="0">
                <a:solidFill>
                  <a:srgbClr val="C00000"/>
                </a:solidFill>
                <a:effectLst/>
                <a:latin typeface="+mn-lt"/>
              </a:rPr>
              <a:t>Skills to Master</a:t>
            </a:r>
            <a:endParaRPr lang="en-US" sz="2400" b="1" dirty="0">
              <a:solidFill>
                <a:srgbClr val="C00000"/>
              </a:solidFill>
              <a:latin typeface="+mn-lt"/>
            </a:endParaRPr>
          </a:p>
        </p:txBody>
      </p:sp>
      <p:sp>
        <p:nvSpPr>
          <p:cNvPr id="3" name="Content Placeholder 2">
            <a:extLst>
              <a:ext uri="{FF2B5EF4-FFF2-40B4-BE49-F238E27FC236}">
                <a16:creationId xmlns:a16="http://schemas.microsoft.com/office/drawing/2014/main" id="{7F6FE22E-DEA3-856D-88BC-9FF4FB7A5F61}"/>
              </a:ext>
            </a:extLst>
          </p:cNvPr>
          <p:cNvSpPr>
            <a:spLocks noGrp="1"/>
          </p:cNvSpPr>
          <p:nvPr>
            <p:ph idx="1"/>
          </p:nvPr>
        </p:nvSpPr>
        <p:spPr>
          <a:xfrm>
            <a:off x="838200" y="1117188"/>
            <a:ext cx="10515600" cy="5402192"/>
          </a:xfrm>
        </p:spPr>
        <p:txBody>
          <a:bodyPr>
            <a:normAutofit/>
          </a:bodyPr>
          <a:lstStyle/>
          <a:p>
            <a:r>
              <a:rPr lang="en-US" sz="2200" b="0" i="0" dirty="0">
                <a:effectLst/>
              </a:rPr>
              <a:t>There are many skills you can master to help you achieve your personal and professional goals. Some of the most important skills to master include:</a:t>
            </a:r>
          </a:p>
          <a:p>
            <a:pPr marL="0" indent="0">
              <a:buNone/>
            </a:pPr>
            <a:endParaRPr lang="en-US" sz="2200" b="0" i="0" dirty="0">
              <a:effectLst/>
            </a:endParaRPr>
          </a:p>
          <a:p>
            <a:pPr algn="l">
              <a:buFont typeface="+mj-lt"/>
              <a:buAutoNum type="arabicPeriod"/>
            </a:pPr>
            <a:r>
              <a:rPr lang="en-US" sz="2200" b="1" i="0" dirty="0">
                <a:solidFill>
                  <a:srgbClr val="002060"/>
                </a:solidFill>
                <a:effectLst/>
              </a:rPr>
              <a:t>Communication: </a:t>
            </a:r>
            <a:r>
              <a:rPr lang="en-US" sz="2200" b="0" i="0" dirty="0">
                <a:effectLst/>
              </a:rPr>
              <a:t>This includes both verbal and written communication skills, as well as active listening.</a:t>
            </a:r>
          </a:p>
          <a:p>
            <a:pPr algn="l">
              <a:buFont typeface="+mj-lt"/>
              <a:buAutoNum type="arabicPeriod"/>
            </a:pPr>
            <a:r>
              <a:rPr lang="en-US" sz="2200" b="1" i="0" dirty="0">
                <a:solidFill>
                  <a:srgbClr val="002060"/>
                </a:solidFill>
                <a:effectLst/>
              </a:rPr>
              <a:t>Leadership: </a:t>
            </a:r>
            <a:r>
              <a:rPr lang="en-US" sz="2200" b="0" i="0" dirty="0">
                <a:effectLst/>
              </a:rPr>
              <a:t>Being able to lead and inspire others is a valuable skill in many industries and roles.</a:t>
            </a:r>
          </a:p>
          <a:p>
            <a:pPr algn="l">
              <a:buFont typeface="+mj-lt"/>
              <a:buAutoNum type="arabicPeriod"/>
            </a:pPr>
            <a:r>
              <a:rPr lang="en-US" sz="2200" b="1" i="0" dirty="0">
                <a:solidFill>
                  <a:srgbClr val="002060"/>
                </a:solidFill>
                <a:effectLst/>
              </a:rPr>
              <a:t>Problem-solving: </a:t>
            </a:r>
            <a:r>
              <a:rPr lang="en-US" sz="2200" b="0" i="0" dirty="0">
                <a:effectLst/>
              </a:rPr>
              <a:t>Being able to identify and solve problems is essential in almost every field.</a:t>
            </a:r>
          </a:p>
          <a:p>
            <a:pPr algn="l">
              <a:buFont typeface="+mj-lt"/>
              <a:buAutoNum type="arabicPeriod"/>
            </a:pPr>
            <a:r>
              <a:rPr lang="en-US" sz="2200" b="1" i="0" dirty="0">
                <a:solidFill>
                  <a:srgbClr val="002060"/>
                </a:solidFill>
                <a:effectLst/>
              </a:rPr>
              <a:t>Time management: </a:t>
            </a:r>
            <a:r>
              <a:rPr lang="en-US" sz="2200" b="0" i="0" dirty="0">
                <a:effectLst/>
              </a:rPr>
              <a:t>Being able to prioritize tasks and manage your time effectively is crucial in today's fast-paced world.</a:t>
            </a:r>
          </a:p>
          <a:p>
            <a:pPr algn="l">
              <a:buFont typeface="+mj-lt"/>
              <a:buAutoNum type="arabicPeriod"/>
            </a:pPr>
            <a:r>
              <a:rPr lang="en-US" sz="2200" b="1" i="0" dirty="0">
                <a:solidFill>
                  <a:srgbClr val="002060"/>
                </a:solidFill>
                <a:effectLst/>
              </a:rPr>
              <a:t>Critical thinking: </a:t>
            </a:r>
            <a:r>
              <a:rPr lang="en-US" sz="2200" b="0" i="0" dirty="0">
                <a:effectLst/>
              </a:rPr>
              <a:t>This involves analyzing information and data to make informed decisions</a:t>
            </a:r>
            <a:r>
              <a:rPr lang="en-US" sz="2200" i="0" dirty="0">
                <a:effectLst/>
              </a:rPr>
              <a:t>. (</a:t>
            </a:r>
            <a:r>
              <a:rPr lang="en-US" sz="2200" dirty="0"/>
              <a:t>A</a:t>
            </a:r>
            <a:r>
              <a:rPr lang="en-US" sz="2200" i="0" dirty="0">
                <a:effectLst/>
              </a:rPr>
              <a:t> decision based on facts or information)</a:t>
            </a:r>
          </a:p>
          <a:p>
            <a:pPr marL="0" indent="0">
              <a:buNone/>
            </a:pPr>
            <a:endParaRPr lang="en-US" dirty="0"/>
          </a:p>
        </p:txBody>
      </p:sp>
      <p:sp>
        <p:nvSpPr>
          <p:cNvPr id="4" name="Date Placeholder 3">
            <a:extLst>
              <a:ext uri="{FF2B5EF4-FFF2-40B4-BE49-F238E27FC236}">
                <a16:creationId xmlns:a16="http://schemas.microsoft.com/office/drawing/2014/main" id="{CFADC6D6-2784-9CE4-1126-C82FF5518A2B}"/>
              </a:ext>
            </a:extLst>
          </p:cNvPr>
          <p:cNvSpPr>
            <a:spLocks noGrp="1"/>
          </p:cNvSpPr>
          <p:nvPr>
            <p:ph type="dt" sz="half" idx="10"/>
          </p:nvPr>
        </p:nvSpPr>
        <p:spPr/>
        <p:txBody>
          <a:bodyPr/>
          <a:lstStyle/>
          <a:p>
            <a:fld id="{27826233-E614-43FC-A481-CBE1591FAF59}" type="datetime1">
              <a:rPr lang="en-US" smtClean="0"/>
              <a:t>3/23/2023</a:t>
            </a:fld>
            <a:endParaRPr lang="en-US"/>
          </a:p>
        </p:txBody>
      </p:sp>
      <p:sp>
        <p:nvSpPr>
          <p:cNvPr id="5" name="Slide Number Placeholder 4">
            <a:extLst>
              <a:ext uri="{FF2B5EF4-FFF2-40B4-BE49-F238E27FC236}">
                <a16:creationId xmlns:a16="http://schemas.microsoft.com/office/drawing/2014/main" id="{DEF84CCE-C5BC-90F7-864D-965004558078}"/>
              </a:ext>
            </a:extLst>
          </p:cNvPr>
          <p:cNvSpPr>
            <a:spLocks noGrp="1"/>
          </p:cNvSpPr>
          <p:nvPr>
            <p:ph type="sldNum" sz="quarter" idx="12"/>
          </p:nvPr>
        </p:nvSpPr>
        <p:spPr/>
        <p:txBody>
          <a:bodyPr/>
          <a:lstStyle/>
          <a:p>
            <a:fld id="{665EB301-9CB4-4C2F-8B22-59379053DA70}" type="slidenum">
              <a:rPr lang="en-US" smtClean="0"/>
              <a:t>9</a:t>
            </a:fld>
            <a:endParaRPr lang="en-US"/>
          </a:p>
        </p:txBody>
      </p:sp>
    </p:spTree>
    <p:extLst>
      <p:ext uri="{BB962C8B-B14F-4D97-AF65-F5344CB8AC3E}">
        <p14:creationId xmlns:p14="http://schemas.microsoft.com/office/powerpoint/2010/main" val="256498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24094</TotalTime>
  <Words>5961</Words>
  <Application>Microsoft Office PowerPoint</Application>
  <PresentationFormat>Widescreen</PresentationFormat>
  <Paragraphs>461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Söhne</vt:lpstr>
      <vt:lpstr>Office Theme</vt:lpstr>
      <vt:lpstr>Employability and Skill Development</vt:lpstr>
      <vt:lpstr>Employability and Skill Development</vt:lpstr>
      <vt:lpstr>PowerPoint Presentation</vt:lpstr>
      <vt:lpstr>PowerPoint Presentation</vt:lpstr>
      <vt:lpstr>Unit 1: Soft Skills and Communication Basics</vt:lpstr>
      <vt:lpstr>PowerPoint Presentation</vt:lpstr>
      <vt:lpstr>Soft Skills vs Hard Skills</vt:lpstr>
      <vt:lpstr>PowerPoint Presentation</vt:lpstr>
      <vt:lpstr>Skills to Master</vt:lpstr>
      <vt:lpstr>PowerPoint Presentation</vt:lpstr>
      <vt:lpstr>Interdisciplinary relevance</vt:lpstr>
      <vt:lpstr>PowerPoint Presentation</vt:lpstr>
      <vt:lpstr>Global &amp; National perspectives on soft skills</vt:lpstr>
      <vt:lpstr>PowerPoint Presentation</vt:lpstr>
      <vt:lpstr>Resume &amp; Curriculum Vitae </vt:lpstr>
      <vt:lpstr>Difference Between Resume &amp; Curriculum Vitae </vt:lpstr>
      <vt:lpstr>PowerPoint Presentation</vt:lpstr>
      <vt:lpstr>PowerPoint Presentation</vt:lpstr>
      <vt:lpstr>How To Develop An Impressive Resume</vt:lpstr>
      <vt:lpstr>PowerPoint Presentation</vt:lpstr>
      <vt:lpstr>Different formats of Resume:  Chronological</vt:lpstr>
      <vt:lpstr>PowerPoint Presentation</vt:lpstr>
      <vt:lpstr>Functional</vt:lpstr>
      <vt:lpstr>PowerPoint Presentation</vt:lpstr>
      <vt:lpstr>Hybrid</vt:lpstr>
      <vt:lpstr>PowerPoint Presentation</vt:lpstr>
      <vt:lpstr>Summary</vt:lpstr>
      <vt:lpstr>Job application or a cover letter</vt:lpstr>
      <vt:lpstr>PowerPoint Presentation</vt:lpstr>
      <vt:lpstr>Summary about job application &amp; Cover Letter</vt:lpstr>
      <vt:lpstr>Sample Job Application or Cover Letter for Experienced Person</vt:lpstr>
      <vt:lpstr>PowerPoint Presentation</vt:lpstr>
      <vt:lpstr>Sample: Job Application or Cover Letter for New Graduate</vt:lpstr>
      <vt:lpstr>Professional Presentation- Planning</vt:lpstr>
      <vt:lpstr>PowerPoint Presentation</vt:lpstr>
      <vt:lpstr>PowerPoint Presentation</vt:lpstr>
      <vt:lpstr>Preparing and Delivering Presentation</vt:lpstr>
      <vt:lpstr>PowerPoint Presentation</vt:lpstr>
      <vt:lpstr>PowerPoint Presentation</vt:lpstr>
      <vt:lpstr>Technical Writing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Remote Sensing and GIS</dc:title>
  <dc:creator>Care</dc:creator>
  <cp:lastModifiedBy>Care</cp:lastModifiedBy>
  <cp:revision>54</cp:revision>
  <dcterms:created xsi:type="dcterms:W3CDTF">2023-02-20T11:21:54Z</dcterms:created>
  <dcterms:modified xsi:type="dcterms:W3CDTF">2023-03-23T05:00:32Z</dcterms:modified>
</cp:coreProperties>
</file>