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9" r:id="rId4"/>
    <p:sldId id="258" r:id="rId5"/>
    <p:sldId id="260" r:id="rId6"/>
    <p:sldId id="275" r:id="rId7"/>
    <p:sldId id="337" r:id="rId8"/>
    <p:sldId id="261" r:id="rId9"/>
    <p:sldId id="262" r:id="rId10"/>
    <p:sldId id="334" r:id="rId11"/>
    <p:sldId id="335" r:id="rId12"/>
    <p:sldId id="336" r:id="rId13"/>
    <p:sldId id="263" r:id="rId14"/>
    <p:sldId id="264" r:id="rId15"/>
    <p:sldId id="265" r:id="rId16"/>
    <p:sldId id="266" r:id="rId17"/>
    <p:sldId id="269" r:id="rId18"/>
    <p:sldId id="267" r:id="rId19"/>
    <p:sldId id="268" r:id="rId20"/>
    <p:sldId id="270" r:id="rId21"/>
    <p:sldId id="286" r:id="rId22"/>
    <p:sldId id="287" r:id="rId23"/>
    <p:sldId id="288" r:id="rId24"/>
    <p:sldId id="329" r:id="rId25"/>
    <p:sldId id="289" r:id="rId26"/>
    <p:sldId id="290" r:id="rId27"/>
    <p:sldId id="291" r:id="rId28"/>
    <p:sldId id="292" r:id="rId29"/>
    <p:sldId id="293" r:id="rId30"/>
    <p:sldId id="294" r:id="rId31"/>
    <p:sldId id="295" r:id="rId32"/>
    <p:sldId id="330"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32" r:id="rId47"/>
    <p:sldId id="310" r:id="rId48"/>
    <p:sldId id="309" r:id="rId49"/>
    <p:sldId id="312" r:id="rId50"/>
    <p:sldId id="313" r:id="rId51"/>
    <p:sldId id="314" r:id="rId52"/>
    <p:sldId id="315" r:id="rId53"/>
    <p:sldId id="316" r:id="rId54"/>
    <p:sldId id="317" r:id="rId55"/>
    <p:sldId id="326" r:id="rId56"/>
    <p:sldId id="339" r:id="rId57"/>
    <p:sldId id="327" r:id="rId58"/>
    <p:sldId id="338" r:id="rId59"/>
    <p:sldId id="318" r:id="rId60"/>
    <p:sldId id="319" r:id="rId61"/>
    <p:sldId id="320" r:id="rId62"/>
    <p:sldId id="321" r:id="rId63"/>
    <p:sldId id="322" r:id="rId64"/>
    <p:sldId id="323" r:id="rId65"/>
    <p:sldId id="331" r:id="rId66"/>
    <p:sldId id="324" r:id="rId67"/>
    <p:sldId id="325" r:id="rId68"/>
    <p:sldId id="328"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C7D38858-E344-4891-A649-D386DE50C44C}" type="datetimeFigureOut">
              <a:rPr lang="en-IN" smtClean="0"/>
              <a:t>08-09-2023</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8A3B790-705A-4F97-8C43-BEC815B948D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D38858-E344-4891-A649-D386DE50C44C}" type="datetimeFigureOut">
              <a:rPr lang="en-IN" smtClean="0"/>
              <a:t>08-09-2023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8A3B790-705A-4F97-8C43-BEC815B948D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D38858-E344-4891-A649-D386DE50C44C}" type="datetimeFigureOut">
              <a:rPr lang="en-IN" smtClean="0"/>
              <a:t>08-09-2023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8A3B790-705A-4F97-8C43-BEC815B948DA}"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C7D38858-E344-4891-A649-D386DE50C44C}" type="datetimeFigureOut">
              <a:rPr lang="en-IN" smtClean="0"/>
              <a:t>08-09-2023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8A3B790-705A-4F97-8C43-BEC815B948DA}"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C7D38858-E344-4891-A649-D386DE50C44C}" type="datetimeFigureOut">
              <a:rPr lang="en-IN" smtClean="0"/>
              <a:t>08-09-2023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88A3B790-705A-4F97-8C43-BEC815B948DA}"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C7D38858-E344-4891-A649-D386DE50C44C}" type="datetimeFigureOut">
              <a:rPr lang="en-IN" smtClean="0"/>
              <a:t>08-09-2023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8A3B790-705A-4F97-8C43-BEC815B948DA}"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C7D38858-E344-4891-A649-D386DE50C44C}" type="datetimeFigureOut">
              <a:rPr lang="en-IN" smtClean="0"/>
              <a:t>08-09-2023</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88A3B790-705A-4F97-8C43-BEC815B948DA}"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C7D38858-E344-4891-A649-D386DE50C44C}" type="datetimeFigureOut">
              <a:rPr lang="en-IN" smtClean="0"/>
              <a:t>08-09-2023</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88A3B790-705A-4F97-8C43-BEC815B948DA}"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C7D38858-E344-4891-A649-D386DE50C44C}" type="datetimeFigureOut">
              <a:rPr lang="en-IN" smtClean="0"/>
              <a:t>08-09-2023</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88A3B790-705A-4F97-8C43-BEC815B948D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C7D38858-E344-4891-A649-D386DE50C44C}" type="datetimeFigureOut">
              <a:rPr lang="en-IN" smtClean="0"/>
              <a:t>08-09-2023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88A3B790-705A-4F97-8C43-BEC815B948DA}"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C7D38858-E344-4891-A649-D386DE50C44C}" type="datetimeFigureOut">
              <a:rPr lang="en-IN" smtClean="0"/>
              <a:t>08-09-2023</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8A3B790-705A-4F97-8C43-BEC815B948DA}"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C7D38858-E344-4891-A649-D386DE50C44C}" type="datetimeFigureOut">
              <a:rPr lang="en-IN" smtClean="0"/>
              <a:t>08-09-2023</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8A3B790-705A-4F97-8C43-BEC815B948DA}"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symphony-solutions.com/insights/preparing-dataset-for-ml-on-data-warehous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ymphony-solutions.com/insights/data-engineering-best-practices#what-is-data-engineering-some-and-its-main-componen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symphony-solutions.com/insights/redshift-vs-bigquery-comparing-data-warehouses" TargetMode="External"/><Relationship Id="rId2" Type="http://schemas.openxmlformats.org/officeDocument/2006/relationships/hyperlink" Target="https://joviam.com/this-infographic-of-big-data-tools-will-blow-your-mind-infographic/"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qlik.com/us/data-lake/data-lakehous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seedscientific.com/how-much-data-is-created-every-day/#:~:text=Every%20day%2C%20we%20create%20roughly%202.5%20quintillion%20bytes%20of%20data."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techtarget.com/searchdatamanagement/feature/Best-practices-and-pitfalls-of-the-data-pipeline-proces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s://www.talend.com/resources/internet-of-thing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wallstreetmojo.com/economics/" TargetMode="External"/><Relationship Id="rId2" Type="http://schemas.openxmlformats.org/officeDocument/2006/relationships/hyperlink" Target="https://www.wallstreetmojo.com/time-series/" TargetMode="External"/><Relationship Id="rId1" Type="http://schemas.openxmlformats.org/officeDocument/2006/relationships/slideLayout" Target="../slideLayouts/slideLayout2.xml"/><Relationship Id="rId4" Type="http://schemas.openxmlformats.org/officeDocument/2006/relationships/hyperlink" Target="https://www.wallstreetmojo.com/statistics/"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hyperlink" Target="https://www.data.gouv.fr/en/" TargetMode="External"/><Relationship Id="rId3" Type="http://schemas.openxmlformats.org/officeDocument/2006/relationships/hyperlink" Target="http://mlr.cs.umass.edu/ml/" TargetMode="External"/><Relationship Id="rId7" Type="http://schemas.openxmlformats.org/officeDocument/2006/relationships/hyperlink" Target="https://data.gov.uk/"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www.data.gov/" TargetMode="External"/><Relationship Id="rId5" Type="http://schemas.openxmlformats.org/officeDocument/2006/relationships/hyperlink" Target="http://data.gov.in/" TargetMode="External"/><Relationship Id="rId4" Type="http://schemas.openxmlformats.org/officeDocument/2006/relationships/hyperlink" Target="https://github.com/awesomedata/awesome-public-datasets"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556792"/>
            <a:ext cx="7772400" cy="1829761"/>
          </a:xfrm>
        </p:spPr>
        <p:txBody>
          <a:bodyPr>
            <a:normAutofit/>
          </a:bodyPr>
          <a:lstStyle/>
          <a:p>
            <a:r>
              <a:rPr lang="en-IN" sz="4000" b="1" dirty="0">
                <a:latin typeface="Times New Roman" pitchFamily="18" charset="0"/>
                <a:cs typeface="Times New Roman" pitchFamily="18" charset="0"/>
              </a:rPr>
              <a:t> </a:t>
            </a:r>
            <a:r>
              <a:rPr lang="en-US" sz="4000" b="1" dirty="0" smtClean="0">
                <a:latin typeface="Times New Roman" pitchFamily="18" charset="0"/>
                <a:cs typeface="Times New Roman" pitchFamily="18" charset="0"/>
              </a:rPr>
              <a:t>Understanding Data Engineering Concepts and Importance</a:t>
            </a:r>
            <a:endParaRPr lang="en-IN" sz="4000" b="1" dirty="0">
              <a:latin typeface="Times New Roman" pitchFamily="18" charset="0"/>
              <a:cs typeface="Times New Roman" pitchFamily="18" charset="0"/>
            </a:endParaRPr>
          </a:p>
        </p:txBody>
      </p:sp>
      <p:sp>
        <p:nvSpPr>
          <p:cNvPr id="3" name="Subtitle 2"/>
          <p:cNvSpPr>
            <a:spLocks noGrp="1"/>
          </p:cNvSpPr>
          <p:nvPr>
            <p:ph type="subTitle" idx="1"/>
          </p:nvPr>
        </p:nvSpPr>
        <p:spPr/>
        <p:txBody>
          <a:bodyPr>
            <a:normAutofit/>
          </a:bodyPr>
          <a:lstStyle/>
          <a:p>
            <a:r>
              <a:rPr lang="en-IN" b="1" smtClean="0">
                <a:latin typeface="Times New Roman" pitchFamily="18" charset="0"/>
                <a:cs typeface="Times New Roman" pitchFamily="18" charset="0"/>
              </a:rPr>
              <a:t>Prof. </a:t>
            </a:r>
            <a:r>
              <a:rPr lang="en-IN" b="1" dirty="0" smtClean="0">
                <a:latin typeface="Times New Roman" pitchFamily="18" charset="0"/>
                <a:cs typeface="Times New Roman" pitchFamily="18" charset="0"/>
              </a:rPr>
              <a:t>M.D.NAWALE</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8096407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000" dirty="0" err="1">
                <a:latin typeface="Times New Roman" pitchFamily="18" charset="0"/>
                <a:cs typeface="Times New Roman" pitchFamily="18" charset="0"/>
              </a:rPr>
              <a:t>Analyze</a:t>
            </a:r>
            <a:r>
              <a:rPr lang="en-IN" sz="2000" dirty="0">
                <a:latin typeface="Times New Roman" pitchFamily="18" charset="0"/>
                <a:cs typeface="Times New Roman" pitchFamily="18" charset="0"/>
              </a:rPr>
              <a:t> and organize raw data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Build </a:t>
            </a:r>
            <a:r>
              <a:rPr lang="en-IN" sz="2000" dirty="0">
                <a:latin typeface="Times New Roman" pitchFamily="18" charset="0"/>
                <a:cs typeface="Times New Roman" pitchFamily="18" charset="0"/>
              </a:rPr>
              <a:t>data systems and </a:t>
            </a:r>
            <a:r>
              <a:rPr lang="en-IN" sz="2000" dirty="0" smtClean="0">
                <a:latin typeface="Times New Roman" pitchFamily="18" charset="0"/>
                <a:cs typeface="Times New Roman" pitchFamily="18" charset="0"/>
              </a:rPr>
              <a:t>pipelines</a:t>
            </a:r>
          </a:p>
          <a:p>
            <a:r>
              <a:rPr lang="en-IN" sz="2000" dirty="0" smtClean="0">
                <a:latin typeface="Times New Roman" pitchFamily="18" charset="0"/>
                <a:cs typeface="Times New Roman" pitchFamily="18" charset="0"/>
              </a:rPr>
              <a:t>Evaluate </a:t>
            </a:r>
            <a:r>
              <a:rPr lang="en-IN" sz="2000" dirty="0">
                <a:latin typeface="Times New Roman" pitchFamily="18" charset="0"/>
                <a:cs typeface="Times New Roman" pitchFamily="18" charset="0"/>
              </a:rPr>
              <a:t>business needs and </a:t>
            </a:r>
            <a:r>
              <a:rPr lang="en-IN" sz="2000" dirty="0" smtClean="0">
                <a:latin typeface="Times New Roman" pitchFamily="18" charset="0"/>
                <a:cs typeface="Times New Roman" pitchFamily="18" charset="0"/>
              </a:rPr>
              <a:t>objectives</a:t>
            </a:r>
          </a:p>
          <a:p>
            <a:r>
              <a:rPr lang="en-IN" sz="2000" dirty="0" smtClean="0">
                <a:latin typeface="Times New Roman" pitchFamily="18" charset="0"/>
                <a:cs typeface="Times New Roman" pitchFamily="18" charset="0"/>
              </a:rPr>
              <a:t>Interpret </a:t>
            </a:r>
            <a:r>
              <a:rPr lang="en-IN" sz="2000" dirty="0">
                <a:latin typeface="Times New Roman" pitchFamily="18" charset="0"/>
                <a:cs typeface="Times New Roman" pitchFamily="18" charset="0"/>
              </a:rPr>
              <a:t>trends and </a:t>
            </a:r>
            <a:r>
              <a:rPr lang="en-IN" sz="2000" dirty="0" smtClean="0">
                <a:latin typeface="Times New Roman" pitchFamily="18" charset="0"/>
                <a:cs typeface="Times New Roman" pitchFamily="18" charset="0"/>
              </a:rPr>
              <a:t>patterns</a:t>
            </a:r>
          </a:p>
          <a:p>
            <a:r>
              <a:rPr lang="en-IN" sz="2000" dirty="0" smtClean="0">
                <a:latin typeface="Times New Roman" pitchFamily="18" charset="0"/>
                <a:cs typeface="Times New Roman" pitchFamily="18" charset="0"/>
              </a:rPr>
              <a:t>Conduct </a:t>
            </a:r>
            <a:r>
              <a:rPr lang="en-IN" sz="2000" dirty="0">
                <a:latin typeface="Times New Roman" pitchFamily="18" charset="0"/>
                <a:cs typeface="Times New Roman" pitchFamily="18" charset="0"/>
              </a:rPr>
              <a:t>complex data analysis and report on </a:t>
            </a:r>
            <a:r>
              <a:rPr lang="en-IN" sz="2000" dirty="0" smtClean="0">
                <a:latin typeface="Times New Roman" pitchFamily="18" charset="0"/>
                <a:cs typeface="Times New Roman" pitchFamily="18" charset="0"/>
              </a:rPr>
              <a:t>results</a:t>
            </a:r>
          </a:p>
          <a:p>
            <a:r>
              <a:rPr lang="en-IN" sz="2000" dirty="0" smtClean="0">
                <a:latin typeface="Times New Roman" pitchFamily="18" charset="0"/>
                <a:cs typeface="Times New Roman" pitchFamily="18" charset="0"/>
              </a:rPr>
              <a:t>Prepare </a:t>
            </a:r>
            <a:r>
              <a:rPr lang="en-IN" sz="2000" dirty="0">
                <a:latin typeface="Times New Roman" pitchFamily="18" charset="0"/>
                <a:cs typeface="Times New Roman" pitchFamily="18" charset="0"/>
              </a:rPr>
              <a:t>data for </a:t>
            </a:r>
            <a:r>
              <a:rPr lang="en-IN" sz="2000" b="1" dirty="0">
                <a:latin typeface="Times New Roman" pitchFamily="18" charset="0"/>
                <a:cs typeface="Times New Roman" pitchFamily="18" charset="0"/>
              </a:rPr>
              <a:t>prescriptive and predictive </a:t>
            </a:r>
            <a:r>
              <a:rPr lang="en-IN" sz="2000" b="1" dirty="0" err="1" smtClean="0">
                <a:latin typeface="Times New Roman" pitchFamily="18" charset="0"/>
                <a:cs typeface="Times New Roman" pitchFamily="18" charset="0"/>
              </a:rPr>
              <a:t>modeling</a:t>
            </a:r>
            <a:endParaRPr lang="en-IN" sz="2000" b="1"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Build </a:t>
            </a:r>
            <a:r>
              <a:rPr lang="en-IN" sz="2000" dirty="0">
                <a:latin typeface="Times New Roman" pitchFamily="18" charset="0"/>
                <a:cs typeface="Times New Roman" pitchFamily="18" charset="0"/>
              </a:rPr>
              <a:t>algorithms and </a:t>
            </a:r>
            <a:r>
              <a:rPr lang="en-IN" sz="2000" dirty="0" smtClean="0">
                <a:latin typeface="Times New Roman" pitchFamily="18" charset="0"/>
                <a:cs typeface="Times New Roman" pitchFamily="18" charset="0"/>
              </a:rPr>
              <a:t>prototypes</a:t>
            </a:r>
          </a:p>
          <a:p>
            <a:r>
              <a:rPr lang="en-IN" sz="2000" dirty="0" smtClean="0">
                <a:latin typeface="Times New Roman" pitchFamily="18" charset="0"/>
                <a:cs typeface="Times New Roman" pitchFamily="18" charset="0"/>
              </a:rPr>
              <a:t>Combine </a:t>
            </a:r>
            <a:r>
              <a:rPr lang="en-IN" sz="2000" dirty="0">
                <a:latin typeface="Times New Roman" pitchFamily="18" charset="0"/>
                <a:cs typeface="Times New Roman" pitchFamily="18" charset="0"/>
              </a:rPr>
              <a:t>raw information from different </a:t>
            </a:r>
            <a:r>
              <a:rPr lang="en-IN" sz="2000" dirty="0" smtClean="0">
                <a:latin typeface="Times New Roman" pitchFamily="18" charset="0"/>
                <a:cs typeface="Times New Roman" pitchFamily="18" charset="0"/>
              </a:rPr>
              <a:t>sources</a:t>
            </a:r>
          </a:p>
          <a:p>
            <a:r>
              <a:rPr lang="en-IN" sz="2000" dirty="0" smtClean="0">
                <a:latin typeface="Times New Roman" pitchFamily="18" charset="0"/>
                <a:cs typeface="Times New Roman" pitchFamily="18" charset="0"/>
              </a:rPr>
              <a:t>Explore </a:t>
            </a:r>
            <a:r>
              <a:rPr lang="en-IN" sz="2000" dirty="0">
                <a:latin typeface="Times New Roman" pitchFamily="18" charset="0"/>
                <a:cs typeface="Times New Roman" pitchFamily="18" charset="0"/>
              </a:rPr>
              <a:t>ways to enhance data quality and </a:t>
            </a:r>
            <a:r>
              <a:rPr lang="en-IN" sz="2000" dirty="0" smtClean="0">
                <a:latin typeface="Times New Roman" pitchFamily="18" charset="0"/>
                <a:cs typeface="Times New Roman" pitchFamily="18" charset="0"/>
              </a:rPr>
              <a:t>reliability</a:t>
            </a:r>
          </a:p>
          <a:p>
            <a:r>
              <a:rPr lang="en-IN" sz="2000" dirty="0" smtClean="0">
                <a:latin typeface="Times New Roman" pitchFamily="18" charset="0"/>
                <a:cs typeface="Times New Roman" pitchFamily="18" charset="0"/>
              </a:rPr>
              <a:t>Identify </a:t>
            </a:r>
            <a:r>
              <a:rPr lang="en-IN" sz="2000" dirty="0">
                <a:latin typeface="Times New Roman" pitchFamily="18" charset="0"/>
                <a:cs typeface="Times New Roman" pitchFamily="18" charset="0"/>
              </a:rPr>
              <a:t>opportunities for data </a:t>
            </a:r>
            <a:r>
              <a:rPr lang="en-IN" sz="2000" dirty="0" smtClean="0">
                <a:latin typeface="Times New Roman" pitchFamily="18" charset="0"/>
                <a:cs typeface="Times New Roman" pitchFamily="18" charset="0"/>
              </a:rPr>
              <a:t>acquisition</a:t>
            </a:r>
          </a:p>
          <a:p>
            <a:r>
              <a:rPr lang="en-IN" sz="2000" dirty="0" smtClean="0">
                <a:latin typeface="Times New Roman" pitchFamily="18" charset="0"/>
                <a:cs typeface="Times New Roman" pitchFamily="18" charset="0"/>
              </a:rPr>
              <a:t>Develop </a:t>
            </a:r>
            <a:r>
              <a:rPr lang="en-IN" sz="2000" dirty="0">
                <a:latin typeface="Times New Roman" pitchFamily="18" charset="0"/>
                <a:cs typeface="Times New Roman" pitchFamily="18" charset="0"/>
              </a:rPr>
              <a:t>analytical tools and </a:t>
            </a:r>
            <a:r>
              <a:rPr lang="en-IN" sz="2000" dirty="0" smtClean="0">
                <a:latin typeface="Times New Roman" pitchFamily="18" charset="0"/>
                <a:cs typeface="Times New Roman" pitchFamily="18" charset="0"/>
              </a:rPr>
              <a:t>programs</a:t>
            </a:r>
          </a:p>
          <a:p>
            <a:r>
              <a:rPr lang="en-US" sz="2000" dirty="0">
                <a:latin typeface="Times New Roman" pitchFamily="18" charset="0"/>
                <a:cs typeface="Times New Roman" pitchFamily="18" charset="0"/>
              </a:rPr>
              <a:t>Collaborate with data scientists and architects on several projects</a:t>
            </a:r>
            <a:endParaRPr lang="en-IN" sz="20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sz="4400" dirty="0">
                <a:effectLst/>
                <a:latin typeface="Times New Roman" pitchFamily="18" charset="0"/>
                <a:cs typeface="Times New Roman" pitchFamily="18" charset="0"/>
              </a:rPr>
              <a:t>Responsibilities</a:t>
            </a:r>
            <a:endParaRPr lang="en-IN" sz="4400" dirty="0">
              <a:latin typeface="Times New Roman" pitchFamily="18" charset="0"/>
              <a:cs typeface="Times New Roman" pitchFamily="18" charset="0"/>
            </a:endParaRPr>
          </a:p>
        </p:txBody>
      </p:sp>
    </p:spTree>
    <p:extLst>
      <p:ext uri="{BB962C8B-B14F-4D97-AF65-F5344CB8AC3E}">
        <p14:creationId xmlns:p14="http://schemas.microsoft.com/office/powerpoint/2010/main" val="42640417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latin typeface="Times New Roman" pitchFamily="18" charset="0"/>
                <a:cs typeface="Times New Roman" pitchFamily="18" charset="0"/>
              </a:rPr>
              <a:t>Predictive </a:t>
            </a:r>
            <a:r>
              <a:rPr lang="en-US" sz="2400" dirty="0" smtClean="0">
                <a:latin typeface="Times New Roman" pitchFamily="18" charset="0"/>
                <a:cs typeface="Times New Roman" pitchFamily="18" charset="0"/>
              </a:rPr>
              <a:t>Analytics: It </a:t>
            </a:r>
            <a:r>
              <a:rPr lang="en-US" sz="2400" dirty="0">
                <a:latin typeface="Times New Roman" pitchFamily="18" charset="0"/>
                <a:cs typeface="Times New Roman" pitchFamily="18" charset="0"/>
              </a:rPr>
              <a:t>predicts what is most likely to happen in the future.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Prescriptive Analytics: It </a:t>
            </a:r>
            <a:r>
              <a:rPr lang="en-US" sz="2400" dirty="0">
                <a:latin typeface="Times New Roman" pitchFamily="18" charset="0"/>
                <a:cs typeface="Times New Roman" pitchFamily="18" charset="0"/>
              </a:rPr>
              <a:t>recommends actions you can take to affect those outcomes.</a:t>
            </a:r>
            <a:endParaRPr lang="en-IN"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IN" sz="4000" dirty="0">
                <a:effectLst/>
                <a:latin typeface="Times New Roman" pitchFamily="18" charset="0"/>
                <a:cs typeface="Times New Roman" pitchFamily="18" charset="0"/>
              </a:rPr>
              <a:t>P</a:t>
            </a:r>
            <a:r>
              <a:rPr lang="en-IN" sz="4000" dirty="0" smtClean="0">
                <a:effectLst/>
                <a:latin typeface="Times New Roman" pitchFamily="18" charset="0"/>
                <a:cs typeface="Times New Roman" pitchFamily="18" charset="0"/>
              </a:rPr>
              <a:t>rescriptive </a:t>
            </a:r>
            <a:r>
              <a:rPr lang="en-IN" sz="4000" dirty="0">
                <a:effectLst/>
                <a:latin typeface="Times New Roman" pitchFamily="18" charset="0"/>
                <a:cs typeface="Times New Roman" pitchFamily="18" charset="0"/>
              </a:rPr>
              <a:t>and </a:t>
            </a:r>
            <a:r>
              <a:rPr lang="en-IN" sz="4000" dirty="0" smtClean="0">
                <a:effectLst/>
                <a:latin typeface="Times New Roman" pitchFamily="18" charset="0"/>
                <a:cs typeface="Times New Roman" pitchFamily="18" charset="0"/>
              </a:rPr>
              <a:t>Predictive </a:t>
            </a:r>
            <a:r>
              <a:rPr lang="en-IN" sz="4000" dirty="0" err="1">
                <a:effectLst/>
                <a:latin typeface="Times New Roman" pitchFamily="18" charset="0"/>
                <a:cs typeface="Times New Roman" pitchFamily="18" charset="0"/>
              </a:rPr>
              <a:t>M</a:t>
            </a:r>
            <a:r>
              <a:rPr lang="en-IN" sz="4000" dirty="0" err="1" smtClean="0">
                <a:effectLst/>
                <a:latin typeface="Times New Roman" pitchFamily="18" charset="0"/>
                <a:cs typeface="Times New Roman" pitchFamily="18" charset="0"/>
              </a:rPr>
              <a:t>odeling</a:t>
            </a:r>
            <a:endParaRPr lang="en-IN" sz="4000" dirty="0">
              <a:latin typeface="Times New Roman" pitchFamily="18" charset="0"/>
              <a:cs typeface="Times New Roman" pitchFamily="18" charset="0"/>
            </a:endParaRPr>
          </a:p>
        </p:txBody>
      </p:sp>
    </p:spTree>
    <p:extLst>
      <p:ext uri="{BB962C8B-B14F-4D97-AF65-F5344CB8AC3E}">
        <p14:creationId xmlns:p14="http://schemas.microsoft.com/office/powerpoint/2010/main" val="22931952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894771"/>
            <a:ext cx="8229600" cy="3698696"/>
          </a:xfrm>
        </p:spPr>
      </p:pic>
      <p:sp>
        <p:nvSpPr>
          <p:cNvPr id="3" name="Title 2"/>
          <p:cNvSpPr>
            <a:spLocks noGrp="1"/>
          </p:cNvSpPr>
          <p:nvPr>
            <p:ph type="title"/>
          </p:nvPr>
        </p:nvSpPr>
        <p:spPr/>
        <p:txBody>
          <a:bodyPr>
            <a:normAutofit/>
          </a:bodyPr>
          <a:lstStyle/>
          <a:p>
            <a:r>
              <a:rPr lang="en-IN" sz="4400" dirty="0" smtClean="0">
                <a:latin typeface="Times New Roman" pitchFamily="18" charset="0"/>
                <a:cs typeface="Times New Roman" pitchFamily="18" charset="0"/>
              </a:rPr>
              <a:t>Workflow of Data Engineering</a:t>
            </a:r>
            <a:endParaRPr lang="en-IN" sz="4400" dirty="0">
              <a:latin typeface="Times New Roman" pitchFamily="18" charset="0"/>
              <a:cs typeface="Times New Roman" pitchFamily="18" charset="0"/>
            </a:endParaRPr>
          </a:p>
        </p:txBody>
      </p:sp>
    </p:spTree>
    <p:extLst>
      <p:ext uri="{BB962C8B-B14F-4D97-AF65-F5344CB8AC3E}">
        <p14:creationId xmlns:p14="http://schemas.microsoft.com/office/powerpoint/2010/main" val="8116269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24744"/>
            <a:ext cx="8229600" cy="5001419"/>
          </a:xfrm>
        </p:spPr>
        <p:txBody>
          <a:bodyPr>
            <a:noAutofit/>
          </a:bodyPr>
          <a:lstStyle/>
          <a:p>
            <a:pPr marL="0" indent="0">
              <a:buNone/>
            </a:pPr>
            <a:r>
              <a:rPr lang="en-IN" sz="2000" dirty="0">
                <a:latin typeface="Times New Roman" pitchFamily="18" charset="0"/>
                <a:cs typeface="Times New Roman" pitchFamily="18" charset="0"/>
              </a:rPr>
              <a:t>A typical data engineering process includes:</a:t>
            </a:r>
          </a:p>
          <a:p>
            <a:pPr lvl="0"/>
            <a:r>
              <a:rPr lang="en-IN" sz="2000" b="1" dirty="0">
                <a:latin typeface="Times New Roman" pitchFamily="18" charset="0"/>
                <a:cs typeface="Times New Roman" pitchFamily="18" charset="0"/>
              </a:rPr>
              <a:t>Data </a:t>
            </a:r>
            <a:r>
              <a:rPr lang="en-IN" sz="2000" b="1" dirty="0" smtClean="0">
                <a:latin typeface="Times New Roman" pitchFamily="18" charset="0"/>
                <a:cs typeface="Times New Roman" pitchFamily="18" charset="0"/>
              </a:rPr>
              <a:t>Flow</a:t>
            </a:r>
            <a:r>
              <a:rPr lang="en-IN" sz="2000" dirty="0" smtClean="0">
                <a:latin typeface="Times New Roman" pitchFamily="18" charset="0"/>
                <a:cs typeface="Times New Roman" pitchFamily="18" charset="0"/>
              </a:rPr>
              <a:t>: This </a:t>
            </a:r>
            <a:r>
              <a:rPr lang="en-IN" sz="2000" dirty="0">
                <a:latin typeface="Times New Roman" pitchFamily="18" charset="0"/>
                <a:cs typeface="Times New Roman" pitchFamily="18" charset="0"/>
              </a:rPr>
              <a:t>process enhances a standard data flow through a data pipeline to streamline data-driven models, such as </a:t>
            </a:r>
            <a:r>
              <a:rPr lang="en-IN" sz="2000" dirty="0">
                <a:latin typeface="Times New Roman" pitchFamily="18" charset="0"/>
                <a:cs typeface="Times New Roman" pitchFamily="18" charset="0"/>
                <a:hlinkClick r:id="rId2"/>
              </a:rPr>
              <a:t>ML models</a:t>
            </a:r>
            <a:r>
              <a:rPr lang="en-IN" sz="2000" dirty="0">
                <a:latin typeface="Times New Roman" pitchFamily="18" charset="0"/>
                <a:cs typeface="Times New Roman" pitchFamily="18" charset="0"/>
              </a:rPr>
              <a:t> for real-time analysis.</a:t>
            </a:r>
          </a:p>
          <a:p>
            <a:pPr lvl="0"/>
            <a:r>
              <a:rPr lang="en-IN" sz="2000" b="1" dirty="0">
                <a:latin typeface="Times New Roman" pitchFamily="18" charset="0"/>
                <a:cs typeface="Times New Roman" pitchFamily="18" charset="0"/>
              </a:rPr>
              <a:t>Data Normalization and Modelling:</a:t>
            </a:r>
            <a:r>
              <a:rPr lang="en-IN" sz="2000" dirty="0">
                <a:latin typeface="Times New Roman" pitchFamily="18" charset="0"/>
                <a:cs typeface="Times New Roman" pitchFamily="18" charset="0"/>
              </a:rPr>
              <a:t> </a:t>
            </a:r>
            <a:r>
              <a:rPr lang="en-IN" sz="2000" dirty="0" smtClean="0">
                <a:latin typeface="Times New Roman" pitchFamily="18" charset="0"/>
                <a:cs typeface="Times New Roman" pitchFamily="18" charset="0"/>
              </a:rPr>
              <a:t>This </a:t>
            </a:r>
            <a:r>
              <a:rPr lang="en-IN" sz="2000" dirty="0">
                <a:latin typeface="Times New Roman" pitchFamily="18" charset="0"/>
                <a:cs typeface="Times New Roman" pitchFamily="18" charset="0"/>
              </a:rPr>
              <a:t>process entails transforming data into easily accessible and usable formats to drive business decisions.</a:t>
            </a:r>
          </a:p>
          <a:p>
            <a:pPr lvl="0"/>
            <a:r>
              <a:rPr lang="en-IN" sz="2000" b="1" dirty="0">
                <a:latin typeface="Times New Roman" pitchFamily="18" charset="0"/>
                <a:cs typeface="Times New Roman" pitchFamily="18" charset="0"/>
              </a:rPr>
              <a:t>Data Cleaning:</a:t>
            </a:r>
            <a:r>
              <a:rPr lang="en-IN" sz="2000" dirty="0">
                <a:latin typeface="Times New Roman" pitchFamily="18" charset="0"/>
                <a:cs typeface="Times New Roman" pitchFamily="18" charset="0"/>
              </a:rPr>
              <a:t> Data cleaning eliminates incorrectly </a:t>
            </a:r>
            <a:r>
              <a:rPr lang="en-IN" sz="2000" dirty="0" err="1">
                <a:latin typeface="Times New Roman" pitchFamily="18" charset="0"/>
                <a:cs typeface="Times New Roman" pitchFamily="18" charset="0"/>
              </a:rPr>
              <a:t>formated</a:t>
            </a:r>
            <a:r>
              <a:rPr lang="en-IN" sz="2000" dirty="0">
                <a:latin typeface="Times New Roman" pitchFamily="18" charset="0"/>
                <a:cs typeface="Times New Roman" pitchFamily="18" charset="0"/>
              </a:rPr>
              <a:t>, incomplete, or corrupted data from a data set when merging multiple data sources.</a:t>
            </a:r>
          </a:p>
          <a:p>
            <a:pPr lvl="0"/>
            <a:r>
              <a:rPr lang="en-IN" sz="2000" b="1" dirty="0">
                <a:latin typeface="Times New Roman" pitchFamily="18" charset="0"/>
                <a:cs typeface="Times New Roman" pitchFamily="18" charset="0"/>
              </a:rPr>
              <a:t>Data Accessibility:</a:t>
            </a:r>
            <a:r>
              <a:rPr lang="en-IN" sz="2000" dirty="0">
                <a:latin typeface="Times New Roman" pitchFamily="18" charset="0"/>
                <a:cs typeface="Times New Roman" pitchFamily="18" charset="0"/>
              </a:rPr>
              <a:t> This includes enhancing the experience of data access, as well as visualization using custom tools, charts, and illustrations.</a:t>
            </a:r>
          </a:p>
          <a:p>
            <a:endParaRPr lang="en-IN" sz="2400" dirty="0"/>
          </a:p>
        </p:txBody>
      </p:sp>
      <p:sp>
        <p:nvSpPr>
          <p:cNvPr id="2" name="Title 1"/>
          <p:cNvSpPr>
            <a:spLocks noGrp="1"/>
          </p:cNvSpPr>
          <p:nvPr>
            <p:ph type="title"/>
          </p:nvPr>
        </p:nvSpPr>
        <p:spPr/>
        <p:txBody>
          <a:bodyPr>
            <a:normAutofit fontScale="90000"/>
          </a:bodyPr>
          <a:lstStyle/>
          <a:p>
            <a:r>
              <a:rPr lang="en-IN" b="1" dirty="0">
                <a:latin typeface="Times New Roman" pitchFamily="18" charset="0"/>
                <a:cs typeface="Times New Roman" pitchFamily="18" charset="0"/>
              </a:rPr>
              <a:t>What is Data Engineering Process?</a:t>
            </a:r>
            <a:r>
              <a:rPr lang="en-IN" b="1" dirty="0"/>
              <a:t/>
            </a:r>
            <a:br>
              <a:rPr lang="en-IN" b="1" dirty="0"/>
            </a:br>
            <a:endParaRPr lang="en-IN" dirty="0"/>
          </a:p>
        </p:txBody>
      </p:sp>
    </p:spTree>
    <p:extLst>
      <p:ext uri="{BB962C8B-B14F-4D97-AF65-F5344CB8AC3E}">
        <p14:creationId xmlns:p14="http://schemas.microsoft.com/office/powerpoint/2010/main" val="26093063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IN" sz="2400" dirty="0">
                <a:latin typeface="Times New Roman" pitchFamily="18" charset="0"/>
                <a:cs typeface="Times New Roman" pitchFamily="18" charset="0"/>
              </a:rPr>
              <a:t>Here are the key steps </a:t>
            </a:r>
            <a:r>
              <a:rPr lang="en-IN" sz="2400" dirty="0" smtClean="0">
                <a:latin typeface="Times New Roman" pitchFamily="18" charset="0"/>
                <a:cs typeface="Times New Roman" pitchFamily="18" charset="0"/>
              </a:rPr>
              <a:t>of</a:t>
            </a:r>
            <a:r>
              <a:rPr lang="en-IN" sz="2400" dirty="0">
                <a:latin typeface="Times New Roman" pitchFamily="18" charset="0"/>
                <a:cs typeface="Times New Roman" pitchFamily="18" charset="0"/>
              </a:rPr>
              <a:t> </a:t>
            </a:r>
            <a:r>
              <a:rPr lang="en-IN" sz="2400" u="sng" dirty="0">
                <a:latin typeface="Times New Roman" pitchFamily="18" charset="0"/>
                <a:cs typeface="Times New Roman" pitchFamily="18" charset="0"/>
                <a:hlinkClick r:id="rId2"/>
              </a:rPr>
              <a:t>data </a:t>
            </a:r>
            <a:r>
              <a:rPr lang="en-IN" sz="2400" dirty="0" smtClean="0">
                <a:latin typeface="Times New Roman" pitchFamily="18" charset="0"/>
                <a:cs typeface="Times New Roman" pitchFamily="18" charset="0"/>
                <a:hlinkClick r:id="rId2"/>
              </a:rPr>
              <a:t>engineering</a:t>
            </a:r>
            <a:r>
              <a:rPr lang="en-IN" sz="2400" dirty="0" smtClean="0">
                <a:latin typeface="Times New Roman" pitchFamily="18" charset="0"/>
                <a:cs typeface="Times New Roman" pitchFamily="18" charset="0"/>
              </a:rPr>
              <a:t>:</a:t>
            </a:r>
          </a:p>
          <a:p>
            <a:r>
              <a:rPr lang="en-IN" sz="2400" dirty="0" smtClean="0">
                <a:latin typeface="Times New Roman" pitchFamily="18" charset="0"/>
                <a:cs typeface="Times New Roman" pitchFamily="18" charset="0"/>
              </a:rPr>
              <a:t>Data </a:t>
            </a:r>
            <a:r>
              <a:rPr lang="en-IN" sz="2400" dirty="0">
                <a:latin typeface="Times New Roman" pitchFamily="18" charset="0"/>
                <a:cs typeface="Times New Roman" pitchFamily="18" charset="0"/>
              </a:rPr>
              <a:t>Pipeline</a:t>
            </a:r>
            <a:endParaRPr lang="en-IN" sz="2400" b="1" i="1" dirty="0">
              <a:latin typeface="Times New Roman" pitchFamily="18" charset="0"/>
              <a:cs typeface="Times New Roman" pitchFamily="18" charset="0"/>
            </a:endParaRPr>
          </a:p>
          <a:p>
            <a:r>
              <a:rPr lang="en-IN" sz="2400" dirty="0" smtClean="0">
                <a:latin typeface="Times New Roman" pitchFamily="18" charset="0"/>
                <a:cs typeface="Times New Roman" pitchFamily="18" charset="0"/>
              </a:rPr>
              <a:t>Data </a:t>
            </a:r>
            <a:r>
              <a:rPr lang="en-IN" sz="2400" dirty="0">
                <a:latin typeface="Times New Roman" pitchFamily="18" charset="0"/>
                <a:cs typeface="Times New Roman" pitchFamily="18" charset="0"/>
              </a:rPr>
              <a:t>Warehouse Definition</a:t>
            </a:r>
            <a:endParaRPr lang="en-IN" sz="2400" b="1" i="1" dirty="0">
              <a:latin typeface="Times New Roman" pitchFamily="18" charset="0"/>
              <a:cs typeface="Times New Roman" pitchFamily="18" charset="0"/>
            </a:endParaRPr>
          </a:p>
          <a:p>
            <a:r>
              <a:rPr lang="en-IN" sz="2400" dirty="0" smtClean="0">
                <a:latin typeface="Times New Roman" pitchFamily="18" charset="0"/>
                <a:cs typeface="Times New Roman" pitchFamily="18" charset="0"/>
              </a:rPr>
              <a:t>Data </a:t>
            </a:r>
            <a:r>
              <a:rPr lang="en-IN" sz="2400" dirty="0">
                <a:latin typeface="Times New Roman" pitchFamily="18" charset="0"/>
                <a:cs typeface="Times New Roman" pitchFamily="18" charset="0"/>
              </a:rPr>
              <a:t>Marts</a:t>
            </a:r>
            <a:endParaRPr lang="en-IN" sz="2400" b="1" i="1" dirty="0">
              <a:latin typeface="Times New Roman" pitchFamily="18" charset="0"/>
              <a:cs typeface="Times New Roman" pitchFamily="18" charset="0"/>
            </a:endParaRPr>
          </a:p>
          <a:p>
            <a:r>
              <a:rPr lang="en-IN" sz="2400" dirty="0" smtClean="0">
                <a:latin typeface="Times New Roman" pitchFamily="18" charset="0"/>
                <a:cs typeface="Times New Roman" pitchFamily="18" charset="0"/>
              </a:rPr>
              <a:t>OLAP </a:t>
            </a:r>
            <a:r>
              <a:rPr lang="en-IN" sz="2400" dirty="0">
                <a:latin typeface="Times New Roman" pitchFamily="18" charset="0"/>
                <a:cs typeface="Times New Roman" pitchFamily="18" charset="0"/>
              </a:rPr>
              <a:t>and OLAP Cubes</a:t>
            </a:r>
            <a:endParaRPr lang="en-IN" sz="2400" b="1" i="1" dirty="0">
              <a:latin typeface="Times New Roman" pitchFamily="18" charset="0"/>
              <a:cs typeface="Times New Roman" pitchFamily="18" charset="0"/>
            </a:endParaRPr>
          </a:p>
          <a:p>
            <a:r>
              <a:rPr lang="en-IN" sz="2400" dirty="0" smtClean="0">
                <a:latin typeface="Times New Roman" pitchFamily="18" charset="0"/>
                <a:cs typeface="Times New Roman" pitchFamily="18" charset="0"/>
              </a:rPr>
              <a:t>Big </a:t>
            </a:r>
            <a:r>
              <a:rPr lang="en-IN" sz="2400" dirty="0">
                <a:latin typeface="Times New Roman" pitchFamily="18" charset="0"/>
                <a:cs typeface="Times New Roman" pitchFamily="18" charset="0"/>
              </a:rPr>
              <a:t>Data Concepts</a:t>
            </a:r>
            <a:endParaRPr lang="en-IN" sz="2400" b="1" i="1" dirty="0">
              <a:latin typeface="Times New Roman" pitchFamily="18" charset="0"/>
              <a:cs typeface="Times New Roman" pitchFamily="18" charset="0"/>
            </a:endParaRPr>
          </a:p>
          <a:p>
            <a:r>
              <a:rPr lang="en-IN" sz="2400" dirty="0" smtClean="0">
                <a:latin typeface="Times New Roman" pitchFamily="18" charset="0"/>
                <a:cs typeface="Times New Roman" pitchFamily="18" charset="0"/>
              </a:rPr>
              <a:t>Data </a:t>
            </a:r>
            <a:r>
              <a:rPr lang="en-IN" sz="2400" dirty="0">
                <a:latin typeface="Times New Roman" pitchFamily="18" charset="0"/>
                <a:cs typeface="Times New Roman" pitchFamily="18" charset="0"/>
              </a:rPr>
              <a:t>Architecture as a </a:t>
            </a:r>
            <a:r>
              <a:rPr lang="en-IN" sz="2400" dirty="0" smtClean="0">
                <a:latin typeface="Times New Roman" pitchFamily="18" charset="0"/>
                <a:cs typeface="Times New Roman" pitchFamily="18" charset="0"/>
              </a:rPr>
              <a:t>Service</a:t>
            </a:r>
            <a:endParaRPr lang="en-IN" sz="2400" b="1" i="1" dirty="0">
              <a:latin typeface="Times New Roman" pitchFamily="18" charset="0"/>
              <a:cs typeface="Times New Roman" pitchFamily="18" charset="0"/>
            </a:endParaRPr>
          </a:p>
        </p:txBody>
      </p:sp>
      <p:sp>
        <p:nvSpPr>
          <p:cNvPr id="2" name="Title 1"/>
          <p:cNvSpPr>
            <a:spLocks noGrp="1"/>
          </p:cNvSpPr>
          <p:nvPr>
            <p:ph type="title"/>
          </p:nvPr>
        </p:nvSpPr>
        <p:spPr/>
        <p:txBody>
          <a:bodyPr>
            <a:normAutofit/>
          </a:bodyPr>
          <a:lstStyle/>
          <a:p>
            <a:r>
              <a:rPr lang="en-IN" b="1" dirty="0" smtClean="0">
                <a:latin typeface="Times New Roman" pitchFamily="18" charset="0"/>
                <a:cs typeface="Times New Roman" pitchFamily="18" charset="0"/>
              </a:rPr>
              <a:t>Key Steps of Data </a:t>
            </a:r>
            <a:r>
              <a:rPr lang="en-IN" b="1" dirty="0">
                <a:latin typeface="Times New Roman" pitchFamily="18" charset="0"/>
                <a:cs typeface="Times New Roman" pitchFamily="18" charset="0"/>
              </a:rPr>
              <a:t>E</a:t>
            </a:r>
            <a:r>
              <a:rPr lang="en-IN" b="1" dirty="0" smtClean="0">
                <a:latin typeface="Times New Roman" pitchFamily="18" charset="0"/>
                <a:cs typeface="Times New Roman" pitchFamily="18" charset="0"/>
              </a:rPr>
              <a:t>ngineering</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30666224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412776"/>
            <a:ext cx="8435280" cy="4925144"/>
          </a:xfrm>
        </p:spPr>
        <p:txBody>
          <a:bodyPr>
            <a:normAutofit fontScale="55000" lnSpcReduction="20000"/>
          </a:bodyPr>
          <a:lstStyle/>
          <a:p>
            <a:r>
              <a:rPr lang="en-IN" sz="4200" dirty="0" smtClean="0">
                <a:latin typeface="Times New Roman" pitchFamily="18" charset="0"/>
                <a:cs typeface="Times New Roman" pitchFamily="18" charset="0"/>
              </a:rPr>
              <a:t>A </a:t>
            </a:r>
            <a:r>
              <a:rPr lang="en-IN" sz="4200" dirty="0">
                <a:latin typeface="Times New Roman" pitchFamily="18" charset="0"/>
                <a:cs typeface="Times New Roman" pitchFamily="18" charset="0"/>
              </a:rPr>
              <a:t>data pipeline includes </a:t>
            </a:r>
            <a:r>
              <a:rPr lang="en-IN" sz="4200" u="sng" dirty="0">
                <a:latin typeface="Times New Roman" pitchFamily="18" charset="0"/>
                <a:cs typeface="Times New Roman" pitchFamily="18" charset="0"/>
                <a:hlinkClick r:id="rId2"/>
              </a:rPr>
              <a:t>big data tools</a:t>
            </a:r>
            <a:r>
              <a:rPr lang="en-IN" sz="4200" dirty="0">
                <a:latin typeface="Times New Roman" pitchFamily="18" charset="0"/>
                <a:cs typeface="Times New Roman" pitchFamily="18" charset="0"/>
              </a:rPr>
              <a:t> and protocols used to move data from one storage system to another one, usually for further storage or </a:t>
            </a:r>
            <a:r>
              <a:rPr lang="en-IN" sz="4200" dirty="0" smtClean="0">
                <a:latin typeface="Times New Roman" pitchFamily="18" charset="0"/>
                <a:cs typeface="Times New Roman" pitchFamily="18" charset="0"/>
              </a:rPr>
              <a:t>handling.</a:t>
            </a:r>
          </a:p>
          <a:p>
            <a:r>
              <a:rPr lang="en-IN" sz="4200" dirty="0" smtClean="0">
                <a:latin typeface="Times New Roman" pitchFamily="18" charset="0"/>
                <a:cs typeface="Times New Roman" pitchFamily="18" charset="0"/>
              </a:rPr>
              <a:t>Data </a:t>
            </a:r>
            <a:r>
              <a:rPr lang="en-IN" sz="4200" dirty="0">
                <a:latin typeface="Times New Roman" pitchFamily="18" charset="0"/>
                <a:cs typeface="Times New Roman" pitchFamily="18" charset="0"/>
              </a:rPr>
              <a:t>pipeline technology combines data from multiple sources by capturing and transferring it into another tool, app, or database for more seamless access by collaborating teams.</a:t>
            </a:r>
          </a:p>
          <a:p>
            <a:r>
              <a:rPr lang="en-IN" sz="4200" dirty="0" smtClean="0">
                <a:latin typeface="Times New Roman" pitchFamily="18" charset="0"/>
                <a:cs typeface="Times New Roman" pitchFamily="18" charset="0"/>
              </a:rPr>
              <a:t>It </a:t>
            </a:r>
            <a:r>
              <a:rPr lang="en-IN" sz="4200" dirty="0">
                <a:latin typeface="Times New Roman" pitchFamily="18" charset="0"/>
                <a:cs typeface="Times New Roman" pitchFamily="18" charset="0"/>
              </a:rPr>
              <a:t>takes an experienced data engineer, well versed with programming skills and technologies to build a data pipeline that can power around-the-clock data </a:t>
            </a:r>
            <a:r>
              <a:rPr lang="en-IN" sz="4200" dirty="0" smtClean="0">
                <a:latin typeface="Times New Roman" pitchFamily="18" charset="0"/>
                <a:cs typeface="Times New Roman" pitchFamily="18" charset="0"/>
              </a:rPr>
              <a:t>exchange.</a:t>
            </a:r>
          </a:p>
          <a:p>
            <a:r>
              <a:rPr lang="en-IN" sz="4200" dirty="0" smtClean="0">
                <a:latin typeface="Times New Roman" pitchFamily="18" charset="0"/>
                <a:cs typeface="Times New Roman" pitchFamily="18" charset="0"/>
              </a:rPr>
              <a:t>Other </a:t>
            </a:r>
            <a:r>
              <a:rPr lang="en-IN" sz="4200" dirty="0">
                <a:latin typeface="Times New Roman" pitchFamily="18" charset="0"/>
                <a:cs typeface="Times New Roman" pitchFamily="18" charset="0"/>
              </a:rPr>
              <a:t>business applications of a data pipeline include:</a:t>
            </a:r>
          </a:p>
          <a:p>
            <a:pPr lvl="0">
              <a:buFont typeface="Courier New" pitchFamily="49" charset="0"/>
              <a:buChar char="o"/>
            </a:pPr>
            <a:r>
              <a:rPr lang="en-IN" sz="4200" dirty="0">
                <a:latin typeface="Times New Roman" pitchFamily="18" charset="0"/>
                <a:cs typeface="Times New Roman" pitchFamily="18" charset="0"/>
              </a:rPr>
              <a:t>Data migration to the </a:t>
            </a:r>
            <a:r>
              <a:rPr lang="en-IN" sz="4200" u="sng" dirty="0">
                <a:latin typeface="Times New Roman" pitchFamily="18" charset="0"/>
                <a:cs typeface="Times New Roman" pitchFamily="18" charset="0"/>
                <a:hlinkClick r:id="rId3"/>
              </a:rPr>
              <a:t>cloud and data warehouse</a:t>
            </a:r>
            <a:endParaRPr lang="en-IN" sz="4200" dirty="0">
              <a:latin typeface="Times New Roman" pitchFamily="18" charset="0"/>
              <a:cs typeface="Times New Roman" pitchFamily="18" charset="0"/>
            </a:endParaRPr>
          </a:p>
          <a:p>
            <a:pPr lvl="0">
              <a:buFont typeface="Courier New" pitchFamily="49" charset="0"/>
              <a:buChar char="o"/>
            </a:pPr>
            <a:r>
              <a:rPr lang="en-IN" sz="4200" dirty="0">
                <a:latin typeface="Times New Roman" pitchFamily="18" charset="0"/>
                <a:cs typeface="Times New Roman" pitchFamily="18" charset="0"/>
              </a:rPr>
              <a:t>Data integration from </a:t>
            </a:r>
            <a:r>
              <a:rPr lang="en-IN" sz="4200" dirty="0" err="1">
                <a:latin typeface="Times New Roman" pitchFamily="18" charset="0"/>
                <a:cs typeface="Times New Roman" pitchFamily="18" charset="0"/>
              </a:rPr>
              <a:t>IoT</a:t>
            </a:r>
            <a:r>
              <a:rPr lang="en-IN" sz="4200" dirty="0">
                <a:latin typeface="Times New Roman" pitchFamily="18" charset="0"/>
                <a:cs typeface="Times New Roman" pitchFamily="18" charset="0"/>
              </a:rPr>
              <a:t> systems or interconnected devices</a:t>
            </a:r>
          </a:p>
          <a:p>
            <a:pPr lvl="0">
              <a:buFont typeface="Courier New" pitchFamily="49" charset="0"/>
              <a:buChar char="o"/>
            </a:pPr>
            <a:r>
              <a:rPr lang="en-IN" sz="4200" dirty="0">
                <a:latin typeface="Times New Roman" pitchFamily="18" charset="0"/>
                <a:cs typeface="Times New Roman" pitchFamily="18" charset="0"/>
              </a:rPr>
              <a:t>Data centralization to drive business decisions</a:t>
            </a:r>
          </a:p>
          <a:p>
            <a:pPr lvl="0">
              <a:buFont typeface="Courier New" pitchFamily="49" charset="0"/>
              <a:buChar char="o"/>
            </a:pPr>
            <a:r>
              <a:rPr lang="en-IN" sz="4200" dirty="0">
                <a:latin typeface="Times New Roman" pitchFamily="18" charset="0"/>
                <a:cs typeface="Times New Roman" pitchFamily="18" charset="0"/>
              </a:rPr>
              <a:t>Data wrangling, especially in machine learning projects</a:t>
            </a:r>
          </a:p>
          <a:p>
            <a:endParaRPr lang="en-IN" dirty="0"/>
          </a:p>
        </p:txBody>
      </p:sp>
      <p:sp>
        <p:nvSpPr>
          <p:cNvPr id="2" name="Title 1"/>
          <p:cNvSpPr>
            <a:spLocks noGrp="1"/>
          </p:cNvSpPr>
          <p:nvPr>
            <p:ph type="title"/>
          </p:nvPr>
        </p:nvSpPr>
        <p:spPr/>
        <p:txBody>
          <a:bodyPr>
            <a:normAutofit/>
          </a:bodyPr>
          <a:lstStyle/>
          <a:p>
            <a:r>
              <a:rPr lang="en-IN" sz="4400" dirty="0" smtClean="0">
                <a:latin typeface="Times New Roman" pitchFamily="18" charset="0"/>
                <a:cs typeface="Times New Roman" pitchFamily="18" charset="0"/>
              </a:rPr>
              <a:t>1. Data </a:t>
            </a:r>
            <a:r>
              <a:rPr lang="en-IN" sz="4400" dirty="0">
                <a:latin typeface="Times New Roman" pitchFamily="18" charset="0"/>
                <a:cs typeface="Times New Roman" pitchFamily="18" charset="0"/>
              </a:rPr>
              <a:t>Pipeline</a:t>
            </a:r>
          </a:p>
        </p:txBody>
      </p:sp>
    </p:spTree>
    <p:extLst>
      <p:ext uri="{BB962C8B-B14F-4D97-AF65-F5344CB8AC3E}">
        <p14:creationId xmlns:p14="http://schemas.microsoft.com/office/powerpoint/2010/main" val="13623880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24331"/>
            <a:ext cx="8229600" cy="4039575"/>
          </a:xfrm>
        </p:spPr>
      </p:pic>
      <p:sp>
        <p:nvSpPr>
          <p:cNvPr id="2" name="Title 1"/>
          <p:cNvSpPr>
            <a:spLocks noGrp="1"/>
          </p:cNvSpPr>
          <p:nvPr>
            <p:ph type="title"/>
          </p:nvPr>
        </p:nvSpPr>
        <p:spPr/>
        <p:txBody>
          <a:bodyPr>
            <a:normAutofit/>
          </a:bodyPr>
          <a:lstStyle/>
          <a:p>
            <a:r>
              <a:rPr lang="en-IN" sz="4400" dirty="0">
                <a:latin typeface="Times New Roman" pitchFamily="18" charset="0"/>
                <a:cs typeface="Times New Roman" pitchFamily="18" charset="0"/>
              </a:rPr>
              <a:t>ETL Data Pipeline </a:t>
            </a:r>
            <a:r>
              <a:rPr lang="en-IN" sz="4400" dirty="0" smtClean="0">
                <a:latin typeface="Times New Roman" pitchFamily="18" charset="0"/>
                <a:cs typeface="Times New Roman" pitchFamily="18" charset="0"/>
              </a:rPr>
              <a:t>Steps</a:t>
            </a:r>
            <a:endParaRPr lang="en-IN" sz="4400" dirty="0">
              <a:latin typeface="Times New Roman" pitchFamily="18" charset="0"/>
              <a:cs typeface="Times New Roman" pitchFamily="18" charset="0"/>
            </a:endParaRPr>
          </a:p>
        </p:txBody>
      </p:sp>
    </p:spTree>
    <p:extLst>
      <p:ext uri="{BB962C8B-B14F-4D97-AF65-F5344CB8AC3E}">
        <p14:creationId xmlns:p14="http://schemas.microsoft.com/office/powerpoint/2010/main" val="2357222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340768"/>
            <a:ext cx="8424936" cy="5256584"/>
          </a:xfrm>
        </p:spPr>
        <p:txBody>
          <a:bodyPr>
            <a:noAutofit/>
          </a:bodyPr>
          <a:lstStyle/>
          <a:p>
            <a:pPr marL="0" indent="0" fontAlgn="base">
              <a:buNone/>
            </a:pPr>
            <a:r>
              <a:rPr lang="en-IN" sz="2000" dirty="0">
                <a:latin typeface="Times New Roman" pitchFamily="18" charset="0"/>
                <a:cs typeface="Times New Roman" pitchFamily="18" charset="0"/>
              </a:rPr>
              <a:t>Extract, Transform, and Load describes the set of processes to extract data from one system, transform it, and then load it into a target repository</a:t>
            </a:r>
            <a:r>
              <a:rPr lang="en-IN" sz="2000" dirty="0" smtClean="0">
                <a:latin typeface="Times New Roman" pitchFamily="18" charset="0"/>
                <a:cs typeface="Times New Roman" pitchFamily="18" charset="0"/>
              </a:rPr>
              <a:t>.</a:t>
            </a:r>
            <a:endParaRPr lang="en-IN" sz="2000" b="1" dirty="0" smtClean="0">
              <a:latin typeface="Times New Roman" pitchFamily="18" charset="0"/>
              <a:cs typeface="Times New Roman" pitchFamily="18" charset="0"/>
            </a:endParaRPr>
          </a:p>
          <a:p>
            <a:pPr lvl="0" fontAlgn="base"/>
            <a:r>
              <a:rPr lang="en-IN" sz="2000" b="1" dirty="0" smtClean="0">
                <a:latin typeface="Times New Roman" pitchFamily="18" charset="0"/>
                <a:cs typeface="Times New Roman" pitchFamily="18" charset="0"/>
              </a:rPr>
              <a:t>Extract</a:t>
            </a:r>
            <a:r>
              <a:rPr lang="en-IN" sz="2000" b="1" dirty="0">
                <a:latin typeface="Times New Roman" pitchFamily="18" charset="0"/>
                <a:cs typeface="Times New Roman" pitchFamily="18" charset="0"/>
              </a:rPr>
              <a:t>:</a:t>
            </a:r>
            <a:r>
              <a:rPr lang="en-IN" sz="2000" dirty="0">
                <a:latin typeface="Times New Roman" pitchFamily="18" charset="0"/>
                <a:cs typeface="Times New Roman" pitchFamily="18" charset="0"/>
              </a:rPr>
              <a:t> the process of pulling data from a source such as an SQL or </a:t>
            </a:r>
            <a:r>
              <a:rPr lang="en-IN" sz="2000" dirty="0" err="1">
                <a:latin typeface="Times New Roman" pitchFamily="18" charset="0"/>
                <a:cs typeface="Times New Roman" pitchFamily="18" charset="0"/>
              </a:rPr>
              <a:t>NoSQL</a:t>
            </a:r>
            <a:r>
              <a:rPr lang="en-IN" sz="2000" dirty="0">
                <a:latin typeface="Times New Roman" pitchFamily="18" charset="0"/>
                <a:cs typeface="Times New Roman" pitchFamily="18" charset="0"/>
              </a:rPr>
              <a:t> database, an XML file or a cloud platform holding data for systems such as marketing tools, CRM systems, or transactional systems.</a:t>
            </a:r>
          </a:p>
          <a:p>
            <a:pPr lvl="0" fontAlgn="base"/>
            <a:r>
              <a:rPr lang="en-IN" sz="2000" b="1" dirty="0">
                <a:latin typeface="Times New Roman" pitchFamily="18" charset="0"/>
                <a:cs typeface="Times New Roman" pitchFamily="18" charset="0"/>
              </a:rPr>
              <a:t>Transform:</a:t>
            </a:r>
            <a:r>
              <a:rPr lang="en-IN" sz="2000" dirty="0">
                <a:latin typeface="Times New Roman" pitchFamily="18" charset="0"/>
                <a:cs typeface="Times New Roman" pitchFamily="18" charset="0"/>
              </a:rPr>
              <a:t> the process of converting the format or structure of the data set to match the target system.</a:t>
            </a:r>
          </a:p>
          <a:p>
            <a:pPr lvl="0" fontAlgn="base"/>
            <a:r>
              <a:rPr lang="en-IN" sz="2000" b="1" dirty="0">
                <a:latin typeface="Times New Roman" pitchFamily="18" charset="0"/>
                <a:cs typeface="Times New Roman" pitchFamily="18" charset="0"/>
              </a:rPr>
              <a:t>Load:</a:t>
            </a:r>
            <a:r>
              <a:rPr lang="en-IN" sz="2000" dirty="0">
                <a:latin typeface="Times New Roman" pitchFamily="18" charset="0"/>
                <a:cs typeface="Times New Roman" pitchFamily="18" charset="0"/>
              </a:rPr>
              <a:t> the process of placing the data set into the target system which can be a database, data warehouse, an application, such as CRM platform or a cloud data warehouse, data lake or </a:t>
            </a:r>
            <a:r>
              <a:rPr lang="en-IN" sz="2000" u="sng" dirty="0">
                <a:latin typeface="Times New Roman" pitchFamily="18" charset="0"/>
                <a:cs typeface="Times New Roman" pitchFamily="18" charset="0"/>
                <a:hlinkClick r:id="rId2"/>
              </a:rPr>
              <a:t>data </a:t>
            </a:r>
            <a:r>
              <a:rPr lang="en-IN" sz="2000" u="sng" dirty="0" err="1">
                <a:latin typeface="Times New Roman" pitchFamily="18" charset="0"/>
                <a:cs typeface="Times New Roman" pitchFamily="18" charset="0"/>
                <a:hlinkClick r:id="rId2"/>
              </a:rPr>
              <a:t>lakehouse</a:t>
            </a:r>
            <a:r>
              <a:rPr lang="en-IN" sz="2000" dirty="0">
                <a:latin typeface="Times New Roman" pitchFamily="18" charset="0"/>
                <a:cs typeface="Times New Roman" pitchFamily="18" charset="0"/>
              </a:rPr>
              <a:t> from providers such as Snowflake, Amazon </a:t>
            </a:r>
            <a:r>
              <a:rPr lang="en-IN" sz="2000" dirty="0" err="1">
                <a:latin typeface="Times New Roman" pitchFamily="18" charset="0"/>
                <a:cs typeface="Times New Roman" pitchFamily="18" charset="0"/>
              </a:rPr>
              <a:t>RedShift</a:t>
            </a:r>
            <a:r>
              <a:rPr lang="en-IN" sz="2000" dirty="0">
                <a:latin typeface="Times New Roman" pitchFamily="18" charset="0"/>
                <a:cs typeface="Times New Roman" pitchFamily="18" charset="0"/>
              </a:rPr>
              <a:t>, and Google </a:t>
            </a:r>
            <a:r>
              <a:rPr lang="en-IN" sz="2000" dirty="0" err="1">
                <a:latin typeface="Times New Roman" pitchFamily="18" charset="0"/>
                <a:cs typeface="Times New Roman" pitchFamily="18" charset="0"/>
              </a:rPr>
              <a:t>BigQuery</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
        <p:nvSpPr>
          <p:cNvPr id="2" name="Title 1"/>
          <p:cNvSpPr>
            <a:spLocks noGrp="1"/>
          </p:cNvSpPr>
          <p:nvPr>
            <p:ph type="title"/>
          </p:nvPr>
        </p:nvSpPr>
        <p:spPr>
          <a:xfrm>
            <a:off x="323528" y="188640"/>
            <a:ext cx="8229600" cy="1143000"/>
          </a:xfrm>
        </p:spPr>
        <p:txBody>
          <a:bodyPr>
            <a:normAutofit/>
          </a:bodyPr>
          <a:lstStyle/>
          <a:p>
            <a:r>
              <a:rPr lang="en-IN" sz="4400" dirty="0" smtClean="0">
                <a:latin typeface="Times New Roman" pitchFamily="18" charset="0"/>
                <a:cs typeface="Times New Roman" pitchFamily="18" charset="0"/>
              </a:rPr>
              <a:t>ETL</a:t>
            </a:r>
            <a:endParaRPr lang="en-IN" sz="4400" dirty="0">
              <a:latin typeface="Times New Roman" pitchFamily="18" charset="0"/>
              <a:cs typeface="Times New Roman" pitchFamily="18" charset="0"/>
            </a:endParaRPr>
          </a:p>
        </p:txBody>
      </p:sp>
    </p:spTree>
    <p:extLst>
      <p:ext uri="{BB962C8B-B14F-4D97-AF65-F5344CB8AC3E}">
        <p14:creationId xmlns:p14="http://schemas.microsoft.com/office/powerpoint/2010/main" val="15850466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llustration showing the 3 typical steps of a data pipeline which are extract, transform and load."/>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365139" y="1481138"/>
            <a:ext cx="6413721" cy="4525962"/>
          </a:xfrm>
          <a:prstGeom prst="rect">
            <a:avLst/>
          </a:prstGeom>
          <a:noFill/>
          <a:ln>
            <a:noFill/>
          </a:ln>
        </p:spPr>
      </p:pic>
      <p:sp>
        <p:nvSpPr>
          <p:cNvPr id="2" name="Title 1"/>
          <p:cNvSpPr>
            <a:spLocks noGrp="1"/>
          </p:cNvSpPr>
          <p:nvPr>
            <p:ph type="title"/>
          </p:nvPr>
        </p:nvSpPr>
        <p:spPr>
          <a:xfrm>
            <a:off x="395536" y="188640"/>
            <a:ext cx="8229600" cy="1143000"/>
          </a:xfrm>
        </p:spPr>
        <p:txBody>
          <a:bodyPr>
            <a:normAutofit/>
          </a:bodyPr>
          <a:lstStyle/>
          <a:p>
            <a:r>
              <a:rPr lang="en-IN" sz="4400" dirty="0" smtClean="0">
                <a:latin typeface="Times New Roman" pitchFamily="18" charset="0"/>
                <a:cs typeface="Times New Roman" pitchFamily="18" charset="0"/>
              </a:rPr>
              <a:t>Extract,</a:t>
            </a:r>
            <a:r>
              <a:rPr lang="en-IN" sz="4400" dirty="0">
                <a:latin typeface="Times New Roman" pitchFamily="18" charset="0"/>
                <a:cs typeface="Times New Roman" pitchFamily="18" charset="0"/>
              </a:rPr>
              <a:t> </a:t>
            </a:r>
            <a:r>
              <a:rPr lang="en-IN" sz="4400" dirty="0" smtClean="0">
                <a:latin typeface="Times New Roman" pitchFamily="18" charset="0"/>
                <a:cs typeface="Times New Roman" pitchFamily="18" charset="0"/>
              </a:rPr>
              <a:t>Transform, Load</a:t>
            </a:r>
            <a:endParaRPr lang="en-IN" sz="4400" dirty="0">
              <a:latin typeface="Times New Roman" pitchFamily="18" charset="0"/>
              <a:cs typeface="Times New Roman" pitchFamily="18" charset="0"/>
            </a:endParaRPr>
          </a:p>
        </p:txBody>
      </p:sp>
    </p:spTree>
    <p:extLst>
      <p:ext uri="{BB962C8B-B14F-4D97-AF65-F5344CB8AC3E}">
        <p14:creationId xmlns:p14="http://schemas.microsoft.com/office/powerpoint/2010/main" val="25571721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196752"/>
            <a:ext cx="8280920" cy="5400600"/>
          </a:xfrm>
        </p:spPr>
        <p:txBody>
          <a:bodyPr>
            <a:noAutofit/>
          </a:bodyPr>
          <a:lstStyle/>
          <a:p>
            <a:r>
              <a:rPr lang="en-IN" sz="2400" b="1" dirty="0">
                <a:latin typeface="Times New Roman" pitchFamily="18" charset="0"/>
                <a:cs typeface="Times New Roman" pitchFamily="18" charset="0"/>
              </a:rPr>
              <a:t>Extracting Data</a:t>
            </a:r>
            <a:endParaRPr lang="en-IN" sz="2400" dirty="0">
              <a:latin typeface="Times New Roman" pitchFamily="18" charset="0"/>
              <a:cs typeface="Times New Roman" pitchFamily="18" charset="0"/>
            </a:endParaRPr>
          </a:p>
          <a:p>
            <a:r>
              <a:rPr lang="en-IN" sz="2000" dirty="0">
                <a:latin typeface="Times New Roman" pitchFamily="18" charset="0"/>
                <a:cs typeface="Times New Roman" pitchFamily="18" charset="0"/>
              </a:rPr>
              <a:t>This is the first step of an ETL data pipeline, where raw data is retrieved from multiple incoming channels, such as social media and business </a:t>
            </a:r>
            <a:r>
              <a:rPr lang="en-IN" sz="2000" dirty="0" smtClean="0">
                <a:latin typeface="Times New Roman" pitchFamily="18" charset="0"/>
                <a:cs typeface="Times New Roman" pitchFamily="18" charset="0"/>
              </a:rPr>
              <a:t>websites.</a:t>
            </a:r>
          </a:p>
          <a:p>
            <a:r>
              <a:rPr lang="en-IN" sz="2000" dirty="0" smtClean="0">
                <a:latin typeface="Times New Roman" pitchFamily="18" charset="0"/>
                <a:cs typeface="Times New Roman" pitchFamily="18" charset="0"/>
              </a:rPr>
              <a:t>Data </a:t>
            </a:r>
            <a:r>
              <a:rPr lang="en-IN" sz="2000" dirty="0">
                <a:latin typeface="Times New Roman" pitchFamily="18" charset="0"/>
                <a:cs typeface="Times New Roman" pitchFamily="18" charset="0"/>
              </a:rPr>
              <a:t>engineers usually program codes to run scheduled data extraction cycles for specific periods.</a:t>
            </a:r>
          </a:p>
          <a:p>
            <a:r>
              <a:rPr lang="en-IN" sz="2400" b="1" dirty="0">
                <a:latin typeface="Times New Roman" pitchFamily="18" charset="0"/>
                <a:cs typeface="Times New Roman" pitchFamily="18" charset="0"/>
              </a:rPr>
              <a:t>Transforming Data</a:t>
            </a:r>
            <a:endParaRPr lang="en-IN" sz="2400" dirty="0">
              <a:latin typeface="Times New Roman" pitchFamily="18" charset="0"/>
              <a:cs typeface="Times New Roman" pitchFamily="18" charset="0"/>
            </a:endParaRPr>
          </a:p>
          <a:p>
            <a:r>
              <a:rPr lang="en-IN" sz="2000" dirty="0">
                <a:latin typeface="Times New Roman" pitchFamily="18" charset="0"/>
                <a:cs typeface="Times New Roman" pitchFamily="18" charset="0"/>
              </a:rPr>
              <a:t>This step involves modifying raw and inconsistent data extracted at the first stage of the ETL data pipeline.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Data </a:t>
            </a:r>
            <a:r>
              <a:rPr lang="en-IN" sz="2000" dirty="0">
                <a:latin typeface="Times New Roman" pitchFamily="18" charset="0"/>
                <a:cs typeface="Times New Roman" pitchFamily="18" charset="0"/>
              </a:rPr>
              <a:t>engineers usually transform the data and segregate it in different formats, sizes, or even </a:t>
            </a:r>
            <a:r>
              <a:rPr lang="en-IN" sz="2000" dirty="0" err="1">
                <a:latin typeface="Times New Roman" pitchFamily="18" charset="0"/>
                <a:cs typeface="Times New Roman" pitchFamily="18" charset="0"/>
              </a:rPr>
              <a:t>colors</a:t>
            </a:r>
            <a:r>
              <a:rPr lang="en-IN" sz="2000" dirty="0">
                <a:latin typeface="Times New Roman" pitchFamily="18" charset="0"/>
                <a:cs typeface="Times New Roman" pitchFamily="18" charset="0"/>
              </a:rPr>
              <a:t> for optimal querying and </a:t>
            </a:r>
            <a:r>
              <a:rPr lang="en-IN" sz="2000" dirty="0" smtClean="0">
                <a:latin typeface="Times New Roman" pitchFamily="18" charset="0"/>
                <a:cs typeface="Times New Roman" pitchFamily="18" charset="0"/>
              </a:rPr>
              <a:t>analysis.</a:t>
            </a:r>
          </a:p>
          <a:p>
            <a:r>
              <a:rPr lang="en-IN" sz="2000" dirty="0" smtClean="0">
                <a:latin typeface="Times New Roman" pitchFamily="18" charset="0"/>
                <a:cs typeface="Times New Roman" pitchFamily="18" charset="0"/>
              </a:rPr>
              <a:t>Typically</a:t>
            </a:r>
            <a:r>
              <a:rPr lang="en-IN" sz="2000" dirty="0">
                <a:latin typeface="Times New Roman" pitchFamily="18" charset="0"/>
                <a:cs typeface="Times New Roman" pitchFamily="18" charset="0"/>
              </a:rPr>
              <a:t>, this stage ensures that the collected data is easily usable and discoverable</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
        <p:nvSpPr>
          <p:cNvPr id="2" name="Title 1"/>
          <p:cNvSpPr>
            <a:spLocks noGrp="1"/>
          </p:cNvSpPr>
          <p:nvPr>
            <p:ph type="title"/>
          </p:nvPr>
        </p:nvSpPr>
        <p:spPr>
          <a:xfrm>
            <a:off x="467544" y="116632"/>
            <a:ext cx="8229600" cy="1143000"/>
          </a:xfrm>
        </p:spPr>
        <p:txBody>
          <a:bodyPr>
            <a:normAutofit/>
          </a:bodyPr>
          <a:lstStyle/>
          <a:p>
            <a:r>
              <a:rPr lang="en-IN" dirty="0">
                <a:effectLst/>
                <a:latin typeface="Times New Roman" pitchFamily="18" charset="0"/>
                <a:cs typeface="Times New Roman" pitchFamily="18" charset="0"/>
              </a:rPr>
              <a:t>S</a:t>
            </a:r>
            <a:r>
              <a:rPr lang="en-IN" dirty="0" smtClean="0">
                <a:effectLst/>
                <a:latin typeface="Times New Roman" pitchFamily="18" charset="0"/>
                <a:cs typeface="Times New Roman" pitchFamily="18" charset="0"/>
              </a:rPr>
              <a:t>teps </a:t>
            </a:r>
            <a:r>
              <a:rPr lang="en-IN" dirty="0">
                <a:effectLst/>
                <a:latin typeface="Times New Roman" pitchFamily="18" charset="0"/>
                <a:cs typeface="Times New Roman" pitchFamily="18" charset="0"/>
              </a:rPr>
              <a:t>of the ETL data pipeline: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705390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indent="-514350">
              <a:buFont typeface="+mj-lt"/>
              <a:buAutoNum type="alphaLcPeriod"/>
            </a:pPr>
            <a:r>
              <a:rPr lang="en-US" dirty="0" smtClean="0">
                <a:latin typeface="Times New Roman" pitchFamily="18" charset="0"/>
                <a:cs typeface="Times New Roman" pitchFamily="18" charset="0"/>
              </a:rPr>
              <a:t>Continuous </a:t>
            </a:r>
            <a:r>
              <a:rPr lang="en-US" dirty="0">
                <a:latin typeface="Times New Roman" pitchFamily="18" charset="0"/>
                <a:cs typeface="Times New Roman" pitchFamily="18" charset="0"/>
              </a:rPr>
              <a:t>Assessment : 20 Marks </a:t>
            </a:r>
            <a:endParaRPr lang="en-US" dirty="0" smtClean="0">
              <a:latin typeface="Times New Roman" pitchFamily="18" charset="0"/>
              <a:cs typeface="Times New Roman" pitchFamily="18" charset="0"/>
            </a:endParaRPr>
          </a:p>
          <a:p>
            <a:pPr marL="514350" indent="-514350">
              <a:buFont typeface="+mj-lt"/>
              <a:buAutoNum type="alphaLcPeriod"/>
            </a:pPr>
            <a:r>
              <a:rPr lang="en-US" dirty="0" smtClean="0">
                <a:latin typeface="Times New Roman" pitchFamily="18" charset="0"/>
                <a:cs typeface="Times New Roman" pitchFamily="18" charset="0"/>
              </a:rPr>
              <a:t>Mid </a:t>
            </a:r>
            <a:r>
              <a:rPr lang="en-US" dirty="0">
                <a:latin typeface="Times New Roman" pitchFamily="18" charset="0"/>
                <a:cs typeface="Times New Roman" pitchFamily="18" charset="0"/>
              </a:rPr>
              <a:t>Semester Exam: 20 Marks </a:t>
            </a:r>
            <a:endParaRPr lang="en-US" dirty="0" smtClean="0">
              <a:latin typeface="Times New Roman" pitchFamily="18" charset="0"/>
              <a:cs typeface="Times New Roman" pitchFamily="18" charset="0"/>
            </a:endParaRPr>
          </a:p>
          <a:p>
            <a:pPr marL="514350" indent="-514350">
              <a:buFont typeface="+mj-lt"/>
              <a:buAutoNum type="alphaLcPeriod"/>
            </a:pPr>
            <a:r>
              <a:rPr lang="en-US" dirty="0" smtClean="0">
                <a:latin typeface="Times New Roman" pitchFamily="18" charset="0"/>
                <a:cs typeface="Times New Roman" pitchFamily="18" charset="0"/>
              </a:rPr>
              <a:t>End </a:t>
            </a:r>
            <a:r>
              <a:rPr lang="en-US" dirty="0">
                <a:latin typeface="Times New Roman" pitchFamily="18" charset="0"/>
                <a:cs typeface="Times New Roman" pitchFamily="18" charset="0"/>
              </a:rPr>
              <a:t>Semester Exam: 60 Marks (Duration 03 hrs</a:t>
            </a:r>
            <a:r>
              <a:rPr lang="en-US" dirty="0" smtClean="0">
                <a:latin typeface="Times New Roman" pitchFamily="18" charset="0"/>
                <a:cs typeface="Times New Roman" pitchFamily="18" charset="0"/>
              </a:rPr>
              <a:t>.)</a:t>
            </a:r>
          </a:p>
        </p:txBody>
      </p:sp>
      <p:sp>
        <p:nvSpPr>
          <p:cNvPr id="2" name="Title 1"/>
          <p:cNvSpPr>
            <a:spLocks noGrp="1"/>
          </p:cNvSpPr>
          <p:nvPr>
            <p:ph type="title"/>
          </p:nvPr>
        </p:nvSpPr>
        <p:spPr/>
        <p:txBody>
          <a:bodyPr>
            <a:normAutofit fontScale="90000"/>
          </a:bodyPr>
          <a:lstStyle/>
          <a:p>
            <a:r>
              <a:rPr lang="en-IN" b="1" dirty="0">
                <a:latin typeface="Times New Roman" pitchFamily="18" charset="0"/>
                <a:cs typeface="Times New Roman" pitchFamily="18" charset="0"/>
              </a:rPr>
              <a:t>Examination </a:t>
            </a:r>
            <a:r>
              <a:rPr lang="en-IN" b="1" dirty="0" smtClean="0">
                <a:latin typeface="Times New Roman" pitchFamily="18" charset="0"/>
                <a:cs typeface="Times New Roman" pitchFamily="18" charset="0"/>
              </a:rPr>
              <a:t>Scheme </a:t>
            </a:r>
            <a:r>
              <a:rPr lang="en-US" b="1" dirty="0">
                <a:latin typeface="Times New Roman" pitchFamily="18" charset="0"/>
                <a:cs typeface="Times New Roman" pitchFamily="18" charset="0"/>
              </a:rPr>
              <a:t>and credits</a:t>
            </a:r>
            <a:r>
              <a:rPr lang="en-IN" b="1" dirty="0">
                <a:latin typeface="Times New Roman" pitchFamily="18" charset="0"/>
                <a:cs typeface="Times New Roman" pitchFamily="18" charset="0"/>
              </a:rPr>
              <a:t/>
            </a:r>
            <a:br>
              <a:rPr lang="en-IN" b="1" dirty="0">
                <a:latin typeface="Times New Roman" pitchFamily="18" charset="0"/>
                <a:cs typeface="Times New Roman" pitchFamily="18" charset="0"/>
              </a:rPr>
            </a:b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16480917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b="1" dirty="0">
                <a:latin typeface="Times New Roman" pitchFamily="18" charset="0"/>
                <a:cs typeface="Times New Roman" pitchFamily="18" charset="0"/>
              </a:rPr>
              <a:t>Loading Data</a:t>
            </a:r>
            <a:endParaRPr lang="en-IN" sz="2400" b="1"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Data </a:t>
            </a:r>
            <a:r>
              <a:rPr lang="en-IN" sz="2000" dirty="0">
                <a:latin typeface="Times New Roman" pitchFamily="18" charset="0"/>
                <a:cs typeface="Times New Roman" pitchFamily="18" charset="0"/>
              </a:rPr>
              <a:t>extraction and transformation are followed by loading the usable data into various destinations, such as a data warehouse.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Some </a:t>
            </a:r>
            <a:r>
              <a:rPr lang="en-IN" sz="2000" dirty="0">
                <a:latin typeface="Times New Roman" pitchFamily="18" charset="0"/>
                <a:cs typeface="Times New Roman" pitchFamily="18" charset="0"/>
              </a:rPr>
              <a:t>data engineers prefer using </a:t>
            </a:r>
            <a:r>
              <a:rPr lang="en-IN" sz="2000" dirty="0" err="1">
                <a:latin typeface="Times New Roman" pitchFamily="18" charset="0"/>
                <a:cs typeface="Times New Roman" pitchFamily="18" charset="0"/>
              </a:rPr>
              <a:t>Hadoop</a:t>
            </a:r>
            <a:r>
              <a:rPr lang="en-IN" sz="2000" dirty="0">
                <a:latin typeface="Times New Roman" pitchFamily="18" charset="0"/>
                <a:cs typeface="Times New Roman" pitchFamily="18" charset="0"/>
              </a:rPr>
              <a:t> or a relational database management system (RDBMS).</a:t>
            </a:r>
          </a:p>
          <a:p>
            <a:r>
              <a:rPr lang="en-IN" sz="2000" dirty="0">
                <a:latin typeface="Times New Roman" pitchFamily="18" charset="0"/>
                <a:cs typeface="Times New Roman" pitchFamily="18" charset="0"/>
              </a:rPr>
              <a:t>A complete ETL data pipeline process can be followed by storage in another system, where key organization leaders can access the same for business intelligence analysis, report generation, and visual creations.</a:t>
            </a:r>
          </a:p>
          <a:p>
            <a:endParaRPr lang="en-IN" dirty="0"/>
          </a:p>
        </p:txBody>
      </p:sp>
    </p:spTree>
    <p:extLst>
      <p:ext uri="{BB962C8B-B14F-4D97-AF65-F5344CB8AC3E}">
        <p14:creationId xmlns:p14="http://schemas.microsoft.com/office/powerpoint/2010/main" val="31261526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5576" y="1196752"/>
            <a:ext cx="7941568" cy="4752528"/>
          </a:xfrm>
        </p:spPr>
        <p:txBody>
          <a:bodyPr>
            <a:normAutofit/>
          </a:bodyPr>
          <a:lstStyle/>
          <a:p>
            <a:pPr marL="109728" indent="0">
              <a:buNone/>
            </a:pPr>
            <a:r>
              <a:rPr lang="en-IN" sz="2400" dirty="0" smtClean="0">
                <a:latin typeface="Times New Roman" pitchFamily="18" charset="0"/>
                <a:cs typeface="Times New Roman" pitchFamily="18" charset="0"/>
              </a:rPr>
              <a:t>Data </a:t>
            </a:r>
            <a:r>
              <a:rPr lang="en-IN" sz="2400" dirty="0">
                <a:latin typeface="Times New Roman" pitchFamily="18" charset="0"/>
                <a:cs typeface="Times New Roman" pitchFamily="18" charset="0"/>
              </a:rPr>
              <a:t>pipelines are beneficial to businesses in many ways, especially </a:t>
            </a:r>
            <a:r>
              <a:rPr lang="en-IN" sz="2400" dirty="0" smtClean="0">
                <a:latin typeface="Times New Roman" pitchFamily="18" charset="0"/>
                <a:cs typeface="Times New Roman" pitchFamily="18" charset="0"/>
              </a:rPr>
              <a:t>when it </a:t>
            </a:r>
            <a:r>
              <a:rPr lang="en-IN" sz="2400" dirty="0">
                <a:latin typeface="Times New Roman" pitchFamily="18" charset="0"/>
                <a:cs typeface="Times New Roman" pitchFamily="18" charset="0"/>
              </a:rPr>
              <a:t>comes to real-time and predictive </a:t>
            </a:r>
            <a:r>
              <a:rPr lang="en-IN" sz="2400" dirty="0" smtClean="0">
                <a:latin typeface="Times New Roman" pitchFamily="18" charset="0"/>
                <a:cs typeface="Times New Roman" pitchFamily="18" charset="0"/>
              </a:rPr>
              <a:t>analytics. </a:t>
            </a:r>
          </a:p>
          <a:p>
            <a:pPr marL="109728" indent="0">
              <a:buNone/>
            </a:pPr>
            <a:r>
              <a:rPr lang="en-IN" sz="2400" dirty="0" smtClean="0">
                <a:latin typeface="Times New Roman" pitchFamily="18" charset="0"/>
                <a:cs typeface="Times New Roman" pitchFamily="18" charset="0"/>
              </a:rPr>
              <a:t>However</a:t>
            </a:r>
            <a:r>
              <a:rPr lang="en-IN" sz="2400" dirty="0">
                <a:latin typeface="Times New Roman" pitchFamily="18" charset="0"/>
                <a:cs typeface="Times New Roman" pitchFamily="18" charset="0"/>
              </a:rPr>
              <a:t>, building a custom or standard data pipeline can be pretty daunting, especially for first-time organizations. Here are the five prevalent data pipeline challenges:</a:t>
            </a:r>
          </a:p>
          <a:p>
            <a:r>
              <a:rPr lang="en-IN" sz="2800" b="1" dirty="0">
                <a:latin typeface="Times New Roman" pitchFamily="18" charset="0"/>
                <a:cs typeface="Times New Roman" pitchFamily="18" charset="0"/>
              </a:rPr>
              <a:t>Data Placement</a:t>
            </a:r>
            <a:endParaRPr lang="en-IN" sz="2800" dirty="0">
              <a:latin typeface="Times New Roman" pitchFamily="18" charset="0"/>
              <a:cs typeface="Times New Roman" pitchFamily="18" charset="0"/>
            </a:endParaRPr>
          </a:p>
          <a:p>
            <a:pPr>
              <a:buFont typeface="Courier New" pitchFamily="49" charset="0"/>
              <a:buChar char="o"/>
            </a:pPr>
            <a:r>
              <a:rPr lang="en-IN" sz="2200" dirty="0">
                <a:latin typeface="Times New Roman" pitchFamily="18" charset="0"/>
                <a:cs typeface="Times New Roman" pitchFamily="18" charset="0"/>
              </a:rPr>
              <a:t>Businesses need to store their data in the right format and in the right location to enhance seamless access, as well as </a:t>
            </a:r>
            <a:r>
              <a:rPr lang="en-IN" sz="2200" dirty="0" smtClean="0">
                <a:latin typeface="Times New Roman" pitchFamily="18" charset="0"/>
                <a:cs typeface="Times New Roman" pitchFamily="18" charset="0"/>
              </a:rPr>
              <a:t>usability.</a:t>
            </a:r>
          </a:p>
          <a:p>
            <a:pPr>
              <a:buFont typeface="Courier New" pitchFamily="49" charset="0"/>
              <a:buChar char="o"/>
            </a:pPr>
            <a:r>
              <a:rPr lang="en-IN" sz="2200" dirty="0" smtClean="0">
                <a:latin typeface="Times New Roman" pitchFamily="18" charset="0"/>
                <a:cs typeface="Times New Roman" pitchFamily="18" charset="0"/>
              </a:rPr>
              <a:t>Making </a:t>
            </a:r>
            <a:r>
              <a:rPr lang="en-IN" sz="2200" dirty="0">
                <a:latin typeface="Times New Roman" pitchFamily="18" charset="0"/>
                <a:cs typeface="Times New Roman" pitchFamily="18" charset="0"/>
              </a:rPr>
              <a:t>the right decision can be challenging, given that businesses must use multiple tools and connect them to numerous data stores and formats, especially if they are going to harness the full power of big data.</a:t>
            </a:r>
          </a:p>
          <a:p>
            <a:endParaRPr lang="en-IN" dirty="0"/>
          </a:p>
        </p:txBody>
      </p:sp>
      <p:sp>
        <p:nvSpPr>
          <p:cNvPr id="3" name="Title 2"/>
          <p:cNvSpPr>
            <a:spLocks noGrp="1"/>
          </p:cNvSpPr>
          <p:nvPr>
            <p:ph type="title"/>
          </p:nvPr>
        </p:nvSpPr>
        <p:spPr/>
        <p:txBody>
          <a:bodyPr>
            <a:normAutofit/>
          </a:bodyPr>
          <a:lstStyle/>
          <a:p>
            <a:r>
              <a:rPr lang="en-IN" sz="4400" dirty="0">
                <a:latin typeface="Times New Roman" pitchFamily="18" charset="0"/>
                <a:cs typeface="Times New Roman" pitchFamily="18" charset="0"/>
              </a:rPr>
              <a:t>Data Pipeline </a:t>
            </a:r>
            <a:r>
              <a:rPr lang="en-IN" sz="4400" dirty="0" smtClean="0">
                <a:latin typeface="Times New Roman" pitchFamily="18" charset="0"/>
                <a:cs typeface="Times New Roman" pitchFamily="18" charset="0"/>
              </a:rPr>
              <a:t>Challenges</a:t>
            </a:r>
            <a:endParaRPr lang="en-IN" dirty="0"/>
          </a:p>
        </p:txBody>
      </p:sp>
    </p:spTree>
    <p:extLst>
      <p:ext uri="{BB962C8B-B14F-4D97-AF65-F5344CB8AC3E}">
        <p14:creationId xmlns:p14="http://schemas.microsoft.com/office/powerpoint/2010/main" val="18983646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IN" sz="2800" b="1" dirty="0">
                <a:solidFill>
                  <a:srgbClr val="323335"/>
                </a:solidFill>
                <a:latin typeface="Times New Roman" pitchFamily="18" charset="0"/>
                <a:ea typeface="Times New Roman"/>
                <a:cs typeface="Times New Roman" pitchFamily="18" charset="0"/>
              </a:rPr>
              <a:t>Data Scaling</a:t>
            </a:r>
            <a:endParaRPr lang="en-IN" sz="2800" dirty="0">
              <a:latin typeface="Times New Roman" pitchFamily="18" charset="0"/>
              <a:ea typeface="Times New Roman"/>
              <a:cs typeface="Times New Roman" pitchFamily="18" charset="0"/>
            </a:endParaRPr>
          </a:p>
          <a:p>
            <a:r>
              <a:rPr lang="en-IN" sz="2200" dirty="0">
                <a:solidFill>
                  <a:srgbClr val="323335"/>
                </a:solidFill>
                <a:latin typeface="Times New Roman" pitchFamily="18" charset="0"/>
                <a:ea typeface="Times New Roman"/>
                <a:cs typeface="Times New Roman" pitchFamily="18" charset="0"/>
              </a:rPr>
              <a:t>Data scaling can be challenging, given that modern businesses handle up to </a:t>
            </a:r>
            <a:r>
              <a:rPr lang="en-IN" sz="2200" dirty="0">
                <a:solidFill>
                  <a:srgbClr val="000000"/>
                </a:solidFill>
                <a:latin typeface="Times New Roman" pitchFamily="18" charset="0"/>
                <a:ea typeface="Times New Roman"/>
                <a:cs typeface="Times New Roman" pitchFamily="18" charset="0"/>
                <a:hlinkClick r:id="rId2"/>
              </a:rPr>
              <a:t>2.5 quintillion bytes </a:t>
            </a:r>
            <a:r>
              <a:rPr lang="en-IN" sz="2200" dirty="0">
                <a:solidFill>
                  <a:srgbClr val="323335"/>
                </a:solidFill>
                <a:latin typeface="Times New Roman" pitchFamily="18" charset="0"/>
                <a:ea typeface="Times New Roman"/>
                <a:cs typeface="Times New Roman" pitchFamily="18" charset="0"/>
              </a:rPr>
              <a:t>of data generated by consumers every day. </a:t>
            </a:r>
            <a:endParaRPr lang="en-IN" sz="2200" dirty="0" smtClean="0">
              <a:solidFill>
                <a:srgbClr val="323335"/>
              </a:solidFill>
              <a:latin typeface="Times New Roman" pitchFamily="18" charset="0"/>
              <a:ea typeface="Times New Roman"/>
              <a:cs typeface="Times New Roman" pitchFamily="18" charset="0"/>
            </a:endParaRPr>
          </a:p>
          <a:p>
            <a:r>
              <a:rPr lang="en-IN" sz="2200" dirty="0" smtClean="0">
                <a:solidFill>
                  <a:srgbClr val="323335"/>
                </a:solidFill>
                <a:latin typeface="Times New Roman" pitchFamily="18" charset="0"/>
                <a:ea typeface="Times New Roman"/>
                <a:cs typeface="Times New Roman" pitchFamily="18" charset="0"/>
              </a:rPr>
              <a:t>At </a:t>
            </a:r>
            <a:r>
              <a:rPr lang="en-IN" sz="2200" dirty="0">
                <a:solidFill>
                  <a:srgbClr val="323335"/>
                </a:solidFill>
                <a:latin typeface="Times New Roman" pitchFamily="18" charset="0"/>
                <a:ea typeface="Times New Roman"/>
                <a:cs typeface="Times New Roman" pitchFamily="18" charset="0"/>
              </a:rPr>
              <a:t>the same time, the number of data sources, whether sensors or </a:t>
            </a:r>
            <a:r>
              <a:rPr lang="en-IN" sz="2200" dirty="0" err="1">
                <a:solidFill>
                  <a:srgbClr val="323335"/>
                </a:solidFill>
                <a:latin typeface="Times New Roman" pitchFamily="18" charset="0"/>
                <a:ea typeface="Times New Roman"/>
                <a:cs typeface="Times New Roman" pitchFamily="18" charset="0"/>
              </a:rPr>
              <a:t>IoT</a:t>
            </a:r>
            <a:r>
              <a:rPr lang="en-IN" sz="2200" dirty="0">
                <a:solidFill>
                  <a:srgbClr val="323335"/>
                </a:solidFill>
                <a:latin typeface="Times New Roman" pitchFamily="18" charset="0"/>
                <a:ea typeface="Times New Roman"/>
                <a:cs typeface="Times New Roman" pitchFamily="18" charset="0"/>
              </a:rPr>
              <a:t> devices, may increase unexpectedly. With this in mind, organizations should have data storage options that are automatically scalable.</a:t>
            </a:r>
            <a:endParaRPr lang="en-IN" sz="2200" dirty="0">
              <a:latin typeface="Times New Roman" pitchFamily="18" charset="0"/>
              <a:ea typeface="Times New Roman"/>
              <a:cs typeface="Times New Roman" pitchFamily="18" charset="0"/>
            </a:endParaRPr>
          </a:p>
          <a:p>
            <a:r>
              <a:rPr lang="en-IN" sz="2200" dirty="0">
                <a:latin typeface="Times New Roman" pitchFamily="18" charset="0"/>
                <a:cs typeface="Times New Roman" pitchFamily="18" charset="0"/>
              </a:rPr>
              <a:t>However, data scaling issues are more challenging among organizations that use on-premise storage solutions. </a:t>
            </a:r>
            <a:endParaRPr lang="en-IN" sz="2200" dirty="0" smtClean="0">
              <a:latin typeface="Times New Roman" pitchFamily="18" charset="0"/>
              <a:cs typeface="Times New Roman" pitchFamily="18" charset="0"/>
            </a:endParaRPr>
          </a:p>
          <a:p>
            <a:r>
              <a:rPr lang="en-IN" sz="2200" dirty="0" smtClean="0">
                <a:latin typeface="Times New Roman" pitchFamily="18" charset="0"/>
                <a:cs typeface="Times New Roman" pitchFamily="18" charset="0"/>
              </a:rPr>
              <a:t>For </a:t>
            </a:r>
            <a:r>
              <a:rPr lang="en-IN" sz="2200" dirty="0">
                <a:latin typeface="Times New Roman" pitchFamily="18" charset="0"/>
                <a:cs typeface="Times New Roman" pitchFamily="18" charset="0"/>
              </a:rPr>
              <a:t>instance, overwhelming data velocity and volume </a:t>
            </a:r>
            <a:r>
              <a:rPr lang="en-IN" sz="2200" dirty="0" err="1">
                <a:latin typeface="Times New Roman" pitchFamily="18" charset="0"/>
                <a:cs typeface="Times New Roman" pitchFamily="18" charset="0"/>
              </a:rPr>
              <a:t>sharding</a:t>
            </a:r>
            <a:r>
              <a:rPr lang="en-IN" sz="2200" dirty="0">
                <a:latin typeface="Times New Roman" pitchFamily="18" charset="0"/>
                <a:cs typeface="Times New Roman" pitchFamily="18" charset="0"/>
              </a:rPr>
              <a:t> and replication create more space for incoming </a:t>
            </a:r>
            <a:r>
              <a:rPr lang="en-IN" sz="2200" dirty="0" smtClean="0">
                <a:latin typeface="Times New Roman" pitchFamily="18" charset="0"/>
                <a:cs typeface="Times New Roman" pitchFamily="18" charset="0"/>
              </a:rPr>
              <a:t>data.</a:t>
            </a:r>
          </a:p>
          <a:p>
            <a:r>
              <a:rPr lang="en-IN" sz="2200" dirty="0" smtClean="0">
                <a:latin typeface="Times New Roman" pitchFamily="18" charset="0"/>
                <a:cs typeface="Times New Roman" pitchFamily="18" charset="0"/>
              </a:rPr>
              <a:t>In </a:t>
            </a:r>
            <a:r>
              <a:rPr lang="en-IN" sz="2200" dirty="0">
                <a:latin typeface="Times New Roman" pitchFamily="18" charset="0"/>
                <a:cs typeface="Times New Roman" pitchFamily="18" charset="0"/>
              </a:rPr>
              <a:t>the long haul, these processes can prove costly in terms of operations because a single technical hitch can mean hours of troubleshooting the whole system</a:t>
            </a:r>
            <a:r>
              <a:rPr lang="en-IN" sz="2200" dirty="0" smtClean="0">
                <a:latin typeface="Times New Roman" pitchFamily="18" charset="0"/>
                <a:cs typeface="Times New Roman" pitchFamily="18" charset="0"/>
              </a:rPr>
              <a:t>.</a:t>
            </a:r>
            <a:endParaRPr lang="en-IN" sz="22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sz="4000" dirty="0">
                <a:latin typeface="Times New Roman" pitchFamily="18" charset="0"/>
                <a:cs typeface="Times New Roman" pitchFamily="18" charset="0"/>
              </a:rPr>
              <a:t>Data Pipeline Challenges</a:t>
            </a:r>
            <a:endParaRPr lang="en-IN" dirty="0"/>
          </a:p>
        </p:txBody>
      </p:sp>
    </p:spTree>
    <p:extLst>
      <p:ext uri="{BB962C8B-B14F-4D97-AF65-F5344CB8AC3E}">
        <p14:creationId xmlns:p14="http://schemas.microsoft.com/office/powerpoint/2010/main" val="15120992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268760"/>
            <a:ext cx="8229600" cy="4525963"/>
          </a:xfrm>
        </p:spPr>
        <p:txBody>
          <a:bodyPr>
            <a:noAutofit/>
          </a:bodyPr>
          <a:lstStyle/>
          <a:p>
            <a:r>
              <a:rPr lang="en-IN" sz="2000" b="1" dirty="0">
                <a:latin typeface="Times New Roman" pitchFamily="18" charset="0"/>
                <a:cs typeface="Times New Roman" pitchFamily="18" charset="0"/>
              </a:rPr>
              <a:t>Data Flexibility</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A whole data pipeline system relies on the entire ETL (Extract-Transform-Load) process.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Although </a:t>
            </a:r>
            <a:r>
              <a:rPr lang="en-IN" sz="2000" dirty="0">
                <a:latin typeface="Times New Roman" pitchFamily="18" charset="0"/>
                <a:cs typeface="Times New Roman" pitchFamily="18" charset="0"/>
              </a:rPr>
              <a:t>this process is often meticulous, a single hitch in one step can cause hours of downtime, something that can affect data quality.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situation even gets trickier if a business deals with dynamic data sources and events, which might mean setting up schemas for real-time data analytics.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At </a:t>
            </a:r>
            <a:r>
              <a:rPr lang="en-IN" sz="2000" dirty="0">
                <a:latin typeface="Times New Roman" pitchFamily="18" charset="0"/>
                <a:cs typeface="Times New Roman" pitchFamily="18" charset="0"/>
              </a:rPr>
              <a:t>the same time, an ETL data pipeline that is used for data analytics must be optimally elastic for compatibility with various data types and schemas</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sz="4000" dirty="0">
                <a:latin typeface="Times New Roman" pitchFamily="18" charset="0"/>
                <a:cs typeface="Times New Roman" pitchFamily="18" charset="0"/>
              </a:rPr>
              <a:t>Data Pipeline Challenges</a:t>
            </a:r>
            <a:endParaRPr lang="en-IN" dirty="0"/>
          </a:p>
        </p:txBody>
      </p:sp>
    </p:spTree>
    <p:extLst>
      <p:ext uri="{BB962C8B-B14F-4D97-AF65-F5344CB8AC3E}">
        <p14:creationId xmlns:p14="http://schemas.microsoft.com/office/powerpoint/2010/main" val="21499357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980728"/>
            <a:ext cx="8291264" cy="5026563"/>
          </a:xfrm>
        </p:spPr>
        <p:txBody>
          <a:bodyPr/>
          <a:lstStyle/>
          <a:p>
            <a:r>
              <a:rPr lang="en-IN" sz="2000" b="1" dirty="0">
                <a:latin typeface="Times New Roman" pitchFamily="18" charset="0"/>
                <a:cs typeface="Times New Roman" pitchFamily="18" charset="0"/>
              </a:rPr>
              <a:t>Data Hosting</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Data hosting can either be done in the cloud or on-premise. Choosing the right hosting service can be challenging, especially if you have to modify the data into a specific format. That’s why some organizations choose to self-host their servers, but this option also comes with operating system, latency requirements, as well as memory and disk challenges</a:t>
            </a:r>
            <a:r>
              <a:rPr lang="en-IN" sz="2000" dirty="0" smtClean="0">
                <a:latin typeface="Times New Roman" pitchFamily="18" charset="0"/>
                <a:cs typeface="Times New Roman" pitchFamily="18" charset="0"/>
              </a:rPr>
              <a:t>.</a:t>
            </a:r>
            <a:endParaRPr lang="en-IN" sz="2000" b="1" dirty="0" smtClean="0">
              <a:latin typeface="Times New Roman" pitchFamily="18" charset="0"/>
              <a:cs typeface="Times New Roman" pitchFamily="18" charset="0"/>
            </a:endParaRPr>
          </a:p>
          <a:p>
            <a:r>
              <a:rPr lang="en-IN" sz="2000" b="1" dirty="0" smtClean="0">
                <a:latin typeface="Times New Roman" pitchFamily="18" charset="0"/>
                <a:cs typeface="Times New Roman" pitchFamily="18" charset="0"/>
              </a:rPr>
              <a:t>Data </a:t>
            </a:r>
            <a:r>
              <a:rPr lang="en-IN" sz="2000" b="1" dirty="0">
                <a:latin typeface="Times New Roman" pitchFamily="18" charset="0"/>
                <a:cs typeface="Times New Roman" pitchFamily="18" charset="0"/>
              </a:rPr>
              <a:t>Migration</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Data migration techniques depend on how an organization uses its </a:t>
            </a:r>
            <a:r>
              <a:rPr lang="en-IN" sz="2000" dirty="0" smtClean="0">
                <a:latin typeface="Times New Roman" pitchFamily="18" charset="0"/>
                <a:cs typeface="Times New Roman" pitchFamily="18" charset="0"/>
              </a:rPr>
              <a:t>data.</a:t>
            </a:r>
          </a:p>
          <a:p>
            <a:r>
              <a:rPr lang="en-IN" sz="2000" dirty="0" smtClean="0">
                <a:latin typeface="Times New Roman" pitchFamily="18" charset="0"/>
                <a:cs typeface="Times New Roman" pitchFamily="18" charset="0"/>
              </a:rPr>
              <a:t>However</a:t>
            </a:r>
            <a:r>
              <a:rPr lang="en-IN" sz="2000" dirty="0">
                <a:latin typeface="Times New Roman" pitchFamily="18" charset="0"/>
                <a:cs typeface="Times New Roman" pitchFamily="18" charset="0"/>
              </a:rPr>
              <a:t>, most businesses choose to migrate their data during off-peak periods, such as at night, so as to minimize unnecessary downtime.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Although </a:t>
            </a:r>
            <a:r>
              <a:rPr lang="en-IN" sz="2000" dirty="0">
                <a:latin typeface="Times New Roman" pitchFamily="18" charset="0"/>
                <a:cs typeface="Times New Roman" pitchFamily="18" charset="0"/>
              </a:rPr>
              <a:t>this might sound convenient, it gets challenging when it comes to real-time analytics, as the migrated data will be from the previous day.</a:t>
            </a:r>
          </a:p>
          <a:p>
            <a:endParaRPr lang="en-IN" dirty="0"/>
          </a:p>
        </p:txBody>
      </p:sp>
    </p:spTree>
    <p:extLst>
      <p:ext uri="{BB962C8B-B14F-4D97-AF65-F5344CB8AC3E}">
        <p14:creationId xmlns:p14="http://schemas.microsoft.com/office/powerpoint/2010/main" val="9536719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sz="2200" dirty="0">
                <a:latin typeface="Times New Roman" pitchFamily="18" charset="0"/>
                <a:cs typeface="Times New Roman" pitchFamily="18" charset="0"/>
              </a:rPr>
              <a:t>A data warehouse is a central repository, usually, a relational database, modified and optimized to support data reading, aggregation, and </a:t>
            </a:r>
            <a:r>
              <a:rPr lang="en-IN" sz="2200" dirty="0" smtClean="0">
                <a:latin typeface="Times New Roman" pitchFamily="18" charset="0"/>
                <a:cs typeface="Times New Roman" pitchFamily="18" charset="0"/>
              </a:rPr>
              <a:t>querying.</a:t>
            </a:r>
          </a:p>
          <a:p>
            <a:r>
              <a:rPr lang="en-IN" sz="2200" dirty="0" smtClean="0">
                <a:latin typeface="Times New Roman" pitchFamily="18" charset="0"/>
                <a:cs typeface="Times New Roman" pitchFamily="18" charset="0"/>
              </a:rPr>
              <a:t>Although </a:t>
            </a:r>
            <a:r>
              <a:rPr lang="en-IN" sz="2200" dirty="0">
                <a:latin typeface="Times New Roman" pitchFamily="18" charset="0"/>
                <a:cs typeface="Times New Roman" pitchFamily="18" charset="0"/>
              </a:rPr>
              <a:t>traditional data warehouses only supported structured data formatted in tables, modern applications can support both structured and unstructured data </a:t>
            </a:r>
            <a:r>
              <a:rPr lang="en-IN" sz="2200" dirty="0" smtClean="0">
                <a:latin typeface="Times New Roman" pitchFamily="18" charset="0"/>
                <a:cs typeface="Times New Roman" pitchFamily="18" charset="0"/>
              </a:rPr>
              <a:t>formats.</a:t>
            </a:r>
          </a:p>
          <a:p>
            <a:r>
              <a:rPr lang="en-IN" sz="2200" dirty="0" smtClean="0">
                <a:latin typeface="Times New Roman" pitchFamily="18" charset="0"/>
                <a:cs typeface="Times New Roman" pitchFamily="18" charset="0"/>
              </a:rPr>
              <a:t>Unstructured </a:t>
            </a:r>
            <a:r>
              <a:rPr lang="en-IN" sz="2200" dirty="0">
                <a:latin typeface="Times New Roman" pitchFamily="18" charset="0"/>
                <a:cs typeface="Times New Roman" pitchFamily="18" charset="0"/>
              </a:rPr>
              <a:t>data in this case include information formatted and presented as images, PDF files, or even audio files.</a:t>
            </a:r>
          </a:p>
          <a:p>
            <a:r>
              <a:rPr lang="en-IN" sz="2200" dirty="0">
                <a:latin typeface="Times New Roman" pitchFamily="18" charset="0"/>
                <a:cs typeface="Times New Roman" pitchFamily="18" charset="0"/>
              </a:rPr>
              <a:t>Data warehouse concepts as a single point of truth and information in an </a:t>
            </a:r>
            <a:r>
              <a:rPr lang="en-IN" sz="2200" dirty="0" smtClean="0">
                <a:latin typeface="Times New Roman" pitchFamily="18" charset="0"/>
                <a:cs typeface="Times New Roman" pitchFamily="18" charset="0"/>
              </a:rPr>
              <a:t>organization.</a:t>
            </a:r>
          </a:p>
          <a:p>
            <a:r>
              <a:rPr lang="en-IN" sz="2200" dirty="0" smtClean="0">
                <a:latin typeface="Times New Roman" pitchFamily="18" charset="0"/>
                <a:cs typeface="Times New Roman" pitchFamily="18" charset="0"/>
              </a:rPr>
              <a:t>As </a:t>
            </a:r>
            <a:r>
              <a:rPr lang="en-IN" sz="2200" dirty="0">
                <a:latin typeface="Times New Roman" pitchFamily="18" charset="0"/>
                <a:cs typeface="Times New Roman" pitchFamily="18" charset="0"/>
              </a:rPr>
              <a:t>opposed to retrieving data from multiple storage, data warehousing allows business analysts to report similar results and create near-accurate metrics for predictive analytics.</a:t>
            </a:r>
          </a:p>
          <a:p>
            <a:endParaRPr lang="en-IN" dirty="0"/>
          </a:p>
        </p:txBody>
      </p:sp>
      <p:sp>
        <p:nvSpPr>
          <p:cNvPr id="3" name="Title 2"/>
          <p:cNvSpPr>
            <a:spLocks noGrp="1"/>
          </p:cNvSpPr>
          <p:nvPr>
            <p:ph type="title"/>
          </p:nvPr>
        </p:nvSpPr>
        <p:spPr/>
        <p:txBody>
          <a:bodyPr>
            <a:normAutofit/>
          </a:bodyPr>
          <a:lstStyle/>
          <a:p>
            <a:r>
              <a:rPr lang="en-IN" sz="4400" dirty="0">
                <a:effectLst/>
                <a:latin typeface="Times New Roman" pitchFamily="18" charset="0"/>
                <a:cs typeface="Times New Roman" pitchFamily="18" charset="0"/>
              </a:rPr>
              <a:t>2. Data Warehouse </a:t>
            </a:r>
            <a:r>
              <a:rPr lang="en-IN" sz="4400" dirty="0" smtClean="0">
                <a:effectLst/>
                <a:latin typeface="Times New Roman" pitchFamily="18" charset="0"/>
                <a:cs typeface="Times New Roman" pitchFamily="18" charset="0"/>
              </a:rPr>
              <a:t>Definition</a:t>
            </a:r>
            <a:endParaRPr lang="en-IN" sz="4400" dirty="0">
              <a:latin typeface="Times New Roman" pitchFamily="18" charset="0"/>
              <a:cs typeface="Times New Roman" pitchFamily="18" charset="0"/>
            </a:endParaRPr>
          </a:p>
        </p:txBody>
      </p:sp>
    </p:spTree>
    <p:extLst>
      <p:ext uri="{BB962C8B-B14F-4D97-AF65-F5344CB8AC3E}">
        <p14:creationId xmlns:p14="http://schemas.microsoft.com/office/powerpoint/2010/main" val="32696211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4400" dirty="0">
                <a:effectLst/>
                <a:latin typeface="Times New Roman" pitchFamily="18" charset="0"/>
                <a:cs typeface="Times New Roman" pitchFamily="18" charset="0"/>
              </a:rPr>
              <a:t>Data Warehouse </a:t>
            </a:r>
            <a:r>
              <a:rPr lang="en-IN" sz="4400" dirty="0" smtClean="0">
                <a:effectLst/>
                <a:latin typeface="Times New Roman" pitchFamily="18" charset="0"/>
                <a:cs typeface="Times New Roman" pitchFamily="18" charset="0"/>
              </a:rPr>
              <a:t>Architecture</a:t>
            </a:r>
            <a:endParaRPr lang="en-IN" sz="4400" dirty="0">
              <a:latin typeface="Times New Roman" pitchFamily="18" charset="0"/>
              <a:cs typeface="Times New Roman" pitchFamily="18" charset="0"/>
            </a:endParaRPr>
          </a:p>
        </p:txBody>
      </p:sp>
      <p:sp>
        <p:nvSpPr>
          <p:cNvPr id="5" name="Content Placeholder 4"/>
          <p:cNvSpPr>
            <a:spLocks noGrp="1"/>
          </p:cNvSpPr>
          <p:nvPr>
            <p:ph idx="1"/>
          </p:nvPr>
        </p:nvSpPr>
        <p:spPr/>
        <p:txBody>
          <a:bodyPr>
            <a:normAutofit/>
          </a:bodyPr>
          <a:lstStyle/>
          <a:p>
            <a:r>
              <a:rPr lang="en-IN" sz="2400" dirty="0">
                <a:latin typeface="Times New Roman" pitchFamily="18" charset="0"/>
                <a:cs typeface="Times New Roman" pitchFamily="18" charset="0"/>
              </a:rPr>
              <a:t>A typical data warehouse architecture includes three basic components</a:t>
            </a:r>
            <a:r>
              <a:rPr lang="en-IN" sz="2400" dirty="0" smtClean="0">
                <a:latin typeface="Times New Roman" pitchFamily="18" charset="0"/>
                <a:cs typeface="Times New Roman" pitchFamily="18" charset="0"/>
              </a:rPr>
              <a:t>:</a:t>
            </a:r>
          </a:p>
          <a:p>
            <a:pPr marL="109728" indent="0">
              <a:buNone/>
            </a:pPr>
            <a:endParaRPr lang="en-IN" sz="2400" dirty="0">
              <a:latin typeface="Times New Roman" pitchFamily="18" charset="0"/>
              <a:cs typeface="Times New Roman" pitchFamily="18" charset="0"/>
            </a:endParaRPr>
          </a:p>
        </p:txBody>
      </p:sp>
      <p:pic>
        <p:nvPicPr>
          <p:cNvPr id="6" name="Picture 5" descr="Data warehouse architrecture"/>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2492896"/>
            <a:ext cx="6912768" cy="3456384"/>
          </a:xfrm>
          <a:prstGeom prst="rect">
            <a:avLst/>
          </a:prstGeom>
          <a:noFill/>
          <a:ln>
            <a:noFill/>
          </a:ln>
        </p:spPr>
      </p:pic>
    </p:spTree>
    <p:extLst>
      <p:ext uri="{BB962C8B-B14F-4D97-AF65-F5344CB8AC3E}">
        <p14:creationId xmlns:p14="http://schemas.microsoft.com/office/powerpoint/2010/main" val="41939494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sz="2000" dirty="0">
                <a:latin typeface="Times New Roman" pitchFamily="18" charset="0"/>
                <a:cs typeface="Times New Roman" pitchFamily="18" charset="0"/>
              </a:rPr>
              <a:t>A central repository or a database is the bloodline of a custom or standard data warehouse architect, as all business data is stored </a:t>
            </a:r>
            <a:r>
              <a:rPr lang="en-IN" sz="2000" dirty="0" smtClean="0">
                <a:latin typeface="Times New Roman" pitchFamily="18" charset="0"/>
                <a:cs typeface="Times New Roman" pitchFamily="18" charset="0"/>
              </a:rPr>
              <a:t>where.</a:t>
            </a:r>
          </a:p>
          <a:p>
            <a:r>
              <a:rPr lang="en-IN" sz="2000" dirty="0" smtClean="0">
                <a:latin typeface="Times New Roman" pitchFamily="18" charset="0"/>
                <a:cs typeface="Times New Roman" pitchFamily="18" charset="0"/>
              </a:rPr>
              <a:t>Business </a:t>
            </a:r>
            <a:r>
              <a:rPr lang="en-IN" sz="2000" dirty="0">
                <a:latin typeface="Times New Roman" pitchFamily="18" charset="0"/>
                <a:cs typeface="Times New Roman" pitchFamily="18" charset="0"/>
              </a:rPr>
              <a:t>leaders and other employees can then access the data warehouse storage to draw valuable insights from its contents. </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Businesses </a:t>
            </a:r>
            <a:r>
              <a:rPr lang="en-IN" sz="2000" dirty="0">
                <a:latin typeface="Times New Roman" pitchFamily="18" charset="0"/>
                <a:cs typeface="Times New Roman" pitchFamily="18" charset="0"/>
              </a:rPr>
              <a:t>have the option of either an on-premise or cloud-based data warehouse storage.</a:t>
            </a:r>
          </a:p>
          <a:p>
            <a:r>
              <a:rPr lang="en-IN" sz="2000" dirty="0">
                <a:latin typeface="Times New Roman" pitchFamily="18" charset="0"/>
                <a:cs typeface="Times New Roman" pitchFamily="18" charset="0"/>
              </a:rPr>
              <a:t>The former option is ideal for organizations that want to process their data at high querying speeds and uncompromised </a:t>
            </a:r>
            <a:r>
              <a:rPr lang="en-IN" sz="2000" dirty="0" smtClean="0">
                <a:latin typeface="Times New Roman" pitchFamily="18" charset="0"/>
                <a:cs typeface="Times New Roman" pitchFamily="18" charset="0"/>
              </a:rPr>
              <a:t>security.</a:t>
            </a:r>
          </a:p>
          <a:p>
            <a:r>
              <a:rPr lang="en-IN" sz="2000" dirty="0" smtClean="0">
                <a:latin typeface="Times New Roman" pitchFamily="18" charset="0"/>
                <a:cs typeface="Times New Roman" pitchFamily="18" charset="0"/>
              </a:rPr>
              <a:t>On </a:t>
            </a:r>
            <a:r>
              <a:rPr lang="en-IN" sz="2000" dirty="0">
                <a:latin typeface="Times New Roman" pitchFamily="18" charset="0"/>
                <a:cs typeface="Times New Roman" pitchFamily="18" charset="0"/>
              </a:rPr>
              <a:t>the other hand, cloud-based data warehouses support automatic scalability and any data structure. They are also relatively affordable than their on-premise counterparts.</a:t>
            </a:r>
          </a:p>
          <a:p>
            <a:r>
              <a:rPr lang="en-IN" sz="2000" dirty="0">
                <a:latin typeface="Times New Roman" pitchFamily="18" charset="0"/>
                <a:cs typeface="Times New Roman" pitchFamily="18" charset="0"/>
              </a:rPr>
              <a:t>Some data architects might also help you build collective storage options that run parallel as a centralized warehouse. This approach is usually ideal when enhancing scalability.</a:t>
            </a:r>
          </a:p>
        </p:txBody>
      </p:sp>
      <p:sp>
        <p:nvSpPr>
          <p:cNvPr id="3" name="Title 2"/>
          <p:cNvSpPr>
            <a:spLocks noGrp="1"/>
          </p:cNvSpPr>
          <p:nvPr>
            <p:ph type="title"/>
          </p:nvPr>
        </p:nvSpPr>
        <p:spPr/>
        <p:txBody>
          <a:bodyPr>
            <a:normAutofit/>
          </a:bodyPr>
          <a:lstStyle/>
          <a:p>
            <a:r>
              <a:rPr lang="en-IN" sz="4400" dirty="0">
                <a:effectLst/>
                <a:latin typeface="Times New Roman" pitchFamily="18" charset="0"/>
                <a:cs typeface="Times New Roman" pitchFamily="18" charset="0"/>
              </a:rPr>
              <a:t>Data Warehouse </a:t>
            </a:r>
            <a:r>
              <a:rPr lang="en-IN" sz="4400" dirty="0" smtClean="0">
                <a:effectLst/>
                <a:latin typeface="Times New Roman" pitchFamily="18" charset="0"/>
                <a:cs typeface="Times New Roman" pitchFamily="18" charset="0"/>
              </a:rPr>
              <a:t>Storage</a:t>
            </a:r>
            <a:endParaRPr lang="en-IN" sz="4400" dirty="0">
              <a:latin typeface="Times New Roman" pitchFamily="18" charset="0"/>
              <a:cs typeface="Times New Roman" pitchFamily="18" charset="0"/>
            </a:endParaRPr>
          </a:p>
        </p:txBody>
      </p:sp>
    </p:spTree>
    <p:extLst>
      <p:ext uri="{BB962C8B-B14F-4D97-AF65-F5344CB8AC3E}">
        <p14:creationId xmlns:p14="http://schemas.microsoft.com/office/powerpoint/2010/main" val="42653253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124744"/>
            <a:ext cx="8229600" cy="4525963"/>
          </a:xfrm>
        </p:spPr>
        <p:txBody>
          <a:bodyPr>
            <a:normAutofit/>
          </a:bodyPr>
          <a:lstStyle/>
          <a:p>
            <a:r>
              <a:rPr lang="en-IN" sz="2000" b="1" dirty="0">
                <a:latin typeface="Times New Roman" pitchFamily="18" charset="0"/>
                <a:cs typeface="Times New Roman" pitchFamily="18" charset="0"/>
              </a:rPr>
              <a:t>Metadata</a:t>
            </a:r>
            <a:endParaRPr lang="en-IN" sz="2000" b="1"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Metadata </a:t>
            </a:r>
            <a:r>
              <a:rPr lang="en-IN" sz="2000" dirty="0">
                <a:latin typeface="Times New Roman" pitchFamily="18" charset="0"/>
                <a:cs typeface="Times New Roman" pitchFamily="18" charset="0"/>
              </a:rPr>
              <a:t>contains the information and guidelines for changing and processing data when loading it into a warehouse environment.</a:t>
            </a:r>
          </a:p>
          <a:p>
            <a:r>
              <a:rPr lang="en-IN" sz="2000" b="1" dirty="0">
                <a:latin typeface="Times New Roman" pitchFamily="18" charset="0"/>
                <a:cs typeface="Times New Roman" pitchFamily="18" charset="0"/>
              </a:rPr>
              <a:t>Access Tools</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These are tools that are integrated into the warehouse architecture to facilitate access, as well as interactions of the stored data with end-users. These tools might include querying, reporting, or data mining tools, based on the model of the data warehouse model.</a:t>
            </a:r>
          </a:p>
          <a:p>
            <a:r>
              <a:rPr lang="en-IN" sz="2000" b="1" dirty="0">
                <a:latin typeface="Times New Roman" pitchFamily="18" charset="0"/>
                <a:cs typeface="Times New Roman" pitchFamily="18" charset="0"/>
              </a:rPr>
              <a:t>Management Tools</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Data warehouse tools help businesses perform automated administrative duties</a:t>
            </a:r>
            <a:r>
              <a:rPr lang="en-IN"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p:txBody>
      </p:sp>
      <p:sp>
        <p:nvSpPr>
          <p:cNvPr id="3" name="Title 2"/>
          <p:cNvSpPr>
            <a:spLocks noGrp="1"/>
          </p:cNvSpPr>
          <p:nvPr>
            <p:ph type="title"/>
          </p:nvPr>
        </p:nvSpPr>
        <p:spPr>
          <a:xfrm>
            <a:off x="457200" y="404664"/>
            <a:ext cx="4402832" cy="648072"/>
          </a:xfrm>
        </p:spPr>
        <p:txBody>
          <a:bodyPr>
            <a:normAutofit/>
          </a:bodyPr>
          <a:lstStyle/>
          <a:p>
            <a:r>
              <a:rPr lang="en-IN" sz="2800" dirty="0">
                <a:effectLst/>
                <a:latin typeface="Times New Roman" pitchFamily="18" charset="0"/>
                <a:cs typeface="Times New Roman" pitchFamily="18" charset="0"/>
              </a:rPr>
              <a:t>Data Warehouse Storage</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15928473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sz="2200" dirty="0">
                <a:latin typeface="Times New Roman" pitchFamily="18" charset="0"/>
                <a:cs typeface="Times New Roman" pitchFamily="18" charset="0"/>
              </a:rPr>
              <a:t>D</a:t>
            </a:r>
            <a:r>
              <a:rPr lang="en-IN" sz="2200" dirty="0" smtClean="0">
                <a:latin typeface="Times New Roman" pitchFamily="18" charset="0"/>
                <a:cs typeface="Times New Roman" pitchFamily="18" charset="0"/>
              </a:rPr>
              <a:t>ata</a:t>
            </a:r>
            <a:r>
              <a:rPr lang="en-IN" sz="2200" b="1" dirty="0" smtClean="0">
                <a:latin typeface="Times New Roman" pitchFamily="18" charset="0"/>
                <a:cs typeface="Times New Roman" pitchFamily="18" charset="0"/>
              </a:rPr>
              <a:t> </a:t>
            </a:r>
            <a:r>
              <a:rPr lang="en-IN" sz="2200" dirty="0">
                <a:latin typeface="Times New Roman" pitchFamily="18" charset="0"/>
                <a:cs typeface="Times New Roman" pitchFamily="18" charset="0"/>
              </a:rPr>
              <a:t>mart is a smaller data warehouse (their size is usually less than 100Gb.). </a:t>
            </a:r>
            <a:endParaRPr lang="en-IN" sz="2200" dirty="0" smtClean="0">
              <a:latin typeface="Times New Roman" pitchFamily="18" charset="0"/>
              <a:cs typeface="Times New Roman" pitchFamily="18" charset="0"/>
            </a:endParaRPr>
          </a:p>
          <a:p>
            <a:r>
              <a:rPr lang="en-IN" sz="2200" dirty="0" smtClean="0">
                <a:latin typeface="Times New Roman" pitchFamily="18" charset="0"/>
                <a:cs typeface="Times New Roman" pitchFamily="18" charset="0"/>
              </a:rPr>
              <a:t>They </a:t>
            </a:r>
            <a:r>
              <a:rPr lang="en-IN" sz="2200" dirty="0">
                <a:latin typeface="Times New Roman" pitchFamily="18" charset="0"/>
                <a:cs typeface="Times New Roman" pitchFamily="18" charset="0"/>
              </a:rPr>
              <a:t>become necessary when the company and the amount of its data grow and it becomes too long and ineffective to search for information in an enterprise DW. </a:t>
            </a:r>
            <a:endParaRPr lang="en-IN" sz="2200" dirty="0" smtClean="0">
              <a:latin typeface="Times New Roman" pitchFamily="18" charset="0"/>
              <a:cs typeface="Times New Roman" pitchFamily="18" charset="0"/>
            </a:endParaRPr>
          </a:p>
          <a:p>
            <a:r>
              <a:rPr lang="en-IN" sz="2200" dirty="0" smtClean="0">
                <a:latin typeface="Times New Roman" pitchFamily="18" charset="0"/>
                <a:cs typeface="Times New Roman" pitchFamily="18" charset="0"/>
              </a:rPr>
              <a:t>Instead</a:t>
            </a:r>
            <a:r>
              <a:rPr lang="en-IN" sz="2200" dirty="0">
                <a:latin typeface="Times New Roman" pitchFamily="18" charset="0"/>
                <a:cs typeface="Times New Roman" pitchFamily="18" charset="0"/>
              </a:rPr>
              <a:t>, data marts are built to allow different departments (e.g., sales, marketing, C-suite) to access relevant information quickly and easily</a:t>
            </a:r>
            <a:r>
              <a:rPr lang="en-IN" sz="2200" dirty="0" smtClean="0">
                <a:latin typeface="Times New Roman" pitchFamily="18" charset="0"/>
                <a:cs typeface="Times New Roman" pitchFamily="18" charset="0"/>
              </a:rPr>
              <a:t>.</a:t>
            </a:r>
          </a:p>
          <a:p>
            <a:r>
              <a:rPr lang="en-IN" sz="2200" dirty="0">
                <a:latin typeface="Times New Roman" pitchFamily="18" charset="0"/>
                <a:cs typeface="Times New Roman" pitchFamily="18" charset="0"/>
              </a:rPr>
              <a:t>Data marts exist in three prevalent types, including:</a:t>
            </a:r>
          </a:p>
          <a:p>
            <a:pPr lvl="0"/>
            <a:r>
              <a:rPr lang="en-IN" sz="2200" b="1" dirty="0">
                <a:latin typeface="Times New Roman" pitchFamily="18" charset="0"/>
                <a:cs typeface="Times New Roman" pitchFamily="18" charset="0"/>
              </a:rPr>
              <a:t>Dependent data marts</a:t>
            </a:r>
            <a:r>
              <a:rPr lang="en-IN" sz="2200" dirty="0">
                <a:latin typeface="Times New Roman" pitchFamily="18" charset="0"/>
                <a:cs typeface="Times New Roman" pitchFamily="18" charset="0"/>
              </a:rPr>
              <a:t> are created from an enterprise DW and used as a primary source of information (also known as a top-down approach).</a:t>
            </a:r>
          </a:p>
          <a:p>
            <a:pPr lvl="0"/>
            <a:r>
              <a:rPr lang="en-IN" sz="2200" b="1" dirty="0">
                <a:latin typeface="Times New Roman" pitchFamily="18" charset="0"/>
                <a:cs typeface="Times New Roman" pitchFamily="18" charset="0"/>
              </a:rPr>
              <a:t>Independent data marts</a:t>
            </a:r>
            <a:r>
              <a:rPr lang="en-IN" sz="2200" dirty="0">
                <a:latin typeface="Times New Roman" pitchFamily="18" charset="0"/>
                <a:cs typeface="Times New Roman" pitchFamily="18" charset="0"/>
              </a:rPr>
              <a:t> are standalone systems that function without DWs extracting information from various external and internal sources (it’s also known as a top-down approach).</a:t>
            </a:r>
          </a:p>
          <a:p>
            <a:pPr lvl="0"/>
            <a:r>
              <a:rPr lang="en-IN" sz="2200" b="1" dirty="0">
                <a:latin typeface="Times New Roman" pitchFamily="18" charset="0"/>
                <a:cs typeface="Times New Roman" pitchFamily="18" charset="0"/>
              </a:rPr>
              <a:t>Hybrid data marts</a:t>
            </a:r>
            <a:r>
              <a:rPr lang="en-IN" sz="2200" dirty="0">
                <a:latin typeface="Times New Roman" pitchFamily="18" charset="0"/>
                <a:cs typeface="Times New Roman" pitchFamily="18" charset="0"/>
              </a:rPr>
              <a:t> combine information from both DW and other operational systems.</a:t>
            </a:r>
          </a:p>
          <a:p>
            <a:endParaRPr lang="en-IN" sz="2400" dirty="0">
              <a:latin typeface="Times New Roman" pitchFamily="18" charset="0"/>
              <a:cs typeface="Times New Roman" pitchFamily="18" charset="0"/>
            </a:endParaRPr>
          </a:p>
          <a:p>
            <a:endParaRPr lang="en-IN" dirty="0"/>
          </a:p>
        </p:txBody>
      </p:sp>
      <p:sp>
        <p:nvSpPr>
          <p:cNvPr id="3" name="Title 2"/>
          <p:cNvSpPr>
            <a:spLocks noGrp="1"/>
          </p:cNvSpPr>
          <p:nvPr>
            <p:ph type="title"/>
          </p:nvPr>
        </p:nvSpPr>
        <p:spPr/>
        <p:txBody>
          <a:bodyPr>
            <a:normAutofit/>
          </a:bodyPr>
          <a:lstStyle/>
          <a:p>
            <a:r>
              <a:rPr lang="en-IN" sz="4400" dirty="0">
                <a:latin typeface="Times New Roman" pitchFamily="18" charset="0"/>
                <a:cs typeface="Times New Roman" pitchFamily="18" charset="0"/>
              </a:rPr>
              <a:t>3. Data </a:t>
            </a:r>
            <a:r>
              <a:rPr lang="en-IN" sz="4400" dirty="0" smtClean="0">
                <a:latin typeface="Times New Roman" pitchFamily="18" charset="0"/>
                <a:cs typeface="Times New Roman" pitchFamily="18" charset="0"/>
              </a:rPr>
              <a:t>Marts</a:t>
            </a:r>
            <a:endParaRPr lang="en-IN" sz="4400" dirty="0">
              <a:latin typeface="Times New Roman" pitchFamily="18" charset="0"/>
              <a:cs typeface="Times New Roman" pitchFamily="18" charset="0"/>
            </a:endParaRPr>
          </a:p>
        </p:txBody>
      </p:sp>
    </p:spTree>
    <p:extLst>
      <p:ext uri="{BB962C8B-B14F-4D97-AF65-F5344CB8AC3E}">
        <p14:creationId xmlns:p14="http://schemas.microsoft.com/office/powerpoint/2010/main" val="4071831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404664"/>
            <a:ext cx="7772400" cy="1470025"/>
          </a:xfrm>
        </p:spPr>
        <p:txBody>
          <a:bodyPr>
            <a:normAutofit/>
          </a:bodyPr>
          <a:lstStyle/>
          <a:p>
            <a:r>
              <a:rPr lang="en-US" sz="4000" b="1" dirty="0" smtClean="0">
                <a:latin typeface="Times New Roman" pitchFamily="18" charset="0"/>
                <a:cs typeface="Times New Roman" pitchFamily="18" charset="0"/>
              </a:rPr>
              <a:t>Course Objectives</a:t>
            </a:r>
            <a:endParaRPr lang="en-IN" sz="4000" b="1" dirty="0">
              <a:latin typeface="Times New Roman" pitchFamily="18" charset="0"/>
              <a:cs typeface="Times New Roman" pitchFamily="18" charset="0"/>
            </a:endParaRPr>
          </a:p>
        </p:txBody>
      </p:sp>
      <p:sp>
        <p:nvSpPr>
          <p:cNvPr id="3" name="Subtitle 2"/>
          <p:cNvSpPr>
            <a:spLocks noGrp="1"/>
          </p:cNvSpPr>
          <p:nvPr>
            <p:ph type="subTitle" idx="1"/>
          </p:nvPr>
        </p:nvSpPr>
        <p:spPr>
          <a:xfrm>
            <a:off x="1043608" y="2060848"/>
            <a:ext cx="6944816" cy="3937992"/>
          </a:xfrm>
        </p:spPr>
        <p:txBody>
          <a:bodyPr>
            <a:normAutofit/>
          </a:bodyPr>
          <a:lstStyle/>
          <a:p>
            <a:r>
              <a:rPr lang="en-US" dirty="0" smtClean="0">
                <a:solidFill>
                  <a:schemeClr val="tx2"/>
                </a:solidFill>
                <a:latin typeface="Times New Roman" pitchFamily="18" charset="0"/>
                <a:cs typeface="Times New Roman" pitchFamily="18" charset="0"/>
              </a:rPr>
              <a:t>To learn data engineering concepts, Advanced Excel, Power BI, Tableau, and basic data analysis for effective data manipulation and visualization.</a:t>
            </a:r>
            <a:endParaRPr lang="en-IN" dirty="0">
              <a:solidFill>
                <a:schemeClr val="tx2"/>
              </a:solidFill>
              <a:latin typeface="Times New Roman" pitchFamily="18" charset="0"/>
              <a:cs typeface="Times New Roman" pitchFamily="18" charset="0"/>
            </a:endParaRPr>
          </a:p>
        </p:txBody>
      </p:sp>
    </p:spTree>
    <p:extLst>
      <p:ext uri="{BB962C8B-B14F-4D97-AF65-F5344CB8AC3E}">
        <p14:creationId xmlns:p14="http://schemas.microsoft.com/office/powerpoint/2010/main" val="33560456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4400" dirty="0" smtClean="0">
                <a:effectLst/>
                <a:latin typeface="Times New Roman" pitchFamily="18" charset="0"/>
                <a:cs typeface="Times New Roman" pitchFamily="18" charset="0"/>
              </a:rPr>
              <a:t>Data Marts</a:t>
            </a:r>
            <a:endParaRPr lang="en-IN" sz="4400" dirty="0">
              <a:latin typeface="Times New Roman" pitchFamily="18" charset="0"/>
              <a:cs typeface="Times New Roman" pitchFamily="18" charset="0"/>
            </a:endParaRPr>
          </a:p>
        </p:txBody>
      </p:sp>
      <p:pic>
        <p:nvPicPr>
          <p:cNvPr id="4" name="Content Placeholder 3" descr="Data infrastrcuture with data marts"/>
          <p:cNvPicPr>
            <a:picLocks noGrp="1"/>
          </p:cNvPicPr>
          <p:nvPr>
            <p:ph idx="1"/>
          </p:nvPr>
        </p:nvPicPr>
        <p:blipFill rotWithShape="1">
          <a:blip r:embed="rId2" cstate="print">
            <a:extLst>
              <a:ext uri="{28A0092B-C50C-407E-A947-70E740481C1C}">
                <a14:useLocalDpi xmlns:a14="http://schemas.microsoft.com/office/drawing/2010/main" val="0"/>
              </a:ext>
            </a:extLst>
          </a:blip>
          <a:srcRect l="-797" t="-11012" r="797" b="11012"/>
          <a:stretch/>
        </p:blipFill>
        <p:spPr bwMode="auto">
          <a:xfrm>
            <a:off x="539552" y="1124744"/>
            <a:ext cx="8157592" cy="388843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504239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000" dirty="0">
                <a:latin typeface="Times New Roman" pitchFamily="18" charset="0"/>
                <a:cs typeface="Times New Roman" pitchFamily="18" charset="0"/>
              </a:rPr>
              <a:t>So, the main difference between data warehouses and data marts is that a DW is a large repository that holds all company data extracted from multiple sources, making it difficult to process and manage </a:t>
            </a:r>
            <a:r>
              <a:rPr lang="en-IN" sz="2000" dirty="0" smtClean="0">
                <a:latin typeface="Times New Roman" pitchFamily="18" charset="0"/>
                <a:cs typeface="Times New Roman" pitchFamily="18" charset="0"/>
              </a:rPr>
              <a:t>queries.</a:t>
            </a:r>
          </a:p>
          <a:p>
            <a:r>
              <a:rPr lang="en-IN" sz="2000" dirty="0" smtClean="0">
                <a:latin typeface="Times New Roman" pitchFamily="18" charset="0"/>
                <a:cs typeface="Times New Roman" pitchFamily="18" charset="0"/>
              </a:rPr>
              <a:t>Meanwhile</a:t>
            </a:r>
            <a:r>
              <a:rPr lang="en-IN" sz="2000" dirty="0">
                <a:latin typeface="Times New Roman" pitchFamily="18" charset="0"/>
                <a:cs typeface="Times New Roman" pitchFamily="18" charset="0"/>
              </a:rPr>
              <a:t>, a data mart is a smaller repository containing a limited amount of data for a particular business group or department</a:t>
            </a:r>
            <a:r>
              <a:rPr lang="en-IN" sz="2000" dirty="0" smtClean="0">
                <a:latin typeface="Times New Roman" pitchFamily="18" charset="0"/>
                <a:cs typeface="Times New Roman" pitchFamily="18" charset="0"/>
              </a:rPr>
              <a:t>.</a:t>
            </a:r>
          </a:p>
          <a:p>
            <a:pPr marL="109728" indent="0">
              <a:buNone/>
            </a:pPr>
            <a:endParaRPr lang="en-IN" sz="20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sz="4400" dirty="0" smtClean="0">
                <a:latin typeface="Times New Roman" pitchFamily="18" charset="0"/>
                <a:cs typeface="Times New Roman" pitchFamily="18" charset="0"/>
              </a:rPr>
              <a:t>Data </a:t>
            </a:r>
            <a:r>
              <a:rPr lang="en-IN" sz="4400" dirty="0">
                <a:latin typeface="Times New Roman" pitchFamily="18" charset="0"/>
                <a:cs typeface="Times New Roman" pitchFamily="18" charset="0"/>
              </a:rPr>
              <a:t>warehouses </a:t>
            </a:r>
            <a:r>
              <a:rPr lang="en-IN" sz="4400" dirty="0" err="1" smtClean="0">
                <a:latin typeface="Times New Roman" pitchFamily="18" charset="0"/>
                <a:cs typeface="Times New Roman" pitchFamily="18" charset="0"/>
              </a:rPr>
              <a:t>vs</a:t>
            </a:r>
            <a:r>
              <a:rPr lang="en-IN" sz="4400" dirty="0" smtClean="0">
                <a:latin typeface="Times New Roman" pitchFamily="18" charset="0"/>
                <a:cs typeface="Times New Roman" pitchFamily="18" charset="0"/>
              </a:rPr>
              <a:t> Data </a:t>
            </a:r>
            <a:r>
              <a:rPr lang="en-IN" sz="4400" dirty="0">
                <a:latin typeface="Times New Roman" pitchFamily="18" charset="0"/>
                <a:cs typeface="Times New Roman" pitchFamily="18" charset="0"/>
              </a:rPr>
              <a:t>marts</a:t>
            </a:r>
          </a:p>
        </p:txBody>
      </p:sp>
    </p:spTree>
    <p:extLst>
      <p:ext uri="{BB962C8B-B14F-4D97-AF65-F5344CB8AC3E}">
        <p14:creationId xmlns:p14="http://schemas.microsoft.com/office/powerpoint/2010/main" val="20873877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mayur\CSMSS College\Data Engineering\unit 1\data_management-data_warehouse_vs_data_mart-f.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552" y="260648"/>
            <a:ext cx="8064896" cy="6048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2754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1800" dirty="0">
                <a:latin typeface="Times New Roman" pitchFamily="18" charset="0"/>
                <a:cs typeface="Times New Roman" pitchFamily="18" charset="0"/>
              </a:rPr>
              <a:t>OLAP is a simple abbreviation for Online Analytical Processing. This computational program allows business analysts and data engineers to take a multidimensional approach to data analysis. In other words, this tech helps organizations vast data from different angles, as opposed to OLTP.</a:t>
            </a:r>
          </a:p>
          <a:p>
            <a:r>
              <a:rPr lang="en-IN" sz="1800" dirty="0">
                <a:latin typeface="Times New Roman" pitchFamily="18" charset="0"/>
                <a:cs typeface="Times New Roman" pitchFamily="18" charset="0"/>
              </a:rPr>
              <a:t>OLAP cubes are the multidimensional structures that represent data. However, unlike traditional database representation (usually in rows and columns), which can be generated automatically, OLAP cubes must be custom-built for individual reporting and analytical querying.</a:t>
            </a:r>
          </a:p>
          <a:p>
            <a:r>
              <a:rPr lang="en-IN" sz="1800" dirty="0">
                <a:latin typeface="Times New Roman" pitchFamily="18" charset="0"/>
                <a:cs typeface="Times New Roman" pitchFamily="18" charset="0"/>
              </a:rPr>
              <a:t>There are multiple steps of OLAP:</a:t>
            </a:r>
          </a:p>
          <a:p>
            <a:pPr lvl="0">
              <a:buFont typeface="Courier New" pitchFamily="49" charset="0"/>
              <a:buChar char="o"/>
            </a:pPr>
            <a:r>
              <a:rPr lang="en-IN" sz="1800" dirty="0">
                <a:latin typeface="Times New Roman" pitchFamily="18" charset="0"/>
                <a:cs typeface="Times New Roman" pitchFamily="18" charset="0"/>
              </a:rPr>
              <a:t>First, data is first extracted from various data sources and formats, like text files and </a:t>
            </a:r>
            <a:r>
              <a:rPr lang="en-IN" sz="1800" dirty="0" err="1">
                <a:latin typeface="Times New Roman" pitchFamily="18" charset="0"/>
                <a:cs typeface="Times New Roman" pitchFamily="18" charset="0"/>
              </a:rPr>
              <a:t>spreadsheets</a:t>
            </a:r>
            <a:r>
              <a:rPr lang="en-IN" sz="1800" dirty="0">
                <a:latin typeface="Times New Roman" pitchFamily="18" charset="0"/>
                <a:cs typeface="Times New Roman" pitchFamily="18" charset="0"/>
              </a:rPr>
              <a:t>. This data is then stored in the </a:t>
            </a:r>
            <a:r>
              <a:rPr lang="en-IN" sz="1800" b="1" dirty="0">
                <a:latin typeface="Times New Roman" pitchFamily="18" charset="0"/>
                <a:cs typeface="Times New Roman" pitchFamily="18" charset="0"/>
              </a:rPr>
              <a:t>Data Warehouse</a:t>
            </a:r>
            <a:r>
              <a:rPr lang="en-IN" sz="1800" dirty="0">
                <a:latin typeface="Times New Roman" pitchFamily="18" charset="0"/>
                <a:cs typeface="Times New Roman" pitchFamily="18" charset="0"/>
              </a:rPr>
              <a:t>. </a:t>
            </a:r>
          </a:p>
          <a:p>
            <a:pPr lvl="0">
              <a:buFont typeface="Courier New" pitchFamily="49" charset="0"/>
              <a:buChar char="o"/>
            </a:pPr>
            <a:r>
              <a:rPr lang="en-IN" sz="1800" dirty="0">
                <a:latin typeface="Times New Roman" pitchFamily="18" charset="0"/>
                <a:cs typeface="Times New Roman" pitchFamily="18" charset="0"/>
              </a:rPr>
              <a:t>Next, the data is </a:t>
            </a:r>
            <a:r>
              <a:rPr lang="en-IN" sz="1800" b="1" dirty="0">
                <a:latin typeface="Times New Roman" pitchFamily="18" charset="0"/>
                <a:cs typeface="Times New Roman" pitchFamily="18" charset="0"/>
              </a:rPr>
              <a:t>cleaned, transformed, and stored in OLAP Cubes</a:t>
            </a:r>
            <a:r>
              <a:rPr lang="en-IN" sz="1800" dirty="0">
                <a:latin typeface="Times New Roman" pitchFamily="18" charset="0"/>
                <a:cs typeface="Times New Roman" pitchFamily="18" charset="0"/>
              </a:rPr>
              <a:t> </a:t>
            </a:r>
          </a:p>
          <a:p>
            <a:pPr lvl="0">
              <a:buFont typeface="Courier New" pitchFamily="49" charset="0"/>
              <a:buChar char="o"/>
            </a:pPr>
            <a:r>
              <a:rPr lang="en-IN" sz="1800" dirty="0">
                <a:latin typeface="Times New Roman" pitchFamily="18" charset="0"/>
                <a:cs typeface="Times New Roman" pitchFamily="18" charset="0"/>
              </a:rPr>
              <a:t>Once in the OLAP cubes, information is then pre-calculated and pre-aggregated in advance for further analysis</a:t>
            </a:r>
          </a:p>
          <a:p>
            <a:pPr lvl="0">
              <a:buFont typeface="Courier New" pitchFamily="49" charset="0"/>
              <a:buChar char="o"/>
            </a:pPr>
            <a:r>
              <a:rPr lang="en-IN" sz="1800" dirty="0">
                <a:latin typeface="Times New Roman" pitchFamily="18" charset="0"/>
                <a:cs typeface="Times New Roman" pitchFamily="18" charset="0"/>
              </a:rPr>
              <a:t>Lastly, the user gets the data from the OLAP cubes by running queries against </a:t>
            </a:r>
            <a:r>
              <a:rPr lang="en-IN" sz="1800" dirty="0" smtClean="0">
                <a:latin typeface="Times New Roman" pitchFamily="18" charset="0"/>
                <a:cs typeface="Times New Roman" pitchFamily="18" charset="0"/>
              </a:rPr>
              <a:t>them</a:t>
            </a:r>
            <a:endParaRPr lang="en-IN" sz="18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sz="4000" dirty="0">
                <a:effectLst/>
                <a:latin typeface="Times New Roman" pitchFamily="18" charset="0"/>
                <a:cs typeface="Times New Roman" pitchFamily="18" charset="0"/>
              </a:rPr>
              <a:t>4. OLAP and OLAP </a:t>
            </a:r>
            <a:r>
              <a:rPr lang="en-IN" sz="4000" dirty="0" smtClean="0">
                <a:effectLst/>
                <a:latin typeface="Times New Roman" pitchFamily="18" charset="0"/>
                <a:cs typeface="Times New Roman" pitchFamily="18" charset="0"/>
              </a:rPr>
              <a:t>Cubes</a:t>
            </a:r>
            <a:endParaRPr lang="en-IN" sz="4000" dirty="0">
              <a:latin typeface="Times New Roman" pitchFamily="18" charset="0"/>
              <a:cs typeface="Times New Roman" pitchFamily="18" charset="0"/>
            </a:endParaRPr>
          </a:p>
        </p:txBody>
      </p:sp>
    </p:spTree>
    <p:extLst>
      <p:ext uri="{BB962C8B-B14F-4D97-AF65-F5344CB8AC3E}">
        <p14:creationId xmlns:p14="http://schemas.microsoft.com/office/powerpoint/2010/main" val="13487196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IN" sz="4400" dirty="0" smtClean="0">
                <a:latin typeface="Times New Roman" pitchFamily="18" charset="0"/>
                <a:cs typeface="Times New Roman" pitchFamily="18" charset="0"/>
              </a:rPr>
              <a:t>OLAP Process</a:t>
            </a:r>
            <a:endParaRPr lang="en-IN" sz="4400" dirty="0">
              <a:latin typeface="Times New Roman" pitchFamily="18" charset="0"/>
              <a:cs typeface="Times New Roman" pitchFamily="18" charset="0"/>
            </a:endParaRPr>
          </a:p>
        </p:txBody>
      </p:sp>
      <p:pic>
        <p:nvPicPr>
          <p:cNvPr id="4" name="Content Placeholder 3" descr="Illustration showing the OLAP Process"/>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3215" y="1481138"/>
            <a:ext cx="5455089" cy="4828182"/>
          </a:xfrm>
          <a:prstGeom prst="rect">
            <a:avLst/>
          </a:prstGeom>
          <a:noFill/>
          <a:ln>
            <a:noFill/>
          </a:ln>
        </p:spPr>
      </p:pic>
    </p:spTree>
    <p:extLst>
      <p:ext uri="{BB962C8B-B14F-4D97-AF65-F5344CB8AC3E}">
        <p14:creationId xmlns:p14="http://schemas.microsoft.com/office/powerpoint/2010/main" val="37850871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latin typeface="Times New Roman" pitchFamily="18" charset="0"/>
                <a:cs typeface="Times New Roman" pitchFamily="18" charset="0"/>
              </a:rPr>
              <a:t>Big data is a collection of data from many different sources and is often describe by five characteristics: </a:t>
            </a:r>
            <a:r>
              <a:rPr lang="en-US" sz="2000" b="1" dirty="0">
                <a:latin typeface="Times New Roman" pitchFamily="18" charset="0"/>
                <a:cs typeface="Times New Roman" pitchFamily="18" charset="0"/>
              </a:rPr>
              <a:t>volume, value, variety, velocity, and veracity</a:t>
            </a:r>
            <a:r>
              <a:rPr lang="en-US" sz="2000" b="1" dirty="0" smtClean="0">
                <a:latin typeface="Times New Roman" pitchFamily="18" charset="0"/>
                <a:cs typeface="Times New Roman" pitchFamily="18" charset="0"/>
              </a:rPr>
              <a:t>.</a:t>
            </a:r>
          </a:p>
          <a:p>
            <a:r>
              <a:rPr lang="en-IN" sz="2000" dirty="0" smtClean="0">
                <a:latin typeface="Times New Roman" pitchFamily="18" charset="0"/>
                <a:cs typeface="Times New Roman" pitchFamily="18" charset="0"/>
              </a:rPr>
              <a:t>The </a:t>
            </a:r>
            <a:r>
              <a:rPr lang="en-IN" sz="2000" dirty="0">
                <a:latin typeface="Times New Roman" pitchFamily="18" charset="0"/>
                <a:cs typeface="Times New Roman" pitchFamily="18" charset="0"/>
              </a:rPr>
              <a:t>architecture used in big data applications varies accordingly with the amount of data involved. Organizations that employ big data technology usually use a data lake to power the infrastructure, instead of a traditional data warehouse.</a:t>
            </a:r>
          </a:p>
          <a:p>
            <a:r>
              <a:rPr lang="en-IN" sz="2000" dirty="0">
                <a:latin typeface="Times New Roman" pitchFamily="18" charset="0"/>
                <a:cs typeface="Times New Roman" pitchFamily="18" charset="0"/>
              </a:rPr>
              <a:t>Prevalent big data concepts include:</a:t>
            </a:r>
          </a:p>
          <a:p>
            <a:pPr lvl="0">
              <a:buFont typeface="Courier New" pitchFamily="49" charset="0"/>
              <a:buChar char="o"/>
            </a:pPr>
            <a:r>
              <a:rPr lang="en-IN" sz="2000" dirty="0">
                <a:latin typeface="Times New Roman" pitchFamily="18" charset="0"/>
                <a:cs typeface="Times New Roman" pitchFamily="18" charset="0"/>
              </a:rPr>
              <a:t>Data Lake</a:t>
            </a:r>
          </a:p>
          <a:p>
            <a:pPr lvl="0">
              <a:buFont typeface="Courier New" pitchFamily="49" charset="0"/>
              <a:buChar char="o"/>
            </a:pPr>
            <a:r>
              <a:rPr lang="en-IN" sz="2000" dirty="0" err="1">
                <a:latin typeface="Times New Roman" pitchFamily="18" charset="0"/>
                <a:cs typeface="Times New Roman" pitchFamily="18" charset="0"/>
              </a:rPr>
              <a:t>Hadoop</a:t>
            </a:r>
            <a:endParaRPr lang="en-IN" sz="2000" dirty="0">
              <a:latin typeface="Times New Roman" pitchFamily="18" charset="0"/>
              <a:cs typeface="Times New Roman" pitchFamily="18" charset="0"/>
            </a:endParaRPr>
          </a:p>
          <a:p>
            <a:pPr lvl="0">
              <a:buFont typeface="Courier New" pitchFamily="49" charset="0"/>
              <a:buChar char="o"/>
            </a:pPr>
            <a:r>
              <a:rPr lang="en-IN" sz="2000" dirty="0">
                <a:latin typeface="Times New Roman" pitchFamily="18" charset="0"/>
                <a:cs typeface="Times New Roman" pitchFamily="18" charset="0"/>
              </a:rPr>
              <a:t>Enterprise Data </a:t>
            </a:r>
            <a:r>
              <a:rPr lang="en-IN" sz="2000" dirty="0" smtClean="0">
                <a:latin typeface="Times New Roman" pitchFamily="18" charset="0"/>
                <a:cs typeface="Times New Roman" pitchFamily="18" charset="0"/>
              </a:rPr>
              <a:t>Hub</a:t>
            </a:r>
            <a:endParaRPr lang="en-IN" sz="20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sz="4400" dirty="0">
                <a:effectLst/>
                <a:latin typeface="Times New Roman" pitchFamily="18" charset="0"/>
                <a:cs typeface="Times New Roman" pitchFamily="18" charset="0"/>
              </a:rPr>
              <a:t>5. Big Data </a:t>
            </a:r>
            <a:r>
              <a:rPr lang="en-IN" sz="4400" dirty="0" smtClean="0">
                <a:effectLst/>
                <a:latin typeface="Times New Roman" pitchFamily="18" charset="0"/>
                <a:cs typeface="Times New Roman" pitchFamily="18" charset="0"/>
              </a:rPr>
              <a:t>Concepts</a:t>
            </a:r>
            <a:endParaRPr lang="en-IN" sz="4400" dirty="0">
              <a:latin typeface="Times New Roman" pitchFamily="18" charset="0"/>
              <a:cs typeface="Times New Roman" pitchFamily="18" charset="0"/>
            </a:endParaRPr>
          </a:p>
        </p:txBody>
      </p:sp>
    </p:spTree>
    <p:extLst>
      <p:ext uri="{BB962C8B-B14F-4D97-AF65-F5344CB8AC3E}">
        <p14:creationId xmlns:p14="http://schemas.microsoft.com/office/powerpoint/2010/main" val="24226837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N" sz="1800" dirty="0">
                <a:latin typeface="Times New Roman" pitchFamily="18" charset="0"/>
                <a:cs typeface="Times New Roman" pitchFamily="18" charset="0"/>
              </a:rPr>
              <a:t>Data architecture-as-a-service is an approach taken by business data users to </a:t>
            </a:r>
            <a:r>
              <a:rPr lang="en-IN" sz="1800" dirty="0" smtClean="0">
                <a:latin typeface="Times New Roman" pitchFamily="18" charset="0"/>
                <a:cs typeface="Times New Roman" pitchFamily="18" charset="0"/>
              </a:rPr>
              <a:t>circumvent data bottlenecks </a:t>
            </a:r>
            <a:r>
              <a:rPr lang="en-IN" sz="1800" dirty="0">
                <a:latin typeface="Times New Roman" pitchFamily="18" charset="0"/>
                <a:cs typeface="Times New Roman" pitchFamily="18" charset="0"/>
              </a:rPr>
              <a:t>by building local repositories. </a:t>
            </a:r>
            <a:endParaRPr lang="en-IN" sz="1800"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Typically</a:t>
            </a:r>
            <a:r>
              <a:rPr lang="en-IN" sz="1800" dirty="0">
                <a:latin typeface="Times New Roman" pitchFamily="18" charset="0"/>
                <a:cs typeface="Times New Roman" pitchFamily="18" charset="0"/>
              </a:rPr>
              <a:t>, the process doesn’t sacrifice enterprise data integrity or consistency. This service can exist as an extension model or a self-service data engineering approach</a:t>
            </a:r>
            <a:r>
              <a:rPr lang="en-IN" sz="1800" dirty="0" smtClean="0">
                <a:latin typeface="Times New Roman" pitchFamily="18" charset="0"/>
                <a:cs typeface="Times New Roman" pitchFamily="18" charset="0"/>
              </a:rPr>
              <a:t>.</a:t>
            </a:r>
            <a:r>
              <a:rPr lang="en-IN" sz="1800" dirty="0">
                <a:latin typeface="Times New Roman" pitchFamily="18" charset="0"/>
                <a:cs typeface="Times New Roman" pitchFamily="18" charset="0"/>
              </a:rPr>
              <a:t> </a:t>
            </a:r>
          </a:p>
          <a:p>
            <a:r>
              <a:rPr lang="en-IN" sz="1800" b="1" dirty="0">
                <a:latin typeface="Times New Roman" pitchFamily="18" charset="0"/>
                <a:cs typeface="Times New Roman" pitchFamily="18" charset="0"/>
              </a:rPr>
              <a:t>Data Sources and </a:t>
            </a:r>
            <a:r>
              <a:rPr lang="en-IN" sz="1800" b="1" dirty="0" smtClean="0">
                <a:latin typeface="Times New Roman" pitchFamily="18" charset="0"/>
                <a:cs typeface="Times New Roman" pitchFamily="18" charset="0"/>
              </a:rPr>
              <a:t> Data </a:t>
            </a:r>
            <a:r>
              <a:rPr lang="en-IN" sz="1800" b="1" dirty="0">
                <a:latin typeface="Times New Roman" pitchFamily="18" charset="0"/>
                <a:cs typeface="Times New Roman" pitchFamily="18" charset="0"/>
              </a:rPr>
              <a:t>Integration</a:t>
            </a:r>
            <a:endParaRPr lang="en-IN" sz="1800" dirty="0">
              <a:latin typeface="Times New Roman" pitchFamily="18" charset="0"/>
              <a:cs typeface="Times New Roman" pitchFamily="18" charset="0"/>
            </a:endParaRPr>
          </a:p>
          <a:p>
            <a:r>
              <a:rPr lang="en-IN" sz="1800" b="1" dirty="0">
                <a:latin typeface="Times New Roman" pitchFamily="18" charset="0"/>
                <a:cs typeface="Times New Roman" pitchFamily="18" charset="0"/>
              </a:rPr>
              <a:t>Basic Concepts of </a:t>
            </a:r>
            <a:r>
              <a:rPr lang="en-IN" sz="1800" b="1" dirty="0" smtClean="0">
                <a:latin typeface="Times New Roman" pitchFamily="18" charset="0"/>
                <a:cs typeface="Times New Roman" pitchFamily="18" charset="0"/>
              </a:rPr>
              <a:t> Data </a:t>
            </a:r>
            <a:r>
              <a:rPr lang="en-IN" sz="1800" b="1" dirty="0">
                <a:latin typeface="Times New Roman" pitchFamily="18" charset="0"/>
                <a:cs typeface="Times New Roman" pitchFamily="18" charset="0"/>
              </a:rPr>
              <a:t>Analysis</a:t>
            </a:r>
            <a:endParaRPr lang="en-IN" sz="1800" dirty="0">
              <a:latin typeface="Times New Roman" pitchFamily="18" charset="0"/>
              <a:cs typeface="Times New Roman" pitchFamily="18" charset="0"/>
            </a:endParaRPr>
          </a:p>
          <a:p>
            <a:r>
              <a:rPr lang="en-IN" sz="1800" dirty="0">
                <a:latin typeface="Times New Roman" pitchFamily="18" charset="0"/>
                <a:cs typeface="Times New Roman" pitchFamily="18" charset="0"/>
              </a:rPr>
              <a:t>Data analysis is the process of cleaning, changing, and processing raw data and extracting actionable, relevant information that helps businesses make informed decisions. </a:t>
            </a:r>
            <a:endParaRPr lang="en-IN" sz="1800" dirty="0" smtClean="0">
              <a:latin typeface="Times New Roman" pitchFamily="18" charset="0"/>
              <a:cs typeface="Times New Roman" pitchFamily="18" charset="0"/>
            </a:endParaRPr>
          </a:p>
          <a:p>
            <a:r>
              <a:rPr lang="en-IN" sz="1800" dirty="0" smtClean="0">
                <a:latin typeface="Times New Roman" pitchFamily="18" charset="0"/>
                <a:cs typeface="Times New Roman" pitchFamily="18" charset="0"/>
              </a:rPr>
              <a:t>The </a:t>
            </a:r>
            <a:r>
              <a:rPr lang="en-IN" sz="1800" dirty="0">
                <a:latin typeface="Times New Roman" pitchFamily="18" charset="0"/>
                <a:cs typeface="Times New Roman" pitchFamily="18" charset="0"/>
              </a:rPr>
              <a:t>procedure helps reduce the risks inherent in decision-making by providing useful insights and statistics, often presented in charts, images, tables, and graphs.</a:t>
            </a:r>
          </a:p>
          <a:p>
            <a:r>
              <a:rPr lang="en-IN" sz="1800" dirty="0">
                <a:latin typeface="Times New Roman" pitchFamily="18" charset="0"/>
                <a:cs typeface="Times New Roman" pitchFamily="18" charset="0"/>
              </a:rPr>
              <a:t>A simple example of data analysis can be seen whenever we make a decision in our daily lives by evaluating what has happened in the past or what will happen if we make that decision. Basically, this is the process of </a:t>
            </a:r>
            <a:r>
              <a:rPr lang="en-IN" sz="1800" dirty="0" err="1">
                <a:latin typeface="Times New Roman" pitchFamily="18" charset="0"/>
                <a:cs typeface="Times New Roman" pitchFamily="18" charset="0"/>
              </a:rPr>
              <a:t>analyzing</a:t>
            </a:r>
            <a:r>
              <a:rPr lang="en-IN" sz="1800" dirty="0">
                <a:latin typeface="Times New Roman" pitchFamily="18" charset="0"/>
                <a:cs typeface="Times New Roman" pitchFamily="18" charset="0"/>
              </a:rPr>
              <a:t> the past or future and making a decision based on that analysis</a:t>
            </a:r>
            <a:r>
              <a:rPr lang="en-IN" sz="1800" dirty="0" smtClean="0">
                <a:latin typeface="Times New Roman" pitchFamily="18" charset="0"/>
                <a:cs typeface="Times New Roman" pitchFamily="18" charset="0"/>
              </a:rPr>
              <a:t>.</a:t>
            </a:r>
            <a:endParaRPr lang="en-IN" sz="1800" dirty="0">
              <a:latin typeface="Times New Roman" pitchFamily="18" charset="0"/>
              <a:cs typeface="Times New Roman" pitchFamily="18" charset="0"/>
            </a:endParaRPr>
          </a:p>
        </p:txBody>
      </p:sp>
      <p:sp>
        <p:nvSpPr>
          <p:cNvPr id="3" name="Title 2"/>
          <p:cNvSpPr>
            <a:spLocks noGrp="1"/>
          </p:cNvSpPr>
          <p:nvPr>
            <p:ph type="title"/>
          </p:nvPr>
        </p:nvSpPr>
        <p:spPr/>
        <p:txBody>
          <a:bodyPr>
            <a:noAutofit/>
          </a:bodyPr>
          <a:lstStyle/>
          <a:p>
            <a:r>
              <a:rPr lang="en-IN" sz="4400" dirty="0">
                <a:effectLst/>
                <a:latin typeface="Times New Roman" pitchFamily="18" charset="0"/>
                <a:cs typeface="Times New Roman" pitchFamily="18" charset="0"/>
              </a:rPr>
              <a:t>6. Data Architecture as a </a:t>
            </a:r>
            <a:r>
              <a:rPr lang="en-IN" sz="4400" dirty="0" smtClean="0">
                <a:effectLst/>
                <a:latin typeface="Times New Roman" pitchFamily="18" charset="0"/>
                <a:cs typeface="Times New Roman" pitchFamily="18" charset="0"/>
              </a:rPr>
              <a:t>Service</a:t>
            </a:r>
            <a:endParaRPr lang="en-IN" sz="4400" dirty="0">
              <a:latin typeface="Times New Roman" pitchFamily="18" charset="0"/>
              <a:cs typeface="Times New Roman" pitchFamily="18" charset="0"/>
            </a:endParaRPr>
          </a:p>
        </p:txBody>
      </p:sp>
    </p:spTree>
    <p:extLst>
      <p:ext uri="{BB962C8B-B14F-4D97-AF65-F5344CB8AC3E}">
        <p14:creationId xmlns:p14="http://schemas.microsoft.com/office/powerpoint/2010/main" val="6509726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200" dirty="0">
                <a:latin typeface="Times New Roman" pitchFamily="18" charset="0"/>
                <a:cs typeface="Times New Roman" pitchFamily="18" charset="0"/>
              </a:rPr>
              <a:t>D</a:t>
            </a:r>
            <a:r>
              <a:rPr lang="en-US" sz="2200" dirty="0" smtClean="0">
                <a:latin typeface="Times New Roman" pitchFamily="18" charset="0"/>
                <a:cs typeface="Times New Roman" pitchFamily="18" charset="0"/>
              </a:rPr>
              <a:t>ata </a:t>
            </a:r>
            <a:r>
              <a:rPr lang="en-US" sz="2200" dirty="0">
                <a:latin typeface="Times New Roman" pitchFamily="18" charset="0"/>
                <a:cs typeface="Times New Roman" pitchFamily="18" charset="0"/>
              </a:rPr>
              <a:t>source refers to the physical or digital location where data can be stored as a data table, data object, or another storage format. It’s also where someone can access data for further use — analysis, processing, visualization, etc</a:t>
            </a:r>
            <a:r>
              <a:rPr lang="en-US" sz="2200" dirty="0" smtClean="0">
                <a:latin typeface="Times New Roman" pitchFamily="18" charset="0"/>
                <a:cs typeface="Times New Roman" pitchFamily="18" charset="0"/>
              </a:rPr>
              <a:t>.</a:t>
            </a:r>
          </a:p>
          <a:p>
            <a:r>
              <a:rPr lang="en-US" sz="2200" dirty="0">
                <a:latin typeface="Times New Roman" pitchFamily="18" charset="0"/>
                <a:cs typeface="Times New Roman" pitchFamily="18" charset="0"/>
              </a:rPr>
              <a:t>Most data sources can be divided into two main </a:t>
            </a:r>
            <a:r>
              <a:rPr lang="en-US" sz="2200" dirty="0" smtClean="0">
                <a:latin typeface="Times New Roman" pitchFamily="18" charset="0"/>
                <a:cs typeface="Times New Roman" pitchFamily="18" charset="0"/>
              </a:rPr>
              <a:t>categories:</a:t>
            </a:r>
          </a:p>
          <a:p>
            <a:pPr marL="109728" indent="0">
              <a:buNone/>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1) machine </a:t>
            </a:r>
            <a:r>
              <a:rPr lang="en-US" sz="2200" dirty="0">
                <a:latin typeface="Times New Roman" pitchFamily="18" charset="0"/>
                <a:cs typeface="Times New Roman" pitchFamily="18" charset="0"/>
              </a:rPr>
              <a:t>data </a:t>
            </a:r>
            <a:r>
              <a:rPr lang="en-US" sz="2200" dirty="0" smtClean="0">
                <a:latin typeface="Times New Roman" pitchFamily="18" charset="0"/>
                <a:cs typeface="Times New Roman" pitchFamily="18" charset="0"/>
              </a:rPr>
              <a:t>sources</a:t>
            </a:r>
          </a:p>
          <a:p>
            <a:pPr marL="109728" indent="0">
              <a:buNone/>
            </a:pPr>
            <a:r>
              <a:rPr lang="en-US" sz="2200" dirty="0" smtClean="0">
                <a:latin typeface="Times New Roman" pitchFamily="18" charset="0"/>
                <a:cs typeface="Times New Roman" pitchFamily="18" charset="0"/>
              </a:rPr>
              <a:t>   2) file </a:t>
            </a:r>
            <a:r>
              <a:rPr lang="en-US" sz="2200" dirty="0">
                <a:latin typeface="Times New Roman" pitchFamily="18" charset="0"/>
                <a:cs typeface="Times New Roman" pitchFamily="18" charset="0"/>
              </a:rPr>
              <a:t>data sources. </a:t>
            </a: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E.g. - </a:t>
            </a:r>
            <a:r>
              <a:rPr lang="en-US" sz="2200" dirty="0">
                <a:latin typeface="Times New Roman" pitchFamily="18" charset="0"/>
                <a:cs typeface="Times New Roman" pitchFamily="18" charset="0"/>
              </a:rPr>
              <a:t>you want to analyze your sales to understand how to enhance your store performance. You decided that you would use Tableau for data processing. As it is a standalone tool, you must somehow fetch the data you need from </a:t>
            </a:r>
            <a:r>
              <a:rPr lang="en-US" sz="2200" dirty="0" err="1" smtClean="0">
                <a:latin typeface="Times New Roman" pitchFamily="18" charset="0"/>
                <a:cs typeface="Times New Roman" pitchFamily="18" charset="0"/>
              </a:rPr>
              <a:t>Kaggle</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Thus, </a:t>
            </a:r>
            <a:r>
              <a:rPr lang="en-US" sz="2200" dirty="0" err="1" smtClean="0">
                <a:latin typeface="Times New Roman" pitchFamily="18" charset="0"/>
                <a:cs typeface="Times New Roman" pitchFamily="18" charset="0"/>
              </a:rPr>
              <a:t>kaggle</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will act as a data source for your further data manipulations.</a:t>
            </a:r>
            <a:r>
              <a:rPr lang="en-US" dirty="0"/>
              <a:t/>
            </a:r>
            <a:br>
              <a:rPr lang="en-US" dirty="0"/>
            </a:br>
            <a:endParaRPr lang="en-IN" dirty="0"/>
          </a:p>
        </p:txBody>
      </p:sp>
      <p:sp>
        <p:nvSpPr>
          <p:cNvPr id="3" name="Title 2"/>
          <p:cNvSpPr>
            <a:spLocks noGrp="1"/>
          </p:cNvSpPr>
          <p:nvPr>
            <p:ph type="title"/>
          </p:nvPr>
        </p:nvSpPr>
        <p:spPr/>
        <p:txBody>
          <a:bodyPr>
            <a:normAutofit/>
          </a:bodyPr>
          <a:lstStyle/>
          <a:p>
            <a:r>
              <a:rPr lang="en-IN" sz="4400" dirty="0">
                <a:effectLst/>
                <a:latin typeface="Times New Roman" pitchFamily="18" charset="0"/>
                <a:cs typeface="Times New Roman" pitchFamily="18" charset="0"/>
              </a:rPr>
              <a:t>Data Source</a:t>
            </a:r>
            <a:endParaRPr lang="en-IN" sz="4400" dirty="0">
              <a:latin typeface="Times New Roman" pitchFamily="18" charset="0"/>
              <a:cs typeface="Times New Roman" pitchFamily="18" charset="0"/>
            </a:endParaRPr>
          </a:p>
        </p:txBody>
      </p:sp>
    </p:spTree>
    <p:extLst>
      <p:ext uri="{BB962C8B-B14F-4D97-AF65-F5344CB8AC3E}">
        <p14:creationId xmlns:p14="http://schemas.microsoft.com/office/powerpoint/2010/main" val="9919284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100" dirty="0">
                <a:latin typeface="Times New Roman" pitchFamily="18" charset="0"/>
                <a:cs typeface="Times New Roman" pitchFamily="18" charset="0"/>
              </a:rPr>
              <a:t>A database is a structured collection of data, typically stored electronically in a computer </a:t>
            </a:r>
            <a:r>
              <a:rPr lang="en-US" sz="2100" dirty="0" smtClean="0">
                <a:latin typeface="Times New Roman" pitchFamily="18" charset="0"/>
                <a:cs typeface="Times New Roman" pitchFamily="18" charset="0"/>
              </a:rPr>
              <a:t>system. A </a:t>
            </a:r>
            <a:r>
              <a:rPr lang="en-US" sz="2100" dirty="0">
                <a:latin typeface="Times New Roman" pitchFamily="18" charset="0"/>
                <a:cs typeface="Times New Roman" pitchFamily="18" charset="0"/>
              </a:rPr>
              <a:t>database is usually organized so that it can be easily accessed, managed, and updated. A Database is typically managed by a Database Management System (DBMS), which provides access to the data in the form of queries and reports</a:t>
            </a:r>
            <a:r>
              <a:rPr lang="en-US" sz="2100" dirty="0" smtClean="0">
                <a:latin typeface="Times New Roman" pitchFamily="18" charset="0"/>
                <a:cs typeface="Times New Roman" pitchFamily="18" charset="0"/>
              </a:rPr>
              <a:t>.</a:t>
            </a:r>
          </a:p>
          <a:p>
            <a:r>
              <a:rPr lang="en-IN" sz="2100" dirty="0" smtClean="0">
                <a:latin typeface="Times New Roman" pitchFamily="18" charset="0"/>
                <a:cs typeface="Times New Roman" pitchFamily="18" charset="0"/>
              </a:rPr>
              <a:t>E.g.= </a:t>
            </a:r>
            <a:r>
              <a:rPr lang="en-IN" sz="2100" dirty="0">
                <a:latin typeface="Times New Roman" pitchFamily="18" charset="0"/>
                <a:cs typeface="Times New Roman" pitchFamily="18" charset="0"/>
              </a:rPr>
              <a:t>financial </a:t>
            </a:r>
            <a:r>
              <a:rPr lang="en-IN" sz="2100" dirty="0" smtClean="0">
                <a:latin typeface="Times New Roman" pitchFamily="18" charset="0"/>
                <a:cs typeface="Times New Roman" pitchFamily="18" charset="0"/>
              </a:rPr>
              <a:t>records(</a:t>
            </a:r>
            <a:r>
              <a:rPr lang="en-US" sz="2100" dirty="0" smtClean="0">
                <a:latin typeface="Times New Roman" pitchFamily="18" charset="0"/>
                <a:cs typeface="Times New Roman" pitchFamily="18" charset="0"/>
              </a:rPr>
              <a:t>that </a:t>
            </a:r>
            <a:r>
              <a:rPr lang="en-US" sz="2100" dirty="0">
                <a:latin typeface="Times New Roman" pitchFamily="18" charset="0"/>
                <a:cs typeface="Times New Roman" pitchFamily="18" charset="0"/>
              </a:rPr>
              <a:t>can be organized and retrieved quickly and easily</a:t>
            </a:r>
            <a:r>
              <a:rPr lang="en-US" sz="2100" dirty="0" smtClean="0">
                <a:latin typeface="Times New Roman" pitchFamily="18" charset="0"/>
                <a:cs typeface="Times New Roman" pitchFamily="18" charset="0"/>
              </a:rPr>
              <a:t>.)</a:t>
            </a:r>
          </a:p>
          <a:p>
            <a:r>
              <a:rPr lang="en-US" sz="2100" dirty="0">
                <a:latin typeface="Times New Roman" pitchFamily="18" charset="0"/>
                <a:cs typeface="Times New Roman" pitchFamily="18" charset="0"/>
              </a:rPr>
              <a:t>Databases come in many types to serve different purposes. There are two main types of </a:t>
            </a:r>
            <a:r>
              <a:rPr lang="en-US" sz="2100" dirty="0" smtClean="0">
                <a:latin typeface="Times New Roman" pitchFamily="18" charset="0"/>
                <a:cs typeface="Times New Roman" pitchFamily="18" charset="0"/>
              </a:rPr>
              <a:t>databases</a:t>
            </a:r>
            <a:r>
              <a:rPr lang="en-US" sz="2100" dirty="0">
                <a:latin typeface="Times New Roman" pitchFamily="18" charset="0"/>
                <a:cs typeface="Times New Roman" pitchFamily="18" charset="0"/>
              </a:rPr>
              <a:t>:</a:t>
            </a:r>
            <a:r>
              <a:rPr lang="en-US" sz="2100" b="1" dirty="0" smtClean="0">
                <a:latin typeface="Times New Roman" pitchFamily="18" charset="0"/>
                <a:cs typeface="Times New Roman" pitchFamily="18" charset="0"/>
              </a:rPr>
              <a:t> </a:t>
            </a:r>
            <a:r>
              <a:rPr lang="en-US" sz="2100" b="1" dirty="0">
                <a:latin typeface="Times New Roman" pitchFamily="18" charset="0"/>
                <a:cs typeface="Times New Roman" pitchFamily="18" charset="0"/>
              </a:rPr>
              <a:t>relational (SQL) and non-relational (</a:t>
            </a:r>
            <a:r>
              <a:rPr lang="en-US" sz="2100" b="1" dirty="0" err="1">
                <a:latin typeface="Times New Roman" pitchFamily="18" charset="0"/>
                <a:cs typeface="Times New Roman" pitchFamily="18" charset="0"/>
              </a:rPr>
              <a:t>NoSQL</a:t>
            </a:r>
            <a:r>
              <a:rPr lang="en-US" sz="2100" b="1" dirty="0" smtClean="0">
                <a:latin typeface="Times New Roman" pitchFamily="18" charset="0"/>
                <a:cs typeface="Times New Roman" pitchFamily="18" charset="0"/>
              </a:rPr>
              <a:t>).</a:t>
            </a:r>
          </a:p>
          <a:p>
            <a:r>
              <a:rPr lang="en-US" sz="2100" dirty="0">
                <a:latin typeface="Times New Roman" pitchFamily="18" charset="0"/>
                <a:cs typeface="Times New Roman" pitchFamily="18" charset="0"/>
              </a:rPr>
              <a:t>On the contrary, a data source is an entity that holds data, such as a file, a web service, an application, or a combination of these resources. A database can also be a data source, but it is not the only possible type.</a:t>
            </a:r>
            <a:endParaRPr lang="en-IN" sz="21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sz="4400" dirty="0">
                <a:effectLst/>
                <a:latin typeface="Times New Roman" pitchFamily="18" charset="0"/>
                <a:cs typeface="Times New Roman" pitchFamily="18" charset="0"/>
              </a:rPr>
              <a:t>Data Source </a:t>
            </a:r>
            <a:r>
              <a:rPr lang="en-IN" sz="4400" dirty="0" err="1">
                <a:effectLst/>
                <a:latin typeface="Times New Roman" pitchFamily="18" charset="0"/>
                <a:cs typeface="Times New Roman" pitchFamily="18" charset="0"/>
              </a:rPr>
              <a:t>vs</a:t>
            </a:r>
            <a:r>
              <a:rPr lang="en-IN" sz="4400" dirty="0">
                <a:effectLst/>
                <a:latin typeface="Times New Roman" pitchFamily="18" charset="0"/>
                <a:cs typeface="Times New Roman" pitchFamily="18" charset="0"/>
              </a:rPr>
              <a:t> Database</a:t>
            </a:r>
            <a:endParaRPr lang="en-IN" sz="4400" dirty="0">
              <a:latin typeface="Times New Roman" pitchFamily="18" charset="0"/>
              <a:cs typeface="Times New Roman" pitchFamily="18" charset="0"/>
            </a:endParaRPr>
          </a:p>
        </p:txBody>
      </p:sp>
    </p:spTree>
    <p:extLst>
      <p:ext uri="{BB962C8B-B14F-4D97-AF65-F5344CB8AC3E}">
        <p14:creationId xmlns:p14="http://schemas.microsoft.com/office/powerpoint/2010/main" val="17257683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400" dirty="0" smtClean="0">
                <a:latin typeface="Times New Roman" pitchFamily="18" charset="0"/>
                <a:cs typeface="Times New Roman" pitchFamily="18" charset="0"/>
              </a:rPr>
              <a:t>T</a:t>
            </a:r>
            <a:r>
              <a:rPr lang="en-US" sz="2400" dirty="0">
                <a:latin typeface="Times New Roman" pitchFamily="18" charset="0"/>
                <a:cs typeface="Times New Roman" pitchFamily="18" charset="0"/>
              </a:rPr>
              <a:t>he machine data source is created on the client machine, be it a computer, a phone, an Internet of things, or another </a:t>
            </a:r>
            <a:r>
              <a:rPr lang="en-US" sz="2400" dirty="0" smtClean="0">
                <a:latin typeface="Times New Roman" pitchFamily="18" charset="0"/>
                <a:cs typeface="Times New Roman" pitchFamily="18" charset="0"/>
              </a:rPr>
              <a:t>device.</a:t>
            </a:r>
          </a:p>
          <a:p>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available to users currently logged onto the system and cannot be shared with other </a:t>
            </a:r>
            <a:r>
              <a:rPr lang="en-US" sz="2400" dirty="0" smtClean="0">
                <a:latin typeface="Times New Roman" pitchFamily="18" charset="0"/>
                <a:cs typeface="Times New Roman" pitchFamily="18" charset="0"/>
              </a:rPr>
              <a:t>machines.</a:t>
            </a:r>
          </a:p>
          <a:p>
            <a:r>
              <a:rPr lang="en-US" sz="2400" dirty="0" smtClean="0">
                <a:latin typeface="Times New Roman" pitchFamily="18" charset="0"/>
                <a:cs typeface="Times New Roman" pitchFamily="18" charset="0"/>
              </a:rPr>
              <a:t>They </a:t>
            </a:r>
            <a:r>
              <a:rPr lang="en-US" sz="2400" dirty="0">
                <a:latin typeface="Times New Roman" pitchFamily="18" charset="0"/>
                <a:cs typeface="Times New Roman" pitchFamily="18" charset="0"/>
              </a:rPr>
              <a:t>can be further categorized into </a:t>
            </a:r>
            <a:r>
              <a:rPr lang="en-US" sz="2400" b="1" dirty="0">
                <a:latin typeface="Times New Roman" pitchFamily="18" charset="0"/>
                <a:cs typeface="Times New Roman" pitchFamily="18" charset="0"/>
              </a:rPr>
              <a:t>U</a:t>
            </a:r>
            <a:r>
              <a:rPr lang="en-US" sz="2400" b="1" dirty="0" smtClean="0">
                <a:latin typeface="Times New Roman" pitchFamily="18" charset="0"/>
                <a:cs typeface="Times New Roman" pitchFamily="18" charset="0"/>
              </a:rPr>
              <a:t>ser </a:t>
            </a:r>
            <a:r>
              <a:rPr lang="en-US" sz="2400" b="1" dirty="0">
                <a:latin typeface="Times New Roman" pitchFamily="18" charset="0"/>
                <a:cs typeface="Times New Roman" pitchFamily="18" charset="0"/>
              </a:rPr>
              <a:t>data sources </a:t>
            </a:r>
            <a:r>
              <a:rPr lang="en-US" sz="2400" dirty="0">
                <a:latin typeface="Times New Roman" pitchFamily="18" charset="0"/>
                <a:cs typeface="Times New Roman" pitchFamily="18" charset="0"/>
              </a:rPr>
              <a:t>(available only to a particular user) and </a:t>
            </a:r>
            <a:r>
              <a:rPr lang="en-US" sz="2400" b="1" dirty="0">
                <a:latin typeface="Times New Roman" pitchFamily="18" charset="0"/>
                <a:cs typeface="Times New Roman" pitchFamily="18" charset="0"/>
              </a:rPr>
              <a:t>S</a:t>
            </a:r>
            <a:r>
              <a:rPr lang="en-US" sz="2400" b="1" dirty="0" smtClean="0">
                <a:latin typeface="Times New Roman" pitchFamily="18" charset="0"/>
                <a:cs typeface="Times New Roman" pitchFamily="18" charset="0"/>
              </a:rPr>
              <a:t>ystem </a:t>
            </a:r>
            <a:r>
              <a:rPr lang="en-US" sz="2400" b="1" dirty="0">
                <a:latin typeface="Times New Roman" pitchFamily="18" charset="0"/>
                <a:cs typeface="Times New Roman" pitchFamily="18" charset="0"/>
              </a:rPr>
              <a:t>data sources </a:t>
            </a:r>
            <a:r>
              <a:rPr lang="en-US" sz="2400" dirty="0">
                <a:latin typeface="Times New Roman" pitchFamily="18" charset="0"/>
                <a:cs typeface="Times New Roman" pitchFamily="18" charset="0"/>
              </a:rPr>
              <a:t>(available to all the system users</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Machine </a:t>
            </a:r>
            <a:r>
              <a:rPr lang="en-US" sz="2400" dirty="0">
                <a:latin typeface="Times New Roman" pitchFamily="18" charset="0"/>
                <a:cs typeface="Times New Roman" pitchFamily="18" charset="0"/>
              </a:rPr>
              <a:t>data source examples include network traffic logs, system and application logs, output from sensors, event data from </a:t>
            </a:r>
            <a:r>
              <a:rPr lang="en-US" sz="2400" dirty="0" err="1">
                <a:latin typeface="Times New Roman" pitchFamily="18" charset="0"/>
                <a:cs typeface="Times New Roman" pitchFamily="18" charset="0"/>
              </a:rPr>
              <a:t>IoT</a:t>
            </a:r>
            <a:r>
              <a:rPr lang="en-US" sz="2400" dirty="0">
                <a:latin typeface="Times New Roman" pitchFamily="18" charset="0"/>
                <a:cs typeface="Times New Roman" pitchFamily="18" charset="0"/>
              </a:rPr>
              <a:t> devices, database query results, etc.</a:t>
            </a:r>
            <a:endParaRPr lang="en-IN"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sz="4400" dirty="0" smtClean="0">
                <a:effectLst/>
                <a:latin typeface="Times New Roman" pitchFamily="18" charset="0"/>
                <a:cs typeface="Times New Roman" pitchFamily="18" charset="0"/>
              </a:rPr>
              <a:t>1) Machine </a:t>
            </a:r>
            <a:r>
              <a:rPr lang="en-IN" sz="4400" dirty="0">
                <a:effectLst/>
                <a:latin typeface="Times New Roman" pitchFamily="18" charset="0"/>
                <a:cs typeface="Times New Roman" pitchFamily="18" charset="0"/>
              </a:rPr>
              <a:t>Data Sources</a:t>
            </a:r>
            <a:endParaRPr lang="en-IN" sz="4400" dirty="0">
              <a:latin typeface="Times New Roman" pitchFamily="18" charset="0"/>
              <a:cs typeface="Times New Roman" pitchFamily="18" charset="0"/>
            </a:endParaRPr>
          </a:p>
        </p:txBody>
      </p:sp>
    </p:spTree>
    <p:extLst>
      <p:ext uri="{BB962C8B-B14F-4D97-AF65-F5344CB8AC3E}">
        <p14:creationId xmlns:p14="http://schemas.microsoft.com/office/powerpoint/2010/main" val="36369803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Courier New" pitchFamily="49" charset="0"/>
              <a:buChar char="o"/>
            </a:pPr>
            <a:r>
              <a:rPr lang="en-US" sz="2400" dirty="0" smtClean="0">
                <a:latin typeface="Times New Roman" pitchFamily="18" charset="0"/>
                <a:cs typeface="Times New Roman" pitchFamily="18" charset="0"/>
              </a:rPr>
              <a:t>CO1 Understand the importance of data engineering and its workflow in managing and integrating data from various sources. </a:t>
            </a:r>
          </a:p>
          <a:p>
            <a:pPr>
              <a:buFont typeface="Courier New" pitchFamily="49" charset="0"/>
              <a:buChar char="o"/>
            </a:pPr>
            <a:r>
              <a:rPr lang="en-US" sz="2400" dirty="0" smtClean="0">
                <a:latin typeface="Times New Roman" pitchFamily="18" charset="0"/>
                <a:cs typeface="Times New Roman" pitchFamily="18" charset="0"/>
              </a:rPr>
              <a:t>CO2 Apply advanced data manipulation techniques using Excel functions and tools for efficient data processing.</a:t>
            </a:r>
          </a:p>
          <a:p>
            <a:pPr>
              <a:buFont typeface="Courier New" pitchFamily="49" charset="0"/>
              <a:buChar char="o"/>
            </a:pPr>
            <a:r>
              <a:rPr lang="en-US" sz="2400" dirty="0" smtClean="0">
                <a:latin typeface="Times New Roman" pitchFamily="18" charset="0"/>
                <a:cs typeface="Times New Roman" pitchFamily="18" charset="0"/>
              </a:rPr>
              <a:t>CO3 Utilize Power BI to connect, transform, and model data from diverse sources into meaningful relationships</a:t>
            </a:r>
          </a:p>
          <a:p>
            <a:pPr>
              <a:buFont typeface="Courier New" pitchFamily="49" charset="0"/>
              <a:buChar char="o"/>
            </a:pPr>
            <a:r>
              <a:rPr lang="en-US" sz="2400" dirty="0" smtClean="0">
                <a:latin typeface="Times New Roman" pitchFamily="18" charset="0"/>
                <a:cs typeface="Times New Roman" pitchFamily="18" charset="0"/>
              </a:rPr>
              <a:t>CO4 Employ Tableau to prepare and transform data through connections, blending, and calculated fields.</a:t>
            </a:r>
          </a:p>
          <a:p>
            <a:pPr>
              <a:buFont typeface="Courier New" pitchFamily="49" charset="0"/>
              <a:buChar char="o"/>
            </a:pPr>
            <a:r>
              <a:rPr lang="en-US" sz="2400" dirty="0" smtClean="0">
                <a:latin typeface="Times New Roman" pitchFamily="18" charset="0"/>
                <a:cs typeface="Times New Roman" pitchFamily="18" charset="0"/>
              </a:rPr>
              <a:t> CO5 Integrate and automate data pipelines across tools to streamline data workflows and promote collaboration</a:t>
            </a:r>
            <a:endParaRPr lang="en-IN" sz="24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Course Outcomes</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30599288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latin typeface="Times New Roman" pitchFamily="18" charset="0"/>
                <a:cs typeface="Times New Roman" pitchFamily="18" charset="0"/>
              </a:rPr>
              <a:t>File Data Sources are not assigned to particular machines, applications, systems, or </a:t>
            </a:r>
            <a:r>
              <a:rPr lang="en-US" sz="2400" dirty="0" smtClean="0">
                <a:latin typeface="Times New Roman" pitchFamily="18" charset="0"/>
                <a:cs typeface="Times New Roman" pitchFamily="18" charset="0"/>
              </a:rPr>
              <a:t>users.</a:t>
            </a:r>
          </a:p>
          <a:p>
            <a:r>
              <a:rPr lang="en-US" sz="2400" dirty="0" smtClean="0">
                <a:latin typeface="Times New Roman" pitchFamily="18" charset="0"/>
                <a:cs typeface="Times New Roman" pitchFamily="18" charset="0"/>
              </a:rPr>
              <a:t>They </a:t>
            </a:r>
            <a:r>
              <a:rPr lang="en-US" sz="2400" dirty="0">
                <a:latin typeface="Times New Roman" pitchFamily="18" charset="0"/>
                <a:cs typeface="Times New Roman" pitchFamily="18" charset="0"/>
              </a:rPr>
              <a:t>can be shared between </a:t>
            </a:r>
            <a:r>
              <a:rPr lang="en-US" sz="2400" dirty="0" smtClean="0">
                <a:latin typeface="Times New Roman" pitchFamily="18" charset="0"/>
                <a:cs typeface="Times New Roman" pitchFamily="18" charset="0"/>
              </a:rPr>
              <a:t>devices.</a:t>
            </a:r>
          </a:p>
          <a:p>
            <a:r>
              <a:rPr lang="en-US" sz="2400" dirty="0" smtClean="0">
                <a:latin typeface="Times New Roman" pitchFamily="18" charset="0"/>
                <a:cs typeface="Times New Roman" pitchFamily="18" charset="0"/>
              </a:rPr>
              <a:t>These </a:t>
            </a:r>
            <a:r>
              <a:rPr lang="en-US" sz="2400" dirty="0">
                <a:latin typeface="Times New Roman" pitchFamily="18" charset="0"/>
                <a:cs typeface="Times New Roman" pitchFamily="18" charset="0"/>
              </a:rPr>
              <a:t>data sources are usually stored in separate text </a:t>
            </a:r>
            <a:r>
              <a:rPr lang="en-US" sz="2400" dirty="0" smtClean="0">
                <a:latin typeface="Times New Roman" pitchFamily="18" charset="0"/>
                <a:cs typeface="Times New Roman" pitchFamily="18" charset="0"/>
              </a:rPr>
              <a:t>files.</a:t>
            </a:r>
          </a:p>
          <a:p>
            <a:r>
              <a:rPr lang="en-US" sz="2400" dirty="0" smtClean="0">
                <a:latin typeface="Times New Roman" pitchFamily="18" charset="0"/>
                <a:cs typeface="Times New Roman" pitchFamily="18" charset="0"/>
              </a:rPr>
              <a:t>They </a:t>
            </a:r>
            <a:r>
              <a:rPr lang="en-US" sz="2400" dirty="0">
                <a:latin typeface="Times New Roman" pitchFamily="18" charset="0"/>
                <a:cs typeface="Times New Roman" pitchFamily="18" charset="0"/>
              </a:rPr>
              <a:t>do not have a data source name (DSN) like machine data sources.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Such </a:t>
            </a:r>
            <a:r>
              <a:rPr lang="en-US" sz="2400" dirty="0">
                <a:latin typeface="Times New Roman" pitchFamily="18" charset="0"/>
                <a:cs typeface="Times New Roman" pitchFamily="18" charset="0"/>
              </a:rPr>
              <a:t>data sources include spreadsheets, text documents, PDFs, images, and audio and video files.</a:t>
            </a:r>
            <a:endParaRPr lang="en-IN"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sz="4400" dirty="0" smtClean="0">
                <a:effectLst/>
                <a:latin typeface="Times New Roman" pitchFamily="18" charset="0"/>
                <a:cs typeface="Times New Roman" pitchFamily="18" charset="0"/>
              </a:rPr>
              <a:t>2) File </a:t>
            </a:r>
            <a:r>
              <a:rPr lang="en-IN" sz="4400" dirty="0">
                <a:effectLst/>
                <a:latin typeface="Times New Roman" pitchFamily="18" charset="0"/>
                <a:cs typeface="Times New Roman" pitchFamily="18" charset="0"/>
              </a:rPr>
              <a:t>Data Sources</a:t>
            </a:r>
            <a:endParaRPr lang="en-IN" sz="4400" dirty="0">
              <a:latin typeface="Times New Roman" pitchFamily="18" charset="0"/>
              <a:cs typeface="Times New Roman" pitchFamily="18" charset="0"/>
            </a:endParaRPr>
          </a:p>
        </p:txBody>
      </p:sp>
    </p:spTree>
    <p:extLst>
      <p:ext uri="{BB962C8B-B14F-4D97-AF65-F5344CB8AC3E}">
        <p14:creationId xmlns:p14="http://schemas.microsoft.com/office/powerpoint/2010/main" val="6564259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000" u="sng" dirty="0">
                <a:latin typeface="Times New Roman" pitchFamily="18" charset="0"/>
                <a:cs typeface="Times New Roman" pitchFamily="18" charset="0"/>
              </a:rPr>
              <a:t>Data Integration is the process of obtaining and combining multiple data sources for use in an </a:t>
            </a:r>
            <a:r>
              <a:rPr lang="en-US" sz="2000" u="sng" dirty="0" smtClean="0">
                <a:latin typeface="Times New Roman" pitchFamily="18" charset="0"/>
                <a:cs typeface="Times New Roman" pitchFamily="18" charset="0"/>
              </a:rPr>
              <a:t>application.</a:t>
            </a:r>
          </a:p>
          <a:p>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concept of data integration has gained wide prominence after the introduction of the </a:t>
            </a:r>
            <a:r>
              <a:rPr lang="en-US" sz="2000" u="sng" dirty="0" smtClean="0">
                <a:latin typeface="Times New Roman" pitchFamily="18" charset="0"/>
                <a:cs typeface="Times New Roman" pitchFamily="18" charset="0"/>
              </a:rPr>
              <a:t>(WWW) World </a:t>
            </a:r>
            <a:r>
              <a:rPr lang="en-US" sz="2000" u="sng" dirty="0">
                <a:latin typeface="Times New Roman" pitchFamily="18" charset="0"/>
                <a:cs typeface="Times New Roman" pitchFamily="18" charset="0"/>
              </a:rPr>
              <a:t>Wide Web </a:t>
            </a:r>
            <a:r>
              <a:rPr lang="en-US" sz="2000" dirty="0">
                <a:latin typeface="Times New Roman" pitchFamily="18" charset="0"/>
                <a:cs typeface="Times New Roman" pitchFamily="18" charset="0"/>
              </a:rPr>
              <a:t>and the huge amount of information associated with </a:t>
            </a:r>
            <a:r>
              <a:rPr lang="en-US" sz="2000" dirty="0" smtClean="0">
                <a:latin typeface="Times New Roman" pitchFamily="18" charset="0"/>
                <a:cs typeface="Times New Roman" pitchFamily="18" charset="0"/>
              </a:rPr>
              <a:t>it.</a:t>
            </a:r>
          </a:p>
          <a:p>
            <a:r>
              <a:rPr lang="en-US" sz="2000" dirty="0" smtClean="0">
                <a:latin typeface="Times New Roman" pitchFamily="18" charset="0"/>
                <a:cs typeface="Times New Roman" pitchFamily="18" charset="0"/>
              </a:rPr>
              <a:t>Though </a:t>
            </a:r>
            <a:r>
              <a:rPr lang="en-US" sz="2000" dirty="0">
                <a:latin typeface="Times New Roman" pitchFamily="18" charset="0"/>
                <a:cs typeface="Times New Roman" pitchFamily="18" charset="0"/>
              </a:rPr>
              <a:t>a large amount of data is available, their formats differ considerably due to the unavailability of a regulated schema in the system. Hence data integration becomes </a:t>
            </a:r>
            <a:r>
              <a:rPr lang="en-US" sz="2000" dirty="0" smtClean="0">
                <a:latin typeface="Times New Roman" pitchFamily="18" charset="0"/>
                <a:cs typeface="Times New Roman" pitchFamily="18" charset="0"/>
              </a:rPr>
              <a:t>mandatory.</a:t>
            </a:r>
          </a:p>
          <a:p>
            <a:r>
              <a:rPr lang="en-US" sz="2000" dirty="0" smtClean="0">
                <a:latin typeface="Times New Roman" pitchFamily="18" charset="0"/>
                <a:cs typeface="Times New Roman" pitchFamily="18" charset="0"/>
              </a:rPr>
              <a:t>Data </a:t>
            </a:r>
            <a:r>
              <a:rPr lang="en-US" sz="2000" dirty="0">
                <a:latin typeface="Times New Roman" pitchFamily="18" charset="0"/>
                <a:cs typeface="Times New Roman" pitchFamily="18" charset="0"/>
              </a:rPr>
              <a:t>integration also plays a key role in the process of </a:t>
            </a:r>
            <a:r>
              <a:rPr lang="en-US" sz="2000" u="sng" dirty="0">
                <a:latin typeface="Times New Roman" pitchFamily="18" charset="0"/>
                <a:cs typeface="Times New Roman" pitchFamily="18" charset="0"/>
                <a:hlinkClick r:id="rId2"/>
              </a:rPr>
              <a:t>building data pipelines</a:t>
            </a:r>
            <a:r>
              <a:rPr lang="en-US" sz="2000" dirty="0">
                <a:latin typeface="Times New Roman" pitchFamily="18" charset="0"/>
                <a:cs typeface="Times New Roman" pitchFamily="18" charset="0"/>
              </a:rPr>
              <a:t> that deliver data to users for both operational and analytics </a:t>
            </a:r>
            <a:r>
              <a:rPr lang="en-US" sz="2000" dirty="0" smtClean="0">
                <a:latin typeface="Times New Roman" pitchFamily="18" charset="0"/>
                <a:cs typeface="Times New Roman" pitchFamily="18" charset="0"/>
              </a:rPr>
              <a:t>uses.</a:t>
            </a:r>
          </a:p>
          <a:p>
            <a:r>
              <a:rPr lang="en-US" sz="2000" dirty="0" smtClean="0">
                <a:latin typeface="Times New Roman" pitchFamily="18" charset="0"/>
                <a:cs typeface="Times New Roman" pitchFamily="18" charset="0"/>
              </a:rPr>
              <a:t>Many </a:t>
            </a:r>
            <a:r>
              <a:rPr lang="en-US" sz="2000" dirty="0">
                <a:latin typeface="Times New Roman" pitchFamily="18" charset="0"/>
                <a:cs typeface="Times New Roman" pitchFamily="18" charset="0"/>
              </a:rPr>
              <a:t>pipelines pull data from integrated systems and applications to provide the required information.</a:t>
            </a:r>
            <a:endParaRPr lang="en-IN" sz="20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sz="4400" dirty="0">
                <a:latin typeface="Times New Roman" pitchFamily="18" charset="0"/>
                <a:cs typeface="Times New Roman" pitchFamily="18" charset="0"/>
              </a:rPr>
              <a:t>Data Integration</a:t>
            </a:r>
            <a:endParaRPr lang="en-IN" dirty="0"/>
          </a:p>
        </p:txBody>
      </p:sp>
    </p:spTree>
    <p:extLst>
      <p:ext uri="{BB962C8B-B14F-4D97-AF65-F5344CB8AC3E}">
        <p14:creationId xmlns:p14="http://schemas.microsoft.com/office/powerpoint/2010/main" val="197616361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b="1" dirty="0">
                <a:latin typeface="Times New Roman" pitchFamily="18" charset="0"/>
                <a:cs typeface="Times New Roman" pitchFamily="18" charset="0"/>
              </a:rPr>
              <a:t>How to get to the finish </a:t>
            </a:r>
            <a:r>
              <a:rPr lang="en-US" sz="2000" b="1" dirty="0" smtClean="0">
                <a:latin typeface="Times New Roman" pitchFamily="18" charset="0"/>
                <a:cs typeface="Times New Roman" pitchFamily="18" charset="0"/>
              </a:rPr>
              <a:t>line</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r>
              <a:rPr lang="en-US" sz="2000" u="sng" dirty="0">
                <a:latin typeface="Times New Roman" pitchFamily="18" charset="0"/>
                <a:cs typeface="Times New Roman" pitchFamily="18" charset="0"/>
              </a:rPr>
              <a:t>Companies typically know what they want from data integration (</a:t>
            </a:r>
            <a:r>
              <a:rPr lang="en-US" sz="2000" u="sng" dirty="0" smtClean="0">
                <a:latin typeface="Times New Roman" pitchFamily="18" charset="0"/>
                <a:cs typeface="Times New Roman" pitchFamily="18" charset="0"/>
              </a:rPr>
              <a:t>the </a:t>
            </a:r>
            <a:r>
              <a:rPr lang="en-US" sz="2000" u="sng" dirty="0">
                <a:latin typeface="Times New Roman" pitchFamily="18" charset="0"/>
                <a:cs typeface="Times New Roman" pitchFamily="18" charset="0"/>
              </a:rPr>
              <a:t>solution to a specific </a:t>
            </a:r>
            <a:r>
              <a:rPr lang="en-US" sz="2000" u="sng" dirty="0" smtClean="0">
                <a:latin typeface="Times New Roman" pitchFamily="18" charset="0"/>
                <a:cs typeface="Times New Roman" pitchFamily="18" charset="0"/>
              </a:rPr>
              <a:t>challenge). </a:t>
            </a:r>
            <a:r>
              <a:rPr lang="en-US" sz="2000" u="sng" dirty="0">
                <a:latin typeface="Times New Roman" pitchFamily="18" charset="0"/>
                <a:cs typeface="Times New Roman" pitchFamily="18" charset="0"/>
              </a:rPr>
              <a:t>What they often don’t think about is the route it will take to get there</a:t>
            </a:r>
            <a:r>
              <a:rPr lang="en-US" sz="2000" b="1" dirty="0">
                <a:latin typeface="Times New Roman" pitchFamily="18" charset="0"/>
                <a:cs typeface="Times New Roman" pitchFamily="18" charset="0"/>
              </a:rPr>
              <a:t>. </a:t>
            </a:r>
            <a:endParaRPr lang="en-US" sz="2000" b="1" dirty="0" smtClean="0">
              <a:latin typeface="Times New Roman" pitchFamily="18" charset="0"/>
              <a:cs typeface="Times New Roman" pitchFamily="18" charset="0"/>
            </a:endParaRPr>
          </a:p>
          <a:p>
            <a:pPr>
              <a:buFont typeface="Courier New" pitchFamily="49" charset="0"/>
              <a:buChar char="o"/>
            </a:pPr>
            <a:r>
              <a:rPr lang="en-US" sz="2000" dirty="0" smtClean="0">
                <a:latin typeface="Times New Roman" pitchFamily="18" charset="0"/>
                <a:cs typeface="Times New Roman" pitchFamily="18" charset="0"/>
              </a:rPr>
              <a:t>Anyone </a:t>
            </a:r>
            <a:r>
              <a:rPr lang="en-US" sz="2000" dirty="0">
                <a:latin typeface="Times New Roman" pitchFamily="18" charset="0"/>
                <a:cs typeface="Times New Roman" pitchFamily="18" charset="0"/>
              </a:rPr>
              <a:t>implementing data integration must understand what types of data need to be collected and analyzed, where that data comes from, the systems that will use the data, what types of analysis will be conducted, and how frequently data and reports will need to be updated.</a:t>
            </a:r>
          </a:p>
          <a:p>
            <a:r>
              <a:rPr lang="en-US" sz="2000" b="1" dirty="0">
                <a:latin typeface="Times New Roman" pitchFamily="18" charset="0"/>
                <a:cs typeface="Times New Roman" pitchFamily="18" charset="0"/>
              </a:rPr>
              <a:t>Data from legacy systems</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Integration </a:t>
            </a:r>
            <a:r>
              <a:rPr lang="en-US" sz="2000" dirty="0">
                <a:latin typeface="Times New Roman" pitchFamily="18" charset="0"/>
                <a:cs typeface="Times New Roman" pitchFamily="18" charset="0"/>
              </a:rPr>
              <a:t>efforts may need to include data stored in legacy systems. That data, however, is often missing markers such as times and dates for activities, which more modern systems commonly include.</a:t>
            </a:r>
          </a:p>
          <a:p>
            <a:r>
              <a:rPr lang="en-US" sz="2000" b="1" dirty="0">
                <a:latin typeface="Times New Roman" pitchFamily="18" charset="0"/>
                <a:cs typeface="Times New Roman" pitchFamily="18" charset="0"/>
              </a:rPr>
              <a:t>Data from newer business demands</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New </a:t>
            </a:r>
            <a:r>
              <a:rPr lang="en-US" sz="2000" dirty="0">
                <a:latin typeface="Times New Roman" pitchFamily="18" charset="0"/>
                <a:cs typeface="Times New Roman" pitchFamily="18" charset="0"/>
              </a:rPr>
              <a:t>systems today are generating different types of data (such as unstructured or real-time) from all sorts of sources such as videos, </a:t>
            </a:r>
            <a:r>
              <a:rPr lang="en-US" sz="2000" dirty="0" err="1">
                <a:latin typeface="Times New Roman" pitchFamily="18" charset="0"/>
                <a:cs typeface="Times New Roman" pitchFamily="18" charset="0"/>
                <a:hlinkClick r:id="rId2"/>
              </a:rPr>
              <a:t>IoT</a:t>
            </a:r>
            <a:r>
              <a:rPr lang="en-US" sz="2000" dirty="0">
                <a:latin typeface="Times New Roman" pitchFamily="18" charset="0"/>
                <a:cs typeface="Times New Roman" pitchFamily="18" charset="0"/>
              </a:rPr>
              <a:t> devices, sensors, and cloud. </a:t>
            </a:r>
          </a:p>
        </p:txBody>
      </p:sp>
      <p:sp>
        <p:nvSpPr>
          <p:cNvPr id="3" name="Title 2"/>
          <p:cNvSpPr>
            <a:spLocks noGrp="1"/>
          </p:cNvSpPr>
          <p:nvPr>
            <p:ph type="title"/>
          </p:nvPr>
        </p:nvSpPr>
        <p:spPr/>
        <p:txBody>
          <a:bodyPr>
            <a:normAutofit/>
          </a:bodyPr>
          <a:lstStyle/>
          <a:p>
            <a:r>
              <a:rPr lang="en-IN" sz="4400" dirty="0">
                <a:effectLst/>
                <a:latin typeface="Times New Roman" pitchFamily="18" charset="0"/>
                <a:cs typeface="Times New Roman" pitchFamily="18" charset="0"/>
              </a:rPr>
              <a:t>Challenges to data </a:t>
            </a:r>
            <a:r>
              <a:rPr lang="en-IN" sz="4400" dirty="0" smtClean="0">
                <a:effectLst/>
                <a:latin typeface="Times New Roman" pitchFamily="18" charset="0"/>
                <a:cs typeface="Times New Roman" pitchFamily="18" charset="0"/>
              </a:rPr>
              <a:t>integration</a:t>
            </a:r>
            <a:endParaRPr lang="en-IN" sz="4400" dirty="0">
              <a:latin typeface="Times New Roman" pitchFamily="18" charset="0"/>
              <a:cs typeface="Times New Roman" pitchFamily="18" charset="0"/>
            </a:endParaRPr>
          </a:p>
        </p:txBody>
      </p:sp>
    </p:spTree>
    <p:extLst>
      <p:ext uri="{BB962C8B-B14F-4D97-AF65-F5344CB8AC3E}">
        <p14:creationId xmlns:p14="http://schemas.microsoft.com/office/powerpoint/2010/main" val="16695151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Font typeface="Courier New" pitchFamily="49" charset="0"/>
              <a:buChar char="o"/>
            </a:pPr>
            <a:r>
              <a:rPr lang="en-US" sz="2000" dirty="0">
                <a:latin typeface="Times New Roman" pitchFamily="18" charset="0"/>
                <a:cs typeface="Times New Roman" pitchFamily="18" charset="0"/>
              </a:rPr>
              <a:t>Figuring out how to quickly adapt your data integration infrastructure to meet the demands of integrating all these data becomes critical for your business to win, yet extremely difficult as the volume, the speed, the new format of data all pose new challenges</a:t>
            </a:r>
            <a:r>
              <a:rPr lang="en-US" sz="2000" dirty="0" smtClean="0">
                <a:latin typeface="Times New Roman" pitchFamily="18" charset="0"/>
                <a:cs typeface="Times New Roman" pitchFamily="18" charset="0"/>
              </a:rPr>
              <a:t>.</a:t>
            </a:r>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External data</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Data taken in from external sources may not be provided at the same level of detail as internal sources, making it difficult to examine with the same </a:t>
            </a:r>
            <a:r>
              <a:rPr lang="en-US" sz="2000" dirty="0" smtClean="0">
                <a:latin typeface="Times New Roman" pitchFamily="18" charset="0"/>
                <a:cs typeface="Times New Roman" pitchFamily="18" charset="0"/>
              </a:rPr>
              <a:t>rigor.</a:t>
            </a:r>
          </a:p>
          <a:p>
            <a:pPr>
              <a:buFont typeface="Courier New" pitchFamily="49" charset="0"/>
              <a:buChar char="o"/>
            </a:pPr>
            <a:r>
              <a:rPr lang="en-US" sz="2000" dirty="0" smtClean="0">
                <a:latin typeface="Times New Roman" pitchFamily="18" charset="0"/>
                <a:cs typeface="Times New Roman" pitchFamily="18" charset="0"/>
              </a:rPr>
              <a:t>Also</a:t>
            </a:r>
            <a:r>
              <a:rPr lang="en-US" sz="2000" dirty="0">
                <a:latin typeface="Times New Roman" pitchFamily="18" charset="0"/>
                <a:cs typeface="Times New Roman" pitchFamily="18" charset="0"/>
              </a:rPr>
              <a:t>, contracts in place with external vendors may make it difficult to share data across the organization.</a:t>
            </a:r>
          </a:p>
          <a:p>
            <a:r>
              <a:rPr lang="en-US" sz="2000" b="1" dirty="0">
                <a:latin typeface="Times New Roman" pitchFamily="18" charset="0"/>
                <a:cs typeface="Times New Roman" pitchFamily="18" charset="0"/>
              </a:rPr>
              <a:t>Keeping </a:t>
            </a:r>
            <a:r>
              <a:rPr lang="en-US" sz="2000" b="1" dirty="0" smtClean="0">
                <a:latin typeface="Times New Roman" pitchFamily="18" charset="0"/>
                <a:cs typeface="Times New Roman" pitchFamily="18" charset="0"/>
              </a:rPr>
              <a:t>up</a:t>
            </a: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Once an integration system is up and running, the task isn’t done. </a:t>
            </a:r>
            <a:endParaRPr lang="en-US" sz="2000" dirty="0" smtClean="0">
              <a:latin typeface="Times New Roman" pitchFamily="18" charset="0"/>
              <a:cs typeface="Times New Roman" pitchFamily="18" charset="0"/>
            </a:endParaRPr>
          </a:p>
          <a:p>
            <a:pPr>
              <a:buFont typeface="Courier New" pitchFamily="49" charset="0"/>
              <a:buChar char="o"/>
            </a:pPr>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becomes incumbent upon the data team to keep data integration efforts on par with best practices, as well as the latest demands from the organization and regulatory agencies</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sz="4400" dirty="0">
                <a:effectLst/>
                <a:latin typeface="Times New Roman" pitchFamily="18" charset="0"/>
                <a:cs typeface="Times New Roman" pitchFamily="18" charset="0"/>
              </a:rPr>
              <a:t>Challenges to data </a:t>
            </a:r>
            <a:r>
              <a:rPr lang="en-IN" sz="4400" dirty="0" smtClean="0">
                <a:effectLst/>
                <a:latin typeface="Times New Roman" pitchFamily="18" charset="0"/>
                <a:cs typeface="Times New Roman" pitchFamily="18" charset="0"/>
              </a:rPr>
              <a:t>integration</a:t>
            </a:r>
            <a:endParaRPr lang="en-IN" sz="4400" dirty="0">
              <a:latin typeface="Times New Roman" pitchFamily="18" charset="0"/>
              <a:cs typeface="Times New Roman" pitchFamily="18" charset="0"/>
            </a:endParaRPr>
          </a:p>
        </p:txBody>
      </p:sp>
    </p:spTree>
    <p:extLst>
      <p:ext uri="{BB962C8B-B14F-4D97-AF65-F5344CB8AC3E}">
        <p14:creationId xmlns:p14="http://schemas.microsoft.com/office/powerpoint/2010/main" val="13000600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000" b="1" dirty="0">
                <a:latin typeface="Times New Roman" pitchFamily="18" charset="0"/>
                <a:cs typeface="Times New Roman" pitchFamily="18" charset="0"/>
              </a:rPr>
              <a:t>Manual data integration</a:t>
            </a:r>
            <a:r>
              <a:rPr lang="en-US" sz="2000" dirty="0">
                <a:latin typeface="Times New Roman" pitchFamily="18" charset="0"/>
                <a:cs typeface="Times New Roman" pitchFamily="18" charset="0"/>
              </a:rPr>
              <a:t> </a:t>
            </a:r>
            <a:r>
              <a:rPr lang="en-US" sz="2000" u="sng" dirty="0">
                <a:latin typeface="Times New Roman" pitchFamily="18" charset="0"/>
                <a:cs typeface="Times New Roman" pitchFamily="18" charset="0"/>
              </a:rPr>
              <a:t>is simply the process by which an individual user manually collects necessary data from various sources by accessing interfaces directly, then cleans it up as needed, and combines it into one warehouse. </a:t>
            </a:r>
            <a:endParaRPr lang="en-US" sz="2000" u="sng" dirty="0" smtClean="0">
              <a:latin typeface="Times New Roman" pitchFamily="18" charset="0"/>
              <a:cs typeface="Times New Roman" pitchFamily="18" charset="0"/>
            </a:endParaRPr>
          </a:p>
          <a:p>
            <a:pPr>
              <a:buFont typeface="Courier New" pitchFamily="49" charset="0"/>
              <a:buChar char="o"/>
            </a:pPr>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is highly inefficient and inconsistent, and makes little sense for all but the smallest of organizations with minimal data resources.</a:t>
            </a:r>
          </a:p>
          <a:p>
            <a:r>
              <a:rPr lang="en-US" sz="2000" b="1" dirty="0">
                <a:latin typeface="Times New Roman" pitchFamily="18" charset="0"/>
                <a:cs typeface="Times New Roman" pitchFamily="18" charset="0"/>
              </a:rPr>
              <a:t>Middleware data integration</a:t>
            </a:r>
            <a:r>
              <a:rPr lang="en-US" sz="2000" dirty="0">
                <a:latin typeface="Times New Roman" pitchFamily="18" charset="0"/>
                <a:cs typeface="Times New Roman" pitchFamily="18" charset="0"/>
              </a:rPr>
              <a:t> </a:t>
            </a:r>
            <a:r>
              <a:rPr lang="en-US" sz="2000" u="sng" dirty="0">
                <a:latin typeface="Times New Roman" pitchFamily="18" charset="0"/>
                <a:cs typeface="Times New Roman" pitchFamily="18" charset="0"/>
              </a:rPr>
              <a:t>is an integration approach where a middleware application acts as a mediator, helping to normalize data and bring it into the master data pool. (Think about adapters for old electronic equipment with outdated connection points</a:t>
            </a:r>
            <a:r>
              <a:rPr lang="en-US" sz="2000" u="sng" dirty="0" smtClean="0">
                <a:latin typeface="Times New Roman" pitchFamily="18" charset="0"/>
                <a:cs typeface="Times New Roman" pitchFamily="18" charset="0"/>
              </a:rPr>
              <a:t>). </a:t>
            </a:r>
          </a:p>
          <a:p>
            <a:pPr>
              <a:buFont typeface="Courier New" pitchFamily="49" charset="0"/>
              <a:buChar char="o"/>
            </a:pPr>
            <a:r>
              <a:rPr lang="en-US" sz="2000" dirty="0" smtClean="0">
                <a:latin typeface="Times New Roman" pitchFamily="18" charset="0"/>
                <a:cs typeface="Times New Roman" pitchFamily="18" charset="0"/>
              </a:rPr>
              <a:t>Middleware </a:t>
            </a:r>
            <a:r>
              <a:rPr lang="en-US" sz="2000" dirty="0">
                <a:latin typeface="Times New Roman" pitchFamily="18" charset="0"/>
                <a:cs typeface="Times New Roman" pitchFamily="18" charset="0"/>
              </a:rPr>
              <a:t>comes into play when a data integration system is unable to access data from one of these applications on its own.</a:t>
            </a:r>
          </a:p>
          <a:p>
            <a:r>
              <a:rPr lang="en-US" sz="2000" b="1" dirty="0">
                <a:latin typeface="Times New Roman" pitchFamily="18" charset="0"/>
                <a:cs typeface="Times New Roman" pitchFamily="18" charset="0"/>
              </a:rPr>
              <a:t>Application-based integration</a:t>
            </a:r>
            <a:r>
              <a:rPr lang="en-US" sz="2000" dirty="0">
                <a:latin typeface="Times New Roman" pitchFamily="18" charset="0"/>
                <a:cs typeface="Times New Roman" pitchFamily="18" charset="0"/>
              </a:rPr>
              <a:t> </a:t>
            </a:r>
            <a:r>
              <a:rPr lang="en-US" sz="2000" u="sng" dirty="0">
                <a:latin typeface="Times New Roman" pitchFamily="18" charset="0"/>
                <a:cs typeface="Times New Roman" pitchFamily="18" charset="0"/>
              </a:rPr>
              <a:t>is an approach to integration wherein software applications locate, retrieve, and integrate data</a:t>
            </a:r>
            <a:r>
              <a:rPr lang="en-US" sz="2000" u="sng" dirty="0" smtClean="0">
                <a:latin typeface="Times New Roman" pitchFamily="18" charset="0"/>
                <a:cs typeface="Times New Roman" pitchFamily="18" charset="0"/>
              </a:rPr>
              <a:t>.</a:t>
            </a:r>
            <a:endParaRPr lang="en-US" sz="2000" u="sng"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sz="3600" dirty="0" smtClean="0">
                <a:effectLst/>
                <a:latin typeface="Times New Roman" pitchFamily="18" charset="0"/>
                <a:cs typeface="Times New Roman" pitchFamily="18" charset="0"/>
              </a:rPr>
              <a:t>Data Integration </a:t>
            </a:r>
            <a:r>
              <a:rPr lang="en-IN" sz="3600" dirty="0">
                <a:effectLst/>
                <a:latin typeface="Times New Roman" pitchFamily="18" charset="0"/>
                <a:cs typeface="Times New Roman" pitchFamily="18" charset="0"/>
              </a:rPr>
              <a:t>strategies for </a:t>
            </a:r>
            <a:r>
              <a:rPr lang="en-IN" sz="3600" dirty="0" smtClean="0">
                <a:effectLst/>
                <a:latin typeface="Times New Roman" pitchFamily="18" charset="0"/>
                <a:cs typeface="Times New Roman" pitchFamily="18" charset="0"/>
              </a:rPr>
              <a:t>business</a:t>
            </a:r>
            <a:endParaRPr lang="en-IN" sz="3600" dirty="0">
              <a:latin typeface="Times New Roman" pitchFamily="18" charset="0"/>
              <a:cs typeface="Times New Roman" pitchFamily="18" charset="0"/>
            </a:endParaRPr>
          </a:p>
        </p:txBody>
      </p:sp>
    </p:spTree>
    <p:extLst>
      <p:ext uri="{BB962C8B-B14F-4D97-AF65-F5344CB8AC3E}">
        <p14:creationId xmlns:p14="http://schemas.microsoft.com/office/powerpoint/2010/main" val="295690113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Font typeface="Courier New" pitchFamily="49" charset="0"/>
              <a:buChar char="o"/>
            </a:pPr>
            <a:r>
              <a:rPr lang="en-US" sz="2000" dirty="0">
                <a:latin typeface="Times New Roman" pitchFamily="18" charset="0"/>
                <a:cs typeface="Times New Roman" pitchFamily="18" charset="0"/>
              </a:rPr>
              <a:t>During integration, the software must make data from different systems compatible with one another so they can be transmitted from one source to another</a:t>
            </a:r>
            <a:r>
              <a:rPr lang="en-US" sz="2000" dirty="0" smtClean="0">
                <a:latin typeface="Times New Roman" pitchFamily="18" charset="0"/>
                <a:cs typeface="Times New Roman" pitchFamily="18" charset="0"/>
              </a:rPr>
              <a:t>.</a:t>
            </a:r>
            <a:endParaRPr lang="en-US" sz="2000" b="1"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Uniform </a:t>
            </a:r>
            <a:r>
              <a:rPr lang="en-US" sz="2000" b="1" dirty="0">
                <a:latin typeface="Times New Roman" pitchFamily="18" charset="0"/>
                <a:cs typeface="Times New Roman" pitchFamily="18" charset="0"/>
              </a:rPr>
              <a:t>access integration</a:t>
            </a:r>
            <a:r>
              <a:rPr lang="en-US" sz="2000" dirty="0">
                <a:latin typeface="Times New Roman" pitchFamily="18" charset="0"/>
                <a:cs typeface="Times New Roman" pitchFamily="18" charset="0"/>
              </a:rPr>
              <a:t> is a type of data integration that focuses on creating a front end that makes data appear consistent when accessed from different sources. </a:t>
            </a:r>
            <a:endParaRPr lang="en-US" sz="2000" dirty="0" smtClean="0">
              <a:latin typeface="Times New Roman" pitchFamily="18" charset="0"/>
              <a:cs typeface="Times New Roman" pitchFamily="18" charset="0"/>
            </a:endParaRPr>
          </a:p>
          <a:p>
            <a:pPr>
              <a:buFont typeface="Courier New" pitchFamily="49" charset="0"/>
              <a:buChar char="o"/>
            </a:pPr>
            <a:r>
              <a:rPr lang="en-US" sz="2000" dirty="0" smtClean="0">
                <a:latin typeface="Times New Roman" pitchFamily="18" charset="0"/>
                <a:cs typeface="Times New Roman" pitchFamily="18" charset="0"/>
              </a:rPr>
              <a:t>The data however </a:t>
            </a:r>
            <a:r>
              <a:rPr lang="en-US" sz="2000" dirty="0">
                <a:latin typeface="Times New Roman" pitchFamily="18" charset="0"/>
                <a:cs typeface="Times New Roman" pitchFamily="18" charset="0"/>
              </a:rPr>
              <a:t>is left within the original source. Using this method, object-oriented database management systems can be used to create the appearance of uniformity between unlike databases.</a:t>
            </a:r>
          </a:p>
          <a:p>
            <a:r>
              <a:rPr lang="en-US" sz="2000" b="1" dirty="0">
                <a:latin typeface="Times New Roman" pitchFamily="18" charset="0"/>
                <a:cs typeface="Times New Roman" pitchFamily="18" charset="0"/>
              </a:rPr>
              <a:t>Common storage integration</a:t>
            </a:r>
            <a:r>
              <a:rPr lang="en-US" sz="2000" dirty="0">
                <a:latin typeface="Times New Roman" pitchFamily="18" charset="0"/>
                <a:cs typeface="Times New Roman" pitchFamily="18" charset="0"/>
              </a:rPr>
              <a:t> is the most frequently used approach to storage within data integration. A copy of data from the original source is kept in the integrated system and processed for a unified view. </a:t>
            </a:r>
            <a:endParaRPr lang="en-US" sz="2000" dirty="0" smtClean="0">
              <a:latin typeface="Times New Roman" pitchFamily="18" charset="0"/>
              <a:cs typeface="Times New Roman" pitchFamily="18" charset="0"/>
            </a:endParaRPr>
          </a:p>
          <a:p>
            <a:pPr>
              <a:buFont typeface="Courier New" pitchFamily="49" charset="0"/>
              <a:buChar char="o"/>
            </a:pPr>
            <a:r>
              <a:rPr lang="en-US" sz="2000" dirty="0" smtClean="0">
                <a:latin typeface="Times New Roman" pitchFamily="18" charset="0"/>
                <a:cs typeface="Times New Roman" pitchFamily="18" charset="0"/>
              </a:rPr>
              <a:t>This </a:t>
            </a:r>
            <a:r>
              <a:rPr lang="en-US" sz="2000" dirty="0">
                <a:latin typeface="Times New Roman" pitchFamily="18" charset="0"/>
                <a:cs typeface="Times New Roman" pitchFamily="18" charset="0"/>
              </a:rPr>
              <a:t>is opposed to uniform access, which leaves data in the source. The common storage approach is the underlying principle behind the traditional data warehousing solution</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sz="3600" dirty="0" smtClean="0">
                <a:effectLst/>
                <a:latin typeface="Times New Roman" pitchFamily="18" charset="0"/>
                <a:cs typeface="Times New Roman" pitchFamily="18" charset="0"/>
              </a:rPr>
              <a:t>Data Integration </a:t>
            </a:r>
            <a:r>
              <a:rPr lang="en-IN" sz="3600" dirty="0">
                <a:effectLst/>
                <a:latin typeface="Times New Roman" pitchFamily="18" charset="0"/>
                <a:cs typeface="Times New Roman" pitchFamily="18" charset="0"/>
              </a:rPr>
              <a:t>strategies for </a:t>
            </a:r>
            <a:r>
              <a:rPr lang="en-IN" sz="3600" dirty="0" smtClean="0">
                <a:effectLst/>
                <a:latin typeface="Times New Roman" pitchFamily="18" charset="0"/>
                <a:cs typeface="Times New Roman" pitchFamily="18" charset="0"/>
              </a:rPr>
              <a:t>business</a:t>
            </a:r>
            <a:endParaRPr lang="en-IN" sz="3600" dirty="0">
              <a:latin typeface="Times New Roman" pitchFamily="18" charset="0"/>
              <a:cs typeface="Times New Roman" pitchFamily="18" charset="0"/>
            </a:endParaRPr>
          </a:p>
        </p:txBody>
      </p:sp>
    </p:spTree>
    <p:extLst>
      <p:ext uri="{BB962C8B-B14F-4D97-AF65-F5344CB8AC3E}">
        <p14:creationId xmlns:p14="http://schemas.microsoft.com/office/powerpoint/2010/main" val="191705523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latin typeface="Times New Roman" pitchFamily="18" charset="0"/>
                <a:cs typeface="Times New Roman" pitchFamily="18" charset="0"/>
              </a:rPr>
              <a:t>Data analytics is </a:t>
            </a:r>
            <a:r>
              <a:rPr lang="en-US" sz="2000" b="1" dirty="0">
                <a:latin typeface="Times New Roman" pitchFamily="18" charset="0"/>
                <a:cs typeface="Times New Roman" pitchFamily="18" charset="0"/>
              </a:rPr>
              <a:t>the process of analyzing raw data in order to draw out meaningful, actionable </a:t>
            </a:r>
            <a:r>
              <a:rPr lang="en-US" sz="2000" b="1" dirty="0" smtClean="0">
                <a:latin typeface="Times New Roman" pitchFamily="18" charset="0"/>
                <a:cs typeface="Times New Roman" pitchFamily="18" charset="0"/>
              </a:rPr>
              <a:t>insights</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which are then used to inform and drive smart business decisions</a:t>
            </a:r>
            <a:r>
              <a:rPr lang="en-US" sz="2000" dirty="0" smtClean="0">
                <a:latin typeface="Times New Roman" pitchFamily="18" charset="0"/>
                <a:cs typeface="Times New Roman" pitchFamily="18" charset="0"/>
              </a:rPr>
              <a:t>.</a:t>
            </a:r>
          </a:p>
          <a:p>
            <a:pPr marL="109728" indent="0">
              <a:buNone/>
            </a:pPr>
            <a:endParaRPr lang="en-IN" sz="20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t>Basic Concept </a:t>
            </a:r>
            <a:r>
              <a:rPr lang="en-US" dirty="0"/>
              <a:t>of </a:t>
            </a:r>
            <a:r>
              <a:rPr lang="en-US" dirty="0" smtClean="0"/>
              <a:t>Data Analysis</a:t>
            </a:r>
            <a:endParaRPr lang="en-IN" dirty="0"/>
          </a:p>
        </p:txBody>
      </p:sp>
      <p:pic>
        <p:nvPicPr>
          <p:cNvPr id="3074" name="Picture 2" descr="D:\mayur\CSMSS College\Data Engineering\unit 1\the-data-analysis-proces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4448" y="2761208"/>
            <a:ext cx="7620000" cy="2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70979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latin typeface="Times New Roman" pitchFamily="18" charset="0"/>
                <a:cs typeface="Times New Roman" pitchFamily="18" charset="0"/>
              </a:rPr>
              <a:t>Categorical data represent characteristics such as </a:t>
            </a:r>
            <a:endParaRPr lang="en-US" sz="2000" dirty="0" smtClean="0">
              <a:latin typeface="Times New Roman" pitchFamily="18" charset="0"/>
              <a:cs typeface="Times New Roman" pitchFamily="18" charset="0"/>
            </a:endParaRPr>
          </a:p>
          <a:p>
            <a:pPr marL="566928" indent="-457200">
              <a:buFont typeface="+mj-lt"/>
              <a:buAutoNum type="alphaUcPeriod"/>
            </a:pP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person’s </a:t>
            </a:r>
            <a:r>
              <a:rPr lang="en-US" sz="2000" dirty="0" smtClean="0">
                <a:latin typeface="Times New Roman" pitchFamily="18" charset="0"/>
                <a:cs typeface="Times New Roman" pitchFamily="18" charset="0"/>
              </a:rPr>
              <a:t>gender </a:t>
            </a:r>
          </a:p>
          <a:p>
            <a:pPr marL="566928" indent="-457200">
              <a:buFont typeface="+mj-lt"/>
              <a:buAutoNum type="alphaUcPeriod"/>
            </a:pPr>
            <a:r>
              <a:rPr lang="en-US" sz="2000" dirty="0" smtClean="0">
                <a:latin typeface="Times New Roman" pitchFamily="18" charset="0"/>
                <a:cs typeface="Times New Roman" pitchFamily="18" charset="0"/>
              </a:rPr>
              <a:t>marital status</a:t>
            </a:r>
          </a:p>
          <a:p>
            <a:pPr marL="566928" indent="-457200">
              <a:buFont typeface="+mj-lt"/>
              <a:buAutoNum type="alphaUcPeriod"/>
            </a:pPr>
            <a:r>
              <a:rPr lang="en-US" sz="2000" dirty="0" smtClean="0">
                <a:latin typeface="Times New Roman" pitchFamily="18" charset="0"/>
                <a:cs typeface="Times New Roman" pitchFamily="18" charset="0"/>
              </a:rPr>
              <a:t>hometown</a:t>
            </a:r>
          </a:p>
          <a:p>
            <a:pPr marL="566928" indent="-457200">
              <a:buFont typeface="+mj-lt"/>
              <a:buAutoNum type="alphaUcPeriod"/>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types of movies they </a:t>
            </a:r>
            <a:r>
              <a:rPr lang="en-US" sz="2000" dirty="0" smtClean="0">
                <a:latin typeface="Times New Roman" pitchFamily="18" charset="0"/>
                <a:cs typeface="Times New Roman" pitchFamily="18" charset="0"/>
              </a:rPr>
              <a:t>like.</a:t>
            </a:r>
          </a:p>
          <a:p>
            <a:r>
              <a:rPr lang="en-US" sz="2000" dirty="0" smtClean="0">
                <a:latin typeface="Times New Roman" pitchFamily="18" charset="0"/>
                <a:cs typeface="Times New Roman" pitchFamily="18" charset="0"/>
              </a:rPr>
              <a:t>Categorical </a:t>
            </a:r>
            <a:r>
              <a:rPr lang="en-US" sz="2000" dirty="0">
                <a:latin typeface="Times New Roman" pitchFamily="18" charset="0"/>
                <a:cs typeface="Times New Roman" pitchFamily="18" charset="0"/>
              </a:rPr>
              <a:t>data can take on numerical values (such as “1” indicating male and “2” indicating </a:t>
            </a:r>
            <a:r>
              <a:rPr lang="en-US" sz="2000" dirty="0" smtClean="0">
                <a:latin typeface="Times New Roman" pitchFamily="18" charset="0"/>
                <a:cs typeface="Times New Roman" pitchFamily="18" charset="0"/>
              </a:rPr>
              <a:t>female).</a:t>
            </a:r>
          </a:p>
          <a:p>
            <a:r>
              <a:rPr lang="en-US" sz="2000" dirty="0">
                <a:latin typeface="Times New Roman" pitchFamily="18" charset="0"/>
                <a:cs typeface="Times New Roman" pitchFamily="18" charset="0"/>
              </a:rPr>
              <a:t>B</a:t>
            </a:r>
            <a:r>
              <a:rPr lang="en-US" sz="2000" dirty="0" smtClean="0">
                <a:latin typeface="Times New Roman" pitchFamily="18" charset="0"/>
                <a:cs typeface="Times New Roman" pitchFamily="18" charset="0"/>
              </a:rPr>
              <a:t>ut </a:t>
            </a:r>
            <a:r>
              <a:rPr lang="en-US" sz="2000" dirty="0">
                <a:latin typeface="Times New Roman" pitchFamily="18" charset="0"/>
                <a:cs typeface="Times New Roman" pitchFamily="18" charset="0"/>
              </a:rPr>
              <a:t>those numbers don’t have mathematical meaning. You couldn’t add them </a:t>
            </a:r>
            <a:r>
              <a:rPr lang="en-US" sz="2000" dirty="0" smtClean="0">
                <a:latin typeface="Times New Roman" pitchFamily="18" charset="0"/>
                <a:cs typeface="Times New Roman" pitchFamily="18" charset="0"/>
              </a:rPr>
              <a:t>together.</a:t>
            </a:r>
            <a:endParaRPr lang="en-IN" sz="20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sz="4400" dirty="0">
                <a:effectLst/>
                <a:latin typeface="Times New Roman" pitchFamily="18" charset="0"/>
                <a:cs typeface="Times New Roman" pitchFamily="18" charset="0"/>
              </a:rPr>
              <a:t>Data Types: </a:t>
            </a:r>
            <a:r>
              <a:rPr lang="en-IN" sz="4400" dirty="0" smtClean="0">
                <a:effectLst/>
                <a:latin typeface="Times New Roman" pitchFamily="18" charset="0"/>
                <a:cs typeface="Times New Roman" pitchFamily="18" charset="0"/>
              </a:rPr>
              <a:t>Categorical </a:t>
            </a:r>
            <a:r>
              <a:rPr lang="en-IN" sz="4400" dirty="0">
                <a:effectLst/>
                <a:latin typeface="Times New Roman" pitchFamily="18" charset="0"/>
                <a:cs typeface="Times New Roman" pitchFamily="18" charset="0"/>
              </a:rPr>
              <a:t>data</a:t>
            </a:r>
            <a:endParaRPr lang="en-IN" sz="4400" dirty="0"/>
          </a:p>
        </p:txBody>
      </p:sp>
    </p:spTree>
    <p:extLst>
      <p:ext uri="{BB962C8B-B14F-4D97-AF65-F5344CB8AC3E}">
        <p14:creationId xmlns:p14="http://schemas.microsoft.com/office/powerpoint/2010/main" val="30816564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latin typeface="Times New Roman" pitchFamily="18" charset="0"/>
                <a:cs typeface="Times New Roman" pitchFamily="18" charset="0"/>
              </a:rPr>
              <a:t>These data have meaning as a measurement, such as a person’s height, weight, IQ, or blood pressure; or they’re a count, such as the number of stock shares a person </a:t>
            </a:r>
            <a:r>
              <a:rPr lang="en-US" sz="2000" dirty="0" smtClean="0">
                <a:latin typeface="Times New Roman" pitchFamily="18" charset="0"/>
                <a:cs typeface="Times New Roman" pitchFamily="18" charset="0"/>
              </a:rPr>
              <a:t>owns.</a:t>
            </a:r>
          </a:p>
          <a:p>
            <a:r>
              <a:rPr lang="en-US" sz="2000" dirty="0" smtClean="0">
                <a:latin typeface="Times New Roman" pitchFamily="18" charset="0"/>
                <a:cs typeface="Times New Roman" pitchFamily="18" charset="0"/>
              </a:rPr>
              <a:t>how </a:t>
            </a:r>
            <a:r>
              <a:rPr lang="en-US" sz="2000" dirty="0">
                <a:latin typeface="Times New Roman" pitchFamily="18" charset="0"/>
                <a:cs typeface="Times New Roman" pitchFamily="18" charset="0"/>
              </a:rPr>
              <a:t>many teeth a dog has, or how many pages you can read of your favorite book before you fall </a:t>
            </a:r>
            <a:r>
              <a:rPr lang="en-US" sz="2000" dirty="0" smtClean="0">
                <a:latin typeface="Times New Roman" pitchFamily="18" charset="0"/>
                <a:cs typeface="Times New Roman" pitchFamily="18" charset="0"/>
              </a:rPr>
              <a:t>asleep.</a:t>
            </a:r>
          </a:p>
          <a:p>
            <a:r>
              <a:rPr lang="en-US" sz="2000" dirty="0" smtClean="0">
                <a:latin typeface="Times New Roman" pitchFamily="18" charset="0"/>
                <a:cs typeface="Times New Roman" pitchFamily="18" charset="0"/>
              </a:rPr>
              <a:t>Statisticians </a:t>
            </a:r>
            <a:r>
              <a:rPr lang="en-US" sz="2000" dirty="0">
                <a:latin typeface="Times New Roman" pitchFamily="18" charset="0"/>
                <a:cs typeface="Times New Roman" pitchFamily="18" charset="0"/>
              </a:rPr>
              <a:t>also call numerical data quantitative data</a:t>
            </a:r>
            <a:r>
              <a:rPr lang="en-US" sz="2000" dirty="0" smtClean="0">
                <a:latin typeface="Times New Roman" pitchFamily="18" charset="0"/>
                <a:cs typeface="Times New Roman" pitchFamily="18" charset="0"/>
              </a:rPr>
              <a:t>.</a:t>
            </a:r>
          </a:p>
          <a:p>
            <a:r>
              <a:rPr lang="en-US" sz="2000" dirty="0">
                <a:latin typeface="Times New Roman" pitchFamily="18" charset="0"/>
                <a:cs typeface="Times New Roman" pitchFamily="18" charset="0"/>
              </a:rPr>
              <a:t>Numerical data can be further broken into two types: </a:t>
            </a:r>
            <a:endParaRPr lang="en-US" sz="2000" dirty="0" smtClean="0">
              <a:latin typeface="Times New Roman" pitchFamily="18" charset="0"/>
              <a:cs typeface="Times New Roman" pitchFamily="18" charset="0"/>
            </a:endParaRPr>
          </a:p>
          <a:p>
            <a:pPr>
              <a:buFont typeface="Wingdings" pitchFamily="2" charset="2"/>
              <a:buChar char="q"/>
            </a:pPr>
            <a:r>
              <a:rPr lang="en-US" sz="2000" dirty="0">
                <a:latin typeface="Times New Roman" pitchFamily="18" charset="0"/>
                <a:cs typeface="Times New Roman" pitchFamily="18" charset="0"/>
              </a:rPr>
              <a:t>D</a:t>
            </a:r>
            <a:r>
              <a:rPr lang="en-US" sz="2000" dirty="0" smtClean="0">
                <a:latin typeface="Times New Roman" pitchFamily="18" charset="0"/>
                <a:cs typeface="Times New Roman" pitchFamily="18" charset="0"/>
              </a:rPr>
              <a:t>iscrete  </a:t>
            </a:r>
          </a:p>
          <a:p>
            <a:pPr>
              <a:buFont typeface="Wingdings" pitchFamily="2" charset="2"/>
              <a:buChar char="q"/>
            </a:pPr>
            <a:r>
              <a:rPr lang="en-US" sz="2000" dirty="0">
                <a:latin typeface="Times New Roman" pitchFamily="18" charset="0"/>
                <a:cs typeface="Times New Roman" pitchFamily="18" charset="0"/>
              </a:rPr>
              <a:t>C</a:t>
            </a:r>
            <a:r>
              <a:rPr lang="en-US" sz="2000" dirty="0" smtClean="0">
                <a:latin typeface="Times New Roman" pitchFamily="18" charset="0"/>
                <a:cs typeface="Times New Roman" pitchFamily="18" charset="0"/>
              </a:rPr>
              <a:t>ontinuous</a:t>
            </a:r>
            <a:r>
              <a:rPr lang="en-US" sz="2000" dirty="0">
                <a:latin typeface="Times New Roman" pitchFamily="18" charset="0"/>
                <a:cs typeface="Times New Roman" pitchFamily="18" charset="0"/>
              </a:rPr>
              <a:t>.</a:t>
            </a:r>
          </a:p>
        </p:txBody>
      </p:sp>
      <p:sp>
        <p:nvSpPr>
          <p:cNvPr id="3" name="Title 2"/>
          <p:cNvSpPr>
            <a:spLocks noGrp="1"/>
          </p:cNvSpPr>
          <p:nvPr>
            <p:ph type="title"/>
          </p:nvPr>
        </p:nvSpPr>
        <p:spPr/>
        <p:txBody>
          <a:bodyPr>
            <a:normAutofit/>
          </a:bodyPr>
          <a:lstStyle/>
          <a:p>
            <a:r>
              <a:rPr lang="en-IN" sz="4400" dirty="0" smtClean="0">
                <a:effectLst/>
                <a:latin typeface="Times New Roman" pitchFamily="18" charset="0"/>
                <a:cs typeface="Times New Roman" pitchFamily="18" charset="0"/>
              </a:rPr>
              <a:t>Data Types: Numerical data</a:t>
            </a:r>
            <a:endParaRPr lang="en-IN" sz="4400" dirty="0">
              <a:latin typeface="Times New Roman" pitchFamily="18" charset="0"/>
              <a:cs typeface="Times New Roman" pitchFamily="18" charset="0"/>
            </a:endParaRPr>
          </a:p>
        </p:txBody>
      </p:sp>
    </p:spTree>
    <p:extLst>
      <p:ext uri="{BB962C8B-B14F-4D97-AF65-F5344CB8AC3E}">
        <p14:creationId xmlns:p14="http://schemas.microsoft.com/office/powerpoint/2010/main" val="2477393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424350172"/>
              </p:ext>
            </p:extLst>
          </p:nvPr>
        </p:nvGraphicFramePr>
        <p:xfrm>
          <a:off x="2121418" y="836712"/>
          <a:ext cx="5114878" cy="5544616"/>
        </p:xfrm>
        <a:graphic>
          <a:graphicData uri="http://schemas.openxmlformats.org/drawingml/2006/table">
            <a:tbl>
              <a:tblPr/>
              <a:tblGrid>
                <a:gridCol w="2557439"/>
                <a:gridCol w="2557439"/>
              </a:tblGrid>
              <a:tr h="351489">
                <a:tc>
                  <a:txBody>
                    <a:bodyPr/>
                    <a:lstStyle/>
                    <a:p>
                      <a:r>
                        <a:rPr lang="en-IN" sz="1500" b="1" dirty="0">
                          <a:effectLst/>
                        </a:rPr>
                        <a:t>Discrete Data</a:t>
                      </a:r>
                    </a:p>
                  </a:txBody>
                  <a:tcPr marL="75433" marR="75433" marT="37716" marB="37716" anchor="ctr">
                    <a:lnL>
                      <a:noFill/>
                    </a:lnL>
                    <a:lnR>
                      <a:noFill/>
                    </a:lnR>
                    <a:lnT>
                      <a:noFill/>
                    </a:lnT>
                    <a:lnB>
                      <a:noFill/>
                    </a:lnB>
                    <a:solidFill>
                      <a:srgbClr val="FFFFFF"/>
                    </a:solidFill>
                  </a:tcPr>
                </a:tc>
                <a:tc>
                  <a:txBody>
                    <a:bodyPr/>
                    <a:lstStyle/>
                    <a:p>
                      <a:r>
                        <a:rPr lang="en-IN" sz="1500" b="1">
                          <a:effectLst/>
                        </a:rPr>
                        <a:t>Continuous Data</a:t>
                      </a:r>
                    </a:p>
                  </a:txBody>
                  <a:tcPr marL="75433" marR="75433" marT="37716" marB="37716" anchor="ctr">
                    <a:lnL>
                      <a:noFill/>
                    </a:lnL>
                    <a:lnR>
                      <a:noFill/>
                    </a:lnR>
                    <a:lnT>
                      <a:noFill/>
                    </a:lnT>
                    <a:lnB>
                      <a:noFill/>
                    </a:lnB>
                    <a:solidFill>
                      <a:srgbClr val="FFFFFF"/>
                    </a:solidFill>
                  </a:tcPr>
                </a:tc>
              </a:tr>
              <a:tr h="1144339">
                <a:tc>
                  <a:txBody>
                    <a:bodyPr/>
                    <a:lstStyle/>
                    <a:p>
                      <a:r>
                        <a:rPr lang="en-US" sz="1500" dirty="0">
                          <a:effectLst/>
                        </a:rPr>
                        <a:t>Discrete data are countable and finite; they are whole numbers or integers</a:t>
                      </a:r>
                    </a:p>
                  </a:txBody>
                  <a:tcPr marL="75433" marR="75433" marT="37716" marB="37716" anchor="ctr">
                    <a:lnL>
                      <a:noFill/>
                    </a:lnL>
                    <a:lnR>
                      <a:noFill/>
                    </a:lnR>
                    <a:lnT>
                      <a:noFill/>
                    </a:lnT>
                    <a:lnB>
                      <a:noFill/>
                    </a:lnB>
                    <a:solidFill>
                      <a:srgbClr val="F0F0F0"/>
                    </a:solidFill>
                  </a:tcPr>
                </a:tc>
                <a:tc>
                  <a:txBody>
                    <a:bodyPr/>
                    <a:lstStyle/>
                    <a:p>
                      <a:r>
                        <a:rPr lang="en-US" sz="1500">
                          <a:effectLst/>
                        </a:rPr>
                        <a:t>Continuous data are measurable; they are in the form of fractions or decimal</a:t>
                      </a:r>
                    </a:p>
                  </a:txBody>
                  <a:tcPr marL="75433" marR="75433" marT="37716" marB="37716" anchor="ctr">
                    <a:lnL>
                      <a:noFill/>
                    </a:lnL>
                    <a:lnR>
                      <a:noFill/>
                    </a:lnR>
                    <a:lnT>
                      <a:noFill/>
                    </a:lnT>
                    <a:lnB>
                      <a:noFill/>
                    </a:lnB>
                    <a:solidFill>
                      <a:srgbClr val="F0F0F0"/>
                    </a:solidFill>
                  </a:tcPr>
                </a:tc>
              </a:tr>
              <a:tr h="880055">
                <a:tc>
                  <a:txBody>
                    <a:bodyPr/>
                    <a:lstStyle/>
                    <a:p>
                      <a:r>
                        <a:rPr lang="en-US" sz="1500">
                          <a:effectLst/>
                        </a:rPr>
                        <a:t>Discrete data are represented mainly by bar graphs</a:t>
                      </a:r>
                    </a:p>
                  </a:txBody>
                  <a:tcPr marL="75433" marR="75433" marT="37716" marB="37716" anchor="ctr">
                    <a:lnL>
                      <a:noFill/>
                    </a:lnL>
                    <a:lnR>
                      <a:noFill/>
                    </a:lnR>
                    <a:lnT>
                      <a:noFill/>
                    </a:lnT>
                    <a:lnB>
                      <a:noFill/>
                    </a:lnB>
                    <a:solidFill>
                      <a:srgbClr val="FFFFFF"/>
                    </a:solidFill>
                  </a:tcPr>
                </a:tc>
                <a:tc>
                  <a:txBody>
                    <a:bodyPr/>
                    <a:lstStyle/>
                    <a:p>
                      <a:r>
                        <a:rPr lang="en-US" sz="1500">
                          <a:effectLst/>
                        </a:rPr>
                        <a:t>Continuous data are represented in the form of a histogram</a:t>
                      </a:r>
                    </a:p>
                  </a:txBody>
                  <a:tcPr marL="75433" marR="75433" marT="37716" marB="37716" anchor="ctr">
                    <a:lnL>
                      <a:noFill/>
                    </a:lnL>
                    <a:lnR>
                      <a:noFill/>
                    </a:lnR>
                    <a:lnT>
                      <a:noFill/>
                    </a:lnT>
                    <a:lnB>
                      <a:noFill/>
                    </a:lnB>
                    <a:solidFill>
                      <a:srgbClr val="FFFFFF"/>
                    </a:solidFill>
                  </a:tcPr>
                </a:tc>
              </a:tr>
              <a:tr h="1144339">
                <a:tc>
                  <a:txBody>
                    <a:bodyPr/>
                    <a:lstStyle/>
                    <a:p>
                      <a:r>
                        <a:rPr lang="en-US" sz="1500">
                          <a:effectLst/>
                        </a:rPr>
                        <a:t>The values cannot be divided into subdivisions into smaller pieces</a:t>
                      </a:r>
                    </a:p>
                  </a:txBody>
                  <a:tcPr marL="75433" marR="75433" marT="37716" marB="37716" anchor="ctr">
                    <a:lnL>
                      <a:noFill/>
                    </a:lnL>
                    <a:lnR>
                      <a:noFill/>
                    </a:lnR>
                    <a:lnT>
                      <a:noFill/>
                    </a:lnT>
                    <a:lnB>
                      <a:noFill/>
                    </a:lnB>
                    <a:solidFill>
                      <a:srgbClr val="F0F0F0"/>
                    </a:solidFill>
                  </a:tcPr>
                </a:tc>
                <a:tc>
                  <a:txBody>
                    <a:bodyPr/>
                    <a:lstStyle/>
                    <a:p>
                      <a:r>
                        <a:rPr lang="en-US" sz="1500" dirty="0">
                          <a:effectLst/>
                        </a:rPr>
                        <a:t>The values can be divided into subdivisions into smaller pieces</a:t>
                      </a:r>
                    </a:p>
                  </a:txBody>
                  <a:tcPr marL="75433" marR="75433" marT="37716" marB="37716" anchor="ctr">
                    <a:lnL>
                      <a:noFill/>
                    </a:lnL>
                    <a:lnR>
                      <a:noFill/>
                    </a:lnR>
                    <a:lnT>
                      <a:noFill/>
                    </a:lnT>
                    <a:lnB>
                      <a:noFill/>
                    </a:lnB>
                    <a:solidFill>
                      <a:srgbClr val="F0F0F0"/>
                    </a:solidFill>
                  </a:tcPr>
                </a:tc>
              </a:tr>
              <a:tr h="880055">
                <a:tc>
                  <a:txBody>
                    <a:bodyPr/>
                    <a:lstStyle/>
                    <a:p>
                      <a:r>
                        <a:rPr lang="en-US" sz="1500">
                          <a:effectLst/>
                        </a:rPr>
                        <a:t>Discrete data have spaces between the values</a:t>
                      </a:r>
                    </a:p>
                  </a:txBody>
                  <a:tcPr marL="75433" marR="75433" marT="37716" marB="37716" anchor="ctr">
                    <a:lnL>
                      <a:noFill/>
                    </a:lnL>
                    <a:lnR>
                      <a:noFill/>
                    </a:lnR>
                    <a:lnT>
                      <a:noFill/>
                    </a:lnT>
                    <a:lnB>
                      <a:noFill/>
                    </a:lnB>
                    <a:solidFill>
                      <a:srgbClr val="FFFFFF"/>
                    </a:solidFill>
                  </a:tcPr>
                </a:tc>
                <a:tc>
                  <a:txBody>
                    <a:bodyPr/>
                    <a:lstStyle/>
                    <a:p>
                      <a:r>
                        <a:rPr lang="en-US" sz="1500">
                          <a:effectLst/>
                        </a:rPr>
                        <a:t>Continuous data are in the form of a continuous sequence</a:t>
                      </a:r>
                    </a:p>
                  </a:txBody>
                  <a:tcPr marL="75433" marR="75433" marT="37716" marB="37716" anchor="ctr">
                    <a:lnL>
                      <a:noFill/>
                    </a:lnL>
                    <a:lnR>
                      <a:noFill/>
                    </a:lnR>
                    <a:lnT>
                      <a:noFill/>
                    </a:lnT>
                    <a:lnB>
                      <a:noFill/>
                    </a:lnB>
                    <a:solidFill>
                      <a:srgbClr val="FFFFFF"/>
                    </a:solidFill>
                  </a:tcPr>
                </a:tc>
              </a:tr>
              <a:tr h="1144339">
                <a:tc>
                  <a:txBody>
                    <a:bodyPr/>
                    <a:lstStyle/>
                    <a:p>
                      <a:r>
                        <a:rPr lang="en-US" sz="1500" b="1">
                          <a:effectLst/>
                        </a:rPr>
                        <a:t>Examples:</a:t>
                      </a:r>
                      <a:r>
                        <a:rPr lang="en-US" sz="1500">
                          <a:effectLst/>
                        </a:rPr>
                        <a:t> Total students in a class, number of days in a week, size of a shoe, etc</a:t>
                      </a:r>
                    </a:p>
                  </a:txBody>
                  <a:tcPr marL="75433" marR="75433" marT="37716" marB="37716" anchor="ctr">
                    <a:lnL>
                      <a:noFill/>
                    </a:lnL>
                    <a:lnR>
                      <a:noFill/>
                    </a:lnR>
                    <a:lnT>
                      <a:noFill/>
                    </a:lnT>
                    <a:lnB>
                      <a:noFill/>
                    </a:lnB>
                    <a:solidFill>
                      <a:srgbClr val="F0F0F0"/>
                    </a:solidFill>
                  </a:tcPr>
                </a:tc>
                <a:tc>
                  <a:txBody>
                    <a:bodyPr/>
                    <a:lstStyle/>
                    <a:p>
                      <a:r>
                        <a:rPr lang="en-US" sz="1500" b="1" dirty="0">
                          <a:effectLst/>
                        </a:rPr>
                        <a:t>Example:</a:t>
                      </a:r>
                      <a:r>
                        <a:rPr lang="en-US" sz="1500" dirty="0">
                          <a:effectLst/>
                        </a:rPr>
                        <a:t> Temperature of room, the weight of a person, length of an object, </a:t>
                      </a:r>
                      <a:r>
                        <a:rPr lang="en-US" sz="1500" dirty="0" err="1">
                          <a:effectLst/>
                        </a:rPr>
                        <a:t>etc</a:t>
                      </a:r>
                      <a:endParaRPr lang="en-US" sz="1500" dirty="0">
                        <a:effectLst/>
                      </a:endParaRPr>
                    </a:p>
                  </a:txBody>
                  <a:tcPr marL="75433" marR="75433" marT="37716" marB="37716" anchor="ctr">
                    <a:lnL>
                      <a:noFill/>
                    </a:lnL>
                    <a:lnR>
                      <a:noFill/>
                    </a:lnR>
                    <a:lnT>
                      <a:noFill/>
                    </a:lnT>
                    <a:lnB>
                      <a:noFill/>
                    </a:lnB>
                    <a:solidFill>
                      <a:srgbClr val="F0F0F0"/>
                    </a:solidFill>
                  </a:tcPr>
                </a:tc>
              </a:tr>
            </a:tbl>
          </a:graphicData>
        </a:graphic>
      </p:graphicFrame>
      <p:sp>
        <p:nvSpPr>
          <p:cNvPr id="3" name="Title 2"/>
          <p:cNvSpPr>
            <a:spLocks noGrp="1"/>
          </p:cNvSpPr>
          <p:nvPr>
            <p:ph type="title"/>
          </p:nvPr>
        </p:nvSpPr>
        <p:spPr>
          <a:xfrm>
            <a:off x="457200" y="274638"/>
            <a:ext cx="7067128" cy="490066"/>
          </a:xfrm>
        </p:spPr>
        <p:txBody>
          <a:bodyPr>
            <a:normAutofit fontScale="90000"/>
          </a:bodyPr>
          <a:lstStyle/>
          <a:p>
            <a:r>
              <a:rPr lang="en-US" sz="4000" dirty="0" smtClean="0">
                <a:latin typeface="Times New Roman" pitchFamily="18" charset="0"/>
                <a:cs typeface="Times New Roman" pitchFamily="18" charset="0"/>
              </a:rPr>
              <a:t>Discrete data </a:t>
            </a:r>
            <a:r>
              <a:rPr lang="en-US" sz="4000" dirty="0" err="1" smtClean="0">
                <a:latin typeface="Times New Roman" pitchFamily="18" charset="0"/>
                <a:cs typeface="Times New Roman" pitchFamily="18" charset="0"/>
              </a:rPr>
              <a:t>vs</a:t>
            </a:r>
            <a:r>
              <a:rPr lang="en-US" sz="4000" dirty="0" smtClean="0">
                <a:latin typeface="Times New Roman" pitchFamily="18" charset="0"/>
                <a:cs typeface="Times New Roman" pitchFamily="18" charset="0"/>
              </a:rPr>
              <a:t> Continuous data</a:t>
            </a:r>
            <a:endParaRPr lang="en-IN" sz="4000" dirty="0">
              <a:latin typeface="Times New Roman" pitchFamily="18" charset="0"/>
              <a:cs typeface="Times New Roman" pitchFamily="18" charset="0"/>
            </a:endParaRPr>
          </a:p>
        </p:txBody>
      </p:sp>
    </p:spTree>
    <p:extLst>
      <p:ext uri="{BB962C8B-B14F-4D97-AF65-F5344CB8AC3E}">
        <p14:creationId xmlns:p14="http://schemas.microsoft.com/office/powerpoint/2010/main" val="7037946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400" dirty="0" smtClean="0">
                <a:latin typeface="Times New Roman" pitchFamily="18" charset="0"/>
                <a:cs typeface="Times New Roman" pitchFamily="18" charset="0"/>
              </a:rPr>
              <a:t>Unit No 1: Introduction to Data Engineering and Data Analysis Fundamental [7 Hours] </a:t>
            </a:r>
          </a:p>
          <a:p>
            <a:pPr marL="0" indent="0">
              <a:buNone/>
            </a:pPr>
            <a:r>
              <a:rPr lang="en-US" sz="2400" dirty="0" smtClean="0">
                <a:latin typeface="Times New Roman" pitchFamily="18" charset="0"/>
                <a:cs typeface="Times New Roman" pitchFamily="18" charset="0"/>
              </a:rPr>
              <a:t>Understanding Data Engineering concepts and importance, Workflow and pipeline, Data sources and data integration. Basic Concepts of Data Analysis: Data types: Categorical, numerical, ordinal, and time-series data, Data distribution: Measures of central tendency and dispersion, Data visualization: Histograms, box plots, scatter plots, etc., Data preprocessing and cleaning, Exploratory Data Analysis (EDA).</a:t>
            </a:r>
          </a:p>
          <a:p>
            <a:pPr marL="0" indent="0">
              <a:buNone/>
            </a:pPr>
            <a:endParaRPr lang="en-US" sz="1800" dirty="0">
              <a:latin typeface="Times New Roman" pitchFamily="18" charset="0"/>
              <a:cs typeface="Times New Roman" pitchFamily="18" charset="0"/>
            </a:endParaRPr>
          </a:p>
          <a:p>
            <a:pPr marL="0" indent="0">
              <a:buNone/>
            </a:pPr>
            <a:endParaRPr lang="en-IN" sz="1800" dirty="0">
              <a:latin typeface="Times New Roman" pitchFamily="18" charset="0"/>
              <a:cs typeface="Times New Roman" pitchFamily="18" charset="0"/>
            </a:endParaRPr>
          </a:p>
        </p:txBody>
      </p:sp>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Syllabus</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35431582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latin typeface="Times New Roman" pitchFamily="18" charset="0"/>
                <a:cs typeface="Times New Roman" pitchFamily="18" charset="0"/>
              </a:rPr>
              <a:t>Ordinal data have natural ordering where a number is present in some kind of order by their position on the </a:t>
            </a:r>
            <a:r>
              <a:rPr lang="en-US" sz="2400" dirty="0" smtClean="0">
                <a:latin typeface="Times New Roman" pitchFamily="18" charset="0"/>
                <a:cs typeface="Times New Roman" pitchFamily="18" charset="0"/>
              </a:rPr>
              <a:t>scale.</a:t>
            </a:r>
          </a:p>
          <a:p>
            <a:r>
              <a:rPr lang="en-US" sz="2400" dirty="0" smtClean="0">
                <a:latin typeface="Times New Roman" pitchFamily="18" charset="0"/>
                <a:cs typeface="Times New Roman" pitchFamily="18" charset="0"/>
              </a:rPr>
              <a:t>These </a:t>
            </a:r>
            <a:r>
              <a:rPr lang="en-US" sz="2400" dirty="0">
                <a:latin typeface="Times New Roman" pitchFamily="18" charset="0"/>
                <a:cs typeface="Times New Roman" pitchFamily="18" charset="0"/>
              </a:rPr>
              <a:t>data are used for observation like customer satisfaction, happiness, etc., but we </a:t>
            </a:r>
            <a:r>
              <a:rPr lang="en-US" sz="2400" dirty="0" smtClean="0">
                <a:latin typeface="Times New Roman" pitchFamily="18" charset="0"/>
                <a:cs typeface="Times New Roman" pitchFamily="18" charset="0"/>
              </a:rPr>
              <a:t>can’t </a:t>
            </a:r>
            <a:r>
              <a:rPr lang="en-US" sz="2400" dirty="0">
                <a:latin typeface="Times New Roman" pitchFamily="18" charset="0"/>
                <a:cs typeface="Times New Roman" pitchFamily="18" charset="0"/>
              </a:rPr>
              <a:t>do any arithmetical tasks on them</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Examples :</a:t>
            </a:r>
          </a:p>
          <a:p>
            <a:pPr fontAlgn="base"/>
            <a:r>
              <a:rPr lang="en-US" sz="2400" dirty="0">
                <a:latin typeface="Times New Roman" pitchFamily="18" charset="0"/>
                <a:cs typeface="Times New Roman" pitchFamily="18" charset="0"/>
              </a:rPr>
              <a:t>When companies ask for feedback, experience, or satisfaction on a scale of 1 to 10</a:t>
            </a:r>
          </a:p>
          <a:p>
            <a:pPr fontAlgn="base"/>
            <a:r>
              <a:rPr lang="en-US" sz="2400" dirty="0">
                <a:latin typeface="Times New Roman" pitchFamily="18" charset="0"/>
                <a:cs typeface="Times New Roman" pitchFamily="18" charset="0"/>
              </a:rPr>
              <a:t>Letter grades in the exam (A, B, C, D, etc.)</a:t>
            </a:r>
          </a:p>
          <a:p>
            <a:pPr fontAlgn="base"/>
            <a:r>
              <a:rPr lang="en-US" sz="2400" dirty="0">
                <a:latin typeface="Times New Roman" pitchFamily="18" charset="0"/>
                <a:cs typeface="Times New Roman" pitchFamily="18" charset="0"/>
              </a:rPr>
              <a:t>Ranking of people in a competition (First, Second, Third, etc.)</a:t>
            </a:r>
          </a:p>
          <a:p>
            <a:pPr fontAlgn="base"/>
            <a:r>
              <a:rPr lang="en-US" sz="2400" dirty="0">
                <a:latin typeface="Times New Roman" pitchFamily="18" charset="0"/>
                <a:cs typeface="Times New Roman" pitchFamily="18" charset="0"/>
              </a:rPr>
              <a:t>Economic Status (High, Medium, and Low</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dirty="0" smtClean="0"/>
              <a:t>Ordinal Data</a:t>
            </a:r>
            <a:endParaRPr lang="en-IN" dirty="0"/>
          </a:p>
        </p:txBody>
      </p:sp>
    </p:spTree>
    <p:extLst>
      <p:ext uri="{BB962C8B-B14F-4D97-AF65-F5344CB8AC3E}">
        <p14:creationId xmlns:p14="http://schemas.microsoft.com/office/powerpoint/2010/main" val="18751586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a:latin typeface="Times New Roman" pitchFamily="18" charset="0"/>
                <a:cs typeface="Times New Roman" pitchFamily="18" charset="0"/>
              </a:rPr>
              <a:t>Time series analysis in statistics refers to a technique that involves conducting an analysis of various data points collected during a certain </a:t>
            </a:r>
            <a:r>
              <a:rPr lang="en-US" sz="2400" dirty="0" smtClean="0">
                <a:latin typeface="Times New Roman" pitchFamily="18" charset="0"/>
                <a:cs typeface="Times New Roman" pitchFamily="18" charset="0"/>
              </a:rPr>
              <a:t>timeframe.</a:t>
            </a:r>
          </a:p>
          <a:p>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provides insights and consequences of a given data set’s features changing over </a:t>
            </a:r>
            <a:r>
              <a:rPr lang="en-US" sz="2400" dirty="0" smtClean="0">
                <a:latin typeface="Times New Roman" pitchFamily="18" charset="0"/>
                <a:cs typeface="Times New Roman" pitchFamily="18" charset="0"/>
              </a:rPr>
              <a:t>time.</a:t>
            </a:r>
          </a:p>
          <a:p>
            <a:r>
              <a:rPr lang="en-US" sz="2400" dirty="0" smtClean="0">
                <a:latin typeface="Times New Roman" pitchFamily="18" charset="0"/>
                <a:cs typeface="Times New Roman" pitchFamily="18" charset="0"/>
              </a:rPr>
              <a:t>Individuals </a:t>
            </a:r>
            <a:r>
              <a:rPr lang="en-US" sz="2400" dirty="0">
                <a:latin typeface="Times New Roman" pitchFamily="18" charset="0"/>
                <a:cs typeface="Times New Roman" pitchFamily="18" charset="0"/>
              </a:rPr>
              <a:t>analyzing </a:t>
            </a:r>
            <a:r>
              <a:rPr lang="en-US" sz="2400" b="1" u="sng" dirty="0">
                <a:latin typeface="Times New Roman" pitchFamily="18" charset="0"/>
                <a:cs typeface="Times New Roman" pitchFamily="18" charset="0"/>
                <a:hlinkClick r:id="rId2"/>
              </a:rPr>
              <a:t>time series</a:t>
            </a:r>
            <a:r>
              <a:rPr lang="en-US" sz="2400" dirty="0">
                <a:latin typeface="Times New Roman" pitchFamily="18" charset="0"/>
                <a:cs typeface="Times New Roman" pitchFamily="18" charset="0"/>
              </a:rPr>
              <a:t> data record the data points at fixed intervals over a particular </a:t>
            </a:r>
            <a:r>
              <a:rPr lang="en-US" sz="2400" dirty="0" smtClean="0">
                <a:latin typeface="Times New Roman" pitchFamily="18" charset="0"/>
                <a:cs typeface="Times New Roman" pitchFamily="18" charset="0"/>
              </a:rPr>
              <a:t>period.</a:t>
            </a:r>
          </a:p>
          <a:p>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type of analysis has applications in multiple areas, including </a:t>
            </a:r>
            <a:r>
              <a:rPr lang="en-US" sz="2400" b="1" u="sng" dirty="0">
                <a:latin typeface="Times New Roman" pitchFamily="18" charset="0"/>
                <a:cs typeface="Times New Roman" pitchFamily="18" charset="0"/>
                <a:hlinkClick r:id="rId3"/>
              </a:rPr>
              <a:t>economics</a:t>
            </a:r>
            <a:r>
              <a:rPr lang="en-US" sz="2400" dirty="0">
                <a:latin typeface="Times New Roman" pitchFamily="18" charset="0"/>
                <a:cs typeface="Times New Roman" pitchFamily="18" charset="0"/>
              </a:rPr>
              <a:t>, sales, and </a:t>
            </a:r>
            <a:r>
              <a:rPr lang="en-US" sz="2400" b="1" u="sng" dirty="0">
                <a:latin typeface="Times New Roman" pitchFamily="18" charset="0"/>
                <a:cs typeface="Times New Roman" pitchFamily="18" charset="0"/>
                <a:hlinkClick r:id="rId4"/>
              </a:rPr>
              <a:t>statistics</a:t>
            </a:r>
            <a:r>
              <a:rPr lang="en-US" sz="2400" dirty="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IN" dirty="0" smtClean="0"/>
              <a:t>Time Series</a:t>
            </a:r>
            <a:endParaRPr lang="en-IN" dirty="0"/>
          </a:p>
        </p:txBody>
      </p:sp>
    </p:spTree>
    <p:extLst>
      <p:ext uri="{BB962C8B-B14F-4D97-AF65-F5344CB8AC3E}">
        <p14:creationId xmlns:p14="http://schemas.microsoft.com/office/powerpoint/2010/main" val="39661268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200" dirty="0">
                <a:latin typeface="Times New Roman" pitchFamily="18" charset="0"/>
                <a:cs typeface="Times New Roman" pitchFamily="18" charset="0"/>
              </a:rPr>
              <a:t>Measures that indicate the approximate center of a distribution are called </a:t>
            </a:r>
            <a:r>
              <a:rPr lang="en-US" sz="2200" b="1" dirty="0">
                <a:latin typeface="Times New Roman" pitchFamily="18" charset="0"/>
                <a:cs typeface="Times New Roman" pitchFamily="18" charset="0"/>
              </a:rPr>
              <a:t>measures of central </a:t>
            </a:r>
            <a:r>
              <a:rPr lang="en-US" sz="2200" b="1" dirty="0" smtClean="0">
                <a:latin typeface="Times New Roman" pitchFamily="18" charset="0"/>
                <a:cs typeface="Times New Roman" pitchFamily="18" charset="0"/>
              </a:rPr>
              <a:t>tendency</a:t>
            </a:r>
            <a:r>
              <a:rPr lang="en-US" sz="2200" dirty="0" smtClean="0">
                <a:latin typeface="Times New Roman" pitchFamily="18" charset="0"/>
                <a:cs typeface="Times New Roman" pitchFamily="18" charset="0"/>
              </a:rPr>
              <a:t>.</a:t>
            </a:r>
          </a:p>
          <a:p>
            <a:r>
              <a:rPr lang="en-US" sz="2200" dirty="0" smtClean="0">
                <a:latin typeface="Times New Roman" pitchFamily="18" charset="0"/>
                <a:cs typeface="Times New Roman" pitchFamily="18" charset="0"/>
              </a:rPr>
              <a:t>Measures </a:t>
            </a:r>
            <a:r>
              <a:rPr lang="en-US" sz="2200" dirty="0">
                <a:latin typeface="Times New Roman" pitchFamily="18" charset="0"/>
                <a:cs typeface="Times New Roman" pitchFamily="18" charset="0"/>
              </a:rPr>
              <a:t>that describe the spread of the data are measures of </a:t>
            </a:r>
            <a:r>
              <a:rPr lang="en-US" sz="2200" b="1" dirty="0" smtClean="0">
                <a:latin typeface="Times New Roman" pitchFamily="18" charset="0"/>
                <a:cs typeface="Times New Roman" pitchFamily="18" charset="0"/>
              </a:rPr>
              <a:t>dispersion</a:t>
            </a:r>
            <a:r>
              <a:rPr lang="en-US" sz="2200" dirty="0" smtClean="0">
                <a:latin typeface="Times New Roman" pitchFamily="18" charset="0"/>
                <a:cs typeface="Times New Roman" pitchFamily="18" charset="0"/>
              </a:rPr>
              <a:t>.</a:t>
            </a:r>
          </a:p>
          <a:p>
            <a:r>
              <a:rPr lang="en-US" sz="2200" dirty="0" smtClean="0">
                <a:latin typeface="Times New Roman" pitchFamily="18" charset="0"/>
                <a:cs typeface="Times New Roman" pitchFamily="18" charset="0"/>
              </a:rPr>
              <a:t>These </a:t>
            </a:r>
            <a:r>
              <a:rPr lang="en-US" sz="2200" dirty="0">
                <a:latin typeface="Times New Roman" pitchFamily="18" charset="0"/>
                <a:cs typeface="Times New Roman" pitchFamily="18" charset="0"/>
              </a:rPr>
              <a:t>measures </a:t>
            </a:r>
            <a:r>
              <a:rPr lang="en-US" sz="2200" dirty="0" smtClean="0">
                <a:latin typeface="Times New Roman" pitchFamily="18" charset="0"/>
                <a:cs typeface="Times New Roman" pitchFamily="18" charset="0"/>
              </a:rPr>
              <a:t>includes:</a:t>
            </a:r>
          </a:p>
          <a:p>
            <a:pPr>
              <a:buFont typeface="Wingdings" pitchFamily="2" charset="2"/>
              <a:buChar char="q"/>
            </a:pPr>
            <a:r>
              <a:rPr lang="en-US" sz="2200" dirty="0" smtClean="0">
                <a:latin typeface="Times New Roman" pitchFamily="18" charset="0"/>
                <a:cs typeface="Times New Roman" pitchFamily="18" charset="0"/>
              </a:rPr>
              <a:t>Mean</a:t>
            </a:r>
          </a:p>
          <a:p>
            <a:pPr>
              <a:buFont typeface="Arial" pitchFamily="34" charset="0"/>
              <a:buChar char="•"/>
            </a:pPr>
            <a:r>
              <a:rPr lang="en-US" sz="2000" dirty="0">
                <a:latin typeface="Times New Roman" pitchFamily="18" charset="0"/>
                <a:cs typeface="Times New Roman" pitchFamily="18" charset="0"/>
              </a:rPr>
              <a:t>The mean of a set of data is the sum of all values in a data set divided by the number of values in the set.</a:t>
            </a:r>
            <a:endParaRPr lang="en-US" sz="2000" dirty="0" smtClean="0">
              <a:latin typeface="Times New Roman" pitchFamily="18" charset="0"/>
              <a:cs typeface="Times New Roman" pitchFamily="18" charset="0"/>
            </a:endParaRPr>
          </a:p>
          <a:p>
            <a:pPr>
              <a:buFont typeface="Wingdings" pitchFamily="2" charset="2"/>
              <a:buChar char="q"/>
            </a:pPr>
            <a:r>
              <a:rPr lang="en-US" sz="2200" dirty="0" smtClean="0">
                <a:latin typeface="Times New Roman" pitchFamily="18" charset="0"/>
                <a:cs typeface="Times New Roman" pitchFamily="18" charset="0"/>
              </a:rPr>
              <a:t>Median</a:t>
            </a:r>
          </a:p>
          <a:p>
            <a:pPr>
              <a:buFont typeface="Arial" pitchFamily="34" charset="0"/>
              <a:buChar char="•"/>
            </a:pPr>
            <a:r>
              <a:rPr lang="en-US" sz="2000" dirty="0">
                <a:latin typeface="Times New Roman" pitchFamily="18" charset="0"/>
                <a:cs typeface="Times New Roman" pitchFamily="18" charset="0"/>
              </a:rPr>
              <a:t>The median of a set of data is the “middle element” when the data is arranged in ascending order</a:t>
            </a:r>
            <a:r>
              <a:rPr lang="en-US" sz="2000" dirty="0" smtClean="0">
                <a:latin typeface="Times New Roman" pitchFamily="18" charset="0"/>
                <a:cs typeface="Times New Roman" pitchFamily="18" charset="0"/>
              </a:rPr>
              <a:t>.</a:t>
            </a:r>
          </a:p>
        </p:txBody>
      </p:sp>
      <p:sp>
        <p:nvSpPr>
          <p:cNvPr id="3" name="Title 2"/>
          <p:cNvSpPr>
            <a:spLocks noGrp="1"/>
          </p:cNvSpPr>
          <p:nvPr>
            <p:ph type="title"/>
          </p:nvPr>
        </p:nvSpPr>
        <p:spPr/>
        <p:txBody>
          <a:bodyPr>
            <a:normAutofit fontScale="90000"/>
          </a:bodyPr>
          <a:lstStyle/>
          <a:p>
            <a:r>
              <a:rPr lang="en-US" sz="4400" dirty="0">
                <a:latin typeface="Times New Roman" pitchFamily="18" charset="0"/>
                <a:cs typeface="Times New Roman" pitchFamily="18" charset="0"/>
              </a:rPr>
              <a:t>Data distribution: Measures of central tendency and dispersion</a:t>
            </a:r>
            <a:endParaRPr lang="en-IN" dirty="0"/>
          </a:p>
        </p:txBody>
      </p:sp>
    </p:spTree>
    <p:extLst>
      <p:ext uri="{BB962C8B-B14F-4D97-AF65-F5344CB8AC3E}">
        <p14:creationId xmlns:p14="http://schemas.microsoft.com/office/powerpoint/2010/main" val="11103581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23528" y="908720"/>
            <a:ext cx="8363272" cy="5098571"/>
          </a:xfrm>
        </p:spPr>
        <p:txBody>
          <a:bodyPr>
            <a:normAutofit/>
          </a:bodyPr>
          <a:lstStyle/>
          <a:p>
            <a:pPr>
              <a:buFont typeface="Wingdings" pitchFamily="2" charset="2"/>
              <a:buChar char="q"/>
            </a:pPr>
            <a:r>
              <a:rPr lang="en-US" sz="2800" dirty="0" smtClean="0">
                <a:latin typeface="Times New Roman" pitchFamily="18" charset="0"/>
                <a:cs typeface="Times New Roman" pitchFamily="18" charset="0"/>
              </a:rPr>
              <a:t>Mode</a:t>
            </a:r>
          </a:p>
          <a:p>
            <a:pPr>
              <a:buFont typeface="Arial" pitchFamily="34" charset="0"/>
              <a:buChar char="•"/>
            </a:pPr>
            <a:r>
              <a:rPr lang="en-US" sz="2000" dirty="0">
                <a:latin typeface="Times New Roman" pitchFamily="18" charset="0"/>
                <a:cs typeface="Times New Roman" pitchFamily="18" charset="0"/>
              </a:rPr>
              <a:t>The mode is the most frequently occurring measurement in a data set. There may be one mode; multiple modes, if more than one number occurs most frequently; or no mode at all, if every number occurs only once.</a:t>
            </a:r>
            <a:endParaRPr lang="en-US" sz="2000" dirty="0" smtClean="0">
              <a:latin typeface="Times New Roman" pitchFamily="18" charset="0"/>
              <a:cs typeface="Times New Roman" pitchFamily="18" charset="0"/>
            </a:endParaRPr>
          </a:p>
          <a:p>
            <a:pPr>
              <a:buFont typeface="Wingdings" pitchFamily="2" charset="2"/>
              <a:buChar char="q"/>
            </a:pPr>
            <a:r>
              <a:rPr lang="en-US" sz="2800" dirty="0" smtClean="0">
                <a:latin typeface="Times New Roman" pitchFamily="18" charset="0"/>
                <a:cs typeface="Times New Roman" pitchFamily="18" charset="0"/>
              </a:rPr>
              <a:t>Range</a:t>
            </a:r>
          </a:p>
          <a:p>
            <a:pPr>
              <a:buFont typeface="Arial" pitchFamily="34" charset="0"/>
              <a:buChar char="•"/>
            </a:pPr>
            <a:r>
              <a:rPr lang="en-US" sz="2000" dirty="0">
                <a:latin typeface="Times New Roman" pitchFamily="18" charset="0"/>
                <a:cs typeface="Times New Roman" pitchFamily="18" charset="0"/>
              </a:rPr>
              <a:t>The range is the difference between the lowest and highest values in a data </a:t>
            </a:r>
            <a:r>
              <a:rPr lang="en-US" sz="2000" dirty="0" smtClean="0">
                <a:latin typeface="Times New Roman" pitchFamily="18" charset="0"/>
                <a:cs typeface="Times New Roman" pitchFamily="18" charset="0"/>
              </a:rPr>
              <a:t>set. </a:t>
            </a:r>
            <a:endParaRPr lang="en-US" sz="2800" dirty="0">
              <a:latin typeface="Times New Roman" pitchFamily="18" charset="0"/>
              <a:cs typeface="Times New Roman" pitchFamily="18" charset="0"/>
            </a:endParaRPr>
          </a:p>
          <a:p>
            <a:pPr>
              <a:buFont typeface="Wingdings" pitchFamily="2" charset="2"/>
              <a:buChar char="q"/>
            </a:pPr>
            <a:r>
              <a:rPr lang="en-US" sz="2800" dirty="0">
                <a:latin typeface="Times New Roman" pitchFamily="18" charset="0"/>
                <a:cs typeface="Times New Roman" pitchFamily="18" charset="0"/>
              </a:rPr>
              <a:t>upper and lower </a:t>
            </a:r>
            <a:r>
              <a:rPr lang="en-US" sz="2800" dirty="0" smtClean="0">
                <a:latin typeface="Times New Roman" pitchFamily="18" charset="0"/>
                <a:cs typeface="Times New Roman" pitchFamily="18" charset="0"/>
              </a:rPr>
              <a:t>quartiles</a:t>
            </a:r>
          </a:p>
          <a:p>
            <a:pPr>
              <a:buFont typeface="Arial" pitchFamily="34" charset="0"/>
              <a:buChar char="•"/>
            </a:pPr>
            <a:r>
              <a:rPr lang="en-US" sz="2000" dirty="0">
                <a:latin typeface="Times New Roman" pitchFamily="18" charset="0"/>
                <a:cs typeface="Times New Roman" pitchFamily="18" charset="0"/>
              </a:rPr>
              <a:t>The quartiles of a group of data are the medians of the upper and lower halves of that set. The lower quartile, Q1, is the median of the lower half, while the upper quartile, Q3, is the median of the upper half.</a:t>
            </a:r>
          </a:p>
          <a:p>
            <a:pPr>
              <a:buFont typeface="Wingdings" pitchFamily="2" charset="2"/>
              <a:buChar char="q"/>
            </a:pPr>
            <a:r>
              <a:rPr lang="en-US" sz="2800" dirty="0" smtClean="0">
                <a:latin typeface="Times New Roman" pitchFamily="18" charset="0"/>
                <a:cs typeface="Times New Roman" pitchFamily="18" charset="0"/>
              </a:rPr>
              <a:t>Variance</a:t>
            </a:r>
          </a:p>
          <a:p>
            <a:pPr>
              <a:buFont typeface="Arial" pitchFamily="34" charset="0"/>
              <a:buChar char="•"/>
            </a:pPr>
            <a:r>
              <a:rPr lang="en-US" sz="2000" dirty="0" smtClean="0">
                <a:latin typeface="Times New Roman" pitchFamily="18" charset="0"/>
                <a:cs typeface="Times New Roman" pitchFamily="18" charset="0"/>
              </a:rPr>
              <a:t>variance </a:t>
            </a:r>
            <a:r>
              <a:rPr lang="en-US" sz="2000" dirty="0">
                <a:latin typeface="Times New Roman" pitchFamily="18" charset="0"/>
                <a:cs typeface="Times New Roman" pitchFamily="18" charset="0"/>
              </a:rPr>
              <a:t>is the average of all data points within a group.</a:t>
            </a:r>
          </a:p>
        </p:txBody>
      </p:sp>
    </p:spTree>
    <p:extLst>
      <p:ext uri="{BB962C8B-B14F-4D97-AF65-F5344CB8AC3E}">
        <p14:creationId xmlns:p14="http://schemas.microsoft.com/office/powerpoint/2010/main" val="18053064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latin typeface="Times New Roman" pitchFamily="18" charset="0"/>
                <a:cs typeface="Times New Roman" pitchFamily="18" charset="0"/>
              </a:rPr>
              <a:t>Standard </a:t>
            </a:r>
            <a:r>
              <a:rPr lang="en-US" sz="2400" dirty="0" smtClean="0">
                <a:latin typeface="Times New Roman" pitchFamily="18" charset="0"/>
                <a:cs typeface="Times New Roman" pitchFamily="18" charset="0"/>
              </a:rPr>
              <a:t>deviation</a:t>
            </a:r>
          </a:p>
          <a:p>
            <a:pPr>
              <a:buFont typeface="Arial" pitchFamily="34" charset="0"/>
              <a:buChar char="•"/>
            </a:pPr>
            <a:r>
              <a:rPr lang="en-US" sz="2000" dirty="0">
                <a:latin typeface="Times New Roman" pitchFamily="18" charset="0"/>
                <a:cs typeface="Times New Roman" pitchFamily="18" charset="0"/>
              </a:rPr>
              <a:t>standard deviation is the square root of the </a:t>
            </a:r>
            <a:r>
              <a:rPr lang="en-US" sz="2000" dirty="0" smtClean="0">
                <a:latin typeface="Times New Roman" pitchFamily="18" charset="0"/>
                <a:cs typeface="Times New Roman" pitchFamily="18" charset="0"/>
              </a:rPr>
              <a:t>variance</a:t>
            </a:r>
          </a:p>
          <a:p>
            <a:pPr>
              <a:buFont typeface="Arial" pitchFamily="34" charset="0"/>
              <a:buChar char="•"/>
            </a:pPr>
            <a:r>
              <a:rPr lang="en-US" sz="2000" dirty="0">
                <a:latin typeface="Times New Roman" pitchFamily="18" charset="0"/>
                <a:cs typeface="Times New Roman" pitchFamily="18" charset="0"/>
              </a:rPr>
              <a:t>A standard deviation (or σ) is a measure of how dispersed the data is in relation to the </a:t>
            </a:r>
            <a:r>
              <a:rPr lang="en-US" sz="2000" dirty="0" smtClean="0">
                <a:latin typeface="Times New Roman" pitchFamily="18" charset="0"/>
                <a:cs typeface="Times New Roman" pitchFamily="18" charset="0"/>
              </a:rPr>
              <a:t>mean.</a:t>
            </a:r>
          </a:p>
          <a:p>
            <a:pPr>
              <a:buFont typeface="Arial" pitchFamily="34" charset="0"/>
              <a:buChar char="•"/>
            </a:pPr>
            <a:r>
              <a:rPr lang="en-US" sz="2000" dirty="0" smtClean="0">
                <a:latin typeface="Times New Roman" pitchFamily="18" charset="0"/>
                <a:cs typeface="Times New Roman" pitchFamily="18" charset="0"/>
              </a:rPr>
              <a:t>Low</a:t>
            </a:r>
            <a:r>
              <a:rPr lang="en-US" sz="2000" dirty="0">
                <a:latin typeface="Times New Roman" pitchFamily="18" charset="0"/>
                <a:cs typeface="Times New Roman" pitchFamily="18" charset="0"/>
              </a:rPr>
              <a:t>, or small, standard deviation indicates data are clustered tightly around the mean, and high, or large, standard deviation indicates data are more spread out</a:t>
            </a:r>
            <a:r>
              <a:rPr lang="en-US" sz="2000" dirty="0" smtClean="0">
                <a:latin typeface="Times New Roman" pitchFamily="18" charset="0"/>
                <a:cs typeface="Times New Roman" pitchFamily="18" charset="0"/>
              </a:rPr>
              <a:t>.</a:t>
            </a:r>
            <a:endParaRPr lang="en-IN" sz="20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73944786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dirty="0" smtClean="0">
                <a:latin typeface="Times New Roman" pitchFamily="18" charset="0"/>
                <a:cs typeface="Times New Roman" pitchFamily="18" charset="0"/>
              </a:rPr>
              <a:t>Data </a:t>
            </a:r>
            <a:r>
              <a:rPr lang="en-US" sz="2400" dirty="0">
                <a:latin typeface="Times New Roman" pitchFamily="18" charset="0"/>
                <a:cs typeface="Times New Roman" pitchFamily="18" charset="0"/>
              </a:rPr>
              <a:t>visualization is the representation of data through use of common graphics, such as charts, plots, </a:t>
            </a:r>
            <a:r>
              <a:rPr lang="en-US" sz="2400" dirty="0" err="1">
                <a:latin typeface="Times New Roman" pitchFamily="18" charset="0"/>
                <a:cs typeface="Times New Roman" pitchFamily="18" charset="0"/>
              </a:rPr>
              <a:t>infographics</a:t>
            </a:r>
            <a:r>
              <a:rPr lang="en-US" sz="2400" dirty="0">
                <a:latin typeface="Times New Roman" pitchFamily="18" charset="0"/>
                <a:cs typeface="Times New Roman" pitchFamily="18" charset="0"/>
              </a:rPr>
              <a:t>, and even animations. </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These </a:t>
            </a:r>
            <a:r>
              <a:rPr lang="en-US" sz="2400" dirty="0">
                <a:latin typeface="Times New Roman" pitchFamily="18" charset="0"/>
                <a:cs typeface="Times New Roman" pitchFamily="18" charset="0"/>
              </a:rPr>
              <a:t>visual displays of information communicate complex data relationships and data-driven insights in a way that is easy to understand</a:t>
            </a:r>
            <a:r>
              <a:rPr lang="en-US" sz="2400" dirty="0" smtClean="0">
                <a:latin typeface="Times New Roman" pitchFamily="18" charset="0"/>
                <a:cs typeface="Times New Roman" pitchFamily="18" charset="0"/>
              </a:rPr>
              <a:t>.</a:t>
            </a:r>
          </a:p>
          <a:p>
            <a:r>
              <a:rPr lang="en-US" sz="2200" b="1" dirty="0">
                <a:latin typeface="Times New Roman" pitchFamily="18" charset="0"/>
                <a:cs typeface="Times New Roman" pitchFamily="18" charset="0"/>
              </a:rPr>
              <a:t>Histograms</a:t>
            </a:r>
            <a:r>
              <a:rPr lang="en-US" sz="2200" dirty="0">
                <a:latin typeface="Times New Roman" pitchFamily="18" charset="0"/>
                <a:cs typeface="Times New Roman" pitchFamily="18" charset="0"/>
              </a:rPr>
              <a:t>: To see the distribution of a set of continuous data.</a:t>
            </a:r>
          </a:p>
          <a:p>
            <a:r>
              <a:rPr lang="en-US" sz="2200" b="1" dirty="0">
                <a:latin typeface="Times New Roman" pitchFamily="18" charset="0"/>
                <a:cs typeface="Times New Roman" pitchFamily="18" charset="0"/>
              </a:rPr>
              <a:t>Pareto charts</a:t>
            </a:r>
            <a:r>
              <a:rPr lang="en-US" sz="2200" dirty="0">
                <a:latin typeface="Times New Roman" pitchFamily="18" charset="0"/>
                <a:cs typeface="Times New Roman" pitchFamily="18" charset="0"/>
              </a:rPr>
              <a:t>: A bar chart, each bar length represent the frequency, and it is arranged from longest to shortest.</a:t>
            </a:r>
          </a:p>
          <a:p>
            <a:r>
              <a:rPr lang="en-US" sz="2200" b="1" dirty="0">
                <a:latin typeface="Times New Roman" pitchFamily="18" charset="0"/>
                <a:cs typeface="Times New Roman" pitchFamily="18" charset="0"/>
              </a:rPr>
              <a:t>Scatter plots</a:t>
            </a:r>
            <a:r>
              <a:rPr lang="en-US" sz="2200" dirty="0">
                <a:latin typeface="Times New Roman" pitchFamily="18" charset="0"/>
                <a:cs typeface="Times New Roman" pitchFamily="18" charset="0"/>
              </a:rPr>
              <a:t>: Plots observations as points to show the relationship between two sets of data. for example heights and weight, experience and salary</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a:effectLst/>
              </a:rPr>
              <a:t>Data visualization</a:t>
            </a:r>
            <a:endParaRPr lang="en-IN" dirty="0"/>
          </a:p>
        </p:txBody>
      </p:sp>
    </p:spTree>
    <p:extLst>
      <p:ext uri="{BB962C8B-B14F-4D97-AF65-F5344CB8AC3E}">
        <p14:creationId xmlns:p14="http://schemas.microsoft.com/office/powerpoint/2010/main" val="253413074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1720" y="332656"/>
            <a:ext cx="5976664" cy="5976664"/>
          </a:xfrm>
        </p:spPr>
      </p:pic>
    </p:spTree>
    <p:extLst>
      <p:ext uri="{BB962C8B-B14F-4D97-AF65-F5344CB8AC3E}">
        <p14:creationId xmlns:p14="http://schemas.microsoft.com/office/powerpoint/2010/main" val="421819604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664" y="945592"/>
            <a:ext cx="6569870" cy="47156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7989064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620688"/>
            <a:ext cx="7181883" cy="5386412"/>
          </a:xfrm>
        </p:spPr>
      </p:pic>
    </p:spTree>
    <p:extLst>
      <p:ext uri="{BB962C8B-B14F-4D97-AF65-F5344CB8AC3E}">
        <p14:creationId xmlns:p14="http://schemas.microsoft.com/office/powerpoint/2010/main" val="16090831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400" b="1" dirty="0">
                <a:latin typeface="Times New Roman" pitchFamily="18" charset="0"/>
                <a:cs typeface="Times New Roman" pitchFamily="18" charset="0"/>
              </a:rPr>
              <a:t>Steps In Data Preprocessing:</a:t>
            </a:r>
          </a:p>
          <a:p>
            <a:r>
              <a:rPr lang="en-US" sz="2400" dirty="0">
                <a:latin typeface="Times New Roman" pitchFamily="18" charset="0"/>
                <a:cs typeface="Times New Roman" pitchFamily="18" charset="0"/>
              </a:rPr>
              <a:t>Gathering the data</a:t>
            </a:r>
          </a:p>
          <a:p>
            <a:r>
              <a:rPr lang="en-US" sz="2400" dirty="0">
                <a:latin typeface="Times New Roman" pitchFamily="18" charset="0"/>
                <a:cs typeface="Times New Roman" pitchFamily="18" charset="0"/>
              </a:rPr>
              <a:t>Import the dataset &amp; Libraries</a:t>
            </a:r>
          </a:p>
          <a:p>
            <a:r>
              <a:rPr lang="en-US" sz="2400" dirty="0">
                <a:latin typeface="Times New Roman" pitchFamily="18" charset="0"/>
                <a:cs typeface="Times New Roman" pitchFamily="18" charset="0"/>
              </a:rPr>
              <a:t>Dealing with Missing Values</a:t>
            </a:r>
          </a:p>
          <a:p>
            <a:r>
              <a:rPr lang="en-US" sz="2400" dirty="0">
                <a:latin typeface="Times New Roman" pitchFamily="18" charset="0"/>
                <a:cs typeface="Times New Roman" pitchFamily="18" charset="0"/>
              </a:rPr>
              <a:t>Divide the dataset into Dependent &amp; Independent variable</a:t>
            </a:r>
          </a:p>
          <a:p>
            <a:r>
              <a:rPr lang="en-US" sz="2400" dirty="0">
                <a:latin typeface="Times New Roman" pitchFamily="18" charset="0"/>
                <a:cs typeface="Times New Roman" pitchFamily="18" charset="0"/>
              </a:rPr>
              <a:t>dealing with Categorical values</a:t>
            </a:r>
          </a:p>
          <a:p>
            <a:r>
              <a:rPr lang="en-US" sz="2400" dirty="0">
                <a:latin typeface="Times New Roman" pitchFamily="18" charset="0"/>
                <a:cs typeface="Times New Roman" pitchFamily="18" charset="0"/>
              </a:rPr>
              <a:t>Split the dataset into training and test set</a:t>
            </a:r>
          </a:p>
          <a:p>
            <a:r>
              <a:rPr lang="en-US" sz="2400" dirty="0">
                <a:latin typeface="Times New Roman" pitchFamily="18" charset="0"/>
                <a:cs typeface="Times New Roman" pitchFamily="18" charset="0"/>
              </a:rPr>
              <a:t>Feature </a:t>
            </a:r>
            <a:r>
              <a:rPr lang="en-US" sz="2400" dirty="0" smtClean="0">
                <a:latin typeface="Times New Roman" pitchFamily="18" charset="0"/>
                <a:cs typeface="Times New Roman" pitchFamily="18" charset="0"/>
              </a:rPr>
              <a:t>Scaling</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dirty="0">
                <a:effectLst/>
              </a:rPr>
              <a:t>Data preprocessing and cleaning</a:t>
            </a:r>
            <a:endParaRPr lang="en-IN" dirty="0"/>
          </a:p>
        </p:txBody>
      </p:sp>
    </p:spTree>
    <p:extLst>
      <p:ext uri="{BB962C8B-B14F-4D97-AF65-F5344CB8AC3E}">
        <p14:creationId xmlns:p14="http://schemas.microsoft.com/office/powerpoint/2010/main" val="38570250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481138"/>
            <a:ext cx="8127533" cy="4571738"/>
          </a:xfrm>
        </p:spPr>
      </p:pic>
      <p:sp>
        <p:nvSpPr>
          <p:cNvPr id="3" name="Title 2"/>
          <p:cNvSpPr>
            <a:spLocks noGrp="1"/>
          </p:cNvSpPr>
          <p:nvPr>
            <p:ph type="title"/>
          </p:nvPr>
        </p:nvSpPr>
        <p:spPr/>
        <p:txBody>
          <a:bodyPr>
            <a:normAutofit/>
          </a:bodyPr>
          <a:lstStyle/>
          <a:p>
            <a:r>
              <a:rPr lang="en-IN" sz="4400" smtClean="0">
                <a:latin typeface="Times New Roman" pitchFamily="18" charset="0"/>
                <a:cs typeface="Times New Roman" pitchFamily="18" charset="0"/>
              </a:rPr>
              <a:t>  Data </a:t>
            </a:r>
            <a:r>
              <a:rPr lang="en-IN" sz="4400" dirty="0" smtClean="0">
                <a:latin typeface="Times New Roman" pitchFamily="18" charset="0"/>
                <a:cs typeface="Times New Roman" pitchFamily="18" charset="0"/>
              </a:rPr>
              <a:t>Visualization Tools</a:t>
            </a:r>
            <a:endParaRPr lang="en-IN" sz="4400" dirty="0">
              <a:latin typeface="Times New Roman" pitchFamily="18" charset="0"/>
              <a:cs typeface="Times New Roman" pitchFamily="18" charset="0"/>
            </a:endParaRPr>
          </a:p>
        </p:txBody>
      </p:sp>
    </p:spTree>
    <p:extLst>
      <p:ext uri="{BB962C8B-B14F-4D97-AF65-F5344CB8AC3E}">
        <p14:creationId xmlns:p14="http://schemas.microsoft.com/office/powerpoint/2010/main" val="67969365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sz="2400" b="1" dirty="0">
                <a:latin typeface="Times New Roman" pitchFamily="18" charset="0"/>
                <a:cs typeface="Times New Roman" pitchFamily="18" charset="0"/>
              </a:rPr>
              <a:t>Steps In Data Preprocessing:</a:t>
            </a:r>
          </a:p>
          <a:p>
            <a:r>
              <a:rPr lang="en-US" sz="2800" dirty="0">
                <a:latin typeface="Times New Roman" pitchFamily="18" charset="0"/>
                <a:cs typeface="Times New Roman" pitchFamily="18" charset="0"/>
              </a:rPr>
              <a:t>Gathering the </a:t>
            </a:r>
            <a:r>
              <a:rPr lang="en-US" sz="2800" dirty="0" smtClean="0">
                <a:latin typeface="Times New Roman" pitchFamily="18" charset="0"/>
                <a:cs typeface="Times New Roman" pitchFamily="18" charset="0"/>
              </a:rPr>
              <a:t>data</a:t>
            </a:r>
          </a:p>
          <a:p>
            <a:pPr>
              <a:buFont typeface="Courier New" pitchFamily="49" charset="0"/>
              <a:buChar char="o"/>
            </a:pPr>
            <a:r>
              <a:rPr lang="en-US" sz="2400" dirty="0">
                <a:latin typeface="Times New Roman" pitchFamily="18" charset="0"/>
                <a:cs typeface="Times New Roman" pitchFamily="18" charset="0"/>
              </a:rPr>
              <a:t>Here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am sharing some website with you to get the dataset :</a:t>
            </a:r>
          </a:p>
          <a:p>
            <a:pPr>
              <a:buFont typeface="Courier New" pitchFamily="49" charset="0"/>
              <a:buChar char="o"/>
            </a:pPr>
            <a:r>
              <a:rPr lang="en-US" sz="2400" dirty="0" err="1">
                <a:latin typeface="Times New Roman" pitchFamily="18" charset="0"/>
                <a:cs typeface="Times New Roman" pitchFamily="18" charset="0"/>
              </a:rPr>
              <a:t>Kaggle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Kaggle</a:t>
            </a:r>
            <a:r>
              <a:rPr lang="en-US" sz="2400" dirty="0">
                <a:latin typeface="Times New Roman" pitchFamily="18" charset="0"/>
                <a:cs typeface="Times New Roman" pitchFamily="18" charset="0"/>
              </a:rPr>
              <a:t> is my personal favorite one to get the dataset.</a:t>
            </a:r>
            <a:br>
              <a:rPr lang="en-US" sz="2400" dirty="0">
                <a:latin typeface="Times New Roman" pitchFamily="18" charset="0"/>
                <a:cs typeface="Times New Roman" pitchFamily="18" charset="0"/>
              </a:rPr>
            </a:br>
            <a:r>
              <a:rPr lang="en-US" sz="2400" u="sng" dirty="0">
                <a:latin typeface="Times New Roman" pitchFamily="18" charset="0"/>
                <a:cs typeface="Times New Roman" pitchFamily="18" charset="0"/>
                <a:hlinkClick r:id="rId2"/>
              </a:rPr>
              <a:t>https://www.kaggle.com/datasets</a:t>
            </a:r>
            <a:endParaRPr lang="en-US" sz="2400" dirty="0">
              <a:latin typeface="Times New Roman" pitchFamily="18" charset="0"/>
              <a:cs typeface="Times New Roman" pitchFamily="18" charset="0"/>
            </a:endParaRPr>
          </a:p>
          <a:p>
            <a:pPr>
              <a:buFont typeface="Courier New" pitchFamily="49" charset="0"/>
              <a:buChar char="o"/>
            </a:pPr>
            <a:r>
              <a:rPr lang="en-US" sz="2400" dirty="0">
                <a:latin typeface="Times New Roman" pitchFamily="18" charset="0"/>
                <a:cs typeface="Times New Roman" pitchFamily="18" charset="0"/>
              </a:rPr>
              <a:t>UCI Machine Learning Repository: One of the oldest sources on the web to get the dataset.</a:t>
            </a:r>
            <a:br>
              <a:rPr lang="en-US" sz="2400" dirty="0">
                <a:latin typeface="Times New Roman" pitchFamily="18" charset="0"/>
                <a:cs typeface="Times New Roman" pitchFamily="18" charset="0"/>
              </a:rPr>
            </a:br>
            <a:r>
              <a:rPr lang="en-US" sz="2400" u="sng" dirty="0">
                <a:latin typeface="Times New Roman" pitchFamily="18" charset="0"/>
                <a:cs typeface="Times New Roman" pitchFamily="18" charset="0"/>
                <a:hlinkClick r:id="rId3"/>
              </a:rPr>
              <a:t>http://mlr.cs.umass.edu/ml/</a:t>
            </a:r>
            <a:endParaRPr lang="en-US" sz="2400" dirty="0">
              <a:latin typeface="Times New Roman" pitchFamily="18" charset="0"/>
              <a:cs typeface="Times New Roman" pitchFamily="18" charset="0"/>
            </a:endParaRPr>
          </a:p>
          <a:p>
            <a:pPr>
              <a:buFont typeface="Courier New" pitchFamily="49" charset="0"/>
              <a:buChar char="o"/>
            </a:pPr>
            <a:r>
              <a:rPr lang="en-US" sz="2400" dirty="0">
                <a:latin typeface="Times New Roman" pitchFamily="18" charset="0"/>
                <a:cs typeface="Times New Roman" pitchFamily="18" charset="0"/>
              </a:rPr>
              <a:t>This awesome </a:t>
            </a:r>
            <a:r>
              <a:rPr lang="en-US" sz="2400" dirty="0" err="1">
                <a:latin typeface="Times New Roman" pitchFamily="18" charset="0"/>
                <a:cs typeface="Times New Roman" pitchFamily="18" charset="0"/>
              </a:rPr>
              <a:t>GitHub</a:t>
            </a:r>
            <a:r>
              <a:rPr lang="en-US" sz="2400" dirty="0">
                <a:latin typeface="Times New Roman" pitchFamily="18" charset="0"/>
                <a:cs typeface="Times New Roman" pitchFamily="18" charset="0"/>
              </a:rPr>
              <a:t> repository has high-quality datasets.</a:t>
            </a:r>
            <a:br>
              <a:rPr lang="en-US" sz="2400" dirty="0">
                <a:latin typeface="Times New Roman" pitchFamily="18" charset="0"/>
                <a:cs typeface="Times New Roman" pitchFamily="18" charset="0"/>
              </a:rPr>
            </a:br>
            <a:r>
              <a:rPr lang="en-US" sz="2400" u="sng" dirty="0">
                <a:latin typeface="Times New Roman" pitchFamily="18" charset="0"/>
                <a:cs typeface="Times New Roman" pitchFamily="18" charset="0"/>
                <a:hlinkClick r:id="rId4"/>
              </a:rPr>
              <a:t>https://github.com/awesomedata/awesome-public-datasets</a:t>
            </a:r>
            <a:endParaRPr lang="en-US" sz="2400" dirty="0">
              <a:latin typeface="Times New Roman" pitchFamily="18" charset="0"/>
              <a:cs typeface="Times New Roman" pitchFamily="18" charset="0"/>
            </a:endParaRPr>
          </a:p>
          <a:p>
            <a:pPr>
              <a:buFont typeface="Courier New" pitchFamily="49" charset="0"/>
              <a:buChar char="o"/>
            </a:pPr>
            <a:r>
              <a:rPr lang="en-US" sz="2400" dirty="0">
                <a:latin typeface="Times New Roman" pitchFamily="18" charset="0"/>
                <a:cs typeface="Times New Roman" pitchFamily="18" charset="0"/>
              </a:rPr>
              <a:t>I</a:t>
            </a:r>
            <a:r>
              <a:rPr lang="en-US" sz="2400" dirty="0" smtClean="0">
                <a:latin typeface="Times New Roman" pitchFamily="18" charset="0"/>
                <a:cs typeface="Times New Roman" pitchFamily="18" charset="0"/>
              </a:rPr>
              <a:t>f </a:t>
            </a:r>
            <a:r>
              <a:rPr lang="en-US" sz="2400" dirty="0">
                <a:latin typeface="Times New Roman" pitchFamily="18" charset="0"/>
                <a:cs typeface="Times New Roman" pitchFamily="18" charset="0"/>
              </a:rPr>
              <a:t>you are looking for Government’s Open Data then here is few of them:</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Indian Government: </a:t>
            </a:r>
            <a:r>
              <a:rPr lang="en-US" sz="2400" u="sng" dirty="0">
                <a:latin typeface="Times New Roman" pitchFamily="18" charset="0"/>
                <a:cs typeface="Times New Roman" pitchFamily="18" charset="0"/>
                <a:hlinkClick r:id="rId5"/>
              </a:rPr>
              <a:t>http://data.gov.in</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US Government: </a:t>
            </a:r>
            <a:r>
              <a:rPr lang="en-US" sz="2400" u="sng" dirty="0">
                <a:latin typeface="Times New Roman" pitchFamily="18" charset="0"/>
                <a:cs typeface="Times New Roman" pitchFamily="18" charset="0"/>
                <a:hlinkClick r:id="rId6"/>
              </a:rPr>
              <a:t>https://www.data.gov/</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British Government: </a:t>
            </a:r>
            <a:r>
              <a:rPr lang="en-US" sz="2400" u="sng" dirty="0">
                <a:latin typeface="Times New Roman" pitchFamily="18" charset="0"/>
                <a:cs typeface="Times New Roman" pitchFamily="18" charset="0"/>
                <a:hlinkClick r:id="rId7"/>
              </a:rPr>
              <a:t>https://data.gov.uk/</a:t>
            </a:r>
            <a:r>
              <a:rPr lang="en-US" sz="2400" dirty="0">
                <a:latin typeface="Times New Roman" pitchFamily="18" charset="0"/>
                <a:cs typeface="Times New Roman" pitchFamily="18" charset="0"/>
              </a:rPr>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France Government: </a:t>
            </a:r>
            <a:r>
              <a:rPr lang="en-US" sz="2400" u="sng" dirty="0">
                <a:latin typeface="Times New Roman" pitchFamily="18" charset="0"/>
                <a:cs typeface="Times New Roman" pitchFamily="18" charset="0"/>
                <a:hlinkClick r:id="rId8"/>
              </a:rPr>
              <a:t>https://www.data.gouv.fr/en</a:t>
            </a:r>
            <a:r>
              <a:rPr lang="en-US" sz="2400" u="sng" dirty="0" smtClean="0">
                <a:latin typeface="Times New Roman" pitchFamily="18" charset="0"/>
                <a:cs typeface="Times New Roman" pitchFamily="18" charset="0"/>
                <a:hlinkClick r:id="rId8"/>
              </a:rPr>
              <a:t>/</a:t>
            </a:r>
            <a:endParaRPr lang="en-US" sz="2400" dirty="0">
              <a:latin typeface="Times New Roman" pitchFamily="18" charset="0"/>
              <a:cs typeface="Times New Roman" pitchFamily="18" charset="0"/>
            </a:endParaRPr>
          </a:p>
          <a:p>
            <a:pPr marL="109728" indent="0">
              <a:buNone/>
            </a:pPr>
            <a:endParaRPr lang="en-IN" dirty="0"/>
          </a:p>
        </p:txBody>
      </p:sp>
      <p:sp>
        <p:nvSpPr>
          <p:cNvPr id="3" name="Title 2"/>
          <p:cNvSpPr>
            <a:spLocks noGrp="1"/>
          </p:cNvSpPr>
          <p:nvPr>
            <p:ph type="title"/>
          </p:nvPr>
        </p:nvSpPr>
        <p:spPr/>
        <p:txBody>
          <a:bodyPr>
            <a:normAutofit/>
          </a:bodyPr>
          <a:lstStyle/>
          <a:p>
            <a:r>
              <a:rPr lang="en-US" sz="3600" dirty="0">
                <a:effectLst/>
              </a:rPr>
              <a:t>Data preprocessing and cleaning</a:t>
            </a:r>
            <a:endParaRPr lang="en-IN" sz="3600" dirty="0"/>
          </a:p>
        </p:txBody>
      </p:sp>
    </p:spTree>
    <p:extLst>
      <p:ext uri="{BB962C8B-B14F-4D97-AF65-F5344CB8AC3E}">
        <p14:creationId xmlns:p14="http://schemas.microsoft.com/office/powerpoint/2010/main" val="311335838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2800" dirty="0">
                <a:latin typeface="Times New Roman" pitchFamily="18" charset="0"/>
                <a:cs typeface="Times New Roman" pitchFamily="18" charset="0"/>
              </a:rPr>
              <a:t>Import the dataset &amp; </a:t>
            </a:r>
            <a:r>
              <a:rPr lang="en-US" sz="2800" dirty="0" smtClean="0">
                <a:latin typeface="Times New Roman" pitchFamily="18" charset="0"/>
                <a:cs typeface="Times New Roman" pitchFamily="18" charset="0"/>
              </a:rPr>
              <a:t>Libraries</a:t>
            </a:r>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Dealing with Missing </a:t>
            </a:r>
            <a:r>
              <a:rPr lang="en-US" sz="2800" dirty="0" smtClean="0">
                <a:latin typeface="Times New Roman" pitchFamily="18" charset="0"/>
                <a:cs typeface="Times New Roman" pitchFamily="18" charset="0"/>
              </a:rPr>
              <a:t>Values</a:t>
            </a:r>
          </a:p>
          <a:p>
            <a:pPr>
              <a:buFont typeface="Courier New" pitchFamily="49" charset="0"/>
              <a:buChar char="o"/>
            </a:pPr>
            <a:r>
              <a:rPr lang="en-IN" sz="2000" dirty="0">
                <a:latin typeface="Times New Roman" pitchFamily="18" charset="0"/>
                <a:cs typeface="Times New Roman" pitchFamily="18" charset="0"/>
              </a:rPr>
              <a:t>Check for null </a:t>
            </a:r>
            <a:r>
              <a:rPr lang="en-IN" sz="2000" dirty="0" smtClean="0">
                <a:latin typeface="Times New Roman" pitchFamily="18" charset="0"/>
                <a:cs typeface="Times New Roman" pitchFamily="18" charset="0"/>
              </a:rPr>
              <a:t>values,</a:t>
            </a:r>
            <a:r>
              <a:rPr lang="en-IN" sz="2000" dirty="0">
                <a:latin typeface="Times New Roman" pitchFamily="18" charset="0"/>
                <a:cs typeface="Times New Roman" pitchFamily="18" charset="0"/>
              </a:rPr>
              <a:t> Drop Null </a:t>
            </a:r>
            <a:r>
              <a:rPr lang="en-IN" sz="2000" dirty="0" smtClean="0">
                <a:latin typeface="Times New Roman" pitchFamily="18" charset="0"/>
                <a:cs typeface="Times New Roman" pitchFamily="18" charset="0"/>
              </a:rPr>
              <a:t>values,</a:t>
            </a:r>
            <a:r>
              <a:rPr lang="en-US" sz="2000" dirty="0">
                <a:latin typeface="Times New Roman" pitchFamily="18" charset="0"/>
                <a:cs typeface="Times New Roman" pitchFamily="18" charset="0"/>
              </a:rPr>
              <a:t> Replacing Null values with </a:t>
            </a:r>
            <a:r>
              <a:rPr lang="en-US" sz="2000" dirty="0" smtClean="0">
                <a:latin typeface="Times New Roman" pitchFamily="18" charset="0"/>
                <a:cs typeface="Times New Roman" pitchFamily="18" charset="0"/>
              </a:rPr>
              <a:t>Strategy</a:t>
            </a:r>
            <a:endParaRPr lang="en-US" sz="2000" dirty="0">
              <a:latin typeface="Times New Roman" pitchFamily="18" charset="0"/>
              <a:cs typeface="Times New Roman" pitchFamily="18" charset="0"/>
            </a:endParaRPr>
          </a:p>
          <a:p>
            <a:r>
              <a:rPr lang="en-US" sz="2800" dirty="0">
                <a:latin typeface="Times New Roman" pitchFamily="18" charset="0"/>
                <a:cs typeface="Times New Roman" pitchFamily="18" charset="0"/>
              </a:rPr>
              <a:t>Divide the dataset into Dependent &amp; Independent </a:t>
            </a:r>
            <a:r>
              <a:rPr lang="en-US" sz="2800" dirty="0" smtClean="0">
                <a:latin typeface="Times New Roman" pitchFamily="18" charset="0"/>
                <a:cs typeface="Times New Roman" pitchFamily="18" charset="0"/>
              </a:rPr>
              <a:t>variable</a:t>
            </a:r>
          </a:p>
          <a:p>
            <a:pPr>
              <a:buFont typeface="Courier New" pitchFamily="49" charset="0"/>
              <a:buChar char="o"/>
            </a:pPr>
            <a:r>
              <a:rPr lang="en-US" sz="2200" dirty="0">
                <a:latin typeface="Times New Roman" pitchFamily="18" charset="0"/>
                <a:cs typeface="Times New Roman" pitchFamily="18" charset="0"/>
              </a:rPr>
              <a:t>After importing the dataset, the next step would be to identify the independent variable (X) and the dependent variable (Y).</a:t>
            </a:r>
          </a:p>
          <a:p>
            <a:pPr>
              <a:buFont typeface="Courier New" pitchFamily="49" charset="0"/>
              <a:buChar char="o"/>
            </a:pPr>
            <a:r>
              <a:rPr lang="en-US" sz="2200" dirty="0">
                <a:latin typeface="Times New Roman" pitchFamily="18" charset="0"/>
                <a:cs typeface="Times New Roman" pitchFamily="18" charset="0"/>
              </a:rPr>
              <a:t>Basically dataset might be labeled or </a:t>
            </a:r>
            <a:r>
              <a:rPr lang="en-US" sz="2200" dirty="0" smtClean="0">
                <a:latin typeface="Times New Roman" pitchFamily="18" charset="0"/>
                <a:cs typeface="Times New Roman" pitchFamily="18" charset="0"/>
              </a:rPr>
              <a:t>unlabeled</a:t>
            </a:r>
            <a:r>
              <a:rPr lang="en-US" sz="2200" dirty="0">
                <a:latin typeface="Times New Roman" pitchFamily="18" charset="0"/>
                <a:cs typeface="Times New Roman" pitchFamily="18" charset="0"/>
              </a:rPr>
              <a:t>.</a:t>
            </a:r>
          </a:p>
          <a:p>
            <a:r>
              <a:rPr lang="en-US" sz="2800" dirty="0">
                <a:latin typeface="Times New Roman" pitchFamily="18" charset="0"/>
                <a:cs typeface="Times New Roman" pitchFamily="18" charset="0"/>
              </a:rPr>
              <a:t>dealing with Categorical </a:t>
            </a:r>
            <a:r>
              <a:rPr lang="en-US" sz="2800" dirty="0" smtClean="0">
                <a:latin typeface="Times New Roman" pitchFamily="18" charset="0"/>
                <a:cs typeface="Times New Roman" pitchFamily="18" charset="0"/>
              </a:rPr>
              <a:t>values</a:t>
            </a:r>
          </a:p>
          <a:p>
            <a:pPr>
              <a:buFont typeface="Courier New" pitchFamily="49" charset="0"/>
              <a:buChar char="o"/>
            </a:pPr>
            <a:r>
              <a:rPr lang="en-US" sz="2200" dirty="0" smtClean="0">
                <a:latin typeface="Times New Roman" pitchFamily="18" charset="0"/>
                <a:cs typeface="Times New Roman" pitchFamily="18" charset="0"/>
              </a:rPr>
              <a:t>Use libraries.</a:t>
            </a:r>
            <a:endParaRPr lang="en-US" sz="2200" dirty="0">
              <a:latin typeface="Times New Roman" pitchFamily="18" charset="0"/>
              <a:cs typeface="Times New Roman" pitchFamily="18" charset="0"/>
            </a:endParaRPr>
          </a:p>
          <a:p>
            <a:r>
              <a:rPr lang="en-US" sz="2800" dirty="0">
                <a:latin typeface="Times New Roman" pitchFamily="18" charset="0"/>
                <a:cs typeface="Times New Roman" pitchFamily="18" charset="0"/>
              </a:rPr>
              <a:t>Split the dataset into training and test </a:t>
            </a:r>
            <a:r>
              <a:rPr lang="en-US" sz="2800" dirty="0" smtClean="0">
                <a:latin typeface="Times New Roman" pitchFamily="18" charset="0"/>
                <a:cs typeface="Times New Roman" pitchFamily="18" charset="0"/>
              </a:rPr>
              <a:t>set</a:t>
            </a:r>
          </a:p>
          <a:p>
            <a:pPr>
              <a:buFont typeface="Courier New" pitchFamily="49" charset="0"/>
              <a:buChar char="o"/>
            </a:pPr>
            <a:r>
              <a:rPr lang="en-US" sz="2000" dirty="0">
                <a:latin typeface="Times New Roman" pitchFamily="18" charset="0"/>
                <a:cs typeface="Times New Roman" pitchFamily="18" charset="0"/>
              </a:rPr>
              <a:t>In machine learning we usually splits the data into Training and Testing data for applying models</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281387870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latin typeface="Times New Roman" pitchFamily="18" charset="0"/>
                <a:cs typeface="Times New Roman" pitchFamily="18" charset="0"/>
              </a:rPr>
              <a:t>Feature </a:t>
            </a:r>
            <a:r>
              <a:rPr lang="en-US" sz="2400" dirty="0" smtClean="0">
                <a:latin typeface="Times New Roman" pitchFamily="18" charset="0"/>
                <a:cs typeface="Times New Roman" pitchFamily="18" charset="0"/>
              </a:rPr>
              <a:t>Scaling</a:t>
            </a:r>
            <a:endParaRPr lang="en-US" dirty="0" smtClean="0">
              <a:latin typeface="Times New Roman" pitchFamily="18" charset="0"/>
              <a:cs typeface="Times New Roman" pitchFamily="18" charset="0"/>
            </a:endParaRPr>
          </a:p>
          <a:p>
            <a:pPr>
              <a:buFont typeface="Courier New" pitchFamily="49" charset="0"/>
              <a:buChar char="o"/>
            </a:pPr>
            <a:r>
              <a:rPr lang="en-US" sz="2000" dirty="0" smtClean="0">
                <a:latin typeface="Times New Roman" pitchFamily="18" charset="0"/>
                <a:cs typeface="Times New Roman" pitchFamily="18" charset="0"/>
              </a:rPr>
              <a:t>Feature </a:t>
            </a:r>
            <a:r>
              <a:rPr lang="en-US" sz="2000" dirty="0">
                <a:latin typeface="Times New Roman" pitchFamily="18" charset="0"/>
                <a:cs typeface="Times New Roman" pitchFamily="18" charset="0"/>
              </a:rPr>
              <a:t>Scaling is a technique to standardize the independent features present in the data in a fixed range. It is performed during the data pre-processing.</a:t>
            </a:r>
            <a:endParaRPr lang="en-IN" sz="20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1733221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latin typeface="Times New Roman" pitchFamily="18" charset="0"/>
                <a:cs typeface="Times New Roman" pitchFamily="18" charset="0"/>
              </a:rPr>
              <a:t>Exploratory Data Analysis (EDA) refers to the method of studying and exploring record sets to apprehend their predominant traits, discover patterns, locate outliers, and identify relationships between </a:t>
            </a:r>
            <a:r>
              <a:rPr lang="en-US" sz="2000" dirty="0" smtClean="0">
                <a:latin typeface="Times New Roman" pitchFamily="18" charset="0"/>
                <a:cs typeface="Times New Roman" pitchFamily="18" charset="0"/>
              </a:rPr>
              <a:t>variables.</a:t>
            </a:r>
          </a:p>
          <a:p>
            <a:r>
              <a:rPr lang="en-US" sz="2000" dirty="0" smtClean="0">
                <a:latin typeface="Times New Roman" pitchFamily="18" charset="0"/>
                <a:cs typeface="Times New Roman" pitchFamily="18" charset="0"/>
              </a:rPr>
              <a:t>EDA </a:t>
            </a:r>
            <a:r>
              <a:rPr lang="en-US" sz="2000" dirty="0">
                <a:latin typeface="Times New Roman" pitchFamily="18" charset="0"/>
                <a:cs typeface="Times New Roman" pitchFamily="18" charset="0"/>
              </a:rPr>
              <a:t>is normally carried out as a preliminary step before undertaking extra formal statistical analyses or modeling.</a:t>
            </a:r>
            <a:endParaRPr lang="en-IN" sz="20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4000" dirty="0">
                <a:effectLst/>
              </a:rPr>
              <a:t>Exploratory Data Analysis (EDA</a:t>
            </a:r>
            <a:r>
              <a:rPr lang="en-US" sz="4000" dirty="0" smtClean="0">
                <a:effectLst/>
              </a:rPr>
              <a:t>)</a:t>
            </a:r>
            <a:endParaRPr lang="en-IN" sz="4000" dirty="0"/>
          </a:p>
        </p:txBody>
      </p:sp>
    </p:spTree>
    <p:extLst>
      <p:ext uri="{BB962C8B-B14F-4D97-AF65-F5344CB8AC3E}">
        <p14:creationId xmlns:p14="http://schemas.microsoft.com/office/powerpoint/2010/main" val="160913704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fontAlgn="base"/>
            <a:r>
              <a:rPr lang="en-US" sz="1800" b="1" dirty="0">
                <a:latin typeface="Times New Roman" pitchFamily="18" charset="0"/>
                <a:cs typeface="Times New Roman" pitchFamily="18" charset="0"/>
              </a:rPr>
              <a:t>1. </a:t>
            </a:r>
            <a:r>
              <a:rPr lang="en-US" sz="1800" b="1" dirty="0" err="1">
                <a:latin typeface="Times New Roman" pitchFamily="18" charset="0"/>
                <a:cs typeface="Times New Roman" pitchFamily="18" charset="0"/>
              </a:rPr>
              <a:t>Univariate</a:t>
            </a:r>
            <a:r>
              <a:rPr lang="en-US" sz="1800" b="1" dirty="0">
                <a:latin typeface="Times New Roman" pitchFamily="18" charset="0"/>
                <a:cs typeface="Times New Roman" pitchFamily="18" charset="0"/>
              </a:rPr>
              <a:t> Analysis: </a:t>
            </a:r>
            <a:r>
              <a:rPr lang="en-US" sz="1800" dirty="0">
                <a:latin typeface="Times New Roman" pitchFamily="18" charset="0"/>
                <a:cs typeface="Times New Roman" pitchFamily="18" charset="0"/>
              </a:rPr>
              <a:t>This sort of evaluation makes a </a:t>
            </a:r>
            <a:r>
              <a:rPr lang="en-US" sz="1800" dirty="0" err="1">
                <a:latin typeface="Times New Roman" pitchFamily="18" charset="0"/>
                <a:cs typeface="Times New Roman" pitchFamily="18" charset="0"/>
              </a:rPr>
              <a:t>speciality</a:t>
            </a:r>
            <a:r>
              <a:rPr lang="en-US" sz="1800" dirty="0">
                <a:latin typeface="Times New Roman" pitchFamily="18" charset="0"/>
                <a:cs typeface="Times New Roman" pitchFamily="18" charset="0"/>
              </a:rPr>
              <a:t> of analyzing character variables inside the records set. </a:t>
            </a:r>
            <a:endParaRPr lang="en-US" sz="1800" dirty="0" smtClean="0">
              <a:latin typeface="Times New Roman" pitchFamily="18" charset="0"/>
              <a:cs typeface="Times New Roman" pitchFamily="18" charset="0"/>
            </a:endParaRPr>
          </a:p>
          <a:p>
            <a:pPr fontAlgn="base">
              <a:buFont typeface="Courier New" pitchFamily="49" charset="0"/>
              <a:buChar char="o"/>
            </a:pPr>
            <a:r>
              <a:rPr lang="en-US" sz="1800" dirty="0" smtClean="0">
                <a:latin typeface="Times New Roman" pitchFamily="18" charset="0"/>
                <a:cs typeface="Times New Roman" pitchFamily="18" charset="0"/>
              </a:rPr>
              <a:t>It </a:t>
            </a:r>
            <a:r>
              <a:rPr lang="en-US" sz="1800" dirty="0">
                <a:latin typeface="Times New Roman" pitchFamily="18" charset="0"/>
                <a:cs typeface="Times New Roman" pitchFamily="18" charset="0"/>
              </a:rPr>
              <a:t>involves summarizing and visualizing a unmarried variable at a time to understand its distribution, relevant tendency, unfold, and different applicable records. </a:t>
            </a:r>
            <a:endParaRPr lang="en-US" sz="1800" dirty="0" smtClean="0">
              <a:latin typeface="Times New Roman" pitchFamily="18" charset="0"/>
              <a:cs typeface="Times New Roman" pitchFamily="18" charset="0"/>
            </a:endParaRPr>
          </a:p>
          <a:p>
            <a:pPr fontAlgn="base">
              <a:buFont typeface="Courier New" pitchFamily="49" charset="0"/>
              <a:buChar char="o"/>
            </a:pPr>
            <a:r>
              <a:rPr lang="en-US" sz="1800" b="1" dirty="0" smtClean="0">
                <a:latin typeface="Times New Roman" pitchFamily="18" charset="0"/>
                <a:cs typeface="Times New Roman" pitchFamily="18" charset="0"/>
              </a:rPr>
              <a:t>Techniques </a:t>
            </a:r>
            <a:r>
              <a:rPr lang="en-US" sz="1800" b="1" dirty="0">
                <a:latin typeface="Times New Roman" pitchFamily="18" charset="0"/>
                <a:cs typeface="Times New Roman" pitchFamily="18" charset="0"/>
              </a:rPr>
              <a:t>like histograms, field plots, bar charts, and </a:t>
            </a:r>
            <a:r>
              <a:rPr lang="en-US" sz="1800" b="1" dirty="0" err="1">
                <a:latin typeface="Times New Roman" pitchFamily="18" charset="0"/>
                <a:cs typeface="Times New Roman" pitchFamily="18" charset="0"/>
              </a:rPr>
              <a:t>precis</a:t>
            </a:r>
            <a:r>
              <a:rPr lang="en-US" sz="1800" b="1" dirty="0">
                <a:latin typeface="Times New Roman" pitchFamily="18" charset="0"/>
                <a:cs typeface="Times New Roman" pitchFamily="18" charset="0"/>
              </a:rPr>
              <a:t> information are generally used in </a:t>
            </a:r>
            <a:r>
              <a:rPr lang="en-US" sz="1800" b="1" dirty="0" err="1">
                <a:latin typeface="Times New Roman" pitchFamily="18" charset="0"/>
                <a:cs typeface="Times New Roman" pitchFamily="18" charset="0"/>
              </a:rPr>
              <a:t>univariate</a:t>
            </a:r>
            <a:r>
              <a:rPr lang="en-US" sz="1800" b="1" dirty="0">
                <a:latin typeface="Times New Roman" pitchFamily="18" charset="0"/>
                <a:cs typeface="Times New Roman" pitchFamily="18" charset="0"/>
              </a:rPr>
              <a:t> analysis</a:t>
            </a:r>
            <a:r>
              <a:rPr lang="en-US" sz="1800" dirty="0">
                <a:latin typeface="Times New Roman" pitchFamily="18" charset="0"/>
                <a:cs typeface="Times New Roman" pitchFamily="18" charset="0"/>
              </a:rPr>
              <a:t>.</a:t>
            </a:r>
          </a:p>
          <a:p>
            <a:pPr fontAlgn="base"/>
            <a:r>
              <a:rPr lang="en-US" sz="1800" b="1" dirty="0">
                <a:latin typeface="Times New Roman" pitchFamily="18" charset="0"/>
                <a:cs typeface="Times New Roman" pitchFamily="18" charset="0"/>
              </a:rPr>
              <a:t>2. Bivariate Analysis: </a:t>
            </a:r>
            <a:r>
              <a:rPr lang="en-US" sz="1800" dirty="0">
                <a:latin typeface="Times New Roman" pitchFamily="18" charset="0"/>
                <a:cs typeface="Times New Roman" pitchFamily="18" charset="0"/>
              </a:rPr>
              <a:t>Bivariate evaluation involves exploring the connection between  </a:t>
            </a:r>
            <a:r>
              <a:rPr lang="en-US" sz="1800" dirty="0" smtClean="0">
                <a:latin typeface="Times New Roman" pitchFamily="18" charset="0"/>
                <a:cs typeface="Times New Roman" pitchFamily="18" charset="0"/>
              </a:rPr>
              <a:t>variables.</a:t>
            </a:r>
          </a:p>
          <a:p>
            <a:pPr fontAlgn="base">
              <a:buFont typeface="Courier New" pitchFamily="49" charset="0"/>
              <a:buChar char="o"/>
            </a:pPr>
            <a:r>
              <a:rPr lang="en-US" sz="1800" dirty="0" smtClean="0">
                <a:latin typeface="Times New Roman" pitchFamily="18" charset="0"/>
                <a:cs typeface="Times New Roman" pitchFamily="18" charset="0"/>
              </a:rPr>
              <a:t>It </a:t>
            </a:r>
            <a:r>
              <a:rPr lang="en-US" sz="1800" dirty="0">
                <a:latin typeface="Times New Roman" pitchFamily="18" charset="0"/>
                <a:cs typeface="Times New Roman" pitchFamily="18" charset="0"/>
              </a:rPr>
              <a:t>enables find associations, correlations, and dependencies between pairs of </a:t>
            </a:r>
            <a:r>
              <a:rPr lang="en-US" sz="1800" dirty="0" smtClean="0">
                <a:latin typeface="Times New Roman" pitchFamily="18" charset="0"/>
                <a:cs typeface="Times New Roman" pitchFamily="18" charset="0"/>
              </a:rPr>
              <a:t>variables.</a:t>
            </a:r>
          </a:p>
          <a:p>
            <a:pPr fontAlgn="base">
              <a:buFont typeface="Courier New" pitchFamily="49" charset="0"/>
              <a:buChar char="o"/>
            </a:pPr>
            <a:r>
              <a:rPr lang="en-US" sz="1800" b="1" dirty="0" smtClean="0">
                <a:latin typeface="Times New Roman" pitchFamily="18" charset="0"/>
                <a:cs typeface="Times New Roman" pitchFamily="18" charset="0"/>
              </a:rPr>
              <a:t>Scatter </a:t>
            </a:r>
            <a:r>
              <a:rPr lang="en-US" sz="1800" b="1" dirty="0">
                <a:latin typeface="Times New Roman" pitchFamily="18" charset="0"/>
                <a:cs typeface="Times New Roman" pitchFamily="18" charset="0"/>
              </a:rPr>
              <a:t>plots, line plots, correlation matrices, and move-tabulation are generally used strategies in bivariate analysis</a:t>
            </a:r>
            <a:r>
              <a:rPr lang="en-US" sz="1800" b="1" dirty="0" smtClean="0">
                <a:latin typeface="Times New Roman" pitchFamily="18" charset="0"/>
                <a:cs typeface="Times New Roman" pitchFamily="18" charset="0"/>
              </a:rPr>
              <a:t>.</a:t>
            </a:r>
            <a:endParaRPr lang="en-US" sz="1800" b="1"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IN" dirty="0">
                <a:effectLst/>
              </a:rPr>
              <a:t>Types of </a:t>
            </a:r>
            <a:r>
              <a:rPr lang="en-IN" dirty="0" smtClean="0">
                <a:effectLst/>
              </a:rPr>
              <a:t>EDA</a:t>
            </a:r>
            <a:endParaRPr lang="en-IN" dirty="0"/>
          </a:p>
        </p:txBody>
      </p:sp>
    </p:spTree>
    <p:extLst>
      <p:ext uri="{BB962C8B-B14F-4D97-AF65-F5344CB8AC3E}">
        <p14:creationId xmlns:p14="http://schemas.microsoft.com/office/powerpoint/2010/main" val="138046539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a:latin typeface="Times New Roman" pitchFamily="18" charset="0"/>
                <a:cs typeface="Times New Roman" pitchFamily="18" charset="0"/>
              </a:rPr>
              <a:t>3. Multivariate Analysis</a:t>
            </a:r>
            <a:r>
              <a:rPr lang="en-US" sz="2800" b="1" dirty="0">
                <a:latin typeface="Times New Roman" pitchFamily="18" charset="0"/>
                <a:cs typeface="Times New Roman" pitchFamily="18" charset="0"/>
              </a:rPr>
              <a:t>:</a:t>
            </a:r>
            <a:r>
              <a:rPr lang="en-US" sz="2800" dirty="0">
                <a:latin typeface="Times New Roman" pitchFamily="18" charset="0"/>
                <a:cs typeface="Times New Roman" pitchFamily="18" charset="0"/>
              </a:rPr>
              <a:t> </a:t>
            </a:r>
            <a:r>
              <a:rPr lang="en-US" sz="2000" dirty="0">
                <a:latin typeface="Times New Roman" pitchFamily="18" charset="0"/>
                <a:cs typeface="Times New Roman" pitchFamily="18" charset="0"/>
              </a:rPr>
              <a:t>Multivariate analysis extends bivariate evaluation to encompass greater than  variables. </a:t>
            </a:r>
            <a:endParaRPr lang="en-US" sz="2000" dirty="0" smtClean="0">
              <a:latin typeface="Times New Roman" pitchFamily="18" charset="0"/>
              <a:cs typeface="Times New Roman" pitchFamily="18" charset="0"/>
            </a:endParaRPr>
          </a:p>
          <a:p>
            <a:pPr>
              <a:buFont typeface="Courier New" pitchFamily="49" charset="0"/>
              <a:buChar char="o"/>
            </a:pPr>
            <a:r>
              <a:rPr lang="en-US" sz="2000" dirty="0" smtClean="0">
                <a:latin typeface="Times New Roman" pitchFamily="18" charset="0"/>
                <a:cs typeface="Times New Roman" pitchFamily="18" charset="0"/>
              </a:rPr>
              <a:t>It </a:t>
            </a:r>
            <a:r>
              <a:rPr lang="en-US" sz="2000" dirty="0">
                <a:latin typeface="Times New Roman" pitchFamily="18" charset="0"/>
                <a:cs typeface="Times New Roman" pitchFamily="18" charset="0"/>
              </a:rPr>
              <a:t>ambitions to apprehend the complex interactions and dependencies among more than one variables in a records </a:t>
            </a:r>
            <a:r>
              <a:rPr lang="en-US" sz="2000" dirty="0" smtClean="0">
                <a:latin typeface="Times New Roman" pitchFamily="18" charset="0"/>
                <a:cs typeface="Times New Roman" pitchFamily="18" charset="0"/>
              </a:rPr>
              <a:t>set.</a:t>
            </a:r>
          </a:p>
          <a:p>
            <a:pPr>
              <a:buFont typeface="Courier New" pitchFamily="49" charset="0"/>
              <a:buChar char="o"/>
            </a:pPr>
            <a:r>
              <a:rPr lang="en-US" sz="2000" b="1" dirty="0" smtClean="0">
                <a:latin typeface="Times New Roman" pitchFamily="18" charset="0"/>
                <a:cs typeface="Times New Roman" pitchFamily="18" charset="0"/>
              </a:rPr>
              <a:t>Techniques </a:t>
            </a:r>
            <a:r>
              <a:rPr lang="en-US" sz="2000" b="1" dirty="0">
                <a:latin typeface="Times New Roman" pitchFamily="18" charset="0"/>
                <a:cs typeface="Times New Roman" pitchFamily="18" charset="0"/>
              </a:rPr>
              <a:t>inclusive of </a:t>
            </a:r>
            <a:r>
              <a:rPr lang="en-US" sz="2000" b="1" dirty="0" err="1">
                <a:latin typeface="Times New Roman" pitchFamily="18" charset="0"/>
                <a:cs typeface="Times New Roman" pitchFamily="18" charset="0"/>
              </a:rPr>
              <a:t>heatmaps</a:t>
            </a:r>
            <a:r>
              <a:rPr lang="en-US" sz="2000" b="1" dirty="0">
                <a:latin typeface="Times New Roman" pitchFamily="18" charset="0"/>
                <a:cs typeface="Times New Roman" pitchFamily="18" charset="0"/>
              </a:rPr>
              <a:t>, parallel coordinates, aspect analysis, and primary component analysis (PCA) are used for multivariate analysis</a:t>
            </a:r>
            <a:r>
              <a:rPr lang="en-US" sz="2000" b="1" dirty="0" smtClean="0">
                <a:latin typeface="Times New Roman" pitchFamily="18" charset="0"/>
                <a:cs typeface="Times New Roman" pitchFamily="18" charset="0"/>
              </a:rPr>
              <a:t>.</a:t>
            </a:r>
          </a:p>
          <a:p>
            <a:pPr>
              <a:buFont typeface="Wingdings" pitchFamily="2" charset="2"/>
              <a:buChar char="Ø"/>
            </a:pPr>
            <a:r>
              <a:rPr lang="en-US" sz="2000" b="1" dirty="0">
                <a:latin typeface="Times New Roman" pitchFamily="18" charset="0"/>
                <a:cs typeface="Times New Roman" pitchFamily="18" charset="0"/>
              </a:rPr>
              <a:t>4. Time Series Analysis:</a:t>
            </a:r>
            <a:r>
              <a:rPr lang="en-US" sz="2000" dirty="0">
                <a:latin typeface="Times New Roman" pitchFamily="18" charset="0"/>
                <a:cs typeface="Times New Roman" pitchFamily="18" charset="0"/>
              </a:rPr>
              <a:t> This type of analysis is mainly applied to statistics sets that have a temporal component. </a:t>
            </a:r>
            <a:endParaRPr lang="en-US" sz="2000" dirty="0" smtClean="0">
              <a:latin typeface="Times New Roman" pitchFamily="18" charset="0"/>
              <a:cs typeface="Times New Roman" pitchFamily="18" charset="0"/>
            </a:endParaRPr>
          </a:p>
          <a:p>
            <a:pPr>
              <a:buFont typeface="Courier New" pitchFamily="49" charset="0"/>
              <a:buChar char="o"/>
            </a:pPr>
            <a:r>
              <a:rPr lang="en-US" sz="2000" dirty="0" smtClean="0">
                <a:latin typeface="Times New Roman" pitchFamily="18" charset="0"/>
                <a:cs typeface="Times New Roman" pitchFamily="18" charset="0"/>
              </a:rPr>
              <a:t>Time </a:t>
            </a:r>
            <a:r>
              <a:rPr lang="en-US" sz="2000" dirty="0">
                <a:latin typeface="Times New Roman" pitchFamily="18" charset="0"/>
                <a:cs typeface="Times New Roman" pitchFamily="18" charset="0"/>
              </a:rPr>
              <a:t>collection evaluation entails inspecting and modeling styles, traits, and seasonality inside the statistics through the years.</a:t>
            </a:r>
            <a:endParaRPr lang="en-US" sz="2000" b="1"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358208268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fontAlgn="base">
              <a:buFont typeface="Courier New" pitchFamily="49" charset="0"/>
              <a:buChar char="o"/>
            </a:pPr>
            <a:r>
              <a:rPr lang="en-US" sz="2200" b="1" dirty="0" smtClean="0">
                <a:latin typeface="Times New Roman" pitchFamily="18" charset="0"/>
                <a:cs typeface="Times New Roman" pitchFamily="18" charset="0"/>
              </a:rPr>
              <a:t>Techniques </a:t>
            </a:r>
            <a:r>
              <a:rPr lang="en-US" sz="2200" b="1" dirty="0">
                <a:latin typeface="Times New Roman" pitchFamily="18" charset="0"/>
                <a:cs typeface="Times New Roman" pitchFamily="18" charset="0"/>
              </a:rPr>
              <a:t>like line plots, autocorrelation analysis, transferring averages, and ARIMA </a:t>
            </a:r>
            <a:r>
              <a:rPr lang="en-US" sz="2200" b="1" dirty="0" smtClean="0">
                <a:latin typeface="Times New Roman" pitchFamily="18" charset="0"/>
                <a:cs typeface="Times New Roman" pitchFamily="18" charset="0"/>
              </a:rPr>
              <a:t>( </a:t>
            </a:r>
            <a:r>
              <a:rPr lang="en-US" sz="2200" b="1" dirty="0" err="1" smtClean="0">
                <a:latin typeface="Times New Roman" pitchFamily="18" charset="0"/>
                <a:cs typeface="Times New Roman" pitchFamily="18" charset="0"/>
              </a:rPr>
              <a:t>AutoRegressive</a:t>
            </a:r>
            <a:r>
              <a:rPr lang="en-US" sz="2200" b="1" dirty="0" smtClean="0">
                <a:latin typeface="Times New Roman" pitchFamily="18" charset="0"/>
                <a:cs typeface="Times New Roman" pitchFamily="18" charset="0"/>
              </a:rPr>
              <a:t> </a:t>
            </a:r>
            <a:r>
              <a:rPr lang="en-US" sz="2200" b="1" dirty="0">
                <a:latin typeface="Times New Roman" pitchFamily="18" charset="0"/>
                <a:cs typeface="Times New Roman" pitchFamily="18" charset="0"/>
              </a:rPr>
              <a:t>Integrated Moving Average) fashions are generally utilized in time series analysis</a:t>
            </a:r>
            <a:r>
              <a:rPr lang="en-US" sz="2200" b="1" dirty="0" smtClean="0">
                <a:latin typeface="Times New Roman" pitchFamily="18" charset="0"/>
                <a:cs typeface="Times New Roman" pitchFamily="18" charset="0"/>
              </a:rPr>
              <a:t>.</a:t>
            </a:r>
          </a:p>
          <a:p>
            <a:pPr fontAlgn="base"/>
            <a:r>
              <a:rPr lang="en-US" sz="2200" b="1" dirty="0" smtClean="0">
                <a:latin typeface="Times New Roman" pitchFamily="18" charset="0"/>
                <a:cs typeface="Times New Roman" pitchFamily="18" charset="0"/>
              </a:rPr>
              <a:t>5</a:t>
            </a:r>
            <a:r>
              <a:rPr lang="en-US" sz="2200" b="1" dirty="0">
                <a:latin typeface="Times New Roman" pitchFamily="18" charset="0"/>
                <a:cs typeface="Times New Roman" pitchFamily="18" charset="0"/>
              </a:rPr>
              <a:t>. Missing Data Analysis:</a:t>
            </a:r>
            <a:r>
              <a:rPr lang="en-US" sz="2200" dirty="0">
                <a:latin typeface="Times New Roman" pitchFamily="18" charset="0"/>
                <a:cs typeface="Times New Roman" pitchFamily="18" charset="0"/>
              </a:rPr>
              <a:t> Missing information is a not unusual issue in datasets, and it may impact the reliability and validity of the </a:t>
            </a:r>
            <a:r>
              <a:rPr lang="en-US" sz="2200" dirty="0" smtClean="0">
                <a:latin typeface="Times New Roman" pitchFamily="18" charset="0"/>
                <a:cs typeface="Times New Roman" pitchFamily="18" charset="0"/>
              </a:rPr>
              <a:t>evaluation.</a:t>
            </a:r>
          </a:p>
          <a:p>
            <a:pPr fontAlgn="base">
              <a:buFont typeface="Courier New" pitchFamily="49" charset="0"/>
              <a:buChar char="o"/>
            </a:pPr>
            <a:r>
              <a:rPr lang="en-US" sz="2200" dirty="0" smtClean="0">
                <a:latin typeface="Times New Roman" pitchFamily="18" charset="0"/>
                <a:cs typeface="Times New Roman" pitchFamily="18" charset="0"/>
              </a:rPr>
              <a:t>Missing </a:t>
            </a:r>
            <a:r>
              <a:rPr lang="en-US" sz="2200" dirty="0">
                <a:latin typeface="Times New Roman" pitchFamily="18" charset="0"/>
                <a:cs typeface="Times New Roman" pitchFamily="18" charset="0"/>
              </a:rPr>
              <a:t>statistics analysis includes figuring out missing values, know-how the patterns of </a:t>
            </a:r>
            <a:r>
              <a:rPr lang="en-US" sz="2200" dirty="0" err="1" smtClean="0">
                <a:latin typeface="Times New Roman" pitchFamily="18" charset="0"/>
                <a:cs typeface="Times New Roman" pitchFamily="18" charset="0"/>
              </a:rPr>
              <a:t>missingness</a:t>
            </a:r>
            <a:r>
              <a:rPr lang="en-US" sz="2200" dirty="0" smtClean="0">
                <a:latin typeface="Times New Roman" pitchFamily="18" charset="0"/>
                <a:cs typeface="Times New Roman" pitchFamily="18" charset="0"/>
              </a:rPr>
              <a:t> , </a:t>
            </a:r>
            <a:r>
              <a:rPr lang="en-US" sz="2200" dirty="0">
                <a:latin typeface="Times New Roman" pitchFamily="18" charset="0"/>
                <a:cs typeface="Times New Roman" pitchFamily="18" charset="0"/>
              </a:rPr>
              <a:t>and using suitable techniques to deal with missing </a:t>
            </a:r>
            <a:r>
              <a:rPr lang="en-US" sz="2200" dirty="0" smtClean="0">
                <a:latin typeface="Times New Roman" pitchFamily="18" charset="0"/>
                <a:cs typeface="Times New Roman" pitchFamily="18" charset="0"/>
              </a:rPr>
              <a:t>data.</a:t>
            </a:r>
          </a:p>
          <a:p>
            <a:pPr fontAlgn="base">
              <a:buFont typeface="Courier New" pitchFamily="49" charset="0"/>
              <a:buChar char="o"/>
            </a:pPr>
            <a:r>
              <a:rPr lang="en-US" sz="2200" b="1" dirty="0" smtClean="0">
                <a:latin typeface="Times New Roman" pitchFamily="18" charset="0"/>
                <a:cs typeface="Times New Roman" pitchFamily="18" charset="0"/>
              </a:rPr>
              <a:t>Techniques </a:t>
            </a:r>
            <a:r>
              <a:rPr lang="en-US" sz="2200" b="1" dirty="0">
                <a:latin typeface="Times New Roman" pitchFamily="18" charset="0"/>
                <a:cs typeface="Times New Roman" pitchFamily="18" charset="0"/>
              </a:rPr>
              <a:t>along with lacking facts styles, imputation strategies, and sensitivity evaluation are employed in lacking facts evaluation.</a:t>
            </a:r>
          </a:p>
          <a:p>
            <a:pPr marL="109728" indent="0">
              <a:buNone/>
            </a:pPr>
            <a:endParaRPr lang="en-IN"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317694072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b="1" dirty="0">
                <a:latin typeface="Times New Roman" pitchFamily="18" charset="0"/>
                <a:cs typeface="Times New Roman" pitchFamily="18" charset="0"/>
              </a:rPr>
              <a:t>6. Outlier Analysis:</a:t>
            </a:r>
            <a:r>
              <a:rPr lang="en-US" sz="2000" dirty="0">
                <a:latin typeface="Times New Roman" pitchFamily="18" charset="0"/>
                <a:cs typeface="Times New Roman" pitchFamily="18" charset="0"/>
              </a:rPr>
              <a:t> Outliers are statistics factors that drastically deviate from the general sample of the facts. </a:t>
            </a:r>
            <a:endParaRPr lang="en-US" sz="2000" dirty="0" smtClean="0">
              <a:latin typeface="Times New Roman" pitchFamily="18" charset="0"/>
              <a:cs typeface="Times New Roman" pitchFamily="18" charset="0"/>
            </a:endParaRPr>
          </a:p>
          <a:p>
            <a:pPr>
              <a:buFont typeface="Courier New" pitchFamily="49" charset="0"/>
              <a:buChar char="o"/>
            </a:pPr>
            <a:r>
              <a:rPr lang="en-US" sz="2000" dirty="0" smtClean="0">
                <a:latin typeface="Times New Roman" pitchFamily="18" charset="0"/>
                <a:cs typeface="Times New Roman" pitchFamily="18" charset="0"/>
              </a:rPr>
              <a:t>Outlier </a:t>
            </a:r>
            <a:r>
              <a:rPr lang="en-US" sz="2000" dirty="0">
                <a:latin typeface="Times New Roman" pitchFamily="18" charset="0"/>
                <a:cs typeface="Times New Roman" pitchFamily="18" charset="0"/>
              </a:rPr>
              <a:t>analysis includes identifying and knowledge the presence of outliers, their capability reasons, and their impact at the </a:t>
            </a:r>
            <a:r>
              <a:rPr lang="en-US" sz="2000" dirty="0" smtClean="0">
                <a:latin typeface="Times New Roman" pitchFamily="18" charset="0"/>
                <a:cs typeface="Times New Roman" pitchFamily="18" charset="0"/>
              </a:rPr>
              <a:t>analysis.</a:t>
            </a:r>
          </a:p>
          <a:p>
            <a:pPr>
              <a:buFont typeface="Courier New" pitchFamily="49" charset="0"/>
              <a:buChar char="o"/>
            </a:pPr>
            <a:r>
              <a:rPr lang="en-US" sz="2000" b="1" dirty="0" smtClean="0">
                <a:latin typeface="Times New Roman" pitchFamily="18" charset="0"/>
                <a:cs typeface="Times New Roman" pitchFamily="18" charset="0"/>
              </a:rPr>
              <a:t>Techniques </a:t>
            </a:r>
            <a:r>
              <a:rPr lang="en-US" sz="2000" b="1" dirty="0">
                <a:latin typeface="Times New Roman" pitchFamily="18" charset="0"/>
                <a:cs typeface="Times New Roman" pitchFamily="18" charset="0"/>
              </a:rPr>
              <a:t>along with box plots, scatter plots, z-rankings, and clustering algorithms are used for outlier evaluation</a:t>
            </a:r>
            <a:r>
              <a:rPr lang="en-US" sz="2000" b="1" dirty="0" smtClean="0">
                <a:latin typeface="Times New Roman" pitchFamily="18" charset="0"/>
                <a:cs typeface="Times New Roman" pitchFamily="18" charset="0"/>
              </a:rPr>
              <a:t>.</a:t>
            </a:r>
          </a:p>
          <a:p>
            <a:r>
              <a:rPr lang="en-US" sz="2000" b="1" dirty="0" smtClean="0">
                <a:latin typeface="Times New Roman" pitchFamily="18" charset="0"/>
                <a:cs typeface="Times New Roman" pitchFamily="18" charset="0"/>
              </a:rPr>
              <a:t>7</a:t>
            </a:r>
            <a:r>
              <a:rPr lang="en-US" sz="2000" b="1" dirty="0">
                <a:latin typeface="Times New Roman" pitchFamily="18" charset="0"/>
                <a:cs typeface="Times New Roman" pitchFamily="18" charset="0"/>
              </a:rPr>
              <a:t>. Data Visualization:</a:t>
            </a:r>
            <a:r>
              <a:rPr lang="en-US" sz="2000" dirty="0">
                <a:latin typeface="Times New Roman" pitchFamily="18" charset="0"/>
                <a:cs typeface="Times New Roman" pitchFamily="18" charset="0"/>
              </a:rPr>
              <a:t> Data visualization is a critical factor of EDA that entails creating visible representations of the statistics to facilitate understanding and </a:t>
            </a:r>
            <a:r>
              <a:rPr lang="en-US" sz="2000" dirty="0" smtClean="0">
                <a:latin typeface="Times New Roman" pitchFamily="18" charset="0"/>
                <a:cs typeface="Times New Roman" pitchFamily="18" charset="0"/>
              </a:rPr>
              <a:t>exploration.</a:t>
            </a:r>
          </a:p>
          <a:p>
            <a:pPr>
              <a:buFont typeface="Courier New" pitchFamily="49" charset="0"/>
              <a:buChar char="o"/>
            </a:pPr>
            <a:r>
              <a:rPr lang="en-US" sz="2000" b="1" dirty="0" smtClean="0">
                <a:latin typeface="Times New Roman" pitchFamily="18" charset="0"/>
                <a:cs typeface="Times New Roman" pitchFamily="18" charset="0"/>
              </a:rPr>
              <a:t>Various </a:t>
            </a:r>
            <a:r>
              <a:rPr lang="en-US" sz="2000" b="1" dirty="0">
                <a:latin typeface="Times New Roman" pitchFamily="18" charset="0"/>
                <a:cs typeface="Times New Roman" pitchFamily="18" charset="0"/>
              </a:rPr>
              <a:t>visualization techniques, inclusive of bar charts, histograms, scatter plots, line plots, </a:t>
            </a:r>
            <a:r>
              <a:rPr lang="en-US" sz="2000" b="1" dirty="0" err="1">
                <a:latin typeface="Times New Roman" pitchFamily="18" charset="0"/>
                <a:cs typeface="Times New Roman" pitchFamily="18" charset="0"/>
              </a:rPr>
              <a:t>heatmaps</a:t>
            </a:r>
            <a:r>
              <a:rPr lang="en-US" sz="2000" b="1" dirty="0">
                <a:latin typeface="Times New Roman" pitchFamily="18" charset="0"/>
                <a:cs typeface="Times New Roman" pitchFamily="18" charset="0"/>
              </a:rPr>
              <a:t>, and interactive dashboards, are used to represent exclusive kinds of statistics</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64870358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800" dirty="0" smtClean="0">
                <a:latin typeface="Times New Roman" pitchFamily="18" charset="0"/>
                <a:cs typeface="Times New Roman" pitchFamily="18" charset="0"/>
              </a:rPr>
              <a:t>Explain key steps of data engineering</a:t>
            </a:r>
          </a:p>
          <a:p>
            <a:r>
              <a:rPr lang="en-IN" sz="2800" dirty="0">
                <a:latin typeface="Times New Roman" pitchFamily="18" charset="0"/>
                <a:cs typeface="Times New Roman" pitchFamily="18" charset="0"/>
              </a:rPr>
              <a:t>D</a:t>
            </a:r>
            <a:r>
              <a:rPr lang="en-IN" sz="2800" dirty="0" smtClean="0">
                <a:latin typeface="Times New Roman" pitchFamily="18" charset="0"/>
                <a:cs typeface="Times New Roman" pitchFamily="18" charset="0"/>
              </a:rPr>
              <a:t>escribe Data </a:t>
            </a:r>
            <a:r>
              <a:rPr lang="en-IN" sz="2800" dirty="0">
                <a:latin typeface="Times New Roman" pitchFamily="18" charset="0"/>
                <a:cs typeface="Times New Roman" pitchFamily="18" charset="0"/>
              </a:rPr>
              <a:t>Pipeline </a:t>
            </a:r>
            <a:r>
              <a:rPr lang="en-IN" sz="2800" dirty="0" smtClean="0">
                <a:latin typeface="Times New Roman" pitchFamily="18" charset="0"/>
                <a:cs typeface="Times New Roman" pitchFamily="18" charset="0"/>
              </a:rPr>
              <a:t>Challenges</a:t>
            </a:r>
          </a:p>
          <a:p>
            <a:r>
              <a:rPr lang="en-IN" sz="2800" dirty="0" smtClean="0">
                <a:latin typeface="Times New Roman" pitchFamily="18" charset="0"/>
                <a:cs typeface="Times New Roman" pitchFamily="18" charset="0"/>
              </a:rPr>
              <a:t>Explain data types</a:t>
            </a:r>
          </a:p>
          <a:p>
            <a:r>
              <a:rPr lang="en-IN" sz="2800" dirty="0" smtClean="0">
                <a:latin typeface="Times New Roman" pitchFamily="18" charset="0"/>
                <a:cs typeface="Times New Roman" pitchFamily="18" charset="0"/>
              </a:rPr>
              <a:t>Explain EDA &amp; it’s types</a:t>
            </a:r>
          </a:p>
          <a:p>
            <a:r>
              <a:rPr lang="en-US" sz="2800" dirty="0" smtClean="0">
                <a:latin typeface="Times New Roman" pitchFamily="18" charset="0"/>
                <a:cs typeface="Times New Roman" pitchFamily="18" charset="0"/>
              </a:rPr>
              <a:t>Describe the Steps </a:t>
            </a:r>
            <a:r>
              <a:rPr lang="en-US" sz="2800" dirty="0">
                <a:latin typeface="Times New Roman" pitchFamily="18" charset="0"/>
                <a:cs typeface="Times New Roman" pitchFamily="18" charset="0"/>
              </a:rPr>
              <a:t>In Data </a:t>
            </a:r>
            <a:r>
              <a:rPr lang="en-US" sz="2800" dirty="0" smtClean="0">
                <a:latin typeface="Times New Roman" pitchFamily="18" charset="0"/>
                <a:cs typeface="Times New Roman" pitchFamily="18" charset="0"/>
              </a:rPr>
              <a:t>Preprocessing</a:t>
            </a:r>
          </a:p>
          <a:p>
            <a:r>
              <a:rPr lang="en-US" sz="2800" dirty="0" smtClean="0">
                <a:latin typeface="Times New Roman" pitchFamily="18" charset="0"/>
                <a:cs typeface="Times New Roman" pitchFamily="18" charset="0"/>
              </a:rPr>
              <a:t>Explain the terms:</a:t>
            </a:r>
          </a:p>
          <a:p>
            <a:pPr>
              <a:buFont typeface="Courier New" pitchFamily="49" charset="0"/>
              <a:buChar char="o"/>
            </a:pPr>
            <a:r>
              <a:rPr lang="en-IN" sz="2400" dirty="0">
                <a:latin typeface="Times New Roman" pitchFamily="18" charset="0"/>
                <a:cs typeface="Times New Roman" pitchFamily="18" charset="0"/>
              </a:rPr>
              <a:t>D</a:t>
            </a:r>
            <a:r>
              <a:rPr lang="en-IN" sz="2400" dirty="0" smtClean="0">
                <a:latin typeface="Times New Roman" pitchFamily="18" charset="0"/>
                <a:cs typeface="Times New Roman" pitchFamily="18" charset="0"/>
              </a:rPr>
              <a:t>ata warehouse</a:t>
            </a:r>
          </a:p>
          <a:p>
            <a:pPr>
              <a:buFont typeface="Courier New" pitchFamily="49" charset="0"/>
              <a:buChar char="o"/>
            </a:pPr>
            <a:r>
              <a:rPr lang="en-IN" sz="2400" dirty="0" smtClean="0">
                <a:latin typeface="Times New Roman" pitchFamily="18" charset="0"/>
                <a:cs typeface="Times New Roman" pitchFamily="18" charset="0"/>
              </a:rPr>
              <a:t>Data Marts</a:t>
            </a:r>
          </a:p>
          <a:p>
            <a:pPr>
              <a:buFont typeface="Courier New" pitchFamily="49" charset="0"/>
              <a:buChar char="o"/>
            </a:pPr>
            <a:r>
              <a:rPr lang="en-IN" sz="2400" dirty="0" smtClean="0">
                <a:latin typeface="Times New Roman" pitchFamily="18" charset="0"/>
                <a:cs typeface="Times New Roman" pitchFamily="18" charset="0"/>
              </a:rPr>
              <a:t>OLAP </a:t>
            </a:r>
            <a:r>
              <a:rPr lang="en-IN" sz="2400" dirty="0">
                <a:latin typeface="Times New Roman" pitchFamily="18" charset="0"/>
                <a:cs typeface="Times New Roman" pitchFamily="18" charset="0"/>
              </a:rPr>
              <a:t>and OLAP Cubes</a:t>
            </a:r>
            <a:endParaRPr lang="en-US" sz="2400" dirty="0">
              <a:latin typeface="Times New Roman" pitchFamily="18" charset="0"/>
              <a:cs typeface="Times New Roman" pitchFamily="18" charset="0"/>
            </a:endParaRPr>
          </a:p>
          <a:p>
            <a:endParaRPr lang="en-IN" sz="2800" dirty="0" smtClean="0">
              <a:latin typeface="Times New Roman" pitchFamily="18" charset="0"/>
              <a:cs typeface="Times New Roman" pitchFamily="18" charset="0"/>
            </a:endParaRPr>
          </a:p>
          <a:p>
            <a:endParaRPr lang="en-IN" sz="2800" dirty="0" smtClean="0">
              <a:latin typeface="Times New Roman" pitchFamily="18" charset="0"/>
              <a:cs typeface="Times New Roman" pitchFamily="18" charset="0"/>
            </a:endParaRPr>
          </a:p>
          <a:p>
            <a:endParaRPr lang="en-IN" dirty="0"/>
          </a:p>
        </p:txBody>
      </p:sp>
      <p:sp>
        <p:nvSpPr>
          <p:cNvPr id="3" name="Title 2"/>
          <p:cNvSpPr>
            <a:spLocks noGrp="1"/>
          </p:cNvSpPr>
          <p:nvPr>
            <p:ph type="title"/>
          </p:nvPr>
        </p:nvSpPr>
        <p:spPr/>
        <p:txBody>
          <a:bodyPr/>
          <a:lstStyle/>
          <a:p>
            <a:r>
              <a:rPr lang="en-IN" dirty="0" smtClean="0"/>
              <a:t>Assignment-1</a:t>
            </a:r>
            <a:endParaRPr lang="en-IN" dirty="0"/>
          </a:p>
        </p:txBody>
      </p:sp>
    </p:spTree>
    <p:extLst>
      <p:ext uri="{BB962C8B-B14F-4D97-AF65-F5344CB8AC3E}">
        <p14:creationId xmlns:p14="http://schemas.microsoft.com/office/powerpoint/2010/main" val="41795405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628800"/>
            <a:ext cx="7398290" cy="4110161"/>
          </a:xfrm>
        </p:spPr>
      </p:pic>
      <p:sp>
        <p:nvSpPr>
          <p:cNvPr id="3" name="Title 2"/>
          <p:cNvSpPr>
            <a:spLocks noGrp="1"/>
          </p:cNvSpPr>
          <p:nvPr>
            <p:ph type="title"/>
          </p:nvPr>
        </p:nvSpPr>
        <p:spPr/>
        <p:txBody>
          <a:bodyPr>
            <a:normAutofit/>
          </a:bodyPr>
          <a:lstStyle/>
          <a:p>
            <a:r>
              <a:rPr lang="en-IN" sz="4400" dirty="0" smtClean="0">
                <a:latin typeface="Times New Roman" pitchFamily="18" charset="0"/>
                <a:cs typeface="Times New Roman" pitchFamily="18" charset="0"/>
              </a:rPr>
              <a:t>Data Analysis Tools</a:t>
            </a:r>
            <a:endParaRPr lang="en-IN" sz="4400" dirty="0">
              <a:latin typeface="Times New Roman" pitchFamily="18" charset="0"/>
              <a:cs typeface="Times New Roman" pitchFamily="18" charset="0"/>
            </a:endParaRPr>
          </a:p>
        </p:txBody>
      </p:sp>
    </p:spTree>
    <p:extLst>
      <p:ext uri="{BB962C8B-B14F-4D97-AF65-F5344CB8AC3E}">
        <p14:creationId xmlns:p14="http://schemas.microsoft.com/office/powerpoint/2010/main" val="32670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sz="2400" dirty="0">
                <a:latin typeface="Times New Roman" pitchFamily="18" charset="0"/>
                <a:cs typeface="Times New Roman" pitchFamily="18" charset="0"/>
              </a:rPr>
              <a:t>Data engineering basic concepts entail leveraging a set of manual and automated operations to build systems and protocols that support a seamless flow, as well as access to information in an </a:t>
            </a:r>
            <a:r>
              <a:rPr lang="en-IN" sz="2400" dirty="0" smtClean="0">
                <a:latin typeface="Times New Roman" pitchFamily="18" charset="0"/>
                <a:cs typeface="Times New Roman" pitchFamily="18" charset="0"/>
              </a:rPr>
              <a:t>organization.</a:t>
            </a:r>
          </a:p>
          <a:p>
            <a:endParaRPr lang="en-IN" sz="2400" dirty="0" smtClean="0">
              <a:latin typeface="Times New Roman" pitchFamily="18" charset="0"/>
              <a:cs typeface="Times New Roman" pitchFamily="18" charset="0"/>
            </a:endParaRPr>
          </a:p>
          <a:p>
            <a:r>
              <a:rPr lang="en-IN" sz="2400" dirty="0" smtClean="0">
                <a:latin typeface="Times New Roman" pitchFamily="18" charset="0"/>
                <a:cs typeface="Times New Roman" pitchFamily="18" charset="0"/>
              </a:rPr>
              <a:t>Businesses </a:t>
            </a:r>
            <a:r>
              <a:rPr lang="en-IN" sz="2400" dirty="0">
                <a:latin typeface="Times New Roman" pitchFamily="18" charset="0"/>
                <a:cs typeface="Times New Roman" pitchFamily="18" charset="0"/>
              </a:rPr>
              <a:t>usually employ specialized talents known as data engineers to perform this duty.</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p:txBody>
      </p:sp>
      <p:sp>
        <p:nvSpPr>
          <p:cNvPr id="2" name="Title 1"/>
          <p:cNvSpPr>
            <a:spLocks noGrp="1"/>
          </p:cNvSpPr>
          <p:nvPr>
            <p:ph type="title"/>
          </p:nvPr>
        </p:nvSpPr>
        <p:spPr/>
        <p:txBody>
          <a:bodyPr>
            <a:normAutofit fontScale="90000"/>
          </a:bodyPr>
          <a:lstStyle/>
          <a:p>
            <a:r>
              <a:rPr lang="en-IN" b="1" dirty="0"/>
              <a:t>What is Data </a:t>
            </a:r>
            <a:r>
              <a:rPr lang="en-IN" b="1" dirty="0">
                <a:latin typeface="Times New Roman" pitchFamily="18" charset="0"/>
                <a:cs typeface="Times New Roman" pitchFamily="18" charset="0"/>
              </a:rPr>
              <a:t>Engineering</a:t>
            </a:r>
            <a:r>
              <a:rPr lang="en-IN" b="1" dirty="0"/>
              <a:t> Concepts? </a:t>
            </a:r>
            <a:r>
              <a:rPr lang="en-IN" dirty="0"/>
              <a:t/>
            </a:r>
            <a:br>
              <a:rPr lang="en-IN" dirty="0"/>
            </a:br>
            <a:endParaRPr lang="en-IN" dirty="0"/>
          </a:p>
        </p:txBody>
      </p:sp>
    </p:spTree>
    <p:extLst>
      <p:ext uri="{BB962C8B-B14F-4D97-AF65-F5344CB8AC3E}">
        <p14:creationId xmlns:p14="http://schemas.microsoft.com/office/powerpoint/2010/main" val="16866339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200" dirty="0">
                <a:latin typeface="Times New Roman" pitchFamily="18" charset="0"/>
                <a:cs typeface="Times New Roman" pitchFamily="18" charset="0"/>
              </a:rPr>
              <a:t>Data engineering plays an important role in the era of big </a:t>
            </a:r>
            <a:r>
              <a:rPr lang="en-IN" sz="2200" dirty="0" smtClean="0">
                <a:latin typeface="Times New Roman" pitchFamily="18" charset="0"/>
                <a:cs typeface="Times New Roman" pitchFamily="18" charset="0"/>
              </a:rPr>
              <a:t>data.</a:t>
            </a:r>
          </a:p>
          <a:p>
            <a:r>
              <a:rPr lang="en-IN" sz="2200" dirty="0" smtClean="0">
                <a:latin typeface="Times New Roman" pitchFamily="18" charset="0"/>
                <a:cs typeface="Times New Roman" pitchFamily="18" charset="0"/>
              </a:rPr>
              <a:t>Companies </a:t>
            </a:r>
            <a:r>
              <a:rPr lang="en-IN" sz="2200" dirty="0">
                <a:latin typeface="Times New Roman" pitchFamily="18" charset="0"/>
                <a:cs typeface="Times New Roman" pitchFamily="18" charset="0"/>
              </a:rPr>
              <a:t>have access to so much information from the real and digital </a:t>
            </a:r>
            <a:r>
              <a:rPr lang="en-IN" sz="2200" dirty="0" smtClean="0">
                <a:latin typeface="Times New Roman" pitchFamily="18" charset="0"/>
                <a:cs typeface="Times New Roman" pitchFamily="18" charset="0"/>
              </a:rPr>
              <a:t>worlds.</a:t>
            </a:r>
          </a:p>
          <a:p>
            <a:r>
              <a:rPr lang="en-IN" sz="2200" dirty="0" smtClean="0">
                <a:latin typeface="Times New Roman" pitchFamily="18" charset="0"/>
                <a:cs typeface="Times New Roman" pitchFamily="18" charset="0"/>
              </a:rPr>
              <a:t>While </a:t>
            </a:r>
            <a:r>
              <a:rPr lang="en-IN" sz="2200" dirty="0">
                <a:latin typeface="Times New Roman" pitchFamily="18" charset="0"/>
                <a:cs typeface="Times New Roman" pitchFamily="18" charset="0"/>
              </a:rPr>
              <a:t>this can be a great boon to </a:t>
            </a:r>
            <a:r>
              <a:rPr lang="en-IN" sz="2200" dirty="0" smtClean="0">
                <a:latin typeface="Times New Roman" pitchFamily="18" charset="0"/>
                <a:cs typeface="Times New Roman" pitchFamily="18" charset="0"/>
              </a:rPr>
              <a:t>businesses, multiple </a:t>
            </a:r>
            <a:r>
              <a:rPr lang="en-IN" sz="2200" dirty="0">
                <a:latin typeface="Times New Roman" pitchFamily="18" charset="0"/>
                <a:cs typeface="Times New Roman" pitchFamily="18" charset="0"/>
              </a:rPr>
              <a:t>data sources can also lead to information overload</a:t>
            </a:r>
            <a:r>
              <a:rPr lang="en-IN" sz="2200" dirty="0" smtClean="0">
                <a:latin typeface="Times New Roman" pitchFamily="18" charset="0"/>
                <a:cs typeface="Times New Roman" pitchFamily="18" charset="0"/>
              </a:rPr>
              <a:t>.</a:t>
            </a:r>
          </a:p>
          <a:p>
            <a:r>
              <a:rPr lang="en-IN" sz="2200" dirty="0" smtClean="0">
                <a:latin typeface="Times New Roman" pitchFamily="18" charset="0"/>
                <a:cs typeface="Times New Roman" pitchFamily="18" charset="0"/>
              </a:rPr>
              <a:t>This </a:t>
            </a:r>
            <a:r>
              <a:rPr lang="en-IN" sz="2200" dirty="0">
                <a:latin typeface="Times New Roman" pitchFamily="18" charset="0"/>
                <a:cs typeface="Times New Roman" pitchFamily="18" charset="0"/>
              </a:rPr>
              <a:t>results in scattered data, which restricts the organization from drawing relevant insights and seeing a clear picture of its business functions. That is where data engineering plays an integral part.   </a:t>
            </a:r>
          </a:p>
          <a:p>
            <a:r>
              <a:rPr lang="en-IN" sz="2200" dirty="0">
                <a:latin typeface="Times New Roman" pitchFamily="18" charset="0"/>
                <a:cs typeface="Times New Roman" pitchFamily="18" charset="0"/>
              </a:rPr>
              <a:t>It simplifies data and makes it more reliable and useful for data scientists to work with. Also, the data infrastructure built through data engineering allows organizations to leverage the valuable benefits of data analytics</a:t>
            </a:r>
            <a:r>
              <a:rPr lang="en-IN" sz="2200" dirty="0" smtClean="0">
                <a:latin typeface="Times New Roman" pitchFamily="18" charset="0"/>
                <a:cs typeface="Times New Roman" pitchFamily="18" charset="0"/>
              </a:rPr>
              <a:t>.</a:t>
            </a:r>
            <a:endParaRPr lang="en-IN" sz="2200" dirty="0">
              <a:latin typeface="Times New Roman" pitchFamily="18" charset="0"/>
              <a:cs typeface="Times New Roman" pitchFamily="18" charset="0"/>
            </a:endParaRPr>
          </a:p>
          <a:p>
            <a:endParaRPr lang="en-IN" dirty="0"/>
          </a:p>
        </p:txBody>
      </p:sp>
      <p:sp>
        <p:nvSpPr>
          <p:cNvPr id="2" name="Title 1"/>
          <p:cNvSpPr>
            <a:spLocks noGrp="1"/>
          </p:cNvSpPr>
          <p:nvPr>
            <p:ph type="title"/>
          </p:nvPr>
        </p:nvSpPr>
        <p:spPr/>
        <p:txBody>
          <a:bodyPr>
            <a:normAutofit/>
          </a:bodyPr>
          <a:lstStyle/>
          <a:p>
            <a:r>
              <a:rPr lang="en-IN" b="1" dirty="0">
                <a:latin typeface="Times New Roman" pitchFamily="18" charset="0"/>
                <a:cs typeface="Times New Roman" pitchFamily="18" charset="0"/>
              </a:rPr>
              <a:t>Importance of Data </a:t>
            </a:r>
            <a:r>
              <a:rPr lang="en-IN" b="1" dirty="0" smtClean="0">
                <a:latin typeface="Times New Roman" pitchFamily="18" charset="0"/>
                <a:cs typeface="Times New Roman" pitchFamily="18" charset="0"/>
              </a:rPr>
              <a:t>Engineering</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65191624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2619</TotalTime>
  <Words>3479</Words>
  <Application>Microsoft Office PowerPoint</Application>
  <PresentationFormat>On-screen Show (4:3)</PresentationFormat>
  <Paragraphs>363</Paragraphs>
  <Slides>68</Slides>
  <Notes>0</Notes>
  <HiddenSlides>0</HiddenSlides>
  <MMClips>0</MMClips>
  <ScaleCrop>false</ScaleCrop>
  <HeadingPairs>
    <vt:vector size="4" baseType="variant">
      <vt:variant>
        <vt:lpstr>Theme</vt:lpstr>
      </vt:variant>
      <vt:variant>
        <vt:i4>1</vt:i4>
      </vt:variant>
      <vt:variant>
        <vt:lpstr>Slide Titles</vt:lpstr>
      </vt:variant>
      <vt:variant>
        <vt:i4>68</vt:i4>
      </vt:variant>
    </vt:vector>
  </HeadingPairs>
  <TitlesOfParts>
    <vt:vector size="69" baseType="lpstr">
      <vt:lpstr>Concourse</vt:lpstr>
      <vt:lpstr> Understanding Data Engineering Concepts and Importance</vt:lpstr>
      <vt:lpstr>Examination Scheme and credits </vt:lpstr>
      <vt:lpstr>Course Objectives</vt:lpstr>
      <vt:lpstr>Course Outcomes</vt:lpstr>
      <vt:lpstr>Syllabus</vt:lpstr>
      <vt:lpstr>  Data Visualization Tools</vt:lpstr>
      <vt:lpstr>Data Analysis Tools</vt:lpstr>
      <vt:lpstr>What is Data Engineering Concepts?  </vt:lpstr>
      <vt:lpstr>Importance of Data Engineering</vt:lpstr>
      <vt:lpstr>Responsibilities</vt:lpstr>
      <vt:lpstr>Prescriptive and Predictive Modeling</vt:lpstr>
      <vt:lpstr>Workflow of Data Engineering</vt:lpstr>
      <vt:lpstr>What is Data Engineering Process? </vt:lpstr>
      <vt:lpstr>Key Steps of Data Engineering</vt:lpstr>
      <vt:lpstr>1. Data Pipeline</vt:lpstr>
      <vt:lpstr>ETL Data Pipeline Steps</vt:lpstr>
      <vt:lpstr>ETL</vt:lpstr>
      <vt:lpstr>Extract, Transform, Load</vt:lpstr>
      <vt:lpstr>Steps of the ETL data pipeline:</vt:lpstr>
      <vt:lpstr>PowerPoint Presentation</vt:lpstr>
      <vt:lpstr>Data Pipeline Challenges</vt:lpstr>
      <vt:lpstr>Data Pipeline Challenges</vt:lpstr>
      <vt:lpstr>Data Pipeline Challenges</vt:lpstr>
      <vt:lpstr>PowerPoint Presentation</vt:lpstr>
      <vt:lpstr>2. Data Warehouse Definition</vt:lpstr>
      <vt:lpstr>Data Warehouse Architecture</vt:lpstr>
      <vt:lpstr>Data Warehouse Storage</vt:lpstr>
      <vt:lpstr>Data Warehouse Storage</vt:lpstr>
      <vt:lpstr>3. Data Marts</vt:lpstr>
      <vt:lpstr>Data Marts</vt:lpstr>
      <vt:lpstr>Data warehouses vs Data marts</vt:lpstr>
      <vt:lpstr>PowerPoint Presentation</vt:lpstr>
      <vt:lpstr>4. OLAP and OLAP Cubes</vt:lpstr>
      <vt:lpstr>OLAP Process</vt:lpstr>
      <vt:lpstr>5. Big Data Concepts</vt:lpstr>
      <vt:lpstr>6. Data Architecture as a Service</vt:lpstr>
      <vt:lpstr>Data Source</vt:lpstr>
      <vt:lpstr>Data Source vs Database</vt:lpstr>
      <vt:lpstr>1) Machine Data Sources</vt:lpstr>
      <vt:lpstr>2) File Data Sources</vt:lpstr>
      <vt:lpstr>Data Integration</vt:lpstr>
      <vt:lpstr>Challenges to data integration</vt:lpstr>
      <vt:lpstr>Challenges to data integration</vt:lpstr>
      <vt:lpstr>Data Integration strategies for business</vt:lpstr>
      <vt:lpstr>Data Integration strategies for business</vt:lpstr>
      <vt:lpstr>Basic Concept of Data Analysis</vt:lpstr>
      <vt:lpstr>Data Types: Categorical data</vt:lpstr>
      <vt:lpstr>Data Types: Numerical data</vt:lpstr>
      <vt:lpstr>Discrete data vs Continuous data</vt:lpstr>
      <vt:lpstr>Ordinal Data</vt:lpstr>
      <vt:lpstr>Time Series</vt:lpstr>
      <vt:lpstr>Data distribution: Measures of central tendency and dispersion</vt:lpstr>
      <vt:lpstr>PowerPoint Presentation</vt:lpstr>
      <vt:lpstr>PowerPoint Presentation</vt:lpstr>
      <vt:lpstr>Data visualization</vt:lpstr>
      <vt:lpstr>PowerPoint Presentation</vt:lpstr>
      <vt:lpstr>PowerPoint Presentation</vt:lpstr>
      <vt:lpstr>PowerPoint Presentation</vt:lpstr>
      <vt:lpstr>Data preprocessing and cleaning</vt:lpstr>
      <vt:lpstr>Data preprocessing and cleaning</vt:lpstr>
      <vt:lpstr>PowerPoint Presentation</vt:lpstr>
      <vt:lpstr>PowerPoint Presentation</vt:lpstr>
      <vt:lpstr>Exploratory Data Analysis (EDA)</vt:lpstr>
      <vt:lpstr>Types of EDA</vt:lpstr>
      <vt:lpstr>PowerPoint Presentation</vt:lpstr>
      <vt:lpstr>PowerPoint Presentation</vt:lpstr>
      <vt:lpstr>PowerPoint Presentation</vt:lpstr>
      <vt:lpstr>Assignment-1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renukai</dc:creator>
  <cp:lastModifiedBy>renukai</cp:lastModifiedBy>
  <cp:revision>125</cp:revision>
  <dcterms:created xsi:type="dcterms:W3CDTF">2023-08-07T05:02:46Z</dcterms:created>
  <dcterms:modified xsi:type="dcterms:W3CDTF">2023-09-08T14:41:05Z</dcterms:modified>
</cp:coreProperties>
</file>