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257" r:id="rId3"/>
    <p:sldId id="260" r:id="rId4"/>
    <p:sldId id="261" r:id="rId5"/>
    <p:sldId id="262" r:id="rId6"/>
    <p:sldId id="263" r:id="rId7"/>
    <p:sldId id="264" r:id="rId8"/>
    <p:sldId id="265" r:id="rId9"/>
    <p:sldId id="266" r:id="rId10"/>
    <p:sldId id="267" r:id="rId11"/>
    <p:sldId id="268" r:id="rId12"/>
    <p:sldId id="270" r:id="rId13"/>
    <p:sldId id="269"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4" r:id="rId27"/>
    <p:sldId id="285" r:id="rId28"/>
    <p:sldId id="286" r:id="rId29"/>
    <p:sldId id="287" r:id="rId30"/>
    <p:sldId id="283" r:id="rId31"/>
    <p:sldId id="288" r:id="rId32"/>
    <p:sldId id="289" r:id="rId33"/>
    <p:sldId id="291" r:id="rId34"/>
    <p:sldId id="292" r:id="rId35"/>
    <p:sldId id="290" r:id="rId36"/>
    <p:sldId id="293" r:id="rId37"/>
    <p:sldId id="294" r:id="rId38"/>
    <p:sldId id="295" r:id="rId39"/>
    <p:sldId id="296" r:id="rId40"/>
    <p:sldId id="297" r:id="rId41"/>
    <p:sldId id="298" r:id="rId42"/>
    <p:sldId id="299" r:id="rId43"/>
    <p:sldId id="300" r:id="rId44"/>
    <p:sldId id="301" r:id="rId45"/>
    <p:sldId id="304" r:id="rId46"/>
    <p:sldId id="303" r:id="rId47"/>
    <p:sldId id="306" r:id="rId48"/>
    <p:sldId id="307" r:id="rId49"/>
    <p:sldId id="302" r:id="rId50"/>
    <p:sldId id="309" r:id="rId51"/>
    <p:sldId id="308"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891821" y="5617774"/>
            <a:ext cx="7382935"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989952" y="1016990"/>
            <a:ext cx="7179733"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90600" y="1009650"/>
            <a:ext cx="7179733"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769521" y="702069"/>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7855433" y="749720"/>
            <a:ext cx="566928" cy="566928"/>
          </a:xfrm>
          <a:prstGeom prst="rect">
            <a:avLst/>
          </a:prstGeom>
          <a:noFill/>
        </p:spPr>
      </p:pic>
      <p:sp>
        <p:nvSpPr>
          <p:cNvPr id="2" name="Title 1"/>
          <p:cNvSpPr>
            <a:spLocks noGrp="1"/>
          </p:cNvSpPr>
          <p:nvPr>
            <p:ph type="ctrTitle"/>
          </p:nvPr>
        </p:nvSpPr>
        <p:spPr>
          <a:xfrm>
            <a:off x="1727201" y="1794935"/>
            <a:ext cx="5723468"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727200" y="3736622"/>
            <a:ext cx="5712179" cy="1524000"/>
          </a:xfrm>
        </p:spPr>
        <p:txBody>
          <a:bodyPr/>
          <a:lstStyle>
            <a:lvl1pPr marL="0" indent="0" algn="ctr">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70676" y="5357592"/>
            <a:ext cx="1213821" cy="365125"/>
          </a:xfrm>
        </p:spPr>
        <p:txBody>
          <a:bodyPr/>
          <a:lstStyle/>
          <a:p>
            <a:fld id="{5727C9F6-68EF-481B-8177-F182A15A7F41}" type="datetimeFigureOut">
              <a:rPr lang="en-IN" smtClean="0"/>
              <a:t>02-10-2023</a:t>
            </a:fld>
            <a:endParaRPr lang="en-IN"/>
          </a:p>
        </p:txBody>
      </p:sp>
      <p:sp>
        <p:nvSpPr>
          <p:cNvPr id="5" name="Footer Placeholder 4"/>
          <p:cNvSpPr>
            <a:spLocks noGrp="1"/>
          </p:cNvSpPr>
          <p:nvPr>
            <p:ph type="ftr" sz="quarter" idx="11"/>
          </p:nvPr>
        </p:nvSpPr>
        <p:spPr>
          <a:xfrm>
            <a:off x="1174044" y="5357592"/>
            <a:ext cx="5034845" cy="365125"/>
          </a:xfrm>
        </p:spPr>
        <p:txBody>
          <a:bodyPr/>
          <a:lstStyle/>
          <a:p>
            <a:endParaRPr lang="en-IN"/>
          </a:p>
        </p:txBody>
      </p:sp>
      <p:sp>
        <p:nvSpPr>
          <p:cNvPr id="6" name="Slide Number Placeholder 5"/>
          <p:cNvSpPr>
            <a:spLocks noGrp="1"/>
          </p:cNvSpPr>
          <p:nvPr>
            <p:ph type="sldNum" sz="quarter" idx="12"/>
          </p:nvPr>
        </p:nvSpPr>
        <p:spPr>
          <a:xfrm>
            <a:off x="6213930" y="5357592"/>
            <a:ext cx="554023" cy="365125"/>
          </a:xfrm>
        </p:spPr>
        <p:txBody>
          <a:bodyPr/>
          <a:lstStyle>
            <a:lvl1pPr algn="ctr">
              <a:defRPr/>
            </a:lvl1pPr>
          </a:lstStyle>
          <a:p>
            <a:fld id="{510D1EED-3952-4BDD-963B-8DAEE4E234F2}"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7C9F6-68EF-481B-8177-F182A15A7F41}"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D1EED-3952-4BDD-963B-8DAEE4E234F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1" y="925690"/>
            <a:ext cx="1430867"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8221" y="1106312"/>
            <a:ext cx="5178779"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7C9F6-68EF-481B-8177-F182A15A7F41}"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D1EED-3952-4BDD-963B-8DAEE4E234F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27C9F6-68EF-481B-8177-F182A15A7F41}"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D1EED-3952-4BDD-963B-8DAEE4E234F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979" y="2239430"/>
            <a:ext cx="625404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456267" y="3725334"/>
            <a:ext cx="6231467" cy="1309511"/>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27C9F6-68EF-481B-8177-F182A15A7F41}" type="datetimeFigureOut">
              <a:rPr lang="en-IN" smtClean="0"/>
              <a:t>02-10-2023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D1EED-3952-4BDD-963B-8DAEE4E234F2}"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5727C9F6-68EF-481B-8177-F182A15A7F41}" type="datetimeFigureOut">
              <a:rPr lang="en-IN" smtClean="0"/>
              <a:t>02-10-2023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0D1EED-3952-4BDD-963B-8DAEE4E234F2}" type="slidenum">
              <a:rPr lang="en-IN" smtClean="0"/>
              <a:t>‹#›</a:t>
            </a:fld>
            <a:endParaRPr lang="en-IN"/>
          </a:p>
        </p:txBody>
      </p:sp>
      <p:sp>
        <p:nvSpPr>
          <p:cNvPr id="9" name="Content Placeholder 8"/>
          <p:cNvSpPr>
            <a:spLocks noGrp="1"/>
          </p:cNvSpPr>
          <p:nvPr>
            <p:ph sz="quarter" idx="13"/>
          </p:nvPr>
        </p:nvSpPr>
        <p:spPr>
          <a:xfrm>
            <a:off x="1298448" y="2121407"/>
            <a:ext cx="32004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63440" y="2119313"/>
            <a:ext cx="32004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57869" y="2122312"/>
            <a:ext cx="2939521" cy="820208"/>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910669" y="2122311"/>
            <a:ext cx="2944368" cy="822960"/>
          </a:xfrm>
        </p:spPr>
        <p:txBody>
          <a:bodyPr anchor="b">
            <a:norm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5727C9F6-68EF-481B-8177-F182A15A7F41}" type="datetimeFigureOut">
              <a:rPr lang="en-IN" smtClean="0"/>
              <a:t>02-10-2023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0D1EED-3952-4BDD-963B-8DAEE4E234F2}" type="slidenum">
              <a:rPr lang="en-IN" smtClean="0"/>
              <a:t>‹#›</a:t>
            </a:fld>
            <a:endParaRPr lang="en-IN"/>
          </a:p>
        </p:txBody>
      </p:sp>
      <p:sp>
        <p:nvSpPr>
          <p:cNvPr id="11" name="Content Placeholder 10"/>
          <p:cNvSpPr>
            <a:spLocks noGrp="1"/>
          </p:cNvSpPr>
          <p:nvPr>
            <p:ph sz="quarter" idx="13"/>
          </p:nvPr>
        </p:nvSpPr>
        <p:spPr>
          <a:xfrm>
            <a:off x="1298448" y="2944368"/>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45151" y="2944813"/>
            <a:ext cx="3227832"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27C9F6-68EF-481B-8177-F182A15A7F41}" type="datetimeFigureOut">
              <a:rPr lang="en-IN" smtClean="0"/>
              <a:t>02-10-2023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0D1EED-3952-4BDD-963B-8DAEE4E234F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27C9F6-68EF-481B-8177-F182A15A7F41}" type="datetimeFigureOut">
              <a:rPr lang="en-IN" smtClean="0"/>
              <a:t>02-10-2023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0D1EED-3952-4BDD-963B-8DAEE4E234F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60000">
            <a:off x="4471416" y="603504"/>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rot="21540000">
            <a:off x="749808" y="576072"/>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8976" y="2020042"/>
            <a:ext cx="3064827"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4854291" y="1150993"/>
            <a:ext cx="3020792"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148125" y="3623748"/>
            <a:ext cx="3048891" cy="2100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1698" y="5885672"/>
            <a:ext cx="1213821" cy="365125"/>
          </a:xfrm>
        </p:spPr>
        <p:txBody>
          <a:bodyPr/>
          <a:lstStyle/>
          <a:p>
            <a:fld id="{5727C9F6-68EF-481B-8177-F182A15A7F41}" type="datetimeFigureOut">
              <a:rPr lang="en-IN" smtClean="0"/>
              <a:t>02-10-2023</a:t>
            </a:fld>
            <a:endParaRPr lang="en-IN"/>
          </a:p>
        </p:txBody>
      </p:sp>
      <p:sp>
        <p:nvSpPr>
          <p:cNvPr id="6" name="Footer Placeholder 5"/>
          <p:cNvSpPr>
            <a:spLocks noGrp="1"/>
          </p:cNvSpPr>
          <p:nvPr>
            <p:ph type="ftr" sz="quarter" idx="11"/>
          </p:nvPr>
        </p:nvSpPr>
        <p:spPr>
          <a:xfrm rot="-60000">
            <a:off x="914554" y="5829261"/>
            <a:ext cx="3522607" cy="365125"/>
          </a:xfrm>
        </p:spPr>
        <p:txBody>
          <a:bodyPr/>
          <a:lstStyle/>
          <a:p>
            <a:endParaRPr lang="en-IN"/>
          </a:p>
        </p:txBody>
      </p:sp>
      <p:sp>
        <p:nvSpPr>
          <p:cNvPr id="7" name="Slide Number Placeholder 6"/>
          <p:cNvSpPr>
            <a:spLocks noGrp="1"/>
          </p:cNvSpPr>
          <p:nvPr>
            <p:ph type="sldNum" sz="quarter" idx="12"/>
          </p:nvPr>
        </p:nvSpPr>
        <p:spPr>
          <a:xfrm rot="60000">
            <a:off x="7557313" y="5896961"/>
            <a:ext cx="554023" cy="365125"/>
          </a:xfrm>
        </p:spPr>
        <p:txBody>
          <a:bodyPr/>
          <a:lstStyle/>
          <a:p>
            <a:fld id="{510D1EED-3952-4BDD-963B-8DAEE4E234F2}"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144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32177" y="6058038"/>
            <a:ext cx="772160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rot="21540000">
            <a:off x="749204" y="576868"/>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rot="21540000">
            <a:off x="745058" y="575769"/>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rot="60000">
            <a:off x="4468872" y="605163"/>
            <a:ext cx="3788941"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60000">
            <a:off x="4464768" y="603920"/>
            <a:ext cx="3788941"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371106" y="293953"/>
            <a:ext cx="567831"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279647" y="333163"/>
            <a:ext cx="566928" cy="566928"/>
          </a:xfrm>
          <a:prstGeom prst="rect">
            <a:avLst/>
          </a:prstGeom>
          <a:noFill/>
        </p:spPr>
      </p:pic>
      <p:sp>
        <p:nvSpPr>
          <p:cNvPr id="2" name="Title 1"/>
          <p:cNvSpPr>
            <a:spLocks noGrp="1"/>
          </p:cNvSpPr>
          <p:nvPr>
            <p:ph type="title"/>
          </p:nvPr>
        </p:nvSpPr>
        <p:spPr>
          <a:xfrm rot="-60000">
            <a:off x="1106424" y="2020824"/>
            <a:ext cx="306324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4898615" y="1207272"/>
            <a:ext cx="2913863"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152144" y="3621024"/>
            <a:ext cx="3044952" cy="210312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345936" y="5888737"/>
            <a:ext cx="1213821" cy="365125"/>
          </a:xfrm>
        </p:spPr>
        <p:txBody>
          <a:bodyPr/>
          <a:lstStyle/>
          <a:p>
            <a:fld id="{5727C9F6-68EF-481B-8177-F182A15A7F41}" type="datetimeFigureOut">
              <a:rPr lang="en-IN" smtClean="0"/>
              <a:t>02-10-2023</a:t>
            </a:fld>
            <a:endParaRPr lang="en-IN"/>
          </a:p>
        </p:txBody>
      </p:sp>
      <p:sp>
        <p:nvSpPr>
          <p:cNvPr id="6" name="Footer Placeholder 5"/>
          <p:cNvSpPr>
            <a:spLocks noGrp="1"/>
          </p:cNvSpPr>
          <p:nvPr>
            <p:ph type="ftr" sz="quarter" idx="11"/>
          </p:nvPr>
        </p:nvSpPr>
        <p:spPr>
          <a:xfrm rot="-60000">
            <a:off x="914569" y="5831037"/>
            <a:ext cx="3319043" cy="365125"/>
          </a:xfrm>
        </p:spPr>
        <p:txBody>
          <a:bodyPr/>
          <a:lstStyle/>
          <a:p>
            <a:endParaRPr lang="en-IN"/>
          </a:p>
        </p:txBody>
      </p:sp>
      <p:sp>
        <p:nvSpPr>
          <p:cNvPr id="7" name="Slide Number Placeholder 6"/>
          <p:cNvSpPr>
            <a:spLocks noGrp="1"/>
          </p:cNvSpPr>
          <p:nvPr>
            <p:ph type="sldNum" sz="quarter" idx="12"/>
          </p:nvPr>
        </p:nvSpPr>
        <p:spPr>
          <a:xfrm rot="60000">
            <a:off x="7562089" y="5900026"/>
            <a:ext cx="554023" cy="365125"/>
          </a:xfrm>
        </p:spPr>
        <p:txBody>
          <a:bodyPr/>
          <a:lstStyle/>
          <a:p>
            <a:fld id="{510D1EED-3952-4BDD-963B-8DAEE4E234F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144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28650" y="6069330"/>
            <a:ext cx="7920991"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31520" y="575310"/>
            <a:ext cx="769620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1520" y="576072"/>
            <a:ext cx="769620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43741" y="273091"/>
            <a:ext cx="567831"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115079" y="298163"/>
            <a:ext cx="566928" cy="566928"/>
          </a:xfrm>
          <a:prstGeom prst="rect">
            <a:avLst/>
          </a:prstGeom>
          <a:noFill/>
        </p:spPr>
      </p:pic>
      <p:sp>
        <p:nvSpPr>
          <p:cNvPr id="2" name="Title Placeholder 1"/>
          <p:cNvSpPr>
            <a:spLocks noGrp="1"/>
          </p:cNvSpPr>
          <p:nvPr>
            <p:ph type="title"/>
          </p:nvPr>
        </p:nvSpPr>
        <p:spPr>
          <a:xfrm>
            <a:off x="1095023" y="817582"/>
            <a:ext cx="6965245" cy="120248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63040" y="2119257"/>
            <a:ext cx="6196405" cy="3603812"/>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54588" y="5809152"/>
            <a:ext cx="1213821" cy="365125"/>
          </a:xfrm>
          <a:prstGeom prst="rect">
            <a:avLst/>
          </a:prstGeom>
        </p:spPr>
        <p:txBody>
          <a:bodyPr vert="horz" lIns="91440" tIns="45720" rIns="91440" bIns="45720" rtlCol="0" anchor="ctr"/>
          <a:lstStyle>
            <a:lvl1pPr algn="r">
              <a:defRPr sz="1200">
                <a:solidFill>
                  <a:schemeClr val="tx2"/>
                </a:solidFill>
                <a:latin typeface="Rage Italic" pitchFamily="66" charset="0"/>
              </a:defRPr>
            </a:lvl1pPr>
          </a:lstStyle>
          <a:p>
            <a:fld id="{5727C9F6-68EF-481B-8177-F182A15A7F41}" type="datetimeFigureOut">
              <a:rPr lang="en-IN" smtClean="0"/>
              <a:t>02-10-2023</a:t>
            </a:fld>
            <a:endParaRPr lang="en-IN"/>
          </a:p>
        </p:txBody>
      </p:sp>
      <p:sp>
        <p:nvSpPr>
          <p:cNvPr id="5" name="Footer Placeholder 4"/>
          <p:cNvSpPr>
            <a:spLocks noGrp="1"/>
          </p:cNvSpPr>
          <p:nvPr>
            <p:ph type="ftr" sz="quarter" idx="3"/>
          </p:nvPr>
        </p:nvSpPr>
        <p:spPr>
          <a:xfrm>
            <a:off x="914401" y="5809152"/>
            <a:ext cx="5540188" cy="365125"/>
          </a:xfrm>
          <a:prstGeom prst="rect">
            <a:avLst/>
          </a:prstGeom>
        </p:spPr>
        <p:txBody>
          <a:bodyPr vert="horz" lIns="91440" tIns="45720" rIns="91440" bIns="45720" rtlCol="0" anchor="ctr"/>
          <a:lstStyle>
            <a:lvl1pPr algn="l">
              <a:defRPr sz="1400">
                <a:solidFill>
                  <a:schemeClr val="tx2"/>
                </a:solidFill>
                <a:latin typeface="Rage Italic" pitchFamily="66" charset="0"/>
              </a:defRPr>
            </a:lvl1pPr>
          </a:lstStyle>
          <a:p>
            <a:endParaRPr lang="en-IN"/>
          </a:p>
        </p:txBody>
      </p:sp>
      <p:sp>
        <p:nvSpPr>
          <p:cNvPr id="6" name="Slide Number Placeholder 5"/>
          <p:cNvSpPr>
            <a:spLocks noGrp="1"/>
          </p:cNvSpPr>
          <p:nvPr>
            <p:ph type="sldNum" sz="quarter" idx="4"/>
          </p:nvPr>
        </p:nvSpPr>
        <p:spPr>
          <a:xfrm>
            <a:off x="7670202" y="5809152"/>
            <a:ext cx="554023" cy="365125"/>
          </a:xfrm>
          <a:prstGeom prst="rect">
            <a:avLst/>
          </a:prstGeom>
        </p:spPr>
        <p:txBody>
          <a:bodyPr vert="horz" lIns="91440" tIns="45720" rIns="91440" bIns="45720" rtlCol="0" anchor="ctr"/>
          <a:lstStyle>
            <a:lvl1pPr algn="r">
              <a:defRPr sz="1400">
                <a:solidFill>
                  <a:schemeClr val="tx2"/>
                </a:solidFill>
                <a:latin typeface="Rage Italic" pitchFamily="66" charset="0"/>
              </a:defRPr>
            </a:lvl1pPr>
          </a:lstStyle>
          <a:p>
            <a:fld id="{510D1EED-3952-4BDD-963B-8DAEE4E234F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40080" indent="-274320" algn="l" defTabSz="914400"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400" indent="-228600" algn="l" defTabSz="914400"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80160" indent="-228600" algn="l" defTabSz="914400"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92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68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44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320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960" indent="-228600" algn="l" defTabSz="914400"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educba.com/vlookup-function-in-exce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educba.com/index-function-in-exce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educba.com/match-in-exce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educba.com/concatenate-in-exce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educba.com/len-in-excel/" TargetMode="External"/><Relationship Id="rId2" Type="http://schemas.openxmlformats.org/officeDocument/2006/relationships/hyperlink" Target="https://www.educba.com/trim-formula-in-exce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educba.com/choose-function-in-excel/" TargetMode="External"/><Relationship Id="rId2" Type="http://schemas.openxmlformats.org/officeDocument/2006/relationships/hyperlink" Target="https://www.educba.com/replace-in-exce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educba.com/round-formula-in-exce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javatpoint.com/excel-tutoria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skillfine.com/how-to-transpose-data-in-exce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killfine.com/excel-text-functions-data-analysi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Unit </a:t>
            </a:r>
            <a:r>
              <a:rPr lang="en-IN" dirty="0">
                <a:latin typeface="Times New Roman" pitchFamily="18" charset="0"/>
                <a:cs typeface="Times New Roman" pitchFamily="18" charset="0"/>
              </a:rPr>
              <a:t>- 2</a:t>
            </a:r>
          </a:p>
        </p:txBody>
      </p:sp>
      <p:sp>
        <p:nvSpPr>
          <p:cNvPr id="2" name="Content Placeholder 1"/>
          <p:cNvSpPr>
            <a:spLocks noGrp="1"/>
          </p:cNvSpPr>
          <p:nvPr>
            <p:ph idx="1"/>
          </p:nvPr>
        </p:nvSpPr>
        <p:spPr/>
        <p:txBody>
          <a:bodyPr>
            <a:normAutofit/>
          </a:bodyPr>
          <a:lstStyle/>
          <a:p>
            <a:r>
              <a:rPr lang="en-US" sz="4800" dirty="0" smtClean="0">
                <a:latin typeface="Times New Roman" pitchFamily="18" charset="0"/>
                <a:cs typeface="Times New Roman" pitchFamily="18" charset="0"/>
              </a:rPr>
              <a:t>Advanced </a:t>
            </a:r>
            <a:r>
              <a:rPr lang="en-US" sz="4800" dirty="0">
                <a:latin typeface="Times New Roman" pitchFamily="18" charset="0"/>
                <a:cs typeface="Times New Roman" pitchFamily="18" charset="0"/>
              </a:rPr>
              <a:t>Excel for Data Manipulation and Analysis</a:t>
            </a:r>
            <a:endParaRPr lang="en-IN" sz="4800" dirty="0">
              <a:latin typeface="Times New Roman" pitchFamily="18" charset="0"/>
              <a:cs typeface="Times New Roman" pitchFamily="18" charset="0"/>
            </a:endParaRPr>
          </a:p>
        </p:txBody>
      </p:sp>
    </p:spTree>
    <p:extLst>
      <p:ext uri="{BB962C8B-B14F-4D97-AF65-F5344CB8AC3E}">
        <p14:creationId xmlns:p14="http://schemas.microsoft.com/office/powerpoint/2010/main" val="4127692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1" y="817582"/>
            <a:ext cx="7088668" cy="1243266"/>
          </a:xfrm>
        </p:spPr>
        <p:txBody>
          <a:bodyPr>
            <a:normAutofit fontScale="90000"/>
          </a:bodyPr>
          <a:lstStyle/>
          <a:p>
            <a:r>
              <a:rPr lang="en-IN" dirty="0">
                <a:latin typeface="Times New Roman" pitchFamily="18" charset="0"/>
                <a:cs typeface="Times New Roman" pitchFamily="18" charset="0"/>
              </a:rPr>
              <a:t>Basic </a:t>
            </a:r>
            <a:r>
              <a:rPr lang="en-IN" dirty="0" smtClean="0">
                <a:latin typeface="Times New Roman" pitchFamily="18" charset="0"/>
                <a:cs typeface="Times New Roman" pitchFamily="18" charset="0"/>
              </a:rPr>
              <a:t>Functions of Advanced Excel</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1187624" y="2132856"/>
            <a:ext cx="6696744" cy="3960440"/>
          </a:xfrm>
        </p:spPr>
        <p:txBody>
          <a:bodyPr>
            <a:normAutofit/>
          </a:bodyPr>
          <a:lstStyle/>
          <a:p>
            <a:pPr>
              <a:buFont typeface="Wingdings" pitchFamily="2" charset="2"/>
              <a:buChar char="Ø"/>
            </a:pPr>
            <a:r>
              <a:rPr lang="en-IN" b="1" dirty="0">
                <a:latin typeface="Times New Roman" pitchFamily="18" charset="0"/>
                <a:cs typeface="Times New Roman" pitchFamily="18" charset="0"/>
              </a:rPr>
              <a:t>SUMIF/COUNTIF &amp; SUMIFS/COUNTIFS </a:t>
            </a:r>
            <a:r>
              <a:rPr lang="en-IN" b="1" dirty="0" smtClean="0">
                <a:latin typeface="Times New Roman" pitchFamily="18" charset="0"/>
                <a:cs typeface="Times New Roman" pitchFamily="18" charset="0"/>
              </a:rPr>
              <a:t>Functions</a:t>
            </a:r>
          </a:p>
          <a:p>
            <a:pPr>
              <a:buFont typeface="Arial" pitchFamily="34" charset="0"/>
              <a:buChar char="•"/>
            </a:pPr>
            <a:r>
              <a:rPr lang="en-US" dirty="0">
                <a:latin typeface="Times New Roman" pitchFamily="18" charset="0"/>
                <a:cs typeface="Times New Roman" pitchFamily="18" charset="0"/>
              </a:rPr>
              <a:t>I have clubbed these four functions together as they have the same modus-operandi</a:t>
            </a:r>
            <a:r>
              <a:rPr lang="en-US" dirty="0" smtClean="0">
                <a:latin typeface="Times New Roman" pitchFamily="18" charset="0"/>
                <a:cs typeface="Times New Roman" pitchFamily="18" charset="0"/>
              </a:rPr>
              <a:t>.</a:t>
            </a:r>
          </a:p>
          <a:p>
            <a:pPr>
              <a:buFont typeface="Arial" pitchFamily="34" charset="0"/>
              <a:buChar char="•"/>
            </a:pPr>
            <a:r>
              <a:rPr lang="en-US" dirty="0">
                <a:latin typeface="Times New Roman" pitchFamily="18" charset="0"/>
                <a:cs typeface="Times New Roman" pitchFamily="18" charset="0"/>
              </a:rPr>
              <a:t>For example, if you have a list of names, and you want to quickly count how many times a specific name appears in the list, you can use the </a:t>
            </a:r>
            <a:r>
              <a:rPr lang="en-US" b="1" dirty="0">
                <a:latin typeface="Times New Roman" pitchFamily="18" charset="0"/>
                <a:cs typeface="Times New Roman" pitchFamily="18" charset="0"/>
              </a:rPr>
              <a:t>COUNTIF formula</a:t>
            </a:r>
            <a:r>
              <a:rPr lang="en-US" dirty="0">
                <a:latin typeface="Times New Roman" pitchFamily="18" charset="0"/>
                <a:cs typeface="Times New Roman" pitchFamily="18" charset="0"/>
              </a:rPr>
              <a:t>.</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198218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980728"/>
            <a:ext cx="7056784" cy="5112568"/>
          </a:xfrm>
        </p:spPr>
        <p:txBody>
          <a:bodyPr>
            <a:normAutofit/>
          </a:bodyPr>
          <a:lstStyle/>
          <a:p>
            <a:pPr>
              <a:buFont typeface="Arial" pitchFamily="34" charset="0"/>
              <a:buChar char="•"/>
            </a:pPr>
            <a:r>
              <a:rPr lang="en-US" dirty="0" smtClean="0">
                <a:latin typeface="Times New Roman" pitchFamily="18" charset="0"/>
                <a:cs typeface="Times New Roman" pitchFamily="18" charset="0"/>
              </a:rPr>
              <a:t>similarly</a:t>
            </a:r>
            <a:r>
              <a:rPr lang="en-US" dirty="0">
                <a:latin typeface="Times New Roman" pitchFamily="18" charset="0"/>
                <a:cs typeface="Times New Roman" pitchFamily="18" charset="0"/>
              </a:rPr>
              <a:t>, if you have a data set where you have the Sales Rep names and their sales values, and you want to get the sum of all the sales done by a specific sales Rep, you can use the </a:t>
            </a:r>
            <a:r>
              <a:rPr lang="en-US" b="1" dirty="0">
                <a:latin typeface="Times New Roman" pitchFamily="18" charset="0"/>
                <a:cs typeface="Times New Roman" pitchFamily="18" charset="0"/>
              </a:rPr>
              <a:t>SUMIF function.</a:t>
            </a:r>
          </a:p>
          <a:p>
            <a:pPr>
              <a:buFont typeface="Arial" pitchFamily="34" charset="0"/>
              <a:buChar char="•"/>
            </a:pP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case you need to check for multiple conditions, you can use the </a:t>
            </a:r>
            <a:r>
              <a:rPr lang="en-US" b="1" dirty="0">
                <a:latin typeface="Times New Roman" pitchFamily="18" charset="0"/>
                <a:cs typeface="Times New Roman" pitchFamily="18" charset="0"/>
              </a:rPr>
              <a:t>COUNTIFS or SUMIFS formulas</a:t>
            </a:r>
            <a:r>
              <a:rPr lang="en-US" b="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53186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908720"/>
            <a:ext cx="6840760" cy="5184576"/>
          </a:xfrm>
        </p:spPr>
        <p:txBody>
          <a:bodyPr>
            <a:normAutofit lnSpcReduction="10000"/>
          </a:bodyPr>
          <a:lstStyle/>
          <a:p>
            <a:pPr>
              <a:buFont typeface="Wingdings" pitchFamily="2" charset="2"/>
              <a:buChar char="Ø"/>
            </a:pPr>
            <a:r>
              <a:rPr lang="en-IN" b="1" dirty="0">
                <a:latin typeface="Times New Roman" pitchFamily="18" charset="0"/>
                <a:cs typeface="Times New Roman" pitchFamily="18" charset="0"/>
              </a:rPr>
              <a:t>SORT &amp; SORTBY Function</a:t>
            </a:r>
          </a:p>
          <a:p>
            <a:pPr>
              <a:buFont typeface="Arial" pitchFamily="34" charset="0"/>
              <a:buChar char="•"/>
            </a:pPr>
            <a:r>
              <a:rPr lang="en-US" dirty="0">
                <a:latin typeface="Times New Roman" pitchFamily="18" charset="0"/>
                <a:cs typeface="Times New Roman" pitchFamily="18" charset="0"/>
              </a:rPr>
              <a:t>These are two new functions in Excel 2021 and Excel for Microsoft 365.</a:t>
            </a:r>
          </a:p>
          <a:p>
            <a:pPr>
              <a:buFont typeface="Arial" pitchFamily="34" charset="0"/>
              <a:buChar char="•"/>
            </a:pPr>
            <a:r>
              <a:rPr lang="en-US" dirty="0">
                <a:latin typeface="Times New Roman" pitchFamily="18" charset="0"/>
                <a:cs typeface="Times New Roman" pitchFamily="18" charset="0"/>
              </a:rPr>
              <a:t>Using the </a:t>
            </a:r>
            <a:r>
              <a:rPr lang="en-US" b="1" dirty="0">
                <a:latin typeface="Times New Roman" pitchFamily="18" charset="0"/>
                <a:cs typeface="Times New Roman" pitchFamily="18" charset="0"/>
              </a:rPr>
              <a:t>SORT</a:t>
            </a:r>
            <a:r>
              <a:rPr lang="en-US" dirty="0">
                <a:latin typeface="Times New Roman" pitchFamily="18" charset="0"/>
                <a:cs typeface="Times New Roman" pitchFamily="18" charset="0"/>
              </a:rPr>
              <a:t> function, you can quickly sort any data set based on the specified row or column.</a:t>
            </a:r>
          </a:p>
          <a:p>
            <a:pPr>
              <a:buFont typeface="Arial" pitchFamily="34" charset="0"/>
              <a:buChar char="•"/>
            </a:pPr>
            <a:r>
              <a:rPr lang="en-US" dirty="0">
                <a:latin typeface="Times New Roman" pitchFamily="18" charset="0"/>
                <a:cs typeface="Times New Roman" pitchFamily="18" charset="0"/>
              </a:rPr>
              <a:t>It also gives you the flexibility to choose the sort order (i.e., ascending or descending).</a:t>
            </a:r>
          </a:p>
          <a:p>
            <a:pPr>
              <a:buFont typeface="Arial" pitchFamily="34" charset="0"/>
              <a:buChar char="•"/>
            </a:pPr>
            <a:r>
              <a:rPr lang="en-US" dirty="0">
                <a:latin typeface="Times New Roman" pitchFamily="18" charset="0"/>
                <a:cs typeface="Times New Roman" pitchFamily="18" charset="0"/>
              </a:rPr>
              <a:t>So if you have a data set and you want to sort this data based on one specific column, you can use the SORT function.</a:t>
            </a:r>
            <a:endParaRPr lang="en-IN" b="1"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SORTBY</a:t>
            </a:r>
            <a:r>
              <a:rPr lang="en-US" dirty="0">
                <a:latin typeface="Times New Roman" pitchFamily="18" charset="0"/>
                <a:cs typeface="Times New Roman" pitchFamily="18" charset="0"/>
              </a:rPr>
              <a:t> function provides a little more functionality while sorting the data using a formula.</a:t>
            </a:r>
          </a:p>
          <a:p>
            <a:pPr>
              <a:buFont typeface="Arial" pitchFamily="34" charset="0"/>
              <a:buChar char="•"/>
            </a:pPr>
            <a:r>
              <a:rPr lang="en-US" dirty="0">
                <a:latin typeface="Times New Roman" pitchFamily="18" charset="0"/>
                <a:cs typeface="Times New Roman" pitchFamily="18" charset="0"/>
              </a:rPr>
              <a:t>With this function, you can sort based on multiple columns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34340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80728"/>
            <a:ext cx="7272808" cy="5040560"/>
          </a:xfrm>
        </p:spPr>
        <p:txBody>
          <a:bodyPr>
            <a:normAutofit/>
          </a:bodyPr>
          <a:lstStyle/>
          <a:p>
            <a:pPr marL="0" indent="0">
              <a:buNone/>
            </a:pPr>
            <a:endParaRPr lang="en-US" sz="2000" dirty="0">
              <a:latin typeface="Times New Roman" pitchFamily="18" charset="0"/>
              <a:cs typeface="Times New Roman" pitchFamily="18" charset="0"/>
            </a:endParaRPr>
          </a:p>
          <a:p>
            <a:pPr>
              <a:buFont typeface="Wingdings" pitchFamily="2" charset="2"/>
              <a:buChar char="Ø"/>
            </a:pPr>
            <a:r>
              <a:rPr lang="en-IN" b="1" dirty="0">
                <a:latin typeface="Times New Roman" pitchFamily="18" charset="0"/>
                <a:cs typeface="Times New Roman" pitchFamily="18" charset="0"/>
              </a:rPr>
              <a:t>TEXTJOIN </a:t>
            </a:r>
            <a:r>
              <a:rPr lang="en-IN" b="1" dirty="0" smtClean="0">
                <a:latin typeface="Times New Roman" pitchFamily="18" charset="0"/>
                <a:cs typeface="Times New Roman" pitchFamily="18" charset="0"/>
              </a:rPr>
              <a:t>Function</a:t>
            </a:r>
          </a:p>
          <a:p>
            <a:pPr>
              <a:buFont typeface="Arial" pitchFamily="34" charset="0"/>
              <a:buChar char="•"/>
            </a:pPr>
            <a:r>
              <a:rPr lang="en-US" b="1" dirty="0">
                <a:latin typeface="Times New Roman" pitchFamily="18" charset="0"/>
                <a:cs typeface="Times New Roman" pitchFamily="18" charset="0"/>
              </a:rPr>
              <a:t>TEXTJOIN</a:t>
            </a:r>
            <a:r>
              <a:rPr lang="en-US" dirty="0">
                <a:latin typeface="Times New Roman" pitchFamily="18" charset="0"/>
                <a:cs typeface="Times New Roman" pitchFamily="18" charset="0"/>
              </a:rPr>
              <a:t> allows you to quickly combine the content of a selected range of cells without creating along concatenate formula or using the &amp; sign a gazillion times</a:t>
            </a:r>
            <a:r>
              <a:rPr lang="en-US" dirty="0" smtClean="0">
                <a:latin typeface="Times New Roman" pitchFamily="18" charset="0"/>
                <a:cs typeface="Times New Roman" pitchFamily="18" charset="0"/>
              </a:rPr>
              <a:t>.</a:t>
            </a:r>
          </a:p>
          <a:p>
            <a:pPr>
              <a:buFont typeface="Arial" pitchFamily="34" charset="0"/>
              <a:buChar char="•"/>
            </a:pPr>
            <a:r>
              <a:rPr lang="en-US" dirty="0">
                <a:latin typeface="Times New Roman" pitchFamily="18" charset="0"/>
                <a:cs typeface="Times New Roman" pitchFamily="18" charset="0"/>
              </a:rPr>
              <a:t>It also allows you to specify a delimiter such as a space character or a comma, so that all the combined cells would have that delimiter between the content of the cells.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137975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08720"/>
            <a:ext cx="7128792" cy="5112568"/>
          </a:xfrm>
        </p:spPr>
        <p:txBody>
          <a:bodyPr/>
          <a:lstStyle/>
          <a:p>
            <a:pPr>
              <a:buFont typeface="Wingdings" pitchFamily="2" charset="2"/>
              <a:buChar char="Ø"/>
            </a:pPr>
            <a:r>
              <a:rPr lang="en-IN" b="1" dirty="0">
                <a:latin typeface="Times New Roman" pitchFamily="18" charset="0"/>
                <a:cs typeface="Times New Roman" pitchFamily="18" charset="0"/>
              </a:rPr>
              <a:t>IFS Function</a:t>
            </a:r>
          </a:p>
          <a:p>
            <a:pPr>
              <a:buFont typeface="Arial" pitchFamily="34" charset="0"/>
              <a:buChar char="•"/>
            </a:pPr>
            <a:r>
              <a:rPr lang="en-IN" dirty="0" smtClean="0">
                <a:latin typeface="Times New Roman" pitchFamily="18" charset="0"/>
                <a:cs typeface="Times New Roman" pitchFamily="18" charset="0"/>
              </a:rPr>
              <a:t>Used for multiple conditions.</a:t>
            </a:r>
          </a:p>
          <a:p>
            <a:pPr>
              <a:buFont typeface="Arial" pitchFamily="34" charset="0"/>
              <a:buChar char="•"/>
            </a:pPr>
            <a:r>
              <a:rPr lang="en-IN" dirty="0" smtClean="0">
                <a:latin typeface="Times New Roman" pitchFamily="18" charset="0"/>
                <a:cs typeface="Times New Roman" pitchFamily="18" charset="0"/>
              </a:rPr>
              <a:t>Ex - </a:t>
            </a:r>
            <a:r>
              <a:rPr lang="en-IN"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f </a:t>
            </a:r>
            <a:r>
              <a:rPr lang="en-US" dirty="0">
                <a:latin typeface="Times New Roman" pitchFamily="18" charset="0"/>
                <a:cs typeface="Times New Roman" pitchFamily="18" charset="0"/>
              </a:rPr>
              <a:t>you’re a teacher grading students or a manager who needs to decide how much Commission your sales reps get based on their sales </a:t>
            </a:r>
            <a:r>
              <a:rPr lang="en-US" dirty="0" smtClean="0">
                <a:latin typeface="Times New Roman" pitchFamily="18" charset="0"/>
                <a:cs typeface="Times New Roman" pitchFamily="18" charset="0"/>
              </a:rPr>
              <a:t>value.</a:t>
            </a:r>
          </a:p>
          <a:p>
            <a:pPr>
              <a:buFont typeface="Arial" pitchFamily="34" charset="0"/>
              <a:buChar char="•"/>
            </a:pPr>
            <a:r>
              <a:rPr lang="en-US" dirty="0" smtClean="0">
                <a:latin typeface="Times New Roman" pitchFamily="18" charset="0"/>
                <a:cs typeface="Times New Roman" pitchFamily="18" charset="0"/>
              </a:rPr>
              <a:t>you </a:t>
            </a:r>
            <a:r>
              <a:rPr lang="en-US" dirty="0">
                <a:latin typeface="Times New Roman" pitchFamily="18" charset="0"/>
                <a:cs typeface="Times New Roman" pitchFamily="18" charset="0"/>
              </a:rPr>
              <a:t>don’t need to create long convoluted </a:t>
            </a:r>
            <a:r>
              <a:rPr lang="en-US" b="1" dirty="0">
                <a:latin typeface="Times New Roman" pitchFamily="18" charset="0"/>
                <a:cs typeface="Times New Roman" pitchFamily="18" charset="0"/>
              </a:rPr>
              <a:t>IF</a:t>
            </a:r>
            <a:r>
              <a:rPr lang="en-US" dirty="0">
                <a:latin typeface="Times New Roman" pitchFamily="18" charset="0"/>
                <a:cs typeface="Times New Roman" pitchFamily="18" charset="0"/>
              </a:rPr>
              <a:t> formulas, instead, you can use the </a:t>
            </a:r>
            <a:r>
              <a:rPr lang="en-US" b="1" dirty="0">
                <a:latin typeface="Times New Roman" pitchFamily="18" charset="0"/>
                <a:cs typeface="Times New Roman" pitchFamily="18" charset="0"/>
              </a:rPr>
              <a:t>IFS</a:t>
            </a:r>
            <a:r>
              <a:rPr lang="en-US" dirty="0">
                <a:latin typeface="Times New Roman" pitchFamily="18" charset="0"/>
                <a:cs typeface="Times New Roman" pitchFamily="18" charset="0"/>
              </a:rPr>
              <a:t> function.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190611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908720"/>
            <a:ext cx="7056784" cy="5184576"/>
          </a:xfrm>
        </p:spPr>
        <p:txBody>
          <a:bodyPr/>
          <a:lstStyle/>
          <a:p>
            <a:pPr>
              <a:buFont typeface="Wingdings" pitchFamily="2" charset="2"/>
              <a:buChar char="Ø"/>
            </a:pPr>
            <a:r>
              <a:rPr lang="en-IN" b="1" dirty="0">
                <a:latin typeface="Times New Roman" pitchFamily="18" charset="0"/>
                <a:cs typeface="Times New Roman" pitchFamily="18" charset="0"/>
              </a:rPr>
              <a:t>IFERROR Function</a:t>
            </a:r>
          </a:p>
          <a:p>
            <a:pPr>
              <a:buFont typeface="Arial" pitchFamily="34" charset="0"/>
              <a:buChar char="•"/>
            </a:pPr>
            <a:r>
              <a:rPr lang="en-IN" dirty="0" smtClean="0">
                <a:latin typeface="Times New Roman" pitchFamily="18" charset="0"/>
                <a:cs typeface="Times New Roman" pitchFamily="18" charset="0"/>
              </a:rPr>
              <a:t>If </a:t>
            </a:r>
            <a:r>
              <a:rPr lang="en-US" dirty="0">
                <a:latin typeface="Times New Roman" pitchFamily="18" charset="0"/>
                <a:cs typeface="Times New Roman" pitchFamily="18" charset="0"/>
              </a:rPr>
              <a:t>Excel sheet is full of errors such as #N/A or #REF! or #DIV/0</a:t>
            </a:r>
            <a:r>
              <a:rPr lang="en-US" dirty="0" smtClean="0">
                <a:latin typeface="Times New Roman" pitchFamily="18" charset="0"/>
                <a:cs typeface="Times New Roman" pitchFamily="18" charset="0"/>
              </a:rPr>
              <a:t>!.</a:t>
            </a:r>
          </a:p>
          <a:p>
            <a:pPr>
              <a:buFont typeface="Arial" pitchFamily="34" charset="0"/>
              <a:buChar char="•"/>
            </a:pPr>
            <a:r>
              <a:rPr lang="en-US" dirty="0">
                <a:latin typeface="Times New Roman" pitchFamily="18" charset="0"/>
                <a:cs typeface="Times New Roman" pitchFamily="18" charset="0"/>
              </a:rPr>
              <a:t>While getting these errors may be out of your control sometimes, </a:t>
            </a:r>
            <a:r>
              <a:rPr lang="en-US" b="1" dirty="0">
                <a:latin typeface="Times New Roman" pitchFamily="18" charset="0"/>
                <a:cs typeface="Times New Roman" pitchFamily="18" charset="0"/>
              </a:rPr>
              <a:t>IFERROR</a:t>
            </a:r>
            <a:r>
              <a:rPr lang="en-US" dirty="0">
                <a:latin typeface="Times New Roman" pitchFamily="18" charset="0"/>
                <a:cs typeface="Times New Roman" pitchFamily="18" charset="0"/>
              </a:rPr>
              <a:t> allows you to handle these errors by replacing them with something more meaningful</a:t>
            </a:r>
            <a:r>
              <a:rPr lang="en-US" dirty="0" smtClean="0">
                <a:latin typeface="Times New Roman" pitchFamily="18" charset="0"/>
                <a:cs typeface="Times New Roman" pitchFamily="18" charset="0"/>
              </a:rPr>
              <a:t>.</a:t>
            </a:r>
          </a:p>
          <a:p>
            <a:pPr>
              <a:buFont typeface="Arial" pitchFamily="34" charset="0"/>
              <a:buChar char="•"/>
            </a:pPr>
            <a:r>
              <a:rPr lang="en-US" dirty="0">
                <a:latin typeface="Times New Roman" pitchFamily="18" charset="0"/>
                <a:cs typeface="Times New Roman" pitchFamily="18" charset="0"/>
              </a:rPr>
              <a:t>such as “Look-up value not found” or “Data not available”.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60588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80728"/>
            <a:ext cx="7128792" cy="5040560"/>
          </a:xfrm>
        </p:spPr>
        <p:txBody>
          <a:bodyPr/>
          <a:lstStyle/>
          <a:p>
            <a:pPr>
              <a:buFont typeface="Wingdings" pitchFamily="2" charset="2"/>
              <a:buChar char="Ø"/>
            </a:pPr>
            <a:r>
              <a:rPr lang="en-IN" b="1" dirty="0">
                <a:latin typeface="Times New Roman" pitchFamily="18" charset="0"/>
                <a:cs typeface="Times New Roman" pitchFamily="18" charset="0"/>
              </a:rPr>
              <a:t>OFFSET </a:t>
            </a:r>
            <a:r>
              <a:rPr lang="en-IN" b="1" dirty="0" smtClean="0">
                <a:latin typeface="Times New Roman" pitchFamily="18" charset="0"/>
                <a:cs typeface="Times New Roman" pitchFamily="18" charset="0"/>
              </a:rPr>
              <a:t>Function</a:t>
            </a:r>
          </a:p>
          <a:p>
            <a:pPr>
              <a:buFont typeface="Arial" pitchFamily="34" charset="0"/>
              <a:buChar char="•"/>
            </a:pPr>
            <a:r>
              <a:rPr lang="en-US" b="1" dirty="0">
                <a:latin typeface="Times New Roman" pitchFamily="18" charset="0"/>
                <a:cs typeface="Times New Roman" pitchFamily="18" charset="0"/>
              </a:rPr>
              <a:t>OFFSET</a:t>
            </a:r>
            <a:r>
              <a:rPr lang="en-US" dirty="0">
                <a:latin typeface="Times New Roman" pitchFamily="18" charset="0"/>
                <a:cs typeface="Times New Roman" pitchFamily="18" charset="0"/>
              </a:rPr>
              <a:t> function can be used in very specific </a:t>
            </a:r>
            <a:r>
              <a:rPr lang="en-US" dirty="0" smtClean="0">
                <a:latin typeface="Times New Roman" pitchFamily="18" charset="0"/>
                <a:cs typeface="Times New Roman" pitchFamily="18" charset="0"/>
              </a:rPr>
              <a:t>situations </a:t>
            </a:r>
          </a:p>
          <a:p>
            <a:pPr>
              <a:buFont typeface="Arial" pitchFamily="34" charset="0"/>
              <a:buChar char="•"/>
            </a:pPr>
            <a:r>
              <a:rPr lang="en-US" dirty="0" smtClean="0">
                <a:latin typeface="Times New Roman" pitchFamily="18" charset="0"/>
                <a:cs typeface="Times New Roman" pitchFamily="18" charset="0"/>
              </a:rPr>
              <a:t>most </a:t>
            </a:r>
            <a:r>
              <a:rPr lang="en-US" dirty="0">
                <a:latin typeface="Times New Roman" pitchFamily="18" charset="0"/>
                <a:cs typeface="Times New Roman" pitchFamily="18" charset="0"/>
              </a:rPr>
              <a:t>advanced Excel users would rarely need to use it</a:t>
            </a:r>
            <a:r>
              <a:rPr lang="en-US" dirty="0" smtClean="0">
                <a:latin typeface="Times New Roman" pitchFamily="18" charset="0"/>
                <a:cs typeface="Times New Roman" pitchFamily="18" charset="0"/>
              </a:rPr>
              <a:t>.</a:t>
            </a:r>
          </a:p>
          <a:p>
            <a:pPr>
              <a:buFont typeface="Arial" pitchFamily="34" charset="0"/>
              <a:buChar char="•"/>
            </a:pPr>
            <a:r>
              <a:rPr lang="en-US" b="1" dirty="0">
                <a:latin typeface="Times New Roman" pitchFamily="18" charset="0"/>
                <a:cs typeface="Times New Roman" pitchFamily="18" charset="0"/>
              </a:rPr>
              <a:t>OFFSET</a:t>
            </a:r>
            <a:r>
              <a:rPr lang="en-US" dirty="0">
                <a:latin typeface="Times New Roman" pitchFamily="18" charset="0"/>
                <a:cs typeface="Times New Roman" pitchFamily="18" charset="0"/>
              </a:rPr>
              <a:t> function allows you to offset the reference by this specified number of rows or columns.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9344675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08720"/>
            <a:ext cx="7272808" cy="5184576"/>
          </a:xfrm>
        </p:spPr>
        <p:txBody>
          <a:bodyPr/>
          <a:lstStyle/>
          <a:p>
            <a:pPr>
              <a:buFont typeface="Wingdings" pitchFamily="2" charset="2"/>
              <a:buChar char="Ø"/>
            </a:pPr>
            <a:r>
              <a:rPr lang="en-IN" b="1" dirty="0">
                <a:latin typeface="Times New Roman" pitchFamily="18" charset="0"/>
                <a:cs typeface="Times New Roman" pitchFamily="18" charset="0"/>
              </a:rPr>
              <a:t>VLOOKUP Function</a:t>
            </a:r>
          </a:p>
          <a:p>
            <a:pPr>
              <a:buFont typeface="Arial" pitchFamily="34" charset="0"/>
              <a:buChar char="•"/>
            </a:pPr>
            <a:r>
              <a:rPr lang="en-US" b="1" dirty="0">
                <a:latin typeface="Times New Roman" pitchFamily="18" charset="0"/>
                <a:cs typeface="Times New Roman" pitchFamily="18" charset="0"/>
                <a:hlinkClick r:id="rId2"/>
              </a:rPr>
              <a:t>VLOOKUP</a:t>
            </a:r>
            <a:r>
              <a:rPr lang="en-US" dirty="0">
                <a:latin typeface="Times New Roman" pitchFamily="18" charset="0"/>
                <a:cs typeface="Times New Roman" pitchFamily="18" charset="0"/>
              </a:rPr>
              <a:t> in Excel stands for Vertical </a:t>
            </a:r>
            <a:r>
              <a:rPr lang="en-US" dirty="0" smtClean="0">
                <a:latin typeface="Times New Roman" pitchFamily="18" charset="0"/>
                <a:cs typeface="Times New Roman" pitchFamily="18" charset="0"/>
              </a:rPr>
              <a:t>Lookup.</a:t>
            </a:r>
          </a:p>
          <a:p>
            <a:pPr>
              <a:buFont typeface="Arial" pitchFamily="34" charset="0"/>
              <a:buChar char="•"/>
            </a:pPr>
            <a:r>
              <a:rPr lang="en-US" dirty="0" smtClean="0">
                <a:latin typeface="Times New Roman" pitchFamily="18" charset="0"/>
                <a:cs typeface="Times New Roman" pitchFamily="18" charset="0"/>
              </a:rPr>
              <a:t>VLOOKUP </a:t>
            </a:r>
            <a:r>
              <a:rPr lang="en-US" dirty="0">
                <a:latin typeface="Times New Roman" pitchFamily="18" charset="0"/>
                <a:cs typeface="Times New Roman" pitchFamily="18" charset="0"/>
              </a:rPr>
              <a:t>function searches for specific values (vertically) in a column and retrieves exact or approximate matches from another column from the same row</a:t>
            </a:r>
            <a:r>
              <a:rPr lang="en-US" dirty="0" smtClean="0">
                <a:latin typeface="Times New Roman" pitchFamily="18" charset="0"/>
                <a:cs typeface="Times New Roman" pitchFamily="18" charset="0"/>
              </a:rPr>
              <a:t>.</a:t>
            </a:r>
          </a:p>
          <a:p>
            <a:pPr>
              <a:buFont typeface="Wingdings" pitchFamily="2" charset="2"/>
              <a:buChar char="Ø"/>
            </a:pPr>
            <a:r>
              <a:rPr lang="en-US" b="1" dirty="0">
                <a:latin typeface="Times New Roman" pitchFamily="18" charset="0"/>
                <a:cs typeface="Times New Roman" pitchFamily="18" charset="0"/>
              </a:rPr>
              <a:t>When to use it?</a:t>
            </a:r>
          </a:p>
          <a:p>
            <a:pPr>
              <a:buFont typeface="Arial" pitchFamily="34" charset="0"/>
              <a:buChar char="•"/>
            </a:pPr>
            <a:r>
              <a:rPr lang="en-US" dirty="0">
                <a:latin typeface="Times New Roman" pitchFamily="18" charset="0"/>
                <a:cs typeface="Times New Roman" pitchFamily="18" charset="0"/>
              </a:rPr>
              <a:t>Find product price based on product code</a:t>
            </a:r>
          </a:p>
          <a:p>
            <a:pPr>
              <a:buFont typeface="Arial" pitchFamily="34" charset="0"/>
              <a:buChar char="•"/>
            </a:pPr>
            <a:r>
              <a:rPr lang="en-US" dirty="0">
                <a:latin typeface="Times New Roman" pitchFamily="18" charset="0"/>
                <a:cs typeface="Times New Roman" pitchFamily="18" charset="0"/>
              </a:rPr>
              <a:t>Find a city based on its zip code</a:t>
            </a:r>
          </a:p>
          <a:p>
            <a:pPr>
              <a:buFont typeface="Arial" pitchFamily="34" charset="0"/>
              <a:buChar char="•"/>
            </a:pPr>
            <a:r>
              <a:rPr lang="en-US" dirty="0">
                <a:latin typeface="Times New Roman" pitchFamily="18" charset="0"/>
                <a:cs typeface="Times New Roman" pitchFamily="18" charset="0"/>
              </a:rPr>
              <a:t>Get the employee’s ID based on name</a:t>
            </a:r>
          </a:p>
          <a:p>
            <a:pPr>
              <a:buFont typeface="Arial" pitchFamily="34" charset="0"/>
              <a:buChar char="•"/>
            </a:pPr>
            <a:r>
              <a:rPr lang="en-US" dirty="0">
                <a:latin typeface="Times New Roman" pitchFamily="18" charset="0"/>
                <a:cs typeface="Times New Roman" pitchFamily="18" charset="0"/>
              </a:rPr>
              <a:t>Find commission based on sales, etc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051986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908720"/>
            <a:ext cx="7056784" cy="5112568"/>
          </a:xfrm>
        </p:spPr>
        <p:txBody>
          <a:bodyPr/>
          <a:lstStyle/>
          <a:p>
            <a:pPr>
              <a:buFont typeface="Wingdings" pitchFamily="2" charset="2"/>
              <a:buChar char="Ø"/>
            </a:pPr>
            <a:r>
              <a:rPr lang="en-US" b="1" dirty="0">
                <a:latin typeface="Times New Roman" pitchFamily="18" charset="0"/>
                <a:cs typeface="Times New Roman" pitchFamily="18" charset="0"/>
              </a:rPr>
              <a:t>XLOOKUP Function</a:t>
            </a:r>
          </a:p>
          <a:p>
            <a:pPr>
              <a:buFont typeface="Arial" pitchFamily="34" charset="0"/>
              <a:buChar char="•"/>
            </a:pPr>
            <a:r>
              <a:rPr lang="en-US" dirty="0">
                <a:latin typeface="Times New Roman" pitchFamily="18" charset="0"/>
                <a:cs typeface="Times New Roman" pitchFamily="18" charset="0"/>
              </a:rPr>
              <a:t>XLOOKUP function in Excel searches for lookup value vertically and horizontally in the table or array and returns the result from the same row</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a:buFont typeface="Wingdings" pitchFamily="2" charset="2"/>
              <a:buChar char="Ø"/>
            </a:pPr>
            <a:r>
              <a:rPr lang="en-US" b="1" dirty="0">
                <a:latin typeface="Times New Roman" pitchFamily="18" charset="0"/>
                <a:cs typeface="Times New Roman" pitchFamily="18" charset="0"/>
              </a:rPr>
              <a:t>When to use it?</a:t>
            </a:r>
          </a:p>
          <a:p>
            <a:pPr>
              <a:buFont typeface="Arial" pitchFamily="34" charset="0"/>
              <a:buChar char="•"/>
            </a:pPr>
            <a:r>
              <a:rPr lang="en-US" dirty="0">
                <a:latin typeface="Times New Roman" pitchFamily="18" charset="0"/>
                <a:cs typeface="Times New Roman" pitchFamily="18" charset="0"/>
              </a:rPr>
              <a:t>To search the contact number of a particular customer</a:t>
            </a:r>
          </a:p>
          <a:p>
            <a:pPr>
              <a:buFont typeface="Arial" pitchFamily="34" charset="0"/>
              <a:buChar char="•"/>
            </a:pPr>
            <a:r>
              <a:rPr lang="en-US" dirty="0">
                <a:latin typeface="Times New Roman" pitchFamily="18" charset="0"/>
                <a:cs typeface="Times New Roman" pitchFamily="18" charset="0"/>
              </a:rPr>
              <a:t>To find the city name based on the pin or zip code</a:t>
            </a:r>
          </a:p>
          <a:p>
            <a:pPr>
              <a:buFont typeface="Arial" pitchFamily="34" charset="0"/>
              <a:buChar char="•"/>
            </a:pPr>
            <a:r>
              <a:rPr lang="en-US" dirty="0">
                <a:latin typeface="Times New Roman" pitchFamily="18" charset="0"/>
                <a:cs typeface="Times New Roman" pitchFamily="18" charset="0"/>
              </a:rPr>
              <a:t>To search the salary of employees based on their ID</a:t>
            </a:r>
          </a:p>
          <a:p>
            <a:pPr>
              <a:buFont typeface="Arial" pitchFamily="34" charset="0"/>
              <a:buChar char="•"/>
            </a:pPr>
            <a:r>
              <a:rPr lang="en-US" dirty="0">
                <a:latin typeface="Times New Roman" pitchFamily="18" charset="0"/>
                <a:cs typeface="Times New Roman" pitchFamily="18" charset="0"/>
              </a:rPr>
              <a:t>To see sales of specific products, etc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14188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08720"/>
            <a:ext cx="7128792" cy="5184576"/>
          </a:xfrm>
        </p:spPr>
        <p:txBody>
          <a:bodyPr/>
          <a:lstStyle/>
          <a:p>
            <a:pPr>
              <a:buFont typeface="Wingdings" pitchFamily="2" charset="2"/>
              <a:buChar char="Ø"/>
            </a:pPr>
            <a:r>
              <a:rPr lang="en-US" b="1" dirty="0">
                <a:latin typeface="Times New Roman" pitchFamily="18" charset="0"/>
                <a:cs typeface="Times New Roman" pitchFamily="18" charset="0"/>
              </a:rPr>
              <a:t>INDEX Function</a:t>
            </a:r>
          </a:p>
          <a:p>
            <a:pPr>
              <a:buFont typeface="Arial" pitchFamily="34" charset="0"/>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hlinkClick r:id="rId2"/>
              </a:rPr>
              <a:t>INDEX function</a:t>
            </a:r>
            <a:r>
              <a:rPr lang="en-US" dirty="0">
                <a:latin typeface="Times New Roman" pitchFamily="18" charset="0"/>
                <a:cs typeface="Times New Roman" pitchFamily="18" charset="0"/>
              </a:rPr>
              <a:t> finds the cell where the specified row number and column number meet in the given range and then returns the value present in that cell.</a:t>
            </a:r>
          </a:p>
          <a:p>
            <a:pPr>
              <a:buFont typeface="Wingdings" pitchFamily="2" charset="2"/>
              <a:buChar char="Ø"/>
            </a:pPr>
            <a:r>
              <a:rPr lang="en-US" b="1" dirty="0">
                <a:latin typeface="Times New Roman" pitchFamily="18" charset="0"/>
                <a:cs typeface="Times New Roman" pitchFamily="18" charset="0"/>
              </a:rPr>
              <a:t>When to use it?</a:t>
            </a:r>
          </a:p>
          <a:p>
            <a:pPr>
              <a:buFont typeface="Arial" pitchFamily="34" charset="0"/>
              <a:buChar char="•"/>
            </a:pPr>
            <a:r>
              <a:rPr lang="en-US" dirty="0">
                <a:latin typeface="Times New Roman" pitchFamily="18" charset="0"/>
                <a:cs typeface="Times New Roman" pitchFamily="18" charset="0"/>
              </a:rPr>
              <a:t>To get a student’s grade for a particular subject</a:t>
            </a:r>
          </a:p>
          <a:p>
            <a:pPr>
              <a:buFont typeface="Arial" pitchFamily="34" charset="0"/>
              <a:buChar char="•"/>
            </a:pPr>
            <a:r>
              <a:rPr lang="en-US" dirty="0">
                <a:latin typeface="Times New Roman" pitchFamily="18" charset="0"/>
                <a:cs typeface="Times New Roman" pitchFamily="18" charset="0"/>
              </a:rPr>
              <a:t>To retrieve a product’s sales revenue for a particular region, etc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37147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latin typeface="Times New Roman" pitchFamily="18" charset="0"/>
                <a:cs typeface="Times New Roman" pitchFamily="18" charset="0"/>
              </a:rPr>
              <a:t>Syllabus</a:t>
            </a:r>
            <a:endParaRPr lang="en-IN" dirty="0">
              <a:latin typeface="Times New Roman" pitchFamily="18" charset="0"/>
              <a:cs typeface="Times New Roman" pitchFamily="18" charset="0"/>
            </a:endParaRPr>
          </a:p>
        </p:txBody>
      </p:sp>
      <p:sp>
        <p:nvSpPr>
          <p:cNvPr id="2" name="Content Placeholder 1"/>
          <p:cNvSpPr>
            <a:spLocks noGrp="1"/>
          </p:cNvSpPr>
          <p:nvPr>
            <p:ph idx="1"/>
          </p:nvPr>
        </p:nvSpPr>
        <p:spPr>
          <a:xfrm>
            <a:off x="872067" y="2276872"/>
            <a:ext cx="7408333" cy="3849291"/>
          </a:xfrm>
        </p:spPr>
        <p:txBody>
          <a:bodyPr>
            <a:normAutofit fontScale="92500"/>
          </a:bodyPr>
          <a:lstStyle/>
          <a:p>
            <a:r>
              <a:rPr lang="en-IN" dirty="0">
                <a:latin typeface="Times New Roman" pitchFamily="18" charset="0"/>
                <a:cs typeface="Times New Roman" pitchFamily="18" charset="0"/>
              </a:rPr>
              <a:t>Excel Data Manipulation Techniques: Sorting and filtering data, Basic Functions (SUMIF and SUMIFS, COUNTIF and COUNTIFS, AVERAGEIF and AVERAGEIFS, IFERROR, CHOOSE, TEXTJOIN, TRANSPOSE, CONCATENATE, SUBTOTAL, INDIRECT, OFFSET, etc.) Advanced functions (VLOOKUP, INDEX, MATCH, etc.), Text-to-columns and data cleansing, Data validation and conditional formatting. Excel Data Analysis Tools: PivotTables and </a:t>
            </a:r>
            <a:r>
              <a:rPr lang="en-IN" dirty="0" err="1">
                <a:latin typeface="Times New Roman" pitchFamily="18" charset="0"/>
                <a:cs typeface="Times New Roman" pitchFamily="18" charset="0"/>
              </a:rPr>
              <a:t>PivotCharts</a:t>
            </a:r>
            <a:r>
              <a:rPr lang="en-IN" dirty="0">
                <a:latin typeface="Times New Roman" pitchFamily="18" charset="0"/>
                <a:cs typeface="Times New Roman" pitchFamily="18" charset="0"/>
              </a:rPr>
              <a:t>, What-If analysis and Scenario Manager, Data tables and Goal Seek, Solver add-in for optimization.</a:t>
            </a:r>
          </a:p>
        </p:txBody>
      </p:sp>
    </p:spTree>
    <p:extLst>
      <p:ext uri="{BB962C8B-B14F-4D97-AF65-F5344CB8AC3E}">
        <p14:creationId xmlns:p14="http://schemas.microsoft.com/office/powerpoint/2010/main" val="26621806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80728"/>
            <a:ext cx="7128792" cy="4968552"/>
          </a:xfrm>
        </p:spPr>
        <p:txBody>
          <a:bodyPr/>
          <a:lstStyle/>
          <a:p>
            <a:pPr>
              <a:buFont typeface="Wingdings" pitchFamily="2" charset="2"/>
              <a:buChar char="Ø"/>
            </a:pPr>
            <a:r>
              <a:rPr lang="en-US" b="1" dirty="0">
                <a:latin typeface="Times New Roman" pitchFamily="18" charset="0"/>
                <a:cs typeface="Times New Roman" pitchFamily="18" charset="0"/>
              </a:rPr>
              <a:t>MATCH Function</a:t>
            </a:r>
          </a:p>
          <a:p>
            <a:pPr>
              <a:buFont typeface="Arial" pitchFamily="34" charset="0"/>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hlinkClick r:id="rId2"/>
              </a:rPr>
              <a:t>MATCH</a:t>
            </a:r>
            <a:r>
              <a:rPr lang="en-US" dirty="0">
                <a:latin typeface="Times New Roman" pitchFamily="18" charset="0"/>
                <a:cs typeface="Times New Roman" pitchFamily="18" charset="0"/>
              </a:rPr>
              <a:t> function in Excel returns the position of the given value in a row or column</a:t>
            </a:r>
            <a:r>
              <a:rPr lang="en-US" dirty="0" smtClean="0">
                <a:latin typeface="Times New Roman" pitchFamily="18" charset="0"/>
                <a:cs typeface="Times New Roman" pitchFamily="18" charset="0"/>
              </a:rPr>
              <a:t>.</a:t>
            </a:r>
          </a:p>
          <a:p>
            <a:pPr>
              <a:buFont typeface="Wingdings" pitchFamily="2" charset="2"/>
              <a:buChar char="Ø"/>
            </a:pPr>
            <a:r>
              <a:rPr lang="en-US" b="1" dirty="0">
                <a:latin typeface="Times New Roman" pitchFamily="18" charset="0"/>
                <a:cs typeface="Times New Roman" pitchFamily="18" charset="0"/>
              </a:rPr>
              <a:t>When to use it?</a:t>
            </a:r>
          </a:p>
          <a:p>
            <a:pPr>
              <a:buFont typeface="Arial" pitchFamily="34" charset="0"/>
              <a:buChar char="•"/>
            </a:pPr>
            <a:r>
              <a:rPr lang="en-US" dirty="0">
                <a:latin typeface="Times New Roman" pitchFamily="18" charset="0"/>
                <a:cs typeface="Times New Roman" pitchFamily="18" charset="0"/>
              </a:rPr>
              <a:t>To find the exact position of a customer’s contact no. from a list</a:t>
            </a:r>
          </a:p>
          <a:p>
            <a:pPr>
              <a:buFont typeface="Arial" pitchFamily="34" charset="0"/>
              <a:buChar char="•"/>
            </a:pPr>
            <a:r>
              <a:rPr lang="en-US" dirty="0">
                <a:latin typeface="Times New Roman" pitchFamily="18" charset="0"/>
                <a:cs typeface="Times New Roman" pitchFamily="18" charset="0"/>
              </a:rPr>
              <a:t>Using a student’s name to find the row where the student’s details are present</a:t>
            </a:r>
          </a:p>
          <a:p>
            <a:pPr>
              <a:buFont typeface="Arial" pitchFamily="34" charset="0"/>
              <a:buChar char="•"/>
            </a:pPr>
            <a:r>
              <a:rPr lang="en-US" dirty="0">
                <a:latin typeface="Times New Roman" pitchFamily="18" charset="0"/>
                <a:cs typeface="Times New Roman" pitchFamily="18" charset="0"/>
              </a:rPr>
              <a:t>To find the “Out of stock” item to check inventory status, etc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00405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80728"/>
            <a:ext cx="7200800" cy="5112568"/>
          </a:xfrm>
        </p:spPr>
        <p:txBody>
          <a:bodyPr>
            <a:normAutofit/>
          </a:bodyPr>
          <a:lstStyle/>
          <a:p>
            <a:pPr>
              <a:buFont typeface="Wingdings" pitchFamily="2" charset="2"/>
              <a:buChar char="Ø"/>
            </a:pPr>
            <a:r>
              <a:rPr lang="en-US" b="1" dirty="0">
                <a:latin typeface="Times New Roman" pitchFamily="18" charset="0"/>
                <a:cs typeface="Times New Roman" pitchFamily="18" charset="0"/>
              </a:rPr>
              <a:t>CONCATENATE Function</a:t>
            </a:r>
          </a:p>
          <a:p>
            <a:pPr>
              <a:buFont typeface="Arial" pitchFamily="34" charset="0"/>
              <a:buChar char="•"/>
            </a:pPr>
            <a:r>
              <a:rPr lang="en-US" b="1" dirty="0">
                <a:latin typeface="Times New Roman" pitchFamily="18" charset="0"/>
                <a:cs typeface="Times New Roman" pitchFamily="18" charset="0"/>
                <a:hlinkClick r:id="rId2"/>
              </a:rPr>
              <a:t>CONCATENATE in Excel</a:t>
            </a:r>
            <a:r>
              <a:rPr lang="en-US" dirty="0">
                <a:latin typeface="Times New Roman" pitchFamily="18" charset="0"/>
                <a:cs typeface="Times New Roman" pitchFamily="18" charset="0"/>
              </a:rPr>
              <a:t> is an important function that combines data from different cells and displays the result in a single cell.</a:t>
            </a:r>
          </a:p>
          <a:p>
            <a:pPr>
              <a:buFont typeface="Wingdings" pitchFamily="2" charset="2"/>
              <a:buChar char="Ø"/>
            </a:pPr>
            <a:r>
              <a:rPr lang="en-US" b="1" dirty="0">
                <a:latin typeface="Times New Roman" pitchFamily="18" charset="0"/>
                <a:cs typeface="Times New Roman" pitchFamily="18" charset="0"/>
              </a:rPr>
              <a:t>When to use it?</a:t>
            </a:r>
          </a:p>
          <a:p>
            <a:pPr>
              <a:buFont typeface="Arial" pitchFamily="34" charset="0"/>
              <a:buChar char="•"/>
            </a:pPr>
            <a:r>
              <a:rPr lang="en-US" dirty="0">
                <a:latin typeface="Times New Roman" pitchFamily="18" charset="0"/>
                <a:cs typeface="Times New Roman" pitchFamily="18" charset="0"/>
              </a:rPr>
              <a:t>To combine first name and last name</a:t>
            </a:r>
          </a:p>
          <a:p>
            <a:pPr>
              <a:buFont typeface="Arial" pitchFamily="34" charset="0"/>
              <a:buChar char="•"/>
            </a:pPr>
            <a:r>
              <a:rPr lang="en-US" dirty="0">
                <a:latin typeface="Times New Roman" pitchFamily="18" charset="0"/>
                <a:cs typeface="Times New Roman" pitchFamily="18" charset="0"/>
              </a:rPr>
              <a:t>To combine pin code and city name for generating address</a:t>
            </a:r>
          </a:p>
          <a:p>
            <a:pPr>
              <a:buFont typeface="Arial" pitchFamily="34" charset="0"/>
              <a:buChar char="•"/>
            </a:pPr>
            <a:r>
              <a:rPr lang="en-US" dirty="0">
                <a:latin typeface="Times New Roman" pitchFamily="18" charset="0"/>
                <a:cs typeface="Times New Roman" pitchFamily="18" charset="0"/>
              </a:rPr>
              <a:t>To combine domain and page name to create website URL, etc</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16107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08720"/>
            <a:ext cx="7272808" cy="5184576"/>
          </a:xfrm>
        </p:spPr>
        <p:txBody>
          <a:bodyPr/>
          <a:lstStyle/>
          <a:p>
            <a:pPr>
              <a:buFont typeface="Wingdings" pitchFamily="2" charset="2"/>
              <a:buChar char="q"/>
            </a:pPr>
            <a:r>
              <a:rPr lang="en-IN" b="1" dirty="0" smtClean="0">
                <a:latin typeface="Times New Roman" pitchFamily="18" charset="0"/>
                <a:cs typeface="Times New Roman" pitchFamily="18" charset="0"/>
              </a:rPr>
              <a:t>Functions</a:t>
            </a:r>
          </a:p>
          <a:p>
            <a:pPr>
              <a:buFont typeface="Wingdings" pitchFamily="2" charset="2"/>
              <a:buChar char="Ø"/>
            </a:pPr>
            <a:r>
              <a:rPr lang="en-IN" b="1" dirty="0" smtClean="0">
                <a:latin typeface="Times New Roman" pitchFamily="18" charset="0"/>
                <a:cs typeface="Times New Roman" pitchFamily="18" charset="0"/>
              </a:rPr>
              <a:t>TRIM</a:t>
            </a:r>
          </a:p>
          <a:p>
            <a:pPr>
              <a:buFont typeface="Arial" pitchFamily="34" charset="0"/>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hlinkClick r:id="rId2"/>
              </a:rPr>
              <a:t>TRIM</a:t>
            </a:r>
            <a:r>
              <a:rPr lang="en-US" dirty="0">
                <a:latin typeface="Times New Roman" pitchFamily="18" charset="0"/>
                <a:cs typeface="Times New Roman" pitchFamily="18" charset="0"/>
              </a:rPr>
              <a:t> function in Excel removes any unwanted or extra spaces from the beginning, in between, or end of a text.</a:t>
            </a:r>
            <a:endParaRPr lang="en-IN" dirty="0" smtClean="0">
              <a:latin typeface="Times New Roman" pitchFamily="18" charset="0"/>
              <a:cs typeface="Times New Roman" pitchFamily="18" charset="0"/>
            </a:endParaRPr>
          </a:p>
          <a:p>
            <a:pPr>
              <a:buFont typeface="Wingdings" pitchFamily="2" charset="2"/>
              <a:buChar char="Ø"/>
            </a:pPr>
            <a:r>
              <a:rPr lang="en-IN" b="1" dirty="0" smtClean="0">
                <a:latin typeface="Times New Roman" pitchFamily="18" charset="0"/>
                <a:cs typeface="Times New Roman" pitchFamily="18" charset="0"/>
              </a:rPr>
              <a:t>LEN</a:t>
            </a:r>
          </a:p>
          <a:p>
            <a:pPr>
              <a:buFont typeface="Arial" pitchFamily="34" charset="0"/>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hlinkClick r:id="rId3"/>
              </a:rPr>
              <a:t>LEN</a:t>
            </a:r>
            <a:r>
              <a:rPr lang="en-US" dirty="0">
                <a:latin typeface="Times New Roman" pitchFamily="18" charset="0"/>
                <a:cs typeface="Times New Roman" pitchFamily="18" charset="0"/>
              </a:rPr>
              <a:t> function in Excel returns the number of characters present in a given text string or data.</a:t>
            </a:r>
            <a:endParaRPr lang="en-IN" dirty="0" smtClean="0">
              <a:latin typeface="Times New Roman" pitchFamily="18" charset="0"/>
              <a:cs typeface="Times New Roman" pitchFamily="18" charset="0"/>
            </a:endParaRPr>
          </a:p>
          <a:p>
            <a:pPr>
              <a:buFont typeface="Wingdings" pitchFamily="2" charset="2"/>
              <a:buChar char="Ø"/>
            </a:pPr>
            <a:r>
              <a:rPr lang="en-IN" b="1" dirty="0" smtClean="0">
                <a:latin typeface="Times New Roman" pitchFamily="18" charset="0"/>
                <a:cs typeface="Times New Roman" pitchFamily="18" charset="0"/>
              </a:rPr>
              <a:t>CONVERT</a:t>
            </a:r>
          </a:p>
          <a:p>
            <a:pPr>
              <a:buFont typeface="Arial" pitchFamily="34" charset="0"/>
              <a:buChar char="•"/>
            </a:pPr>
            <a:r>
              <a:rPr lang="en-US" dirty="0">
                <a:latin typeface="Times New Roman" pitchFamily="18" charset="0"/>
                <a:cs typeface="Times New Roman" pitchFamily="18" charset="0"/>
              </a:rPr>
              <a:t>CONVERT is an advanced Excel formula that converts a number from one measurement unit to another.</a:t>
            </a:r>
            <a:endParaRPr lang="en-IN" dirty="0" smtClean="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394330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908720"/>
            <a:ext cx="7272808" cy="5184576"/>
          </a:xfrm>
        </p:spPr>
        <p:txBody>
          <a:bodyPr/>
          <a:lstStyle/>
          <a:p>
            <a:pPr>
              <a:buFont typeface="Wingdings" pitchFamily="2" charset="2"/>
              <a:buChar char="Ø"/>
            </a:pPr>
            <a:r>
              <a:rPr lang="en-US" b="1" dirty="0">
                <a:latin typeface="Times New Roman" pitchFamily="18" charset="0"/>
                <a:cs typeface="Times New Roman" pitchFamily="18" charset="0"/>
              </a:rPr>
              <a:t>REPLACE and SUBSTITUTE Functions</a:t>
            </a:r>
          </a:p>
          <a:p>
            <a:pPr>
              <a:buFont typeface="Arial" pitchFamily="34" charset="0"/>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hlinkClick r:id="rId2"/>
              </a:rPr>
              <a:t>REPLACE</a:t>
            </a:r>
            <a:r>
              <a:rPr lang="en-US" dirty="0">
                <a:latin typeface="Times New Roman" pitchFamily="18" charset="0"/>
                <a:cs typeface="Times New Roman" pitchFamily="18" charset="0"/>
              </a:rPr>
              <a:t> function in Excel replaces a specific number of characters in a given </a:t>
            </a:r>
            <a:r>
              <a:rPr lang="en-US" dirty="0" smtClean="0">
                <a:latin typeface="Times New Roman" pitchFamily="18" charset="0"/>
                <a:cs typeface="Times New Roman" pitchFamily="18" charset="0"/>
              </a:rPr>
              <a:t>text.</a:t>
            </a:r>
          </a:p>
          <a:p>
            <a:pPr>
              <a:buFont typeface="Arial" pitchFamily="34" charset="0"/>
              <a:buChar char="•"/>
            </a:pPr>
            <a:r>
              <a:rPr lang="en-US" dirty="0" smtClean="0">
                <a:latin typeface="Times New Roman" pitchFamily="18" charset="0"/>
                <a:cs typeface="Times New Roman" pitchFamily="18" charset="0"/>
              </a:rPr>
              <a:t>On </a:t>
            </a:r>
            <a:r>
              <a:rPr lang="en-US" dirty="0">
                <a:latin typeface="Times New Roman" pitchFamily="18" charset="0"/>
                <a:cs typeface="Times New Roman" pitchFamily="18" charset="0"/>
              </a:rPr>
              <a:t>the other hand, the </a:t>
            </a:r>
            <a:r>
              <a:rPr lang="en-US" b="1" u="sng" dirty="0">
                <a:solidFill>
                  <a:schemeClr val="accent1">
                    <a:lumMod val="75000"/>
                  </a:schemeClr>
                </a:solidFill>
                <a:latin typeface="Times New Roman" pitchFamily="18" charset="0"/>
                <a:cs typeface="Times New Roman" pitchFamily="18" charset="0"/>
              </a:rPr>
              <a:t>SUBSTITUTE</a:t>
            </a:r>
            <a:r>
              <a:rPr lang="en-US" dirty="0">
                <a:latin typeface="Times New Roman" pitchFamily="18" charset="0"/>
                <a:cs typeface="Times New Roman" pitchFamily="18" charset="0"/>
              </a:rPr>
              <a:t> function replaces the entire text string with another text</a:t>
            </a:r>
            <a:r>
              <a:rPr lang="en-US" dirty="0" smtClean="0">
                <a:latin typeface="Times New Roman" pitchFamily="18" charset="0"/>
                <a:cs typeface="Times New Roman" pitchFamily="18" charset="0"/>
              </a:rPr>
              <a:t>.</a:t>
            </a:r>
          </a:p>
          <a:p>
            <a:pPr>
              <a:buFont typeface="Wingdings" pitchFamily="2" charset="2"/>
              <a:buChar char="Ø"/>
            </a:pPr>
            <a:r>
              <a:rPr lang="en-US" b="1" dirty="0">
                <a:latin typeface="Times New Roman" pitchFamily="18" charset="0"/>
                <a:cs typeface="Times New Roman" pitchFamily="18" charset="0"/>
              </a:rPr>
              <a:t>CHOOSE Function</a:t>
            </a:r>
          </a:p>
          <a:p>
            <a:pPr>
              <a:buFont typeface="Arial" pitchFamily="34" charset="0"/>
              <a:buChar char="•"/>
            </a:pPr>
            <a:r>
              <a:rPr lang="en-US" dirty="0">
                <a:latin typeface="Times New Roman" pitchFamily="18" charset="0"/>
                <a:cs typeface="Times New Roman" pitchFamily="18" charset="0"/>
              </a:rPr>
              <a:t>You can use the </a:t>
            </a:r>
            <a:r>
              <a:rPr lang="en-US" b="1" dirty="0">
                <a:latin typeface="Times New Roman" pitchFamily="18" charset="0"/>
                <a:cs typeface="Times New Roman" pitchFamily="18" charset="0"/>
                <a:hlinkClick r:id="rId3"/>
              </a:rPr>
              <a:t>CHOOSE function in Excel</a:t>
            </a:r>
            <a:r>
              <a:rPr lang="en-US" dirty="0">
                <a:latin typeface="Times New Roman" pitchFamily="18" charset="0"/>
                <a:cs typeface="Times New Roman" pitchFamily="18" charset="0"/>
              </a:rPr>
              <a:t> to pick a specific value from a list of values by mentioning its position in the list</a:t>
            </a:r>
            <a:r>
              <a:rPr lang="en-US"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707203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08720"/>
            <a:ext cx="7272808" cy="5112568"/>
          </a:xfrm>
        </p:spPr>
        <p:txBody>
          <a:bodyPr/>
          <a:lstStyle/>
          <a:p>
            <a:pPr>
              <a:buFont typeface="Wingdings" pitchFamily="2" charset="2"/>
              <a:buChar char="Ø"/>
            </a:pPr>
            <a:r>
              <a:rPr lang="en-US" b="1" dirty="0">
                <a:latin typeface="Times New Roman" pitchFamily="18" charset="0"/>
                <a:cs typeface="Times New Roman" pitchFamily="18" charset="0"/>
              </a:rPr>
              <a:t>ROUND Function</a:t>
            </a:r>
          </a:p>
          <a:p>
            <a:pPr>
              <a:buFont typeface="Arial" pitchFamily="34" charset="0"/>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hlinkClick r:id="rId2"/>
              </a:rPr>
              <a:t>ROUND function in Exce</a:t>
            </a:r>
            <a:r>
              <a:rPr lang="en-US" b="1" dirty="0">
                <a:latin typeface="Times New Roman" pitchFamily="18" charset="0"/>
                <a:cs typeface="Times New Roman" pitchFamily="18" charset="0"/>
              </a:rPr>
              <a:t>l</a:t>
            </a:r>
            <a:r>
              <a:rPr lang="en-US" dirty="0">
                <a:latin typeface="Times New Roman" pitchFamily="18" charset="0"/>
                <a:cs typeface="Times New Roman" pitchFamily="18" charset="0"/>
              </a:rPr>
              <a:t> lets us decide if we want a numerical value to have any decimal points or not, and if yes, how many decimal places the number should have</a:t>
            </a:r>
            <a:r>
              <a:rPr lang="en-US" dirty="0" smtClean="0">
                <a:latin typeface="Times New Roman" pitchFamily="18" charset="0"/>
                <a:cs typeface="Times New Roman" pitchFamily="18" charset="0"/>
              </a:rPr>
              <a:t>.</a:t>
            </a:r>
          </a:p>
          <a:p>
            <a:pPr>
              <a:buFont typeface="Wingdings" pitchFamily="2" charset="2"/>
              <a:buChar char="Ø"/>
            </a:pPr>
            <a:r>
              <a:rPr lang="en-US" b="1" dirty="0">
                <a:latin typeface="Times New Roman" pitchFamily="18" charset="0"/>
                <a:cs typeface="Times New Roman" pitchFamily="18" charset="0"/>
              </a:rPr>
              <a:t>UNIQUE Function</a:t>
            </a:r>
          </a:p>
          <a:p>
            <a:pPr>
              <a:buFont typeface="Arial" pitchFamily="34" charset="0"/>
              <a:buChar char="•"/>
            </a:pP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UNIQUE</a:t>
            </a:r>
            <a:r>
              <a:rPr lang="en-US" dirty="0">
                <a:latin typeface="Times New Roman" pitchFamily="18" charset="0"/>
                <a:cs typeface="Times New Roman" pitchFamily="18" charset="0"/>
              </a:rPr>
              <a:t> function in Excel returns a list of unique values in a given range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459788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08720"/>
            <a:ext cx="7128792" cy="5256584"/>
          </a:xfrm>
        </p:spPr>
        <p:txBody>
          <a:bodyPr/>
          <a:lstStyle/>
          <a:p>
            <a:r>
              <a:rPr lang="en-IN" b="1" dirty="0" smtClean="0">
                <a:latin typeface="Times New Roman" pitchFamily="18" charset="0"/>
                <a:cs typeface="Times New Roman" pitchFamily="18" charset="0"/>
              </a:rPr>
              <a:t>Text-to-columns</a:t>
            </a:r>
          </a:p>
          <a:p>
            <a:pPr marL="0" indent="0">
              <a:buNone/>
            </a:pPr>
            <a:r>
              <a:rPr lang="en-US" dirty="0">
                <a:latin typeface="Times New Roman" pitchFamily="18" charset="0"/>
                <a:cs typeface="Times New Roman" pitchFamily="18" charset="0"/>
              </a:rPr>
              <a:t>1. Select the range with full names.</a:t>
            </a:r>
            <a:endParaRPr lang="en-IN" dirty="0" smtClean="0">
              <a:latin typeface="Times New Roman" pitchFamily="18" charset="0"/>
              <a:cs typeface="Times New Roman"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106156"/>
            <a:ext cx="5966367" cy="2835012"/>
          </a:xfrm>
          <a:prstGeom prst="rect">
            <a:avLst/>
          </a:prstGeom>
        </p:spPr>
      </p:pic>
    </p:spTree>
    <p:extLst>
      <p:ext uri="{BB962C8B-B14F-4D97-AF65-F5344CB8AC3E}">
        <p14:creationId xmlns:p14="http://schemas.microsoft.com/office/powerpoint/2010/main" val="13251691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08720"/>
            <a:ext cx="7272808" cy="5184576"/>
          </a:xfrm>
        </p:spPr>
        <p:txBody>
          <a:bodyPr/>
          <a:lstStyle/>
          <a:p>
            <a:pPr marL="0" indent="0" fontAlgn="base">
              <a:buNone/>
            </a:pPr>
            <a:r>
              <a:rPr lang="en-US" dirty="0">
                <a:latin typeface="Times New Roman" pitchFamily="18" charset="0"/>
                <a:cs typeface="Times New Roman" pitchFamily="18" charset="0"/>
              </a:rPr>
              <a:t>2. On the Data tab, in the Data Tools group, click Text to Columns</a:t>
            </a:r>
            <a:r>
              <a:rPr lang="en-US" dirty="0" smtClean="0">
                <a:latin typeface="Times New Roman" pitchFamily="18" charset="0"/>
                <a:cs typeface="Times New Roman" pitchFamily="18" charset="0"/>
              </a:rPr>
              <a:t>.</a:t>
            </a:r>
          </a:p>
          <a:p>
            <a:pPr marL="0" indent="0" fontAlgn="base">
              <a:buNone/>
            </a:pPr>
            <a:endParaRPr lang="en-US" dirty="0" smtClean="0">
              <a:latin typeface="Times New Roman" pitchFamily="18" charset="0"/>
              <a:cs typeface="Times New Roman" pitchFamily="18" charset="0"/>
            </a:endParaRPr>
          </a:p>
          <a:p>
            <a:pPr marL="0" indent="0" fontAlgn="base">
              <a:buNone/>
            </a:pPr>
            <a:endParaRPr lang="en-US" dirty="0">
              <a:latin typeface="Times New Roman" pitchFamily="18" charset="0"/>
              <a:cs typeface="Times New Roman" pitchFamily="18" charset="0"/>
            </a:endParaRPr>
          </a:p>
          <a:p>
            <a:pPr marL="0" indent="0" fontAlgn="base">
              <a:buNone/>
            </a:pPr>
            <a:endParaRPr lang="en-US" dirty="0" smtClean="0">
              <a:latin typeface="Times New Roman" pitchFamily="18" charset="0"/>
              <a:cs typeface="Times New Roman" pitchFamily="18" charset="0"/>
            </a:endParaRPr>
          </a:p>
          <a:p>
            <a:pPr marL="0" indent="0" fontAlgn="base">
              <a:buNone/>
            </a:pPr>
            <a:endParaRPr lang="en-US" dirty="0" smtClean="0">
              <a:latin typeface="Times New Roman" pitchFamily="18" charset="0"/>
              <a:cs typeface="Times New Roman" pitchFamily="18" charset="0"/>
            </a:endParaRPr>
          </a:p>
          <a:p>
            <a:pPr marL="0" indent="0" fontAlgn="base">
              <a:buNone/>
            </a:pPr>
            <a:r>
              <a:rPr lang="en-US" dirty="0">
                <a:latin typeface="Times New Roman" pitchFamily="18" charset="0"/>
                <a:cs typeface="Times New Roman" pitchFamily="18" charset="0"/>
              </a:rPr>
              <a:t>3. Choose Delimited and click Next</a:t>
            </a:r>
            <a:r>
              <a:rPr lang="en-US" dirty="0" smtClean="0">
                <a:latin typeface="Times New Roman" pitchFamily="18" charset="0"/>
                <a:cs typeface="Times New Roman" pitchFamily="18" charset="0"/>
              </a:rPr>
              <a:t>.</a:t>
            </a:r>
          </a:p>
          <a:p>
            <a:pPr marL="0" indent="0" fontAlgn="base">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0429" y="2060848"/>
            <a:ext cx="4910817" cy="1101080"/>
          </a:xfrm>
          <a:prstGeom prst="rect">
            <a:avLst/>
          </a:prstGeom>
        </p:spPr>
      </p:pic>
    </p:spTree>
    <p:extLst>
      <p:ext uri="{BB962C8B-B14F-4D97-AF65-F5344CB8AC3E}">
        <p14:creationId xmlns:p14="http://schemas.microsoft.com/office/powerpoint/2010/main" val="849371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5736" y="1268760"/>
            <a:ext cx="4671283" cy="3805207"/>
          </a:xfrm>
        </p:spPr>
      </p:pic>
    </p:spTree>
    <p:extLst>
      <p:ext uri="{BB962C8B-B14F-4D97-AF65-F5344CB8AC3E}">
        <p14:creationId xmlns:p14="http://schemas.microsoft.com/office/powerpoint/2010/main" val="1214347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08720"/>
            <a:ext cx="7200800" cy="5256584"/>
          </a:xfrm>
        </p:spPr>
        <p:txBody>
          <a:bodyPr/>
          <a:lstStyle/>
          <a:p>
            <a:pPr marL="0" indent="0" fontAlgn="base">
              <a:buNone/>
            </a:pPr>
            <a:r>
              <a:rPr lang="en-US" dirty="0">
                <a:latin typeface="Times New Roman" pitchFamily="18" charset="0"/>
                <a:cs typeface="Times New Roman" pitchFamily="18" charset="0"/>
              </a:rPr>
              <a:t>4. Clear all the check boxes under Delimiters except for the Comma and Space check box.</a:t>
            </a:r>
          </a:p>
          <a:p>
            <a:pPr marL="0" indent="0" fontAlgn="base">
              <a:buNone/>
            </a:pPr>
            <a:r>
              <a:rPr lang="en-US" dirty="0">
                <a:latin typeface="Times New Roman" pitchFamily="18" charset="0"/>
                <a:cs typeface="Times New Roman" pitchFamily="18" charset="0"/>
              </a:rPr>
              <a:t>5. Click </a:t>
            </a:r>
            <a:r>
              <a:rPr lang="en-US" dirty="0" smtClean="0">
                <a:latin typeface="Times New Roman" pitchFamily="18" charset="0"/>
                <a:cs typeface="Times New Roman" pitchFamily="18" charset="0"/>
              </a:rPr>
              <a:t>Finish.</a:t>
            </a:r>
          </a:p>
          <a:p>
            <a:pPr marL="0" indent="0" fontAlgn="base">
              <a:buNone/>
            </a:pPr>
            <a:endParaRPr lang="en-US" dirty="0">
              <a:latin typeface="Times New Roman" pitchFamily="18" charset="0"/>
              <a:cs typeface="Times New Roman" pitchFamily="18" charset="0"/>
            </a:endParaRPr>
          </a:p>
          <a:p>
            <a:pPr marL="0" indent="0" fontAlgn="base">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5138" y="2204864"/>
            <a:ext cx="4685054" cy="3816424"/>
          </a:xfrm>
          <a:prstGeom prst="rect">
            <a:avLst/>
          </a:prstGeom>
        </p:spPr>
      </p:pic>
    </p:spTree>
    <p:extLst>
      <p:ext uri="{BB962C8B-B14F-4D97-AF65-F5344CB8AC3E}">
        <p14:creationId xmlns:p14="http://schemas.microsoft.com/office/powerpoint/2010/main" val="35643283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5362" y="1507500"/>
            <a:ext cx="6316998" cy="3001620"/>
          </a:xfrm>
        </p:spPr>
      </p:pic>
    </p:spTree>
    <p:extLst>
      <p:ext uri="{BB962C8B-B14F-4D97-AF65-F5344CB8AC3E}">
        <p14:creationId xmlns:p14="http://schemas.microsoft.com/office/powerpoint/2010/main" val="2944212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Times New Roman" pitchFamily="18" charset="0"/>
                <a:cs typeface="Times New Roman" pitchFamily="18" charset="0"/>
              </a:rPr>
              <a:t>Excel data manipulation</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Data </a:t>
            </a:r>
            <a:r>
              <a:rPr lang="en-US" dirty="0">
                <a:latin typeface="Times New Roman" pitchFamily="18" charset="0"/>
                <a:cs typeface="Times New Roman" pitchFamily="18" charset="0"/>
              </a:rPr>
              <a:t>Manipulation is the modification of information to make it easier to read or more structured.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For </a:t>
            </a:r>
            <a:r>
              <a:rPr lang="en-US" dirty="0">
                <a:latin typeface="Times New Roman" pitchFamily="18" charset="0"/>
                <a:cs typeface="Times New Roman" pitchFamily="18" charset="0"/>
              </a:rPr>
              <a:t>example, a data log may be sorted in alphabetical order, making it easier to find individual entries.</a:t>
            </a:r>
          </a:p>
          <a:p>
            <a:endParaRPr lang="en-IN" dirty="0"/>
          </a:p>
        </p:txBody>
      </p:sp>
    </p:spTree>
    <p:extLst>
      <p:ext uri="{BB962C8B-B14F-4D97-AF65-F5344CB8AC3E}">
        <p14:creationId xmlns:p14="http://schemas.microsoft.com/office/powerpoint/2010/main" val="2708921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836712"/>
            <a:ext cx="7200800" cy="5256584"/>
          </a:xfrm>
        </p:spPr>
        <p:txBody>
          <a:bodyPr/>
          <a:lstStyle/>
          <a:p>
            <a:pPr>
              <a:buFont typeface="Wingdings" pitchFamily="2" charset="2"/>
              <a:buChar char="Ø"/>
            </a:pPr>
            <a:r>
              <a:rPr lang="en-IN" b="1" dirty="0">
                <a:latin typeface="Times New Roman" pitchFamily="18" charset="0"/>
                <a:cs typeface="Times New Roman" pitchFamily="18" charset="0"/>
              </a:rPr>
              <a:t>Data </a:t>
            </a:r>
            <a:r>
              <a:rPr lang="en-IN" b="1" dirty="0" smtClean="0">
                <a:latin typeface="Times New Roman" pitchFamily="18" charset="0"/>
                <a:cs typeface="Times New Roman" pitchFamily="18" charset="0"/>
              </a:rPr>
              <a:t>cleansing</a:t>
            </a:r>
          </a:p>
          <a:p>
            <a:pPr>
              <a:buFont typeface="Arial" pitchFamily="34" charset="0"/>
              <a:buChar char="•"/>
            </a:pPr>
            <a:r>
              <a:rPr lang="en-US" dirty="0" smtClean="0">
                <a:latin typeface="Times New Roman" pitchFamily="18" charset="0"/>
                <a:cs typeface="Times New Roman" pitchFamily="18" charset="0"/>
              </a:rPr>
              <a:t>Data </a:t>
            </a:r>
            <a:r>
              <a:rPr lang="en-US" dirty="0">
                <a:latin typeface="Times New Roman" pitchFamily="18" charset="0"/>
                <a:cs typeface="Times New Roman" pitchFamily="18" charset="0"/>
              </a:rPr>
              <a:t>cleaning is the process of fixing or removing incorrect, corrupted, incorrectly formatted, duplicate, or incomplete data within a dataset. </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When </a:t>
            </a:r>
            <a:r>
              <a:rPr lang="en-US" dirty="0">
                <a:latin typeface="Times New Roman" pitchFamily="18" charset="0"/>
                <a:cs typeface="Times New Roman" pitchFamily="18" charset="0"/>
              </a:rPr>
              <a:t>combining multiple data sources, there are many opportunities for data to be duplicated or mislabeled</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6696973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3282" y="908050"/>
            <a:ext cx="6632974" cy="5184775"/>
          </a:xfrm>
        </p:spPr>
      </p:pic>
    </p:spTree>
    <p:extLst>
      <p:ext uri="{BB962C8B-B14F-4D97-AF65-F5344CB8AC3E}">
        <p14:creationId xmlns:p14="http://schemas.microsoft.com/office/powerpoint/2010/main" val="2097789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908720"/>
            <a:ext cx="7272808" cy="5184576"/>
          </a:xfrm>
        </p:spPr>
        <p:txBody>
          <a:bodyPr>
            <a:normAutofit lnSpcReduction="10000"/>
          </a:bodyPr>
          <a:lstStyle/>
          <a:p>
            <a:pPr>
              <a:buFont typeface="Wingdings" pitchFamily="2" charset="2"/>
              <a:buChar char="Ø"/>
            </a:pPr>
            <a:r>
              <a:rPr lang="en-IN" b="1" dirty="0">
                <a:latin typeface="Times New Roman" pitchFamily="18" charset="0"/>
                <a:cs typeface="Times New Roman" pitchFamily="18" charset="0"/>
              </a:rPr>
              <a:t>Data </a:t>
            </a:r>
            <a:r>
              <a:rPr lang="en-IN" b="1" dirty="0" smtClean="0">
                <a:latin typeface="Times New Roman" pitchFamily="18" charset="0"/>
                <a:cs typeface="Times New Roman" pitchFamily="18" charset="0"/>
              </a:rPr>
              <a:t>validation</a:t>
            </a:r>
          </a:p>
          <a:p>
            <a:pPr>
              <a:buFont typeface="Arial" pitchFamily="34" charset="0"/>
              <a:buChar char="•"/>
            </a:pPr>
            <a:r>
              <a:rPr lang="en-US" dirty="0">
                <a:latin typeface="Times New Roman" pitchFamily="18" charset="0"/>
                <a:cs typeface="Times New Roman" pitchFamily="18" charset="0"/>
              </a:rPr>
              <a:t>Data validation means checking the accuracy and quality of source data before using, importing or otherwise processing </a:t>
            </a:r>
            <a:r>
              <a:rPr lang="en-US" dirty="0" smtClean="0">
                <a:latin typeface="Times New Roman" pitchFamily="18" charset="0"/>
                <a:cs typeface="Times New Roman" pitchFamily="18" charset="0"/>
              </a:rPr>
              <a:t>data.</a:t>
            </a:r>
          </a:p>
          <a:p>
            <a:pPr>
              <a:buFont typeface="Arial" pitchFamily="34" charset="0"/>
              <a:buChar char="•"/>
            </a:pPr>
            <a:r>
              <a:rPr lang="en-US" dirty="0" smtClean="0">
                <a:latin typeface="Times New Roman" pitchFamily="18" charset="0"/>
                <a:cs typeface="Times New Roman" pitchFamily="18" charset="0"/>
              </a:rPr>
              <a:t>Different </a:t>
            </a:r>
            <a:r>
              <a:rPr lang="en-US" dirty="0">
                <a:latin typeface="Times New Roman" pitchFamily="18" charset="0"/>
                <a:cs typeface="Times New Roman" pitchFamily="18" charset="0"/>
              </a:rPr>
              <a:t>types of validation can be performed depending on destination constraints or objectives</a:t>
            </a:r>
            <a:r>
              <a:rPr lang="en-US" dirty="0" smtClean="0">
                <a:latin typeface="Times New Roman" pitchFamily="18" charset="0"/>
                <a:cs typeface="Times New Roman" pitchFamily="18" charset="0"/>
              </a:rPr>
              <a:t>.</a:t>
            </a:r>
          </a:p>
          <a:p>
            <a:pPr>
              <a:buFont typeface="Arial" pitchFamily="34" charset="0"/>
              <a:buChar char="•"/>
            </a:pPr>
            <a:r>
              <a:rPr lang="en-US" dirty="0">
                <a:latin typeface="Times New Roman" pitchFamily="18" charset="0"/>
                <a:cs typeface="Times New Roman" pitchFamily="18" charset="0"/>
              </a:rPr>
              <a:t>Step 1: Determine Data Sample. If you have a large amount of data to validate, you will need a sample rather than the entire dataset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Step 2: Database Validation. You must ensure that all requirements are met with the existing database during the Database Validation process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a:buFont typeface="Arial" pitchFamily="34" charset="0"/>
              <a:buChar char="•"/>
            </a:pPr>
            <a:r>
              <a:rPr lang="en-US" dirty="0">
                <a:latin typeface="Times New Roman" pitchFamily="18" charset="0"/>
                <a:cs typeface="Times New Roman" pitchFamily="18" charset="0"/>
              </a:rPr>
              <a:t>Step 3: Data Format Validation</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350669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9561" y="1484784"/>
            <a:ext cx="6748823" cy="4032448"/>
          </a:xfrm>
        </p:spPr>
      </p:pic>
    </p:spTree>
    <p:extLst>
      <p:ext uri="{BB962C8B-B14F-4D97-AF65-F5344CB8AC3E}">
        <p14:creationId xmlns:p14="http://schemas.microsoft.com/office/powerpoint/2010/main" val="10163549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1291650"/>
            <a:ext cx="5429179" cy="4369598"/>
          </a:xfrm>
        </p:spPr>
      </p:pic>
    </p:spTree>
    <p:extLst>
      <p:ext uri="{BB962C8B-B14F-4D97-AF65-F5344CB8AC3E}">
        <p14:creationId xmlns:p14="http://schemas.microsoft.com/office/powerpoint/2010/main" val="16593990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836712"/>
            <a:ext cx="7272808" cy="5328592"/>
          </a:xfrm>
        </p:spPr>
        <p:txBody>
          <a:bodyPr/>
          <a:lstStyle/>
          <a:p>
            <a:pPr>
              <a:buFont typeface="Wingdings" pitchFamily="2" charset="2"/>
              <a:buChar char="Ø"/>
            </a:pPr>
            <a:r>
              <a:rPr lang="en-IN" b="1" dirty="0">
                <a:latin typeface="Times New Roman" pitchFamily="18" charset="0"/>
                <a:cs typeface="Times New Roman" pitchFamily="18" charset="0"/>
              </a:rPr>
              <a:t>Conditional </a:t>
            </a:r>
            <a:r>
              <a:rPr lang="en-IN" b="1" dirty="0" smtClean="0">
                <a:latin typeface="Times New Roman" pitchFamily="18" charset="0"/>
                <a:cs typeface="Times New Roman" pitchFamily="18" charset="0"/>
              </a:rPr>
              <a:t>formatting</a:t>
            </a:r>
          </a:p>
          <a:p>
            <a:pPr>
              <a:buFont typeface="Arial" pitchFamily="34" charset="0"/>
              <a:buChar char="•"/>
            </a:pPr>
            <a:r>
              <a:rPr lang="en-US" dirty="0">
                <a:latin typeface="Times New Roman" pitchFamily="18" charset="0"/>
                <a:cs typeface="Times New Roman" pitchFamily="18" charset="0"/>
              </a:rPr>
              <a:t>Conditional formatting is used to change the appearance of cells in a range based on your specified conditions.</a:t>
            </a:r>
          </a:p>
          <a:p>
            <a:pPr>
              <a:buFont typeface="Arial" pitchFamily="34" charset="0"/>
              <a:buChar char="•"/>
            </a:pPr>
            <a:r>
              <a:rPr lang="en-US" dirty="0">
                <a:latin typeface="Times New Roman" pitchFamily="18" charset="0"/>
                <a:cs typeface="Times New Roman" pitchFamily="18" charset="0"/>
              </a:rPr>
              <a:t>The conditions are rules based on specified numerical values or matching text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220931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9832" y="1268760"/>
            <a:ext cx="2871586" cy="4323511"/>
          </a:xfrm>
        </p:spPr>
      </p:pic>
    </p:spTree>
    <p:extLst>
      <p:ext uri="{BB962C8B-B14F-4D97-AF65-F5344CB8AC3E}">
        <p14:creationId xmlns:p14="http://schemas.microsoft.com/office/powerpoint/2010/main" val="31882759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836712"/>
            <a:ext cx="7200800" cy="5328592"/>
          </a:xfrm>
        </p:spPr>
        <p:txBody>
          <a:bodyPr/>
          <a:lstStyle/>
          <a:p>
            <a:pPr>
              <a:buFont typeface="Wingdings" pitchFamily="2" charset="2"/>
              <a:buChar char="q"/>
            </a:pPr>
            <a:r>
              <a:rPr lang="en-US" dirty="0">
                <a:latin typeface="Times New Roman" pitchFamily="18" charset="0"/>
                <a:cs typeface="Times New Roman" pitchFamily="18" charset="0"/>
              </a:rPr>
              <a:t>Conditional </a:t>
            </a:r>
            <a:r>
              <a:rPr lang="en-US" dirty="0" smtClean="0">
                <a:latin typeface="Times New Roman" pitchFamily="18" charset="0"/>
                <a:cs typeface="Times New Roman" pitchFamily="18" charset="0"/>
              </a:rPr>
              <a:t>formatting </a:t>
            </a:r>
            <a:r>
              <a:rPr lang="en-US" dirty="0">
                <a:latin typeface="Times New Roman" pitchFamily="18" charset="0"/>
                <a:cs typeface="Times New Roman" pitchFamily="18" charset="0"/>
              </a:rPr>
              <a:t>step by step:</a:t>
            </a:r>
          </a:p>
          <a:p>
            <a:pPr marL="457200" indent="-457200">
              <a:buAutoNum type="arabicParenR"/>
            </a:pPr>
            <a:r>
              <a:rPr lang="en-US" dirty="0" smtClean="0">
                <a:latin typeface="Times New Roman" pitchFamily="18" charset="0"/>
                <a:cs typeface="Times New Roman" pitchFamily="18" charset="0"/>
              </a:rPr>
              <a:t>Select </a:t>
            </a:r>
            <a:r>
              <a:rPr lang="en-US" dirty="0">
                <a:latin typeface="Times New Roman" pitchFamily="18" charset="0"/>
                <a:cs typeface="Times New Roman" pitchFamily="18" charset="0"/>
              </a:rPr>
              <a:t>the range of Speed values </a:t>
            </a:r>
            <a:r>
              <a:rPr lang="en-US" dirty="0" smtClean="0">
                <a:latin typeface="Times New Roman" pitchFamily="18" charset="0"/>
                <a:cs typeface="Times New Roman" pitchFamily="18" charset="0"/>
              </a:rPr>
              <a:t>C2:C9</a:t>
            </a: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934" y="1904341"/>
            <a:ext cx="5068353" cy="3684899"/>
          </a:xfrm>
          <a:prstGeom prst="rect">
            <a:avLst/>
          </a:prstGeom>
        </p:spPr>
      </p:pic>
    </p:spTree>
    <p:extLst>
      <p:ext uri="{BB962C8B-B14F-4D97-AF65-F5344CB8AC3E}">
        <p14:creationId xmlns:p14="http://schemas.microsoft.com/office/powerpoint/2010/main" val="3488127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836712"/>
            <a:ext cx="7200800" cy="5256584"/>
          </a:xfrm>
        </p:spPr>
        <p:txBody>
          <a:bodyPr/>
          <a:lstStyle/>
          <a:p>
            <a:pPr marL="0" indent="0">
              <a:buNone/>
            </a:pPr>
            <a:r>
              <a:rPr lang="en-IN" dirty="0" smtClean="0">
                <a:latin typeface="Times New Roman" pitchFamily="18" charset="0"/>
                <a:cs typeface="Times New Roman" pitchFamily="18" charset="0"/>
              </a:rPr>
              <a:t>2) </a:t>
            </a:r>
            <a:r>
              <a:rPr lang="en-US" dirty="0">
                <a:latin typeface="Times New Roman" pitchFamily="18" charset="0"/>
                <a:cs typeface="Times New Roman" pitchFamily="18" charset="0"/>
              </a:rPr>
              <a:t>Click on the Conditional Formatting icon  in the ribbon, from the </a:t>
            </a:r>
            <a:r>
              <a:rPr lang="en-US" b="1" dirty="0">
                <a:latin typeface="Times New Roman" pitchFamily="18" charset="0"/>
                <a:cs typeface="Times New Roman" pitchFamily="18" charset="0"/>
              </a:rPr>
              <a:t>Home</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menu.</a:t>
            </a:r>
            <a:endParaRPr lang="en-US" dirty="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3) Select </a:t>
            </a:r>
            <a:r>
              <a:rPr lang="en-US" dirty="0">
                <a:latin typeface="Times New Roman" pitchFamily="18" charset="0"/>
                <a:cs typeface="Times New Roman" pitchFamily="18" charset="0"/>
              </a:rPr>
              <a:t>the </a:t>
            </a:r>
            <a:r>
              <a:rPr lang="en-US" b="1" dirty="0">
                <a:latin typeface="Times New Roman" pitchFamily="18" charset="0"/>
                <a:cs typeface="Times New Roman" pitchFamily="18" charset="0"/>
              </a:rPr>
              <a:t>Color Scales</a:t>
            </a:r>
            <a:r>
              <a:rPr lang="en-US" dirty="0">
                <a:latin typeface="Times New Roman" pitchFamily="18" charset="0"/>
                <a:cs typeface="Times New Roman" pitchFamily="18" charset="0"/>
              </a:rPr>
              <a:t> from the drop-down </a:t>
            </a:r>
            <a:r>
              <a:rPr lang="en-US" dirty="0" smtClean="0">
                <a:latin typeface="Times New Roman" pitchFamily="18" charset="0"/>
                <a:cs typeface="Times New Roman" pitchFamily="18" charset="0"/>
              </a:rPr>
              <a:t>menu.</a:t>
            </a: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760" y="2276872"/>
            <a:ext cx="4358838" cy="3600400"/>
          </a:xfrm>
          <a:prstGeom prst="rect">
            <a:avLst/>
          </a:prstGeom>
        </p:spPr>
      </p:pic>
    </p:spTree>
    <p:extLst>
      <p:ext uri="{BB962C8B-B14F-4D97-AF65-F5344CB8AC3E}">
        <p14:creationId xmlns:p14="http://schemas.microsoft.com/office/powerpoint/2010/main" val="26445686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836712"/>
            <a:ext cx="7200800" cy="5256584"/>
          </a:xfrm>
        </p:spPr>
        <p:txBody>
          <a:bodyPr/>
          <a:lstStyle/>
          <a:p>
            <a:pPr>
              <a:buFont typeface="Wingdings" pitchFamily="2" charset="2"/>
              <a:buChar char="v"/>
            </a:pPr>
            <a:r>
              <a:rPr lang="en-US" dirty="0">
                <a:latin typeface="Times New Roman" pitchFamily="18" charset="0"/>
                <a:cs typeface="Times New Roman" pitchFamily="18" charset="0"/>
              </a:rPr>
              <a:t>There are 12 Color Scale options with different color variations.</a:t>
            </a:r>
          </a:p>
          <a:p>
            <a:pPr>
              <a:buFont typeface="Wingdings" pitchFamily="2" charset="2"/>
              <a:buChar char="v"/>
            </a:pPr>
            <a:r>
              <a:rPr lang="en-US" dirty="0">
                <a:latin typeface="Times New Roman" pitchFamily="18" charset="0"/>
                <a:cs typeface="Times New Roman" pitchFamily="18" charset="0"/>
              </a:rPr>
              <a:t>The color on the top of the icon  will apply to the highest values.</a:t>
            </a:r>
          </a:p>
          <a:p>
            <a:pPr marL="0" indent="0">
              <a:buNone/>
            </a:pPr>
            <a:r>
              <a:rPr lang="en-US" dirty="0" smtClean="0">
                <a:latin typeface="Times New Roman" pitchFamily="18" charset="0"/>
                <a:cs typeface="Times New Roman" pitchFamily="18" charset="0"/>
              </a:rPr>
              <a:t>4) Click </a:t>
            </a:r>
            <a:r>
              <a:rPr lang="en-US" dirty="0">
                <a:latin typeface="Times New Roman" pitchFamily="18" charset="0"/>
                <a:cs typeface="Times New Roman" pitchFamily="18" charset="0"/>
              </a:rPr>
              <a:t>on the "Green - Yellow - Red </a:t>
            </a:r>
            <a:r>
              <a:rPr lang="en-US" dirty="0" err="1">
                <a:latin typeface="Times New Roman" pitchFamily="18" charset="0"/>
                <a:cs typeface="Times New Roman" pitchFamily="18" charset="0"/>
              </a:rPr>
              <a:t>Colour</a:t>
            </a:r>
            <a:r>
              <a:rPr lang="en-US" dirty="0">
                <a:latin typeface="Times New Roman" pitchFamily="18" charset="0"/>
                <a:cs typeface="Times New Roman" pitchFamily="18" charset="0"/>
              </a:rPr>
              <a:t> Scale" </a:t>
            </a:r>
            <a:r>
              <a:rPr lang="en-US" dirty="0" smtClean="0">
                <a:latin typeface="Times New Roman" pitchFamily="18" charset="0"/>
                <a:cs typeface="Times New Roman" pitchFamily="18" charset="0"/>
              </a:rPr>
              <a:t>icon</a:t>
            </a:r>
            <a:r>
              <a:rPr lang="en-IN" dirty="0" smtClean="0">
                <a:latin typeface="Times New Roman" pitchFamily="18" charset="0"/>
                <a:cs typeface="Times New Roman" pitchFamily="18" charset="0"/>
              </a:rPr>
              <a:t>.</a:t>
            </a:r>
          </a:p>
          <a:p>
            <a:pPr marL="0" indent="0">
              <a:buNone/>
            </a:pPr>
            <a:endParaRPr lang="en-US"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240" y="3025864"/>
            <a:ext cx="3779520" cy="3139440"/>
          </a:xfrm>
          <a:prstGeom prst="rect">
            <a:avLst/>
          </a:prstGeom>
        </p:spPr>
      </p:pic>
    </p:spTree>
    <p:extLst>
      <p:ext uri="{BB962C8B-B14F-4D97-AF65-F5344CB8AC3E}">
        <p14:creationId xmlns:p14="http://schemas.microsoft.com/office/powerpoint/2010/main" val="284600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latin typeface="Times New Roman" pitchFamily="18" charset="0"/>
                <a:cs typeface="Times New Roman" pitchFamily="18" charset="0"/>
              </a:rPr>
              <a:t>Excel Data Manipulation Techniques</a:t>
            </a: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Filtering</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Sorting</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Grouping</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Pivoting</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Transposing</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Changing </a:t>
            </a:r>
            <a:r>
              <a:rPr lang="en-US" sz="2000" dirty="0">
                <a:latin typeface="Times New Roman" pitchFamily="18" charset="0"/>
                <a:cs typeface="Times New Roman" pitchFamily="18" charset="0"/>
              </a:rPr>
              <a:t>Data Types</a:t>
            </a:r>
          </a:p>
          <a:p>
            <a:r>
              <a:rPr lang="en-US" sz="2000" dirty="0" smtClean="0">
                <a:latin typeface="Times New Roman" pitchFamily="18" charset="0"/>
                <a:cs typeface="Times New Roman" pitchFamily="18" charset="0"/>
              </a:rPr>
              <a:t>Adding </a:t>
            </a:r>
            <a:r>
              <a:rPr lang="en-US" sz="2000" dirty="0">
                <a:latin typeface="Times New Roman" pitchFamily="18" charset="0"/>
                <a:cs typeface="Times New Roman" pitchFamily="18" charset="0"/>
              </a:rPr>
              <a:t>Columns and Rows</a:t>
            </a:r>
          </a:p>
          <a:p>
            <a:r>
              <a:rPr lang="en-US" sz="2000" dirty="0" smtClean="0">
                <a:latin typeface="Times New Roman" pitchFamily="18" charset="0"/>
                <a:cs typeface="Times New Roman" pitchFamily="18" charset="0"/>
              </a:rPr>
              <a:t>Naming </a:t>
            </a:r>
            <a:r>
              <a:rPr lang="en-US" sz="2000" dirty="0">
                <a:latin typeface="Times New Roman" pitchFamily="18" charset="0"/>
                <a:cs typeface="Times New Roman" pitchFamily="18" charset="0"/>
              </a:rPr>
              <a:t>Columns or Rows</a:t>
            </a:r>
          </a:p>
          <a:p>
            <a:r>
              <a:rPr lang="en-US" sz="2000" dirty="0" smtClean="0">
                <a:latin typeface="Times New Roman" pitchFamily="18" charset="0"/>
                <a:cs typeface="Times New Roman" pitchFamily="18" charset="0"/>
              </a:rPr>
              <a:t>Inserting </a:t>
            </a:r>
            <a:r>
              <a:rPr lang="en-US" sz="2000" dirty="0">
                <a:latin typeface="Times New Roman" pitchFamily="18" charset="0"/>
                <a:cs typeface="Times New Roman" pitchFamily="18" charset="0"/>
              </a:rPr>
              <a:t>Columns or </a:t>
            </a:r>
            <a:r>
              <a:rPr lang="en-US" sz="2000" dirty="0" smtClean="0">
                <a:latin typeface="Times New Roman" pitchFamily="18" charset="0"/>
                <a:cs typeface="Times New Roman" pitchFamily="18" charset="0"/>
              </a:rPr>
              <a:t>Rows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8001365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908720"/>
            <a:ext cx="7128792" cy="5184576"/>
          </a:xfrm>
        </p:spPr>
        <p:txBody>
          <a:bodyPr/>
          <a:lstStyle/>
          <a:p>
            <a:pPr>
              <a:buFont typeface="Wingdings" pitchFamily="2" charset="2"/>
              <a:buChar char="v"/>
            </a:pPr>
            <a:r>
              <a:rPr lang="en-US" dirty="0">
                <a:latin typeface="Times New Roman" pitchFamily="18" charset="0"/>
                <a:cs typeface="Times New Roman" pitchFamily="18" charset="0"/>
              </a:rPr>
              <a:t>Now, the Speed value cells will have a colored background highlighting</a:t>
            </a:r>
            <a:r>
              <a:rPr lang="en-US" dirty="0" smtClean="0">
                <a:latin typeface="Times New Roman" pitchFamily="18" charset="0"/>
                <a:cs typeface="Times New Roman" pitchFamily="18" charset="0"/>
              </a:rPr>
              <a:t>:</a:t>
            </a:r>
          </a:p>
          <a:p>
            <a:pPr marL="0" indent="0">
              <a:buNone/>
            </a:pPr>
            <a:endParaRPr lang="en-IN"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178" y="2060848"/>
            <a:ext cx="4853086" cy="3528392"/>
          </a:xfrm>
          <a:prstGeom prst="rect">
            <a:avLst/>
          </a:prstGeom>
        </p:spPr>
      </p:pic>
    </p:spTree>
    <p:extLst>
      <p:ext uri="{BB962C8B-B14F-4D97-AF65-F5344CB8AC3E}">
        <p14:creationId xmlns:p14="http://schemas.microsoft.com/office/powerpoint/2010/main" val="14174727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692696"/>
            <a:ext cx="6965245" cy="1202485"/>
          </a:xfrm>
        </p:spPr>
        <p:txBody>
          <a:bodyPr>
            <a:noAutofit/>
          </a:bodyPr>
          <a:lstStyle/>
          <a:p>
            <a:r>
              <a:rPr lang="en-IN" sz="4000" b="1" dirty="0">
                <a:latin typeface="Times New Roman" pitchFamily="18" charset="0"/>
                <a:cs typeface="Times New Roman" pitchFamily="18" charset="0"/>
              </a:rPr>
              <a:t>Excel Data Analysis Tools</a:t>
            </a:r>
            <a:r>
              <a:rPr lang="en-IN" sz="4000" b="1" dirty="0" smtClean="0">
                <a:latin typeface="Times New Roman" pitchFamily="18" charset="0"/>
                <a:cs typeface="Times New Roman" pitchFamily="18" charset="0"/>
              </a:rPr>
              <a:t>:</a:t>
            </a:r>
            <a:endParaRPr lang="en-IN" sz="4000" b="1" dirty="0"/>
          </a:p>
        </p:txBody>
      </p:sp>
      <p:sp>
        <p:nvSpPr>
          <p:cNvPr id="3" name="Content Placeholder 2"/>
          <p:cNvSpPr>
            <a:spLocks noGrp="1"/>
          </p:cNvSpPr>
          <p:nvPr>
            <p:ph idx="1"/>
          </p:nvPr>
        </p:nvSpPr>
        <p:spPr>
          <a:xfrm>
            <a:off x="1331640" y="1772816"/>
            <a:ext cx="6327805" cy="3950253"/>
          </a:xfrm>
        </p:spPr>
        <p:txBody>
          <a:bodyPr/>
          <a:lstStyle/>
          <a:p>
            <a:pPr>
              <a:buFont typeface="Wingdings" pitchFamily="2" charset="2"/>
              <a:buChar char="Ø"/>
            </a:pPr>
            <a:r>
              <a:rPr lang="en-IN" b="1" dirty="0">
                <a:latin typeface="Times New Roman" pitchFamily="18" charset="0"/>
                <a:cs typeface="Times New Roman" pitchFamily="18" charset="0"/>
              </a:rPr>
              <a:t>PivotTables and </a:t>
            </a:r>
            <a:r>
              <a:rPr lang="en-IN" b="1" dirty="0" err="1" smtClean="0">
                <a:latin typeface="Times New Roman" pitchFamily="18" charset="0"/>
                <a:cs typeface="Times New Roman" pitchFamily="18" charset="0"/>
              </a:rPr>
              <a:t>PivotCharts</a:t>
            </a:r>
            <a:endParaRPr lang="en-IN" b="1"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PivotTable used </a:t>
            </a:r>
            <a:r>
              <a:rPr lang="en-US" dirty="0">
                <a:latin typeface="Times New Roman" pitchFamily="18" charset="0"/>
                <a:cs typeface="Times New Roman" pitchFamily="18" charset="0"/>
              </a:rPr>
              <a:t>to summarize, analyze, explore, and present summary data. </a:t>
            </a:r>
            <a:endParaRPr lang="en-US" dirty="0" smtClean="0">
              <a:latin typeface="Times New Roman" pitchFamily="18" charset="0"/>
              <a:cs typeface="Times New Roman" pitchFamily="18" charset="0"/>
            </a:endParaRPr>
          </a:p>
          <a:p>
            <a:pPr>
              <a:buFont typeface="Arial" pitchFamily="34" charset="0"/>
              <a:buChar char="•"/>
            </a:pPr>
            <a:r>
              <a:rPr lang="en-US" dirty="0" err="1" smtClean="0">
                <a:latin typeface="Times New Roman" pitchFamily="18" charset="0"/>
                <a:cs typeface="Times New Roman" pitchFamily="18" charset="0"/>
              </a:rPr>
              <a:t>PivotCharts</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complement PivotTables by adding visualizations to the summary data in a </a:t>
            </a:r>
            <a:r>
              <a:rPr lang="en-US" dirty="0" smtClean="0">
                <a:latin typeface="Times New Roman" pitchFamily="18" charset="0"/>
                <a:cs typeface="Times New Roman" pitchFamily="18" charset="0"/>
              </a:rPr>
              <a:t>PivotTable </a:t>
            </a:r>
            <a:r>
              <a:rPr lang="en-US" dirty="0">
                <a:latin typeface="Times New Roman" pitchFamily="18" charset="0"/>
                <a:cs typeface="Times New Roman" pitchFamily="18" charset="0"/>
              </a:rPr>
              <a:t>and allow you to easily see comparisons, patterns, and trends.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7323814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908720"/>
            <a:ext cx="7056784" cy="5112568"/>
          </a:xfrm>
        </p:spPr>
        <p:txBody>
          <a:bodyPr/>
          <a:lstStyle/>
          <a:p>
            <a:pPr>
              <a:buFont typeface="Arial" pitchFamily="34" charset="0"/>
              <a:buChar char="•"/>
            </a:pPr>
            <a:r>
              <a:rPr lang="en-US" dirty="0">
                <a:latin typeface="Times New Roman" pitchFamily="18" charset="0"/>
                <a:cs typeface="Times New Roman" pitchFamily="18" charset="0"/>
              </a:rPr>
              <a:t>The Insert Chart dialog box lets you choose from a variety of PivotChart types. </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Some </a:t>
            </a:r>
            <a:r>
              <a:rPr lang="en-US" dirty="0">
                <a:latin typeface="Times New Roman" pitchFamily="18" charset="0"/>
                <a:cs typeface="Times New Roman" pitchFamily="18" charset="0"/>
              </a:rPr>
              <a:t>chart types will be better at displaying certain data than others. </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most common types of charts are Column, Bar, Line, and Pie. </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Column </a:t>
            </a:r>
            <a:r>
              <a:rPr lang="en-US" dirty="0">
                <a:latin typeface="Times New Roman" pitchFamily="18" charset="0"/>
                <a:cs typeface="Times New Roman" pitchFamily="18" charset="0"/>
              </a:rPr>
              <a:t>and Bar charts work well to compare different sets of data against each other.</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1444907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7744" y="1134145"/>
            <a:ext cx="4731698" cy="4599111"/>
          </a:xfrm>
        </p:spPr>
      </p:pic>
    </p:spTree>
    <p:extLst>
      <p:ext uri="{BB962C8B-B14F-4D97-AF65-F5344CB8AC3E}">
        <p14:creationId xmlns:p14="http://schemas.microsoft.com/office/powerpoint/2010/main" val="21912199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908720"/>
            <a:ext cx="7055363" cy="5174839"/>
          </a:xfrm>
        </p:spPr>
        <p:txBody>
          <a:bodyPr/>
          <a:lstStyle/>
          <a:p>
            <a:pPr>
              <a:buFont typeface="Wingdings" pitchFamily="2" charset="2"/>
              <a:buChar char="Ø"/>
            </a:pPr>
            <a:r>
              <a:rPr lang="en-US" b="1" dirty="0">
                <a:latin typeface="Times New Roman" pitchFamily="18" charset="0"/>
                <a:cs typeface="Times New Roman" pitchFamily="18" charset="0"/>
              </a:rPr>
              <a:t>What-If analysis and Scenario </a:t>
            </a:r>
            <a:r>
              <a:rPr lang="en-US" b="1" dirty="0" smtClean="0">
                <a:latin typeface="Times New Roman" pitchFamily="18" charset="0"/>
                <a:cs typeface="Times New Roman" pitchFamily="18" charset="0"/>
              </a:rPr>
              <a:t>Manager:</a:t>
            </a:r>
          </a:p>
          <a:p>
            <a:pPr>
              <a:buFont typeface="Courier New" pitchFamily="49" charset="0"/>
              <a:buChar char="o"/>
            </a:pPr>
            <a:r>
              <a:rPr lang="en-US" sz="2000" dirty="0">
                <a:latin typeface="Times New Roman" pitchFamily="18" charset="0"/>
                <a:cs typeface="Times New Roman" pitchFamily="18" charset="0"/>
              </a:rPr>
              <a:t>What-if analysis is a process of changing cells' values to see how those changes will affect the worksheet's outcome.</a:t>
            </a:r>
            <a:r>
              <a:rPr lang="en-US" dirty="0"/>
              <a:t> </a:t>
            </a:r>
            <a:endParaRPr lang="en-IN" dirty="0">
              <a:latin typeface="Times New Roman" pitchFamily="18" charset="0"/>
              <a:cs typeface="Times New Roman" pitchFamily="18" charset="0"/>
            </a:endParaRPr>
          </a:p>
          <a:p>
            <a:pPr>
              <a:buFont typeface="Courier New" pitchFamily="49" charset="0"/>
              <a:buChar char="o"/>
            </a:pPr>
            <a:r>
              <a:rPr lang="en-US" sz="2000" dirty="0">
                <a:latin typeface="Times New Roman" pitchFamily="18" charset="0"/>
                <a:cs typeface="Times New Roman" pitchFamily="18" charset="0"/>
              </a:rPr>
              <a:t>To enable the what-if analysis tool go to the </a:t>
            </a:r>
            <a:r>
              <a:rPr lang="en-US" sz="2000" b="1" dirty="0">
                <a:latin typeface="Times New Roman" pitchFamily="18" charset="0"/>
                <a:cs typeface="Times New Roman" pitchFamily="18" charset="0"/>
              </a:rPr>
              <a:t>Data</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menu tab </a:t>
            </a:r>
            <a:r>
              <a:rPr lang="en-US" sz="2000" dirty="0">
                <a:latin typeface="Times New Roman" pitchFamily="18" charset="0"/>
                <a:cs typeface="Times New Roman" pitchFamily="18" charset="0"/>
              </a:rPr>
              <a:t>and click on the What-If Analysis option under the Forecast section</a:t>
            </a:r>
            <a:r>
              <a:rPr lang="en-US" sz="2000" dirty="0" smtClean="0">
                <a:latin typeface="Times New Roman" pitchFamily="18" charset="0"/>
                <a:cs typeface="Times New Roman" pitchFamily="18" charset="0"/>
              </a:rPr>
              <a:t>.</a:t>
            </a:r>
          </a:p>
          <a:p>
            <a:pPr>
              <a:buFont typeface="Courier New" pitchFamily="49" charset="0"/>
              <a:buChar char="o"/>
            </a:pPr>
            <a:endParaRPr lang="en-US" sz="2000" dirty="0" smtClean="0">
              <a:latin typeface="Times New Roman" pitchFamily="18" charset="0"/>
              <a:cs typeface="Times New Roman" pitchFamily="18" charset="0"/>
            </a:endParaRPr>
          </a:p>
          <a:p>
            <a:pPr>
              <a:buFont typeface="Courier New" pitchFamily="49" charset="0"/>
              <a:buChar char="o"/>
            </a:pPr>
            <a:endParaRPr lang="en-IN" sz="2000" dirty="0" smtClean="0">
              <a:latin typeface="Times New Roman" pitchFamily="18" charset="0"/>
              <a:cs typeface="Times New Roman" pitchFamily="18" charset="0"/>
            </a:endParaRPr>
          </a:p>
          <a:p>
            <a:pPr>
              <a:buFont typeface="Courier New" pitchFamily="49" charset="0"/>
              <a:buChar char="o"/>
            </a:pPr>
            <a:endParaRPr lang="en-IN" sz="2000" dirty="0">
              <a:latin typeface="Times New Roman" pitchFamily="18" charset="0"/>
              <a:cs typeface="Times New Roman" pitchFamily="18" charset="0"/>
            </a:endParaRPr>
          </a:p>
          <a:p>
            <a:pPr>
              <a:buFont typeface="Courier New" pitchFamily="49" charset="0"/>
              <a:buChar char="o"/>
            </a:pPr>
            <a:endParaRPr lang="en-IN" sz="2000" dirty="0" smtClean="0">
              <a:latin typeface="Times New Roman" pitchFamily="18" charset="0"/>
              <a:cs typeface="Times New Roman" pitchFamily="18" charset="0"/>
            </a:endParaRPr>
          </a:p>
          <a:p>
            <a:pPr>
              <a:buFont typeface="Courier New" pitchFamily="49" charset="0"/>
              <a:buChar char="o"/>
            </a:pPr>
            <a:endParaRPr lang="en-IN" sz="2000" dirty="0">
              <a:latin typeface="Times New Roman" pitchFamily="18" charset="0"/>
              <a:cs typeface="Times New Roman" pitchFamily="18" charset="0"/>
            </a:endParaRPr>
          </a:p>
          <a:p>
            <a:pPr>
              <a:buFont typeface="Courier New" pitchFamily="49" charset="0"/>
              <a:buChar char="o"/>
            </a:pPr>
            <a:r>
              <a:rPr lang="en-US" sz="2000" dirty="0">
                <a:latin typeface="Times New Roman" pitchFamily="18" charset="0"/>
                <a:cs typeface="Times New Roman" pitchFamily="18" charset="0"/>
              </a:rPr>
              <a:t>Now click on the </a:t>
            </a:r>
            <a:r>
              <a:rPr lang="en-US" sz="2000" b="1" dirty="0">
                <a:latin typeface="Times New Roman" pitchFamily="18" charset="0"/>
                <a:cs typeface="Times New Roman" pitchFamily="18" charset="0"/>
              </a:rPr>
              <a:t>What-If Analysis</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hlinkClick r:id="rId2"/>
              </a:rPr>
              <a:t>Excel</a:t>
            </a:r>
            <a:r>
              <a:rPr lang="en-US" sz="2000" dirty="0">
                <a:latin typeface="Times New Roman" pitchFamily="18" charset="0"/>
                <a:cs typeface="Times New Roman" pitchFamily="18" charset="0"/>
              </a:rPr>
              <a:t> has the following What-if analysis tools that can be used based on the data analysis needs:</a:t>
            </a:r>
            <a:endParaRPr lang="en-IN" sz="2000" dirty="0">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8045" y="2996952"/>
            <a:ext cx="5920299" cy="1435224"/>
          </a:xfrm>
          <a:prstGeom prst="rect">
            <a:avLst/>
          </a:prstGeom>
        </p:spPr>
      </p:pic>
    </p:spTree>
    <p:extLst>
      <p:ext uri="{BB962C8B-B14F-4D97-AF65-F5344CB8AC3E}">
        <p14:creationId xmlns:p14="http://schemas.microsoft.com/office/powerpoint/2010/main" val="32487442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9592" y="908720"/>
            <a:ext cx="7416824" cy="5256584"/>
          </a:xfrm>
        </p:spPr>
        <p:txBody>
          <a:bodyPr>
            <a:normAutofit/>
          </a:bodyPr>
          <a:lstStyle/>
          <a:p>
            <a:r>
              <a:rPr lang="en-IN" sz="2000" dirty="0">
                <a:latin typeface="Times New Roman" pitchFamily="18" charset="0"/>
                <a:cs typeface="Times New Roman" pitchFamily="18" charset="0"/>
              </a:rPr>
              <a:t>Scenario Manager</a:t>
            </a:r>
          </a:p>
          <a:p>
            <a:r>
              <a:rPr lang="en-IN" sz="2000" dirty="0">
                <a:latin typeface="Times New Roman" pitchFamily="18" charset="0"/>
                <a:cs typeface="Times New Roman" pitchFamily="18" charset="0"/>
              </a:rPr>
              <a:t>Goal Seek</a:t>
            </a:r>
          </a:p>
          <a:p>
            <a:r>
              <a:rPr lang="en-IN" sz="2000" dirty="0">
                <a:latin typeface="Times New Roman" pitchFamily="18" charset="0"/>
                <a:cs typeface="Times New Roman" pitchFamily="18" charset="0"/>
              </a:rPr>
              <a:t>Data </a:t>
            </a:r>
            <a:r>
              <a:rPr lang="en-IN" sz="2000" dirty="0" smtClean="0">
                <a:latin typeface="Times New Roman" pitchFamily="18" charset="0"/>
                <a:cs typeface="Times New Roman" pitchFamily="18" charset="0"/>
              </a:rPr>
              <a:t>Tables</a:t>
            </a:r>
          </a:p>
          <a:p>
            <a:endParaRPr lang="en-IN" dirty="0"/>
          </a:p>
          <a:p>
            <a:endParaRPr lang="en-IN" dirty="0" smtClean="0"/>
          </a:p>
          <a:p>
            <a:endParaRPr lang="en-IN" dirty="0"/>
          </a:p>
          <a:p>
            <a:pPr marL="0" indent="0">
              <a:buNone/>
            </a:pPr>
            <a:endParaRPr lang="en-IN" dirty="0"/>
          </a:p>
          <a:p>
            <a:pPr marL="0" indent="0">
              <a:buNone/>
            </a:pPr>
            <a:endParaRPr lang="en-US" sz="2000"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Tables and Scenarios take sets of input values and project forward to determine possible </a:t>
            </a:r>
            <a:r>
              <a:rPr lang="en-US" sz="2000" dirty="0" smtClean="0">
                <a:latin typeface="Times New Roman" pitchFamily="18" charset="0"/>
                <a:cs typeface="Times New Roman" pitchFamily="18" charset="0"/>
              </a:rPr>
              <a:t>results.</a:t>
            </a:r>
          </a:p>
          <a:p>
            <a:pPr>
              <a:buFont typeface="Courier New" pitchFamily="49" charset="0"/>
              <a:buChar char="o"/>
            </a:pPr>
            <a:r>
              <a:rPr lang="en-US" sz="2000" dirty="0" smtClean="0">
                <a:latin typeface="Times New Roman" pitchFamily="18" charset="0"/>
                <a:cs typeface="Times New Roman" pitchFamily="18" charset="0"/>
              </a:rPr>
              <a:t>Goal </a:t>
            </a:r>
            <a:r>
              <a:rPr lang="en-US" sz="2000" dirty="0">
                <a:latin typeface="Times New Roman" pitchFamily="18" charset="0"/>
                <a:cs typeface="Times New Roman" pitchFamily="18" charset="0"/>
              </a:rPr>
              <a:t>seek differs from Data Tables and Scenarios in that it takes a result and projects backward to determine possible input values that produce that result</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152" y="2132856"/>
            <a:ext cx="4582096" cy="1944216"/>
          </a:xfrm>
          <a:prstGeom prst="rect">
            <a:avLst/>
          </a:prstGeom>
        </p:spPr>
      </p:pic>
    </p:spTree>
    <p:extLst>
      <p:ext uri="{BB962C8B-B14F-4D97-AF65-F5344CB8AC3E}">
        <p14:creationId xmlns:p14="http://schemas.microsoft.com/office/powerpoint/2010/main" val="1943811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836712"/>
            <a:ext cx="7272808" cy="5256584"/>
          </a:xfrm>
        </p:spPr>
        <p:txBody>
          <a:bodyPr>
            <a:normAutofit/>
          </a:bodyPr>
          <a:lstStyle/>
          <a:p>
            <a:pPr marL="0" indent="0">
              <a:buNone/>
            </a:pPr>
            <a:r>
              <a:rPr lang="en-IN" b="1" dirty="0" smtClean="0">
                <a:latin typeface="Times New Roman" pitchFamily="18" charset="0"/>
                <a:cs typeface="Times New Roman" pitchFamily="18" charset="0"/>
              </a:rPr>
              <a:t>1. Scenario </a:t>
            </a:r>
            <a:r>
              <a:rPr lang="en-IN" b="1" dirty="0">
                <a:latin typeface="Times New Roman" pitchFamily="18" charset="0"/>
                <a:cs typeface="Times New Roman" pitchFamily="18" charset="0"/>
              </a:rPr>
              <a:t>Manager</a:t>
            </a:r>
          </a:p>
          <a:p>
            <a:pPr>
              <a:buFont typeface="Courier New" pitchFamily="49" charset="0"/>
              <a:buChar char="o"/>
            </a:pPr>
            <a:r>
              <a:rPr lang="en-US" sz="2000" dirty="0">
                <a:latin typeface="Times New Roman" pitchFamily="18" charset="0"/>
                <a:cs typeface="Times New Roman" pitchFamily="18" charset="0"/>
              </a:rPr>
              <a:t>A scenario is a set of values that Excel saves and can substitute automatically in cells on a worksheet. Below are the following key </a:t>
            </a:r>
            <a:r>
              <a:rPr lang="en-US" sz="2000" dirty="0" smtClean="0">
                <a:latin typeface="Times New Roman" pitchFamily="18" charset="0"/>
                <a:cs typeface="Times New Roman" pitchFamily="18" charset="0"/>
              </a:rPr>
              <a:t>features:</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You can create and save different groups of values on a </a:t>
            </a:r>
            <a:r>
              <a:rPr lang="en-US" sz="2000" dirty="0" smtClean="0">
                <a:latin typeface="Times New Roman" pitchFamily="18" charset="0"/>
                <a:cs typeface="Times New Roman" pitchFamily="18" charset="0"/>
              </a:rPr>
              <a:t>worksheet</a:t>
            </a:r>
          </a:p>
          <a:p>
            <a:pPr>
              <a:buFont typeface="Arial" pitchFamily="34" charset="0"/>
              <a:buChar char="•"/>
            </a:pPr>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hen </a:t>
            </a:r>
            <a:r>
              <a:rPr lang="en-US" sz="2000" dirty="0">
                <a:latin typeface="Times New Roman" pitchFamily="18" charset="0"/>
                <a:cs typeface="Times New Roman" pitchFamily="18" charset="0"/>
              </a:rPr>
              <a:t>switch to any of these new scenarios to view different results.</a:t>
            </a:r>
          </a:p>
          <a:p>
            <a:pPr>
              <a:buFont typeface="Arial" pitchFamily="34" charset="0"/>
              <a:buChar char="•"/>
            </a:pPr>
            <a:r>
              <a:rPr lang="en-US" sz="2000" dirty="0">
                <a:latin typeface="Times New Roman" pitchFamily="18" charset="0"/>
                <a:cs typeface="Times New Roman" pitchFamily="18" charset="0"/>
              </a:rPr>
              <a:t>A scenario can have multiple variables, but it can accommodate only up to 32 values.</a:t>
            </a:r>
          </a:p>
          <a:p>
            <a:pPr>
              <a:buFont typeface="Arial" pitchFamily="34" charset="0"/>
              <a:buChar char="•"/>
            </a:pPr>
            <a:r>
              <a:rPr lang="en-US" sz="2000" dirty="0">
                <a:latin typeface="Times New Roman" pitchFamily="18" charset="0"/>
                <a:cs typeface="Times New Roman" pitchFamily="18" charset="0"/>
              </a:rPr>
              <a:t>You can also create a scenario summary report, which combines all the scenarios on one </a:t>
            </a:r>
            <a:r>
              <a:rPr lang="en-US" sz="2000" dirty="0" smtClean="0">
                <a:latin typeface="Times New Roman" pitchFamily="18" charset="0"/>
                <a:cs typeface="Times New Roman" pitchFamily="18" charset="0"/>
              </a:rPr>
              <a:t>worksheet.</a:t>
            </a:r>
          </a:p>
          <a:p>
            <a:pPr>
              <a:buFont typeface="Arial" pitchFamily="34" charset="0"/>
              <a:buChar char="•"/>
            </a:pPr>
            <a:r>
              <a:rPr lang="en-US" sz="2000" dirty="0" smtClean="0">
                <a:latin typeface="Times New Roman" pitchFamily="18" charset="0"/>
                <a:cs typeface="Times New Roman" pitchFamily="18" charset="0"/>
              </a:rPr>
              <a:t>Scenario </a:t>
            </a:r>
            <a:r>
              <a:rPr lang="en-US" sz="2000" dirty="0">
                <a:latin typeface="Times New Roman" pitchFamily="18" charset="0"/>
                <a:cs typeface="Times New Roman" pitchFamily="18" charset="0"/>
              </a:rPr>
              <a:t>Manager is a dialog box that allows you to save the values as a scenario and name the scenario.</a:t>
            </a:r>
          </a:p>
          <a:p>
            <a:pPr marL="0" indent="0">
              <a:buNone/>
            </a:pPr>
            <a:endParaRPr lang="en-IN" dirty="0"/>
          </a:p>
        </p:txBody>
      </p:sp>
    </p:spTree>
    <p:extLst>
      <p:ext uri="{BB962C8B-B14F-4D97-AF65-F5344CB8AC3E}">
        <p14:creationId xmlns:p14="http://schemas.microsoft.com/office/powerpoint/2010/main" val="199855895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836712"/>
            <a:ext cx="6687845" cy="4886357"/>
          </a:xfrm>
        </p:spPr>
        <p:txBody>
          <a:bodyPr>
            <a:normAutofit/>
          </a:bodyPr>
          <a:lstStyle/>
          <a:p>
            <a:pPr marL="0" indent="0">
              <a:buNone/>
            </a:pPr>
            <a:r>
              <a:rPr lang="en-US" b="1" dirty="0" smtClean="0">
                <a:latin typeface="Times New Roman" pitchFamily="18" charset="0"/>
                <a:cs typeface="Times New Roman" pitchFamily="18" charset="0"/>
              </a:rPr>
              <a:t>2</a:t>
            </a:r>
            <a:r>
              <a:rPr lang="en-US" b="1" dirty="0">
                <a:latin typeface="Times New Roman" pitchFamily="18" charset="0"/>
                <a:cs typeface="Times New Roman" pitchFamily="18" charset="0"/>
              </a:rPr>
              <a:t>. Goal Seek</a:t>
            </a:r>
            <a:endParaRPr lang="en-US" dirty="0">
              <a:latin typeface="Times New Roman" pitchFamily="18" charset="0"/>
              <a:cs typeface="Times New Roman" pitchFamily="18" charset="0"/>
            </a:endParaRPr>
          </a:p>
          <a:p>
            <a:pPr>
              <a:buFont typeface="Courier New" pitchFamily="49" charset="0"/>
              <a:buChar char="o"/>
            </a:pPr>
            <a:r>
              <a:rPr lang="en-US" sz="2000" dirty="0">
                <a:latin typeface="Times New Roman" pitchFamily="18" charset="0"/>
                <a:cs typeface="Times New Roman" pitchFamily="18" charset="0"/>
              </a:rPr>
              <a:t>Goal Seek is useful if you want to know the formula's result but unsure what input value the formula needs to get that result. </a:t>
            </a:r>
            <a:endParaRPr lang="en-US" sz="2000"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example, if you want to borrow a loan and know the loan amount, tenure of loan and the EMI that you can pay, you can use Goal Seek to find the interest rate at which you can avail of the loan.</a:t>
            </a:r>
          </a:p>
          <a:p>
            <a:pPr>
              <a:buFont typeface="Courier New" pitchFamily="49" charset="0"/>
              <a:buChar char="o"/>
            </a:pPr>
            <a:r>
              <a:rPr lang="en-US" sz="2000" dirty="0">
                <a:latin typeface="Times New Roman" pitchFamily="18" charset="0"/>
                <a:cs typeface="Times New Roman" pitchFamily="18" charset="0"/>
              </a:rPr>
              <a:t>Goal Seek can be used only with one variable input value. </a:t>
            </a:r>
            <a:endParaRPr lang="en-US" sz="2000"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you have more than one variable for input values, you can use the Solver add-in.</a:t>
            </a:r>
          </a:p>
          <a:p>
            <a:endParaRPr lang="en-IN" dirty="0"/>
          </a:p>
        </p:txBody>
      </p:sp>
    </p:spTree>
    <p:extLst>
      <p:ext uri="{BB962C8B-B14F-4D97-AF65-F5344CB8AC3E}">
        <p14:creationId xmlns:p14="http://schemas.microsoft.com/office/powerpoint/2010/main" val="27145762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836712"/>
            <a:ext cx="7128792" cy="5328592"/>
          </a:xfrm>
        </p:spPr>
        <p:txBody>
          <a:bodyPr/>
          <a:lstStyle/>
          <a:p>
            <a:pPr marL="0" indent="0">
              <a:buNone/>
            </a:pPr>
            <a:r>
              <a:rPr lang="en-IN" b="1" dirty="0">
                <a:latin typeface="Times New Roman" pitchFamily="18" charset="0"/>
                <a:cs typeface="Times New Roman" pitchFamily="18" charset="0"/>
              </a:rPr>
              <a:t>3. Data Table</a:t>
            </a:r>
            <a:endParaRPr lang="en-IN" dirty="0">
              <a:latin typeface="Times New Roman" pitchFamily="18" charset="0"/>
              <a:cs typeface="Times New Roman" pitchFamily="18" charset="0"/>
            </a:endParaRPr>
          </a:p>
          <a:p>
            <a:pPr>
              <a:buFont typeface="Courier New" pitchFamily="49" charset="0"/>
              <a:buChar char="o"/>
            </a:pPr>
            <a:r>
              <a:rPr lang="en-US" sz="2000" dirty="0">
                <a:latin typeface="Times New Roman" pitchFamily="18" charset="0"/>
                <a:cs typeface="Times New Roman" pitchFamily="18" charset="0"/>
              </a:rPr>
              <a:t>A Data Table is a range of cells where you can change values in some of the cells and answer different answers to a </a:t>
            </a:r>
            <a:r>
              <a:rPr lang="en-US" sz="2000" dirty="0" smtClean="0">
                <a:latin typeface="Times New Roman" pitchFamily="18" charset="0"/>
                <a:cs typeface="Times New Roman" pitchFamily="18" charset="0"/>
              </a:rPr>
              <a:t>problem.</a:t>
            </a:r>
          </a:p>
          <a:p>
            <a:pPr>
              <a:buFont typeface="Courier New" pitchFamily="49" charset="0"/>
              <a:buChar char="o"/>
            </a:pP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example, you might want to know how much loan you can afford for a home by analyzing different loan amounts and interest rates. </a:t>
            </a:r>
            <a:endParaRPr lang="en-US" sz="2000"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You </a:t>
            </a:r>
            <a:r>
              <a:rPr lang="en-US" sz="2000" dirty="0">
                <a:latin typeface="Times New Roman" pitchFamily="18" charset="0"/>
                <a:cs typeface="Times New Roman" pitchFamily="18" charset="0"/>
              </a:rPr>
              <a:t>can put these different values and the </a:t>
            </a:r>
            <a:r>
              <a:rPr lang="en-US" sz="2000" b="1" dirty="0">
                <a:latin typeface="Times New Roman" pitchFamily="18" charset="0"/>
                <a:cs typeface="Times New Roman" pitchFamily="18" charset="0"/>
              </a:rPr>
              <a:t>PMT</a:t>
            </a:r>
            <a:r>
              <a:rPr lang="en-US" sz="2000" dirty="0">
                <a:latin typeface="Times New Roman" pitchFamily="18" charset="0"/>
                <a:cs typeface="Times New Roman" pitchFamily="18" charset="0"/>
              </a:rPr>
              <a:t> function in a Data Table and get the desired result.</a:t>
            </a:r>
          </a:p>
          <a:p>
            <a:pPr>
              <a:buFont typeface="Courier New" pitchFamily="49" charset="0"/>
              <a:buChar char="o"/>
            </a:pPr>
            <a:r>
              <a:rPr lang="en-US" sz="2000" dirty="0">
                <a:latin typeface="Times New Roman" pitchFamily="18" charset="0"/>
                <a:cs typeface="Times New Roman" pitchFamily="18" charset="0"/>
              </a:rPr>
              <a:t>A Data Table works only with one or two variables, but it can accept many different values for those variables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473443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836712"/>
            <a:ext cx="7128792" cy="5328592"/>
          </a:xfrm>
        </p:spPr>
        <p:txBody>
          <a:bodyPr/>
          <a:lstStyle/>
          <a:p>
            <a:pPr>
              <a:buFont typeface="Wingdings" pitchFamily="2" charset="2"/>
              <a:buChar char="Ø"/>
            </a:pPr>
            <a:r>
              <a:rPr lang="en-IN" b="1" dirty="0">
                <a:latin typeface="Times New Roman" pitchFamily="18" charset="0"/>
                <a:cs typeface="Times New Roman" pitchFamily="18" charset="0"/>
              </a:rPr>
              <a:t>Solver add-in for </a:t>
            </a:r>
            <a:r>
              <a:rPr lang="en-IN" b="1" dirty="0" smtClean="0">
                <a:latin typeface="Times New Roman" pitchFamily="18" charset="0"/>
                <a:cs typeface="Times New Roman" pitchFamily="18" charset="0"/>
              </a:rPr>
              <a:t>optimization</a:t>
            </a:r>
          </a:p>
          <a:p>
            <a:pPr>
              <a:buFont typeface="Courier New" pitchFamily="49" charset="0"/>
              <a:buChar char="o"/>
            </a:pPr>
            <a:r>
              <a:rPr lang="en-US" sz="2000" dirty="0">
                <a:latin typeface="Times New Roman" pitchFamily="18" charset="0"/>
                <a:cs typeface="Times New Roman" pitchFamily="18" charset="0"/>
              </a:rPr>
              <a:t>The Excel Solver add-in is especially useful for solving linear programming </a:t>
            </a:r>
            <a:r>
              <a:rPr lang="en-US" sz="2000" dirty="0" smtClean="0">
                <a:latin typeface="Times New Roman" pitchFamily="18" charset="0"/>
                <a:cs typeface="Times New Roman" pitchFamily="18" charset="0"/>
              </a:rPr>
              <a:t>problems likes </a:t>
            </a:r>
            <a:r>
              <a:rPr lang="en-US" sz="2000" dirty="0">
                <a:latin typeface="Times New Roman" pitchFamily="18" charset="0"/>
                <a:cs typeface="Times New Roman" pitchFamily="18" charset="0"/>
              </a:rPr>
              <a:t>linear optimization </a:t>
            </a:r>
            <a:r>
              <a:rPr lang="en-US" sz="2000" dirty="0" smtClean="0">
                <a:latin typeface="Times New Roman" pitchFamily="18" charset="0"/>
                <a:cs typeface="Times New Roman" pitchFamily="18" charset="0"/>
              </a:rPr>
              <a:t>problems </a:t>
            </a:r>
            <a:r>
              <a:rPr lang="en-US" sz="2000" dirty="0">
                <a:latin typeface="Times New Roman" pitchFamily="18" charset="0"/>
                <a:cs typeface="Times New Roman" pitchFamily="18" charset="0"/>
              </a:rPr>
              <a:t>and therefore is sometimes called a linear programming solver. </a:t>
            </a:r>
            <a:endParaRPr lang="en-US" sz="2000"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Apart </a:t>
            </a:r>
            <a:r>
              <a:rPr lang="en-US" sz="2000" dirty="0">
                <a:latin typeface="Times New Roman" pitchFamily="18" charset="0"/>
                <a:cs typeface="Times New Roman" pitchFamily="18" charset="0"/>
              </a:rPr>
              <a:t>from that, it can handle smooth nonlinear and non-smooth problems</a:t>
            </a:r>
            <a:r>
              <a:rPr lang="en-US" sz="2000" dirty="0" smtClean="0">
                <a:latin typeface="Times New Roman" pitchFamily="18" charset="0"/>
                <a:cs typeface="Times New Roman" pitchFamily="18" charset="0"/>
              </a:rPr>
              <a:t>.</a:t>
            </a:r>
          </a:p>
          <a:p>
            <a:pPr>
              <a:buFont typeface="Courier New" pitchFamily="49" charset="0"/>
              <a:buChar char="o"/>
            </a:pPr>
            <a:r>
              <a:rPr lang="en-US" sz="2000" dirty="0" smtClean="0">
                <a:latin typeface="Times New Roman" pitchFamily="18" charset="0"/>
                <a:cs typeface="Times New Roman" pitchFamily="18" charset="0"/>
              </a:rPr>
              <a:t>Use </a:t>
            </a:r>
            <a:r>
              <a:rPr lang="en-US" sz="2000" dirty="0">
                <a:latin typeface="Times New Roman" pitchFamily="18" charset="0"/>
                <a:cs typeface="Times New Roman" pitchFamily="18" charset="0"/>
              </a:rPr>
              <a:t>Solver to find an optimal (maximum or minimum) value for a formula in one cell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called </a:t>
            </a:r>
            <a:r>
              <a:rPr lang="en-US" sz="2000" dirty="0">
                <a:latin typeface="Times New Roman" pitchFamily="18" charset="0"/>
                <a:cs typeface="Times New Roman" pitchFamily="18" charset="0"/>
              </a:rPr>
              <a:t>the objective cell — subject to constraints, or limits, on the values of other formula cells on a worksheet.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089089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980728"/>
            <a:ext cx="6624736" cy="4896544"/>
          </a:xfrm>
        </p:spPr>
        <p:txBody>
          <a:bodyPr>
            <a:normAutofit lnSpcReduction="10000"/>
          </a:bodyPr>
          <a:lstStyle/>
          <a:p>
            <a:pPr>
              <a:buFont typeface="Wingdings" pitchFamily="2" charset="2"/>
              <a:buChar char="Ø"/>
            </a:pPr>
            <a:r>
              <a:rPr lang="en-IN" sz="2000" b="1" dirty="0">
                <a:latin typeface="Times New Roman" pitchFamily="18" charset="0"/>
                <a:cs typeface="Times New Roman" pitchFamily="18" charset="0"/>
              </a:rPr>
              <a:t>Filtering</a:t>
            </a:r>
          </a:p>
          <a:p>
            <a:pPr>
              <a:buFont typeface="Arial" pitchFamily="34" charset="0"/>
              <a:buChar char="•"/>
            </a:pPr>
            <a:r>
              <a:rPr lang="en-US" sz="2000" dirty="0">
                <a:latin typeface="Times New Roman" pitchFamily="18" charset="0"/>
                <a:cs typeface="Times New Roman" pitchFamily="18" charset="0"/>
              </a:rPr>
              <a:t>Filtering is a process of sorting data by a certain </a:t>
            </a:r>
            <a:r>
              <a:rPr lang="en-US" sz="2000" dirty="0" smtClean="0">
                <a:latin typeface="Times New Roman" pitchFamily="18" charset="0"/>
                <a:cs typeface="Times New Roman" pitchFamily="18" charset="0"/>
              </a:rPr>
              <a:t>criteria.</a:t>
            </a:r>
          </a:p>
          <a:p>
            <a:pPr>
              <a:buFont typeface="Arial" pitchFamily="34" charset="0"/>
              <a:buChar char="•"/>
            </a:pPr>
            <a:r>
              <a:rPr lang="en-US" sz="2000" dirty="0" smtClean="0">
                <a:latin typeface="Times New Roman" pitchFamily="18" charset="0"/>
                <a:cs typeface="Times New Roman" pitchFamily="18" charset="0"/>
              </a:rPr>
              <a:t>It’s </a:t>
            </a:r>
            <a:r>
              <a:rPr lang="en-US" sz="2000" dirty="0">
                <a:latin typeface="Times New Roman" pitchFamily="18" charset="0"/>
                <a:cs typeface="Times New Roman" pitchFamily="18" charset="0"/>
              </a:rPr>
              <a:t>an effective way to identify subsets of data from the larger dataset</a:t>
            </a:r>
            <a:r>
              <a:rPr lang="en-US" sz="2000" dirty="0" smtClean="0">
                <a:latin typeface="Times New Roman" pitchFamily="18" charset="0"/>
                <a:cs typeface="Times New Roman" pitchFamily="18" charset="0"/>
              </a:rPr>
              <a:t>.</a:t>
            </a:r>
          </a:p>
          <a:p>
            <a:pPr>
              <a:buFont typeface="Wingdings" pitchFamily="2" charset="2"/>
              <a:buChar char="Ø"/>
            </a:pPr>
            <a:r>
              <a:rPr lang="en-IN" sz="2000" b="1" dirty="0" smtClean="0">
                <a:latin typeface="Times New Roman" pitchFamily="18" charset="0"/>
                <a:cs typeface="Times New Roman" pitchFamily="18" charset="0"/>
              </a:rPr>
              <a:t>Sorting</a:t>
            </a:r>
          </a:p>
          <a:p>
            <a:pPr>
              <a:buFont typeface="Arial" pitchFamily="34" charset="0"/>
              <a:buChar char="•"/>
            </a:pPr>
            <a:r>
              <a:rPr lang="en-US" sz="2000" dirty="0" smtClean="0">
                <a:latin typeface="Times New Roman" pitchFamily="18" charset="0"/>
                <a:cs typeface="Times New Roman" pitchFamily="18" charset="0"/>
              </a:rPr>
              <a:t>Sorting </a:t>
            </a:r>
            <a:r>
              <a:rPr lang="en-US" sz="2000" dirty="0">
                <a:latin typeface="Times New Roman" pitchFamily="18" charset="0"/>
                <a:cs typeface="Times New Roman" pitchFamily="18" charset="0"/>
              </a:rPr>
              <a:t>is another technique of data analysis and is used to rearrange the order of </a:t>
            </a:r>
            <a:r>
              <a:rPr lang="en-US" sz="2000" dirty="0" smtClean="0">
                <a:latin typeface="Times New Roman" pitchFamily="18" charset="0"/>
                <a:cs typeface="Times New Roman" pitchFamily="18" charset="0"/>
              </a:rPr>
              <a:t>our data.</a:t>
            </a:r>
          </a:p>
          <a:p>
            <a:pPr>
              <a:buFont typeface="Arial" pitchFamily="34" charset="0"/>
              <a:buChar char="•"/>
            </a:pPr>
            <a:r>
              <a:rPr lang="en-US" sz="2000" dirty="0" smtClean="0">
                <a:latin typeface="Times New Roman" pitchFamily="18" charset="0"/>
                <a:cs typeface="Times New Roman" pitchFamily="18" charset="0"/>
              </a:rPr>
              <a:t>It’s </a:t>
            </a:r>
            <a:r>
              <a:rPr lang="en-US" sz="2000" dirty="0">
                <a:latin typeface="Times New Roman" pitchFamily="18" charset="0"/>
                <a:cs typeface="Times New Roman" pitchFamily="18" charset="0"/>
              </a:rPr>
              <a:t>an easy way of exploring and understanding </a:t>
            </a:r>
            <a:r>
              <a:rPr lang="en-US" sz="2000" dirty="0" smtClean="0">
                <a:latin typeface="Times New Roman" pitchFamily="18" charset="0"/>
                <a:cs typeface="Times New Roman" pitchFamily="18" charset="0"/>
              </a:rPr>
              <a:t>our </a:t>
            </a:r>
            <a:r>
              <a:rPr lang="en-US" sz="2000" dirty="0">
                <a:latin typeface="Times New Roman" pitchFamily="18" charset="0"/>
                <a:cs typeface="Times New Roman" pitchFamily="18" charset="0"/>
              </a:rPr>
              <a:t>data.</a:t>
            </a:r>
            <a:endParaRPr lang="en-IN" sz="2000" b="1" dirty="0">
              <a:latin typeface="Times New Roman" pitchFamily="18" charset="0"/>
              <a:cs typeface="Times New Roman" pitchFamily="18" charset="0"/>
            </a:endParaRPr>
          </a:p>
          <a:p>
            <a:pPr>
              <a:buFont typeface="Wingdings" pitchFamily="2" charset="2"/>
              <a:buChar char="Ø"/>
            </a:pPr>
            <a:r>
              <a:rPr lang="en-IN" sz="2000" b="1" dirty="0" smtClean="0">
                <a:latin typeface="Times New Roman" pitchFamily="18" charset="0"/>
                <a:cs typeface="Times New Roman" pitchFamily="18" charset="0"/>
              </a:rPr>
              <a:t>Grouping</a:t>
            </a:r>
          </a:p>
          <a:p>
            <a:pPr>
              <a:buFont typeface="Arial" pitchFamily="34" charset="0"/>
              <a:buChar char="•"/>
            </a:pPr>
            <a:r>
              <a:rPr lang="en-US" sz="2000" dirty="0">
                <a:latin typeface="Times New Roman" pitchFamily="18" charset="0"/>
                <a:cs typeface="Times New Roman" pitchFamily="18" charset="0"/>
              </a:rPr>
              <a:t>Grouping is an excellent way to analyze your </a:t>
            </a:r>
            <a:r>
              <a:rPr lang="en-US" sz="2000" dirty="0" smtClean="0">
                <a:latin typeface="Times New Roman" pitchFamily="18" charset="0"/>
                <a:cs typeface="Times New Roman" pitchFamily="18" charset="0"/>
              </a:rPr>
              <a:t>data.</a:t>
            </a:r>
          </a:p>
          <a:p>
            <a:pPr>
              <a:buFont typeface="Arial" pitchFamily="34" charset="0"/>
              <a:buChar char="•"/>
            </a:pPr>
            <a:r>
              <a:rPr lang="en-US" sz="2000" dirty="0" smtClean="0">
                <a:latin typeface="Times New Roman" pitchFamily="18" charset="0"/>
                <a:cs typeface="Times New Roman" pitchFamily="18" charset="0"/>
              </a:rPr>
              <a:t>Grouping </a:t>
            </a:r>
            <a:r>
              <a:rPr lang="en-US" sz="2000" dirty="0">
                <a:latin typeface="Times New Roman" pitchFamily="18" charset="0"/>
                <a:cs typeface="Times New Roman" pitchFamily="18" charset="0"/>
              </a:rPr>
              <a:t>is when you organize data into smaller </a:t>
            </a:r>
            <a:r>
              <a:rPr lang="en-US" sz="2000" dirty="0" smtClean="0">
                <a:latin typeface="Times New Roman" pitchFamily="18" charset="0"/>
                <a:cs typeface="Times New Roman" pitchFamily="18" charset="0"/>
              </a:rPr>
              <a:t>sets.</a:t>
            </a:r>
          </a:p>
          <a:p>
            <a:pPr>
              <a:buFont typeface="Arial" pitchFamily="34" charset="0"/>
              <a:buChar char="•"/>
            </a:pPr>
            <a:r>
              <a:rPr lang="en-US" sz="2000" dirty="0" smtClean="0">
                <a:latin typeface="Times New Roman" pitchFamily="18" charset="0"/>
                <a:cs typeface="Times New Roman" pitchFamily="18" charset="0"/>
              </a:rPr>
              <a:t>We </a:t>
            </a:r>
            <a:r>
              <a:rPr lang="en-US" sz="2000" dirty="0">
                <a:latin typeface="Times New Roman" pitchFamily="18" charset="0"/>
                <a:cs typeface="Times New Roman" pitchFamily="18" charset="0"/>
              </a:rPr>
              <a:t>can use this technique to make it easier to analyze the relationships in </a:t>
            </a:r>
            <a:r>
              <a:rPr lang="en-US" sz="2000" dirty="0" smtClean="0">
                <a:latin typeface="Times New Roman" pitchFamily="18" charset="0"/>
                <a:cs typeface="Times New Roman" pitchFamily="18" charset="0"/>
              </a:rPr>
              <a:t>our </a:t>
            </a:r>
            <a:r>
              <a:rPr lang="en-US" sz="2000" dirty="0">
                <a:latin typeface="Times New Roman" pitchFamily="18" charset="0"/>
                <a:cs typeface="Times New Roman" pitchFamily="18" charset="0"/>
              </a:rPr>
              <a:t>data like quantifying averages, totals, and percentages</a:t>
            </a:r>
            <a:r>
              <a:rPr lang="en-US" sz="2000" dirty="0" smtClean="0">
                <a:latin typeface="Times New Roman" pitchFamily="18" charset="0"/>
                <a:cs typeface="Times New Roman" pitchFamily="18" charset="0"/>
              </a:rPr>
              <a:t>.</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04976406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836712"/>
            <a:ext cx="7272808" cy="5256584"/>
          </a:xfrm>
        </p:spPr>
        <p:txBody>
          <a:bodyPr>
            <a:normAutofit fontScale="92500" lnSpcReduction="10000"/>
          </a:bodyPr>
          <a:lstStyle/>
          <a:p>
            <a:pPr>
              <a:buFont typeface="Courier New" pitchFamily="49" charset="0"/>
              <a:buChar char="o"/>
            </a:pPr>
            <a:r>
              <a:rPr lang="en-US" sz="2000" dirty="0">
                <a:latin typeface="Times New Roman" pitchFamily="18" charset="0"/>
                <a:cs typeface="Times New Roman" pitchFamily="18" charset="0"/>
              </a:rPr>
              <a:t>Solver is located on the Data tab in the Analyze </a:t>
            </a:r>
            <a:r>
              <a:rPr lang="en-US" sz="2000" dirty="0" smtClean="0">
                <a:latin typeface="Times New Roman" pitchFamily="18" charset="0"/>
                <a:cs typeface="Times New Roman" pitchFamily="18" charset="0"/>
              </a:rPr>
              <a:t>group</a:t>
            </a:r>
          </a:p>
          <a:p>
            <a:pPr>
              <a:buFont typeface="Courier New" pitchFamily="49" charset="0"/>
              <a:buChar char="o"/>
            </a:pPr>
            <a:endParaRPr lang="en-US" sz="2000" dirty="0">
              <a:latin typeface="Times New Roman" pitchFamily="18" charset="0"/>
              <a:cs typeface="Times New Roman" pitchFamily="18" charset="0"/>
            </a:endParaRPr>
          </a:p>
          <a:p>
            <a:pPr>
              <a:buFont typeface="Courier New" pitchFamily="49" charset="0"/>
              <a:buChar char="o"/>
            </a:pPr>
            <a:endParaRPr lang="en-IN" dirty="0" smtClean="0"/>
          </a:p>
          <a:p>
            <a:endParaRPr lang="en-IN" dirty="0"/>
          </a:p>
          <a:p>
            <a:endParaRPr lang="en-IN" dirty="0" smtClean="0"/>
          </a:p>
          <a:p>
            <a:pPr>
              <a:buFont typeface="Courier New" pitchFamily="49" charset="0"/>
              <a:buChar char="o"/>
            </a:pPr>
            <a:r>
              <a:rPr lang="en-US" sz="2000" dirty="0">
                <a:latin typeface="Times New Roman" pitchFamily="18" charset="0"/>
                <a:cs typeface="Times New Roman" pitchFamily="18" charset="0"/>
              </a:rPr>
              <a:t>If you can’t see it and you are using a version of Excel that supports Solver, you will need to load the add-in.  </a:t>
            </a:r>
          </a:p>
          <a:p>
            <a:pPr>
              <a:buFont typeface="Courier New" pitchFamily="49" charset="0"/>
              <a:buChar char="o"/>
            </a:pPr>
            <a:r>
              <a:rPr lang="en-US" sz="2000" dirty="0">
                <a:latin typeface="Times New Roman" pitchFamily="18" charset="0"/>
                <a:cs typeface="Times New Roman" pitchFamily="18" charset="0"/>
              </a:rPr>
              <a:t>Click on the </a:t>
            </a:r>
            <a:r>
              <a:rPr lang="en-US" sz="2000" b="1" dirty="0">
                <a:latin typeface="Times New Roman" pitchFamily="18" charset="0"/>
                <a:cs typeface="Times New Roman" pitchFamily="18" charset="0"/>
              </a:rPr>
              <a:t>File</a:t>
            </a:r>
            <a:r>
              <a:rPr lang="en-US" sz="2000" dirty="0">
                <a:latin typeface="Times New Roman" pitchFamily="18" charset="0"/>
                <a:cs typeface="Times New Roman" pitchFamily="18" charset="0"/>
              </a:rPr>
              <a:t> tab </a:t>
            </a:r>
          </a:p>
          <a:p>
            <a:pPr>
              <a:buFont typeface="Courier New" pitchFamily="49" charset="0"/>
              <a:buChar char="o"/>
            </a:pPr>
            <a:r>
              <a:rPr lang="en-US" sz="2000" dirty="0">
                <a:latin typeface="Times New Roman" pitchFamily="18" charset="0"/>
                <a:cs typeface="Times New Roman" pitchFamily="18" charset="0"/>
              </a:rPr>
              <a:t>Click </a:t>
            </a:r>
            <a:r>
              <a:rPr lang="en-US" sz="2000" b="1" dirty="0">
                <a:latin typeface="Times New Roman" pitchFamily="18" charset="0"/>
                <a:cs typeface="Times New Roman" pitchFamily="18" charset="0"/>
              </a:rPr>
              <a:t>Options</a:t>
            </a:r>
            <a:r>
              <a:rPr lang="en-US" sz="2000" dirty="0">
                <a:latin typeface="Times New Roman" pitchFamily="18" charset="0"/>
                <a:cs typeface="Times New Roman" pitchFamily="18" charset="0"/>
              </a:rPr>
              <a:t> </a:t>
            </a:r>
          </a:p>
          <a:p>
            <a:pPr>
              <a:buFont typeface="Courier New" pitchFamily="49" charset="0"/>
              <a:buChar char="o"/>
            </a:pPr>
            <a:r>
              <a:rPr lang="en-US" sz="2000" dirty="0">
                <a:latin typeface="Times New Roman" pitchFamily="18" charset="0"/>
                <a:cs typeface="Times New Roman" pitchFamily="18" charset="0"/>
              </a:rPr>
              <a:t>Click </a:t>
            </a:r>
            <a:r>
              <a:rPr lang="en-US" sz="2000" b="1" dirty="0">
                <a:latin typeface="Times New Roman" pitchFamily="18" charset="0"/>
                <a:cs typeface="Times New Roman" pitchFamily="18" charset="0"/>
              </a:rPr>
              <a:t>Add-ins</a:t>
            </a:r>
            <a:r>
              <a:rPr lang="en-US" sz="2000" dirty="0">
                <a:latin typeface="Times New Roman" pitchFamily="18" charset="0"/>
                <a:cs typeface="Times New Roman" pitchFamily="18" charset="0"/>
              </a:rPr>
              <a:t> </a:t>
            </a:r>
          </a:p>
          <a:p>
            <a:pPr>
              <a:buFont typeface="Courier New" pitchFamily="49" charset="0"/>
              <a:buChar char="o"/>
            </a:pPr>
            <a:r>
              <a:rPr lang="en-US" sz="2000" dirty="0">
                <a:latin typeface="Times New Roman" pitchFamily="18" charset="0"/>
                <a:cs typeface="Times New Roman" pitchFamily="18" charset="0"/>
              </a:rPr>
              <a:t>Select </a:t>
            </a:r>
            <a:r>
              <a:rPr lang="en-US" sz="2000" b="1" dirty="0">
                <a:latin typeface="Times New Roman" pitchFamily="18" charset="0"/>
                <a:cs typeface="Times New Roman" pitchFamily="18" charset="0"/>
              </a:rPr>
              <a:t>Excel Add-ins</a:t>
            </a:r>
            <a:r>
              <a:rPr lang="en-US" sz="2000" dirty="0">
                <a:latin typeface="Times New Roman" pitchFamily="18" charset="0"/>
                <a:cs typeface="Times New Roman" pitchFamily="18" charset="0"/>
              </a:rPr>
              <a:t> </a:t>
            </a:r>
          </a:p>
          <a:p>
            <a:pPr>
              <a:buFont typeface="Courier New" pitchFamily="49" charset="0"/>
              <a:buChar char="o"/>
            </a:pPr>
            <a:r>
              <a:rPr lang="en-US" sz="2000" dirty="0">
                <a:latin typeface="Times New Roman" pitchFamily="18" charset="0"/>
                <a:cs typeface="Times New Roman" pitchFamily="18" charset="0"/>
              </a:rPr>
              <a:t>Place a tick next to </a:t>
            </a:r>
            <a:r>
              <a:rPr lang="en-US" sz="2000" b="1" dirty="0">
                <a:latin typeface="Times New Roman" pitchFamily="18" charset="0"/>
                <a:cs typeface="Times New Roman" pitchFamily="18" charset="0"/>
              </a:rPr>
              <a:t>Solver</a:t>
            </a:r>
            <a:r>
              <a:rPr lang="en-US" dirty="0"/>
              <a:t> </a:t>
            </a:r>
            <a:endParaRPr lang="en-US" dirty="0" smtClean="0"/>
          </a:p>
          <a:p>
            <a:pPr>
              <a:buFont typeface="Courier New" pitchFamily="49" charset="0"/>
              <a:buChar char="o"/>
            </a:pPr>
            <a:r>
              <a:rPr lang="en-US" sz="2200" dirty="0">
                <a:latin typeface="Times New Roman" pitchFamily="18" charset="0"/>
                <a:cs typeface="Times New Roman" pitchFamily="18" charset="0"/>
              </a:rPr>
              <a:t>To add the Solver, if it isn’t already there, go to the </a:t>
            </a:r>
            <a:r>
              <a:rPr lang="en-US" sz="2200" b="1" dirty="0">
                <a:latin typeface="Times New Roman" pitchFamily="18" charset="0"/>
                <a:cs typeface="Times New Roman" pitchFamily="18" charset="0"/>
              </a:rPr>
              <a:t>Add-ins</a:t>
            </a:r>
            <a:r>
              <a:rPr lang="en-US" sz="2200" dirty="0">
                <a:latin typeface="Times New Roman" pitchFamily="18" charset="0"/>
                <a:cs typeface="Times New Roman" pitchFamily="18" charset="0"/>
              </a:rPr>
              <a:t> section under the </a:t>
            </a:r>
            <a:r>
              <a:rPr lang="en-US" sz="2200" b="1" dirty="0">
                <a:latin typeface="Times New Roman" pitchFamily="18" charset="0"/>
                <a:cs typeface="Times New Roman" pitchFamily="18" charset="0"/>
              </a:rPr>
              <a:t>Options</a:t>
            </a:r>
            <a:r>
              <a:rPr lang="en-US" sz="2200" dirty="0">
                <a:latin typeface="Times New Roman" pitchFamily="18" charset="0"/>
                <a:cs typeface="Times New Roman" pitchFamily="18" charset="0"/>
              </a:rPr>
              <a:t> menu. Select Excel </a:t>
            </a:r>
            <a:r>
              <a:rPr lang="en-US" sz="2200" b="1" dirty="0">
                <a:latin typeface="Times New Roman" pitchFamily="18" charset="0"/>
                <a:cs typeface="Times New Roman" pitchFamily="18" charset="0"/>
              </a:rPr>
              <a:t>Add-ins </a:t>
            </a:r>
            <a:r>
              <a:rPr lang="en-US" sz="2200" dirty="0">
                <a:latin typeface="Times New Roman" pitchFamily="18" charset="0"/>
                <a:cs typeface="Times New Roman" pitchFamily="18" charset="0"/>
              </a:rPr>
              <a:t>and place a tick next to Solver. Click</a:t>
            </a:r>
            <a:r>
              <a:rPr lang="en-US" sz="2200" b="1" dirty="0">
                <a:latin typeface="Times New Roman" pitchFamily="18" charset="0"/>
                <a:cs typeface="Times New Roman" pitchFamily="18" charset="0"/>
              </a:rPr>
              <a:t> OK</a:t>
            </a:r>
            <a:r>
              <a:rPr lang="en-US" sz="2200" dirty="0">
                <a:latin typeface="Times New Roman" pitchFamily="18" charset="0"/>
                <a:cs typeface="Times New Roman"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833" y="1628800"/>
            <a:ext cx="6545527" cy="864096"/>
          </a:xfrm>
          <a:prstGeom prst="rect">
            <a:avLst/>
          </a:prstGeom>
        </p:spPr>
      </p:pic>
    </p:spTree>
    <p:extLst>
      <p:ext uri="{BB962C8B-B14F-4D97-AF65-F5344CB8AC3E}">
        <p14:creationId xmlns:p14="http://schemas.microsoft.com/office/powerpoint/2010/main" val="25205725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836712"/>
            <a:ext cx="6687845" cy="4886357"/>
          </a:xfrm>
        </p:spPr>
        <p:txBody>
          <a:bodyPr/>
          <a:lstStyle/>
          <a:p>
            <a:pPr marL="0" indent="0" algn="ctr">
              <a:buNone/>
            </a:pPr>
            <a:r>
              <a:rPr lang="en-IN" b="1" dirty="0" smtClean="0">
                <a:latin typeface="Times New Roman" pitchFamily="18" charset="0"/>
                <a:cs typeface="Times New Roman" pitchFamily="18" charset="0"/>
              </a:rPr>
              <a:t>Assignment - 2</a:t>
            </a:r>
          </a:p>
          <a:p>
            <a:pPr>
              <a:buFont typeface="Wingdings" pitchFamily="2" charset="2"/>
              <a:buChar char="q"/>
            </a:pPr>
            <a:r>
              <a:rPr lang="en-IN" sz="2000" dirty="0" smtClean="0">
                <a:latin typeface="Times New Roman" pitchFamily="18" charset="0"/>
                <a:cs typeface="Times New Roman" pitchFamily="18" charset="0"/>
              </a:rPr>
              <a:t>Explain Excel </a:t>
            </a:r>
            <a:r>
              <a:rPr lang="en-IN" sz="2000" dirty="0">
                <a:latin typeface="Times New Roman" pitchFamily="18" charset="0"/>
                <a:cs typeface="Times New Roman" pitchFamily="18" charset="0"/>
              </a:rPr>
              <a:t>Data Manipulation Techniques</a:t>
            </a:r>
            <a:endParaRPr lang="en-IN" sz="2000" dirty="0" smtClean="0">
              <a:latin typeface="Times New Roman" pitchFamily="18" charset="0"/>
              <a:cs typeface="Times New Roman" pitchFamily="18" charset="0"/>
            </a:endParaRPr>
          </a:p>
          <a:p>
            <a:pPr>
              <a:buFont typeface="Wingdings" pitchFamily="2" charset="2"/>
              <a:buChar char="q"/>
            </a:pPr>
            <a:r>
              <a:rPr lang="en-IN" sz="2000" dirty="0" smtClean="0">
                <a:latin typeface="Times New Roman" pitchFamily="18" charset="0"/>
                <a:cs typeface="Times New Roman" pitchFamily="18" charset="0"/>
              </a:rPr>
              <a:t>Describe Basic Functions of Advanced excel</a:t>
            </a:r>
          </a:p>
          <a:p>
            <a:pPr>
              <a:buFont typeface="Wingdings" pitchFamily="2" charset="2"/>
              <a:buChar char="q"/>
            </a:pPr>
            <a:r>
              <a:rPr lang="en-IN" sz="2000" dirty="0" smtClean="0">
                <a:latin typeface="Times New Roman" pitchFamily="18" charset="0"/>
                <a:cs typeface="Times New Roman" pitchFamily="18" charset="0"/>
              </a:rPr>
              <a:t>Explain the following terms:</a:t>
            </a:r>
          </a:p>
          <a:p>
            <a:pPr marL="880110" lvl="1" indent="-514350">
              <a:buFont typeface="+mj-lt"/>
              <a:buAutoNum type="romanUcPeriod"/>
            </a:pPr>
            <a:r>
              <a:rPr lang="en-IN" sz="2000" dirty="0" smtClean="0">
                <a:latin typeface="Times New Roman" pitchFamily="18" charset="0"/>
                <a:cs typeface="Times New Roman" pitchFamily="18" charset="0"/>
              </a:rPr>
              <a:t>Text-to-columns </a:t>
            </a:r>
          </a:p>
          <a:p>
            <a:pPr marL="880110" lvl="1" indent="-514350">
              <a:buFont typeface="+mj-lt"/>
              <a:buAutoNum type="romanUcPeriod"/>
            </a:pPr>
            <a:r>
              <a:rPr lang="en-IN" sz="2000" dirty="0">
                <a:latin typeface="Times New Roman" pitchFamily="18" charset="0"/>
                <a:cs typeface="Times New Roman" pitchFamily="18" charset="0"/>
              </a:rPr>
              <a:t>D</a:t>
            </a:r>
            <a:r>
              <a:rPr lang="en-IN" sz="2000" dirty="0" smtClean="0">
                <a:latin typeface="Times New Roman" pitchFamily="18" charset="0"/>
                <a:cs typeface="Times New Roman" pitchFamily="18" charset="0"/>
              </a:rPr>
              <a:t>ata cleansing</a:t>
            </a:r>
          </a:p>
          <a:p>
            <a:pPr marL="880110" lvl="1" indent="-514350">
              <a:buFont typeface="+mj-lt"/>
              <a:buAutoNum type="romanUcPeriod"/>
            </a:pPr>
            <a:r>
              <a:rPr lang="en-IN" sz="2000" dirty="0" smtClean="0">
                <a:latin typeface="Times New Roman" pitchFamily="18" charset="0"/>
                <a:cs typeface="Times New Roman" pitchFamily="18" charset="0"/>
              </a:rPr>
              <a:t>Data </a:t>
            </a:r>
            <a:r>
              <a:rPr lang="en-IN" sz="2000" dirty="0">
                <a:latin typeface="Times New Roman" pitchFamily="18" charset="0"/>
                <a:cs typeface="Times New Roman" pitchFamily="18" charset="0"/>
              </a:rPr>
              <a:t>validation </a:t>
            </a:r>
            <a:endParaRPr lang="en-IN" sz="2000" dirty="0" smtClean="0">
              <a:latin typeface="Times New Roman" pitchFamily="18" charset="0"/>
              <a:cs typeface="Times New Roman" pitchFamily="18" charset="0"/>
            </a:endParaRPr>
          </a:p>
          <a:p>
            <a:pPr marL="880110" lvl="1" indent="-514350">
              <a:buFont typeface="+mj-lt"/>
              <a:buAutoNum type="romanUcPeriod"/>
            </a:pPr>
            <a:r>
              <a:rPr lang="en-IN" sz="2000" dirty="0" smtClean="0">
                <a:latin typeface="Times New Roman" pitchFamily="18" charset="0"/>
                <a:cs typeface="Times New Roman" pitchFamily="18" charset="0"/>
              </a:rPr>
              <a:t>Conditional formatting</a:t>
            </a:r>
          </a:p>
          <a:p>
            <a:pPr>
              <a:buFont typeface="Wingdings" pitchFamily="2" charset="2"/>
              <a:buChar char="q"/>
            </a:pP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Describe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Excel </a:t>
            </a:r>
            <a:r>
              <a:rPr lang="en-US" sz="2000" dirty="0">
                <a:latin typeface="Times New Roman" pitchFamily="18" charset="0"/>
                <a:cs typeface="Times New Roman" pitchFamily="18" charset="0"/>
              </a:rPr>
              <a:t>Data Analysis </a:t>
            </a:r>
            <a:r>
              <a:rPr lang="en-US" sz="2000" dirty="0" smtClean="0">
                <a:latin typeface="Times New Roman" pitchFamily="18" charset="0"/>
                <a:cs typeface="Times New Roman" pitchFamily="18" charset="0"/>
              </a:rPr>
              <a:t>Tools</a:t>
            </a:r>
          </a:p>
          <a:p>
            <a:pPr marL="765810" lvl="1" indent="-400050">
              <a:buFont typeface="+mj-lt"/>
              <a:buAutoNum type="romanUcPeriod"/>
            </a:pPr>
            <a:r>
              <a:rPr lang="en-IN" sz="2000" dirty="0">
                <a:latin typeface="Times New Roman" pitchFamily="18" charset="0"/>
                <a:cs typeface="Times New Roman" pitchFamily="18" charset="0"/>
              </a:rPr>
              <a:t>PivotTables and </a:t>
            </a:r>
            <a:r>
              <a:rPr lang="en-IN" sz="2000" dirty="0" err="1" smtClean="0">
                <a:latin typeface="Times New Roman" pitchFamily="18" charset="0"/>
                <a:cs typeface="Times New Roman" pitchFamily="18" charset="0"/>
              </a:rPr>
              <a:t>PivotCharts</a:t>
            </a:r>
            <a:endParaRPr lang="en-IN" sz="2000" dirty="0" smtClean="0">
              <a:latin typeface="Times New Roman" pitchFamily="18" charset="0"/>
              <a:cs typeface="Times New Roman" pitchFamily="18" charset="0"/>
            </a:endParaRPr>
          </a:p>
          <a:p>
            <a:pPr marL="765810" lvl="1" indent="-400050">
              <a:buFont typeface="+mj-lt"/>
              <a:buAutoNum type="romanUcPeriod"/>
            </a:pPr>
            <a:r>
              <a:rPr lang="en-IN" sz="2000" dirty="0" smtClean="0">
                <a:latin typeface="Times New Roman" pitchFamily="18" charset="0"/>
                <a:cs typeface="Times New Roman" pitchFamily="18" charset="0"/>
              </a:rPr>
              <a:t>What-If </a:t>
            </a:r>
            <a:r>
              <a:rPr lang="en-IN" sz="2000" dirty="0">
                <a:latin typeface="Times New Roman" pitchFamily="18" charset="0"/>
                <a:cs typeface="Times New Roman" pitchFamily="18" charset="0"/>
              </a:rPr>
              <a:t>analysis </a:t>
            </a:r>
          </a:p>
          <a:p>
            <a:pPr marL="765810" lvl="1" indent="-400050">
              <a:buFont typeface="+mj-lt"/>
              <a:buAutoNum type="romanUcPeriod"/>
            </a:pPr>
            <a:r>
              <a:rPr lang="en-IN" sz="2000" dirty="0" smtClean="0">
                <a:latin typeface="Times New Roman" pitchFamily="18" charset="0"/>
                <a:cs typeface="Times New Roman" pitchFamily="18" charset="0"/>
              </a:rPr>
              <a:t>Scenario </a:t>
            </a:r>
            <a:r>
              <a:rPr lang="en-IN" sz="2000" dirty="0">
                <a:latin typeface="Times New Roman" pitchFamily="18" charset="0"/>
                <a:cs typeface="Times New Roman" pitchFamily="18" charset="0"/>
              </a:rPr>
              <a:t>Manager, Data tables and Goal </a:t>
            </a:r>
            <a:r>
              <a:rPr lang="en-IN" sz="2000" dirty="0" smtClean="0">
                <a:latin typeface="Times New Roman" pitchFamily="18" charset="0"/>
                <a:cs typeface="Times New Roman" pitchFamily="18" charset="0"/>
              </a:rPr>
              <a:t>Seek</a:t>
            </a:r>
          </a:p>
          <a:p>
            <a:pPr marL="765810" lvl="1" indent="-400050">
              <a:buFont typeface="+mj-lt"/>
              <a:buAutoNum type="romanUcPeriod"/>
            </a:pPr>
            <a:r>
              <a:rPr lang="en-IN" sz="2000" dirty="0" smtClean="0">
                <a:latin typeface="Times New Roman" pitchFamily="18" charset="0"/>
                <a:cs typeface="Times New Roman" pitchFamily="18" charset="0"/>
              </a:rPr>
              <a:t>Solver </a:t>
            </a:r>
            <a:r>
              <a:rPr lang="en-IN" sz="2000" dirty="0">
                <a:latin typeface="Times New Roman" pitchFamily="18" charset="0"/>
                <a:cs typeface="Times New Roman" pitchFamily="18" charset="0"/>
              </a:rPr>
              <a:t>add-in for optimization.</a:t>
            </a:r>
          </a:p>
          <a:p>
            <a:pPr>
              <a:buFont typeface="Wingdings" pitchFamily="2" charset="2"/>
              <a:buChar char="q"/>
            </a:pPr>
            <a:endParaRPr lang="en-IN" sz="2000" dirty="0">
              <a:latin typeface="Times New Roman" pitchFamily="18" charset="0"/>
              <a:cs typeface="Times New Roman" pitchFamily="18" charset="0"/>
            </a:endParaRPr>
          </a:p>
          <a:p>
            <a:pPr marL="0" indent="0">
              <a:buNone/>
            </a:pPr>
            <a:endParaRPr lang="en-IN" dirty="0" smtClean="0"/>
          </a:p>
          <a:p>
            <a:pPr marL="0" indent="0">
              <a:buNone/>
            </a:pPr>
            <a:endParaRPr lang="en-IN" dirty="0"/>
          </a:p>
        </p:txBody>
      </p:sp>
    </p:spTree>
    <p:extLst>
      <p:ext uri="{BB962C8B-B14F-4D97-AF65-F5344CB8AC3E}">
        <p14:creationId xmlns:p14="http://schemas.microsoft.com/office/powerpoint/2010/main" val="120130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608" y="836712"/>
            <a:ext cx="6984776" cy="5256584"/>
          </a:xfrm>
        </p:spPr>
        <p:txBody>
          <a:bodyPr>
            <a:normAutofit/>
          </a:bodyPr>
          <a:lstStyle/>
          <a:p>
            <a:pPr>
              <a:buFont typeface="Wingdings" pitchFamily="2" charset="2"/>
              <a:buChar char="Ø"/>
            </a:pPr>
            <a:r>
              <a:rPr lang="en-IN" b="1" dirty="0">
                <a:latin typeface="Times New Roman" pitchFamily="18" charset="0"/>
                <a:cs typeface="Times New Roman" pitchFamily="18" charset="0"/>
              </a:rPr>
              <a:t>Pivoting</a:t>
            </a:r>
          </a:p>
          <a:p>
            <a:pPr>
              <a:buFont typeface="Arial" pitchFamily="34" charset="0"/>
              <a:buChar char="•"/>
            </a:pPr>
            <a:r>
              <a:rPr lang="en-US" sz="2000" dirty="0">
                <a:latin typeface="Times New Roman" pitchFamily="18" charset="0"/>
                <a:cs typeface="Times New Roman" pitchFamily="18" charset="0"/>
              </a:rPr>
              <a:t>Pivoting data involves taking a data table and turning it on its side to show an aggregate perspective</a:t>
            </a:r>
            <a:r>
              <a:rPr lang="en-US" sz="2000" dirty="0" smtClean="0">
                <a:latin typeface="Times New Roman" pitchFamily="18" charset="0"/>
                <a:cs typeface="Times New Roman" pitchFamily="18" charset="0"/>
              </a:rPr>
              <a:t>.</a:t>
            </a:r>
          </a:p>
          <a:p>
            <a:pPr>
              <a:buFont typeface="Arial" pitchFamily="34" charset="0"/>
              <a:buChar char="•"/>
            </a:pPr>
            <a:r>
              <a:rPr lang="en-US" sz="2000" dirty="0">
                <a:latin typeface="Times New Roman" pitchFamily="18" charset="0"/>
                <a:cs typeface="Times New Roman" pitchFamily="18" charset="0"/>
              </a:rPr>
              <a:t>For example, let’s say you have a list of monthly income brackets and want to see the monthly income distribution for each </a:t>
            </a:r>
            <a:r>
              <a:rPr lang="en-US" sz="2000" dirty="0" smtClean="0">
                <a:latin typeface="Times New Roman" pitchFamily="18" charset="0"/>
                <a:cs typeface="Times New Roman" pitchFamily="18" charset="0"/>
              </a:rPr>
              <a:t>bracket.</a:t>
            </a:r>
          </a:p>
          <a:p>
            <a:pPr>
              <a:buFont typeface="Arial" pitchFamily="34" charset="0"/>
              <a:buChar char="•"/>
            </a:pPr>
            <a:r>
              <a:rPr lang="en-US" sz="2000" dirty="0" smtClean="0">
                <a:latin typeface="Times New Roman" pitchFamily="18" charset="0"/>
                <a:cs typeface="Times New Roman" pitchFamily="18" charset="0"/>
              </a:rPr>
              <a:t>That </a:t>
            </a:r>
            <a:r>
              <a:rPr lang="en-US" sz="2000" dirty="0">
                <a:latin typeface="Times New Roman" pitchFamily="18" charset="0"/>
                <a:cs typeface="Times New Roman" pitchFamily="18" charset="0"/>
              </a:rPr>
              <a:t>is you want to see how many people fall in certain income brackets</a:t>
            </a:r>
            <a:r>
              <a:rPr lang="en-US" sz="2000" dirty="0" smtClean="0">
                <a:latin typeface="Times New Roman" pitchFamily="18" charset="0"/>
                <a:cs typeface="Times New Roman" pitchFamily="18" charset="0"/>
              </a:rPr>
              <a:t>.</a:t>
            </a:r>
          </a:p>
          <a:p>
            <a:pPr>
              <a:buFont typeface="Wingdings" pitchFamily="2" charset="2"/>
              <a:buChar char="Ø"/>
            </a:pPr>
            <a:r>
              <a:rPr lang="en-US" sz="2600" b="1" dirty="0">
                <a:latin typeface="Times New Roman" pitchFamily="18" charset="0"/>
                <a:cs typeface="Times New Roman" pitchFamily="18" charset="0"/>
              </a:rPr>
              <a:t>Transposing</a:t>
            </a:r>
          </a:p>
          <a:p>
            <a:pPr>
              <a:buFont typeface="Arial" pitchFamily="34" charset="0"/>
              <a:buChar char="•"/>
            </a:pPr>
            <a:r>
              <a:rPr lang="en-US" sz="2000" dirty="0">
                <a:latin typeface="Times New Roman" pitchFamily="18" charset="0"/>
                <a:cs typeface="Times New Roman" pitchFamily="18" charset="0"/>
              </a:rPr>
              <a:t>Data can be transposed by using the </a:t>
            </a:r>
            <a:r>
              <a:rPr lang="en-US" sz="2000" dirty="0">
                <a:latin typeface="Times New Roman" pitchFamily="18" charset="0"/>
                <a:cs typeface="Times New Roman" pitchFamily="18" charset="0"/>
                <a:hlinkClick r:id="rId2"/>
              </a:rPr>
              <a:t>Excel TRANSPOSE</a:t>
            </a:r>
            <a:r>
              <a:rPr lang="en-US" sz="2000" dirty="0">
                <a:latin typeface="Times New Roman" pitchFamily="18" charset="0"/>
                <a:cs typeface="Times New Roman" pitchFamily="18" charset="0"/>
              </a:rPr>
              <a:t> function. </a:t>
            </a:r>
            <a:endParaRPr lang="en-US" sz="2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is a very efficient way to take any data, for example: lets say </a:t>
            </a:r>
            <a:r>
              <a:rPr lang="en-US" sz="2000" dirty="0" smtClean="0">
                <a:latin typeface="Times New Roman" pitchFamily="18" charset="0"/>
                <a:cs typeface="Times New Roman" pitchFamily="18" charset="0"/>
              </a:rPr>
              <a:t>our </a:t>
            </a:r>
            <a:r>
              <a:rPr lang="en-US" sz="2000" dirty="0">
                <a:latin typeface="Times New Roman" pitchFamily="18" charset="0"/>
                <a:cs typeface="Times New Roman" pitchFamily="18" charset="0"/>
              </a:rPr>
              <a:t>data is organized horizontally like below</a:t>
            </a:r>
          </a:p>
          <a:p>
            <a:pPr>
              <a:buFont typeface="Arial" pitchFamily="34" charset="0"/>
              <a:buChar char="•"/>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4724435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83906" y="1052736"/>
            <a:ext cx="6700462" cy="4968552"/>
          </a:xfrm>
        </p:spPr>
        <p:txBody>
          <a:bodyPr>
            <a:normAutofit/>
          </a:bodyPr>
          <a:lstStyle/>
          <a:p>
            <a:pPr>
              <a:buFont typeface="Arial" pitchFamily="34" charset="0"/>
              <a:buChar char="•"/>
            </a:pPr>
            <a:r>
              <a:rPr lang="en-US" sz="2000" dirty="0">
                <a:latin typeface="Times New Roman" pitchFamily="18" charset="0"/>
                <a:cs typeface="Times New Roman" pitchFamily="18" charset="0"/>
              </a:rPr>
              <a:t>5 10 15 20 25 and we would like to turn it into a vertical format like this:</a:t>
            </a:r>
          </a:p>
          <a:p>
            <a:pPr>
              <a:buFont typeface="Arial" pitchFamily="34" charset="0"/>
              <a:buChar char="•"/>
            </a:pPr>
            <a:r>
              <a:rPr lang="en-US" sz="2000" dirty="0">
                <a:latin typeface="Times New Roman" pitchFamily="18" charset="0"/>
                <a:cs typeface="Times New Roman" pitchFamily="18" charset="0"/>
              </a:rPr>
              <a:t>5</a:t>
            </a:r>
          </a:p>
          <a:p>
            <a:pPr>
              <a:buFont typeface="Arial" pitchFamily="34" charset="0"/>
              <a:buChar char="•"/>
            </a:pPr>
            <a:r>
              <a:rPr lang="en-US" sz="2000" dirty="0">
                <a:latin typeface="Times New Roman" pitchFamily="18" charset="0"/>
                <a:cs typeface="Times New Roman" pitchFamily="18" charset="0"/>
              </a:rPr>
              <a:t>10</a:t>
            </a:r>
          </a:p>
          <a:p>
            <a:pPr>
              <a:buFont typeface="Arial" pitchFamily="34" charset="0"/>
              <a:buChar char="•"/>
            </a:pPr>
            <a:r>
              <a:rPr lang="en-US" sz="2000" dirty="0">
                <a:latin typeface="Times New Roman" pitchFamily="18" charset="0"/>
                <a:cs typeface="Times New Roman" pitchFamily="18" charset="0"/>
              </a:rPr>
              <a:t>15</a:t>
            </a:r>
          </a:p>
          <a:p>
            <a:pPr>
              <a:buFont typeface="Arial" pitchFamily="34" charset="0"/>
              <a:buChar char="•"/>
            </a:pPr>
            <a:r>
              <a:rPr lang="en-US" sz="2000" dirty="0">
                <a:latin typeface="Times New Roman" pitchFamily="18" charset="0"/>
                <a:cs typeface="Times New Roman" pitchFamily="18" charset="0"/>
              </a:rPr>
              <a:t>20</a:t>
            </a:r>
          </a:p>
          <a:p>
            <a:pPr>
              <a:buFont typeface="Arial" pitchFamily="34" charset="0"/>
              <a:buChar char="•"/>
            </a:pPr>
            <a:r>
              <a:rPr lang="en-US" sz="2000" dirty="0">
                <a:latin typeface="Times New Roman" pitchFamily="18" charset="0"/>
                <a:cs typeface="Times New Roman" pitchFamily="18" charset="0"/>
              </a:rPr>
              <a:t>25</a:t>
            </a:r>
          </a:p>
          <a:p>
            <a:pPr>
              <a:buFont typeface="Arial" pitchFamily="34" charset="0"/>
              <a:buChar char="•"/>
            </a:pPr>
            <a:r>
              <a:rPr lang="en-US" sz="2000" dirty="0">
                <a:latin typeface="Times New Roman" pitchFamily="18" charset="0"/>
                <a:cs typeface="Times New Roman" pitchFamily="18" charset="0"/>
              </a:rPr>
              <a:t>the Transpose function can help out in this case</a:t>
            </a:r>
            <a:r>
              <a:rPr lang="en-US" sz="2000" dirty="0" smtClean="0">
                <a:latin typeface="Times New Roman" pitchFamily="18" charset="0"/>
                <a:cs typeface="Times New Roman" pitchFamily="18" charset="0"/>
              </a:rPr>
              <a:t>.</a:t>
            </a:r>
          </a:p>
          <a:p>
            <a:pPr>
              <a:buFont typeface="Wingdings" pitchFamily="2" charset="2"/>
              <a:buChar char="Ø"/>
            </a:pPr>
            <a:r>
              <a:rPr lang="en-US" b="1" dirty="0">
                <a:latin typeface="Times New Roman" pitchFamily="18" charset="0"/>
                <a:cs typeface="Times New Roman" pitchFamily="18" charset="0"/>
              </a:rPr>
              <a:t>Changing Data Types</a:t>
            </a:r>
          </a:p>
          <a:p>
            <a:pPr>
              <a:buFont typeface="Arial" pitchFamily="34" charset="0"/>
              <a:buChar char="•"/>
            </a:pPr>
            <a:r>
              <a:rPr lang="en-US" sz="2000" dirty="0">
                <a:latin typeface="Times New Roman" pitchFamily="18" charset="0"/>
                <a:cs typeface="Times New Roman" pitchFamily="18" charset="0"/>
              </a:rPr>
              <a:t>One thing that might be useful to know is how changing data types can affect your data analysis. This can be done through </a:t>
            </a:r>
            <a:r>
              <a:rPr lang="en-US" sz="2000" dirty="0">
                <a:latin typeface="Times New Roman" pitchFamily="18" charset="0"/>
                <a:cs typeface="Times New Roman" pitchFamily="18" charset="0"/>
                <a:hlinkClick r:id="rId2"/>
              </a:rPr>
              <a:t>excel text functions</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marL="0" indent="0" algn="ctr">
              <a:buNone/>
            </a:pPr>
            <a:endParaRPr lang="en-IN" dirty="0"/>
          </a:p>
        </p:txBody>
      </p:sp>
    </p:spTree>
    <p:extLst>
      <p:ext uri="{BB962C8B-B14F-4D97-AF65-F5344CB8AC3E}">
        <p14:creationId xmlns:p14="http://schemas.microsoft.com/office/powerpoint/2010/main" val="12751703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980728"/>
            <a:ext cx="6912768" cy="5040560"/>
          </a:xfrm>
        </p:spPr>
        <p:txBody>
          <a:bodyPr>
            <a:normAutofit/>
          </a:bodyPr>
          <a:lstStyle/>
          <a:p>
            <a:pPr>
              <a:buFont typeface="Arial" pitchFamily="34" charset="0"/>
              <a:buChar char="•"/>
            </a:pPr>
            <a:r>
              <a:rPr lang="en-US" sz="2000" dirty="0" smtClean="0">
                <a:latin typeface="Times New Roman" pitchFamily="18" charset="0"/>
                <a:cs typeface="Times New Roman" pitchFamily="18" charset="0"/>
              </a:rPr>
              <a:t>Two </a:t>
            </a:r>
            <a:r>
              <a:rPr lang="en-US" sz="2000" dirty="0">
                <a:latin typeface="Times New Roman" pitchFamily="18" charset="0"/>
                <a:cs typeface="Times New Roman" pitchFamily="18" charset="0"/>
              </a:rPr>
              <a:t>different types of data are text and </a:t>
            </a:r>
            <a:r>
              <a:rPr lang="en-US" sz="2000" dirty="0" smtClean="0">
                <a:latin typeface="Times New Roman" pitchFamily="18" charset="0"/>
                <a:cs typeface="Times New Roman" pitchFamily="18" charset="0"/>
              </a:rPr>
              <a:t>number.</a:t>
            </a:r>
          </a:p>
          <a:p>
            <a:pPr>
              <a:buFont typeface="Arial" pitchFamily="34" charset="0"/>
              <a:buChar char="•"/>
            </a:pP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example, a person’s name or the title of a book. Numeric data will always be numbers based and may only have numbers in them, such as 3.1, 4.5, and so on.</a:t>
            </a:r>
          </a:p>
          <a:p>
            <a:pPr>
              <a:buFont typeface="Arial" pitchFamily="34" charset="0"/>
              <a:buChar char="•"/>
            </a:pPr>
            <a:r>
              <a:rPr lang="en-US" sz="2000" dirty="0">
                <a:latin typeface="Times New Roman" pitchFamily="18" charset="0"/>
                <a:cs typeface="Times New Roman" pitchFamily="18" charset="0"/>
              </a:rPr>
              <a:t>If you want to change the type of your data from one type to another, you can change the data type as </a:t>
            </a:r>
            <a:r>
              <a:rPr lang="en-US" sz="2000" dirty="0" err="1">
                <a:latin typeface="Times New Roman" pitchFamily="18" charset="0"/>
                <a:cs typeface="Times New Roman" pitchFamily="18" charset="0"/>
              </a:rPr>
              <a:t>Data→Data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Type→Text</a:t>
            </a:r>
            <a:r>
              <a:rPr lang="en-US" sz="2000" dirty="0">
                <a:latin typeface="Times New Roman" pitchFamily="18" charset="0"/>
                <a:cs typeface="Times New Roman" pitchFamily="18" charset="0"/>
              </a:rPr>
              <a:t> or Number.</a:t>
            </a:r>
          </a:p>
          <a:p>
            <a:pPr>
              <a:buFont typeface="Wingdings" pitchFamily="2" charset="2"/>
              <a:buChar char="Ø"/>
            </a:pPr>
            <a:r>
              <a:rPr lang="en-IN" b="1" dirty="0">
                <a:latin typeface="Times New Roman" pitchFamily="18" charset="0"/>
                <a:cs typeface="Times New Roman" pitchFamily="18" charset="0"/>
              </a:rPr>
              <a:t>Adding Columns and </a:t>
            </a:r>
            <a:r>
              <a:rPr lang="en-IN" b="1" dirty="0" smtClean="0">
                <a:latin typeface="Times New Roman" pitchFamily="18" charset="0"/>
                <a:cs typeface="Times New Roman" pitchFamily="18" charset="0"/>
              </a:rPr>
              <a:t>Rows</a:t>
            </a:r>
            <a:endParaRPr lang="en-IN" dirty="0" smtClean="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Adding columns or rows to your data is a great way to make your work more efficient</a:t>
            </a:r>
            <a:r>
              <a:rPr lang="en-US" sz="2000" dirty="0" smtClean="0">
                <a:latin typeface="Times New Roman" pitchFamily="18" charset="0"/>
                <a:cs typeface="Times New Roman" pitchFamily="18" charset="0"/>
              </a:rPr>
              <a:t>.</a:t>
            </a:r>
          </a:p>
          <a:p>
            <a:pPr>
              <a:buFont typeface="Arial" pitchFamily="34" charset="0"/>
              <a:buChar char="•"/>
            </a:pPr>
            <a:r>
              <a:rPr lang="en-US" sz="2000" dirty="0">
                <a:latin typeface="Times New Roman" pitchFamily="18" charset="0"/>
                <a:cs typeface="Times New Roman" pitchFamily="18" charset="0"/>
              </a:rPr>
              <a:t>To name columns and rows in Excel, first select the cells that need naming. Then go to Data &gt; Data Tools &gt; Name Columns and Rows and type the name of the first cell into the first dialogue box.</a:t>
            </a:r>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1741140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980728"/>
            <a:ext cx="7056784" cy="5112568"/>
          </a:xfrm>
        </p:spPr>
        <p:txBody>
          <a:bodyPr>
            <a:normAutofit/>
          </a:bodyPr>
          <a:lstStyle/>
          <a:p>
            <a:pPr>
              <a:buFont typeface="Wingdings" pitchFamily="2" charset="2"/>
              <a:buChar char="Ø"/>
            </a:pPr>
            <a:r>
              <a:rPr lang="en-US" b="1" dirty="0">
                <a:latin typeface="Times New Roman" pitchFamily="18" charset="0"/>
                <a:cs typeface="Times New Roman" pitchFamily="18" charset="0"/>
              </a:rPr>
              <a:t>Inserting Columns or Rows</a:t>
            </a:r>
          </a:p>
          <a:p>
            <a:pPr>
              <a:buFont typeface="Arial" pitchFamily="34" charset="0"/>
              <a:buChar char="•"/>
            </a:pPr>
            <a:r>
              <a:rPr lang="en-US" dirty="0">
                <a:latin typeface="Times New Roman" pitchFamily="18" charset="0"/>
                <a:cs typeface="Times New Roman" pitchFamily="18" charset="0"/>
              </a:rPr>
              <a:t>One of the simplest data manipulation techniques in Excel is inserting columns or rows.</a:t>
            </a:r>
          </a:p>
          <a:p>
            <a:pPr>
              <a:buFont typeface="Arial" pitchFamily="34" charset="0"/>
              <a:buChar char="•"/>
            </a:pPr>
            <a:r>
              <a:rPr lang="en-US" dirty="0">
                <a:latin typeface="Times New Roman" pitchFamily="18" charset="0"/>
                <a:cs typeface="Times New Roman" pitchFamily="18" charset="0"/>
              </a:rPr>
              <a:t>This technique lets you analyze your data with more clarity and precision by adding more columns or rows to your spreadsheet. </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can be used to show different aspects of your data, such as different years, regions, products etc.</a:t>
            </a:r>
          </a:p>
          <a:p>
            <a:endParaRPr lang="en-IN" dirty="0"/>
          </a:p>
        </p:txBody>
      </p:sp>
    </p:spTree>
    <p:extLst>
      <p:ext uri="{BB962C8B-B14F-4D97-AF65-F5344CB8AC3E}">
        <p14:creationId xmlns:p14="http://schemas.microsoft.com/office/powerpoint/2010/main" val="619897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ushpi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Pushpin</Template>
  <TotalTime>1154</TotalTime>
  <Words>1751</Words>
  <Application>Microsoft Office PowerPoint</Application>
  <PresentationFormat>On-screen Show (4:3)</PresentationFormat>
  <Paragraphs>234</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Pushpin</vt:lpstr>
      <vt:lpstr>Unit - 2</vt:lpstr>
      <vt:lpstr>Syllabus</vt:lpstr>
      <vt:lpstr>Excel data manipulation</vt:lpstr>
      <vt:lpstr>Excel Data Manipulation Techniques</vt:lpstr>
      <vt:lpstr>PowerPoint Presentation</vt:lpstr>
      <vt:lpstr>PowerPoint Presentation</vt:lpstr>
      <vt:lpstr>PowerPoint Presentation</vt:lpstr>
      <vt:lpstr>PowerPoint Presentation</vt:lpstr>
      <vt:lpstr>PowerPoint Presentation</vt:lpstr>
      <vt:lpstr>Basic Functions of Advanced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Excel Data Analysis 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Excel for Data Manipulation and Analysis</dc:title>
  <dc:creator>renukai</dc:creator>
  <cp:lastModifiedBy>renukai</cp:lastModifiedBy>
  <cp:revision>70</cp:revision>
  <dcterms:created xsi:type="dcterms:W3CDTF">2023-09-04T06:31:06Z</dcterms:created>
  <dcterms:modified xsi:type="dcterms:W3CDTF">2023-10-02T10:29:10Z</dcterms:modified>
</cp:coreProperties>
</file>