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4" r:id="rId8"/>
    <p:sldId id="265" r:id="rId9"/>
    <p:sldId id="266" r:id="rId10"/>
    <p:sldId id="267" r:id="rId11"/>
    <p:sldId id="262" r:id="rId12"/>
    <p:sldId id="261" r:id="rId13"/>
    <p:sldId id="268" r:id="rId14"/>
    <p:sldId id="269" r:id="rId15"/>
    <p:sldId id="270" r:id="rId16"/>
    <p:sldId id="271" r:id="rId17"/>
    <p:sldId id="272" r:id="rId18"/>
    <p:sldId id="311" r:id="rId19"/>
    <p:sldId id="312" r:id="rId20"/>
    <p:sldId id="313" r:id="rId21"/>
    <p:sldId id="314" r:id="rId22"/>
    <p:sldId id="315" r:id="rId23"/>
    <p:sldId id="273" r:id="rId24"/>
    <p:sldId id="305" r:id="rId25"/>
    <p:sldId id="281" r:id="rId26"/>
    <p:sldId id="306" r:id="rId27"/>
    <p:sldId id="307" r:id="rId28"/>
    <p:sldId id="294" r:id="rId29"/>
    <p:sldId id="295" r:id="rId30"/>
    <p:sldId id="309" r:id="rId31"/>
    <p:sldId id="280" r:id="rId32"/>
    <p:sldId id="274" r:id="rId33"/>
    <p:sldId id="275" r:id="rId34"/>
    <p:sldId id="276"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77" r:id="rId48"/>
    <p:sldId id="279" r:id="rId49"/>
    <p:sldId id="278" r:id="rId50"/>
    <p:sldId id="296" r:id="rId51"/>
    <p:sldId id="297" r:id="rId52"/>
    <p:sldId id="298" r:id="rId53"/>
    <p:sldId id="299" r:id="rId54"/>
    <p:sldId id="300" r:id="rId55"/>
    <p:sldId id="301" r:id="rId56"/>
    <p:sldId id="302" r:id="rId57"/>
    <p:sldId id="303" r:id="rId58"/>
    <p:sldId id="304" r:id="rId59"/>
    <p:sldId id="31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B4DC49-5A8C-49B6-8FAB-86F52B4B213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262961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B4DC49-5A8C-49B6-8FAB-86F52B4B213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65257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B4DC49-5A8C-49B6-8FAB-86F52B4B213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65026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B4DC49-5A8C-49B6-8FAB-86F52B4B213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20731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4DC49-5A8C-49B6-8FAB-86F52B4B213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5678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B4DC49-5A8C-49B6-8FAB-86F52B4B213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99036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B4DC49-5A8C-49B6-8FAB-86F52B4B2133}"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85814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B4DC49-5A8C-49B6-8FAB-86F52B4B2133}"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230904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DC49-5A8C-49B6-8FAB-86F52B4B2133}"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407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4DC49-5A8C-49B6-8FAB-86F52B4B213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5958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4DC49-5A8C-49B6-8FAB-86F52B4B213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62486-2E76-45EC-A160-D624715F3C0F}" type="slidenum">
              <a:rPr lang="en-IN" smtClean="0"/>
              <a:t>‹#›</a:t>
            </a:fld>
            <a:endParaRPr lang="en-IN"/>
          </a:p>
        </p:txBody>
      </p:sp>
    </p:spTree>
    <p:extLst>
      <p:ext uri="{BB962C8B-B14F-4D97-AF65-F5344CB8AC3E}">
        <p14:creationId xmlns:p14="http://schemas.microsoft.com/office/powerpoint/2010/main" val="103763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4DC49-5A8C-49B6-8FAB-86F52B4B2133}" type="datetimeFigureOut">
              <a:rPr lang="en-IN" smtClean="0"/>
              <a:t>05-11-2023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62486-2E76-45EC-A160-D624715F3C0F}" type="slidenum">
              <a:rPr lang="en-IN" smtClean="0"/>
              <a:t>‹#›</a:t>
            </a:fld>
            <a:endParaRPr lang="en-IN"/>
          </a:p>
        </p:txBody>
      </p:sp>
    </p:spTree>
    <p:extLst>
      <p:ext uri="{BB962C8B-B14F-4D97-AF65-F5344CB8AC3E}">
        <p14:creationId xmlns:p14="http://schemas.microsoft.com/office/powerpoint/2010/main" val="42152616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implilearn.com/steps-to-become-oracle-database-certified-rar343-article" TargetMode="External"/><Relationship Id="rId2" Type="http://schemas.openxmlformats.org/officeDocument/2006/relationships/hyperlink" Target="https://www.simplilearn.com/want-to-launch-career-as-sql-specialist-artic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ableau.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0943"/>
            <a:ext cx="7772400" cy="1470025"/>
          </a:xfrm>
        </p:spPr>
        <p:txBody>
          <a:bodyPr>
            <a:normAutofit/>
          </a:bodyPr>
          <a:lstStyle/>
          <a:p>
            <a:r>
              <a:rPr lang="en-US" sz="3600" dirty="0" smtClean="0">
                <a:latin typeface="Times New Roman" pitchFamily="18" charset="0"/>
                <a:cs typeface="Times New Roman" pitchFamily="18" charset="0"/>
              </a:rPr>
              <a:t>Unit No 4: Tableau for Data Preparation and Advanced Visualization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422509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lnSpcReduction="10000"/>
          </a:bodyPr>
          <a:lstStyle/>
          <a:p>
            <a:r>
              <a:rPr lang="en-US" sz="2400" dirty="0">
                <a:latin typeface="Times New Roman" pitchFamily="18" charset="0"/>
                <a:cs typeface="Times New Roman" pitchFamily="18" charset="0"/>
              </a:rPr>
              <a:t>Data sources published to Tableau Server or Tableau Cloud are shown in the </a:t>
            </a:r>
            <a:r>
              <a:rPr lang="en-US" sz="2400" b="1" dirty="0">
                <a:latin typeface="Times New Roman" pitchFamily="18" charset="0"/>
                <a:cs typeface="Times New Roman" pitchFamily="18" charset="0"/>
              </a:rPr>
              <a:t>Data </a:t>
            </a:r>
            <a:r>
              <a:rPr lang="en-US" sz="2400" dirty="0">
                <a:latin typeface="Times New Roman" pitchFamily="18" charset="0"/>
                <a:cs typeface="Times New Roman" pitchFamily="18" charset="0"/>
              </a:rPr>
              <a:t>pane with a Tableau icon</a:t>
            </a:r>
            <a:r>
              <a:rPr lang="en-US" sz="2400" dirty="0" smtClean="0">
                <a:latin typeface="Times New Roman" pitchFamily="18" charset="0"/>
                <a:cs typeface="Times New Roman" pitchFamily="18" charset="0"/>
              </a:rPr>
              <a:t>.</a:t>
            </a:r>
          </a:p>
          <a:p>
            <a:endParaRPr lang="en-IN" dirty="0" smtClean="0"/>
          </a:p>
          <a:p>
            <a:endParaRPr lang="en-IN" dirty="0"/>
          </a:p>
          <a:p>
            <a:endParaRPr lang="en-IN" dirty="0" smtClean="0"/>
          </a:p>
          <a:p>
            <a:endParaRPr lang="en-IN" dirty="0"/>
          </a:p>
          <a:p>
            <a:endParaRPr lang="en-IN" dirty="0" smtClean="0"/>
          </a:p>
          <a:p>
            <a:pPr marL="0" indent="0">
              <a:buNone/>
            </a:pPr>
            <a:endParaRPr lang="en-IN" dirty="0"/>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might want to download a local copy of the data source so that you can, for example, work offline or make changes to a data source without modifying the original.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download a local copy, on the </a:t>
            </a:r>
            <a:r>
              <a:rPr lang="en-US" sz="2400" b="1" dirty="0">
                <a:latin typeface="Times New Roman" pitchFamily="18" charset="0"/>
                <a:cs typeface="Times New Roman" pitchFamily="18" charset="0"/>
              </a:rPr>
              <a:t>Data </a:t>
            </a:r>
            <a:r>
              <a:rPr lang="en-US" sz="2400" dirty="0">
                <a:latin typeface="Times New Roman" pitchFamily="18" charset="0"/>
                <a:cs typeface="Times New Roman" pitchFamily="18" charset="0"/>
              </a:rPr>
              <a:t>menu, select the data source, and then select </a:t>
            </a:r>
            <a:r>
              <a:rPr lang="en-US" sz="2400" b="1" dirty="0">
                <a:latin typeface="Times New Roman" pitchFamily="18" charset="0"/>
                <a:cs typeface="Times New Roman" pitchFamily="18" charset="0"/>
              </a:rPr>
              <a:t>Create Local Copy</a:t>
            </a:r>
            <a:r>
              <a:rPr lang="en-US" sz="2400" dirty="0">
                <a:latin typeface="Times New Roman" pitchFamily="18" charset="0"/>
                <a:cs typeface="Times New Roman" pitchFamily="18" charset="0"/>
              </a:rPr>
              <a:t>. A duplicate of the data source is added to the </a:t>
            </a:r>
            <a:r>
              <a:rPr lang="en-US" sz="2400" b="1" dirty="0">
                <a:latin typeface="Times New Roman" pitchFamily="18" charset="0"/>
                <a:cs typeface="Times New Roman" pitchFamily="18" charset="0"/>
              </a:rPr>
              <a:t>Data </a:t>
            </a:r>
            <a:r>
              <a:rPr lang="en-US" sz="2400" dirty="0">
                <a:latin typeface="Times New Roman" pitchFamily="18" charset="0"/>
                <a:cs typeface="Times New Roman" pitchFamily="18" charset="0"/>
              </a:rPr>
              <a:t>pane.</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333" y="1178810"/>
            <a:ext cx="1933333" cy="3114286"/>
          </a:xfrm>
          <a:prstGeom prst="rect">
            <a:avLst/>
          </a:prstGeom>
        </p:spPr>
      </p:pic>
    </p:spTree>
    <p:extLst>
      <p:ext uri="{BB962C8B-B14F-4D97-AF65-F5344CB8AC3E}">
        <p14:creationId xmlns:p14="http://schemas.microsoft.com/office/powerpoint/2010/main" val="128670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lstStyle/>
          <a:p>
            <a:r>
              <a:rPr lang="en-US" dirty="0" smtClean="0">
                <a:latin typeface="Times New Roman" pitchFamily="18" charset="0"/>
                <a:cs typeface="Times New Roman" pitchFamily="18" charset="0"/>
              </a:rPr>
              <a:t>Understanding Tableau workspace and terminology</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908720"/>
            <a:ext cx="6303150" cy="5584442"/>
          </a:xfrm>
          <a:prstGeom prst="rect">
            <a:avLst/>
          </a:prstGeom>
        </p:spPr>
      </p:pic>
    </p:spTree>
    <p:extLst>
      <p:ext uri="{BB962C8B-B14F-4D97-AF65-F5344CB8AC3E}">
        <p14:creationId xmlns:p14="http://schemas.microsoft.com/office/powerpoint/2010/main" val="2701935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r>
              <a:rPr lang="en-US" sz="2000" b="1" dirty="0">
                <a:latin typeface="Times New Roman" pitchFamily="18" charset="0"/>
                <a:cs typeface="Times New Roman" pitchFamily="18" charset="0"/>
              </a:rPr>
              <a:t>A.</a:t>
            </a:r>
            <a:r>
              <a:rPr lang="en-US" sz="2000" dirty="0">
                <a:latin typeface="Times New Roman" pitchFamily="18" charset="0"/>
                <a:cs typeface="Times New Roman" pitchFamily="18" charset="0"/>
              </a:rPr>
              <a:t> Workbook name. A workbook contains sheets. A sheet can be a worksheet, a dashboard, or a story. For more information, see Workbooks and Sheets.</a:t>
            </a:r>
          </a:p>
          <a:p>
            <a:r>
              <a:rPr lang="en-US" sz="2000" b="1" dirty="0">
                <a:latin typeface="Times New Roman" pitchFamily="18" charset="0"/>
                <a:cs typeface="Times New Roman" pitchFamily="18" charset="0"/>
              </a:rPr>
              <a:t>B</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Cards </a:t>
            </a:r>
            <a:r>
              <a:rPr lang="en-US" sz="2000" dirty="0">
                <a:latin typeface="Times New Roman" pitchFamily="18" charset="0"/>
                <a:cs typeface="Times New Roman" pitchFamily="18" charset="0"/>
              </a:rPr>
              <a:t>and shelves - Drag fields to the cards and shelves in the workspace to add data to your view.</a:t>
            </a:r>
          </a:p>
          <a:p>
            <a:r>
              <a:rPr lang="en-US" sz="2000" b="1" dirty="0">
                <a:latin typeface="Times New Roman" pitchFamily="18" charset="0"/>
                <a:cs typeface="Times New Roman" pitchFamily="18" charset="0"/>
              </a:rPr>
              <a:t>C</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Toolbar</a:t>
            </a:r>
            <a:r>
              <a:rPr lang="en-US" sz="2000" dirty="0">
                <a:latin typeface="Times New Roman" pitchFamily="18" charset="0"/>
                <a:cs typeface="Times New Roman" pitchFamily="18" charset="0"/>
              </a:rPr>
              <a:t> - Use the toolbar to access commands and analysis and navigation tools.</a:t>
            </a:r>
          </a:p>
          <a:p>
            <a:r>
              <a:rPr lang="en-US" sz="2000" b="1" dirty="0">
                <a:latin typeface="Times New Roman" pitchFamily="18" charset="0"/>
                <a:cs typeface="Times New Roman" pitchFamily="18" charset="0"/>
              </a:rPr>
              <a:t>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View</a:t>
            </a:r>
            <a:r>
              <a:rPr lang="en-US" sz="2000" dirty="0">
                <a:latin typeface="Times New Roman" pitchFamily="18" charset="0"/>
                <a:cs typeface="Times New Roman" pitchFamily="18" charset="0"/>
              </a:rPr>
              <a:t> - This is the canvas in the workspace where you create a visualization (also referred to as a "</a:t>
            </a:r>
            <a:r>
              <a:rPr lang="en-US" sz="2000" dirty="0" err="1">
                <a:latin typeface="Times New Roman" pitchFamily="18" charset="0"/>
                <a:cs typeface="Times New Roman" pitchFamily="18" charset="0"/>
              </a:rPr>
              <a:t>viz</a:t>
            </a:r>
            <a:r>
              <a:rPr lang="en-US" sz="2000" dirty="0">
                <a:latin typeface="Times New Roman" pitchFamily="18" charset="0"/>
                <a:cs typeface="Times New Roman" pitchFamily="18" charset="0"/>
              </a:rPr>
              <a:t>").</a:t>
            </a:r>
          </a:p>
          <a:p>
            <a:r>
              <a:rPr lang="en-US" sz="2000" b="1" dirty="0">
                <a:latin typeface="Times New Roman" pitchFamily="18" charset="0"/>
                <a:cs typeface="Times New Roman" pitchFamily="18" charset="0"/>
              </a:rPr>
              <a:t>E.</a:t>
            </a:r>
            <a:r>
              <a:rPr lang="en-US" sz="2000" dirty="0">
                <a:latin typeface="Times New Roman" pitchFamily="18" charset="0"/>
                <a:cs typeface="Times New Roman" pitchFamily="18" charset="0"/>
              </a:rPr>
              <a:t> Click this icon to go to the Start page, where you can connect to data. For more information, see Start Page.</a:t>
            </a:r>
          </a:p>
          <a:p>
            <a:r>
              <a:rPr lang="en-US" sz="2000" b="1" dirty="0">
                <a:latin typeface="Times New Roman" pitchFamily="18" charset="0"/>
                <a:cs typeface="Times New Roman" pitchFamily="18" charset="0"/>
              </a:rPr>
              <a:t>F</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Side </a:t>
            </a:r>
            <a:r>
              <a:rPr lang="en-US" sz="2000" dirty="0">
                <a:latin typeface="Times New Roman" pitchFamily="18" charset="0"/>
                <a:cs typeface="Times New Roman" pitchFamily="18" charset="0"/>
              </a:rPr>
              <a:t>Bar - In a worksheet, the side bar area contains the Data pane and the Analytics pane.</a:t>
            </a:r>
          </a:p>
          <a:p>
            <a:r>
              <a:rPr lang="en-US" sz="2000" b="1" dirty="0">
                <a:latin typeface="Times New Roman" pitchFamily="18" charset="0"/>
                <a:cs typeface="Times New Roman" pitchFamily="18" charset="0"/>
              </a:rPr>
              <a:t>G.</a:t>
            </a:r>
            <a:r>
              <a:rPr lang="en-US" sz="2000" dirty="0">
                <a:latin typeface="Times New Roman" pitchFamily="18" charset="0"/>
                <a:cs typeface="Times New Roman" pitchFamily="18" charset="0"/>
              </a:rPr>
              <a:t> Click this tab to go to the Data Source page and view your data. For more information, see Data Source Page.</a:t>
            </a:r>
          </a:p>
          <a:p>
            <a:r>
              <a:rPr lang="en-US" sz="2000" b="1" dirty="0">
                <a:latin typeface="Times New Roman" pitchFamily="18" charset="0"/>
                <a:cs typeface="Times New Roman" pitchFamily="18" charset="0"/>
              </a:rPr>
              <a:t>H</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Status </a:t>
            </a:r>
            <a:r>
              <a:rPr lang="en-US" sz="2000" dirty="0">
                <a:latin typeface="Times New Roman" pitchFamily="18" charset="0"/>
                <a:cs typeface="Times New Roman" pitchFamily="18" charset="0"/>
              </a:rPr>
              <a:t>bar - Displays information about the current view.</a:t>
            </a:r>
          </a:p>
          <a:p>
            <a:r>
              <a:rPr lang="en-US" sz="2000" b="1" dirty="0">
                <a:latin typeface="Times New Roman" pitchFamily="18" charset="0"/>
                <a:cs typeface="Times New Roman" pitchFamily="18" charset="0"/>
              </a:rPr>
              <a:t>I.</a:t>
            </a:r>
            <a:r>
              <a:rPr lang="en-US" sz="2000" dirty="0">
                <a:latin typeface="Times New Roman" pitchFamily="18" charset="0"/>
                <a:cs typeface="Times New Roman" pitchFamily="18" charset="0"/>
              </a:rPr>
              <a:t> Sheet tabs - Tabs represent each sheet in your workbook. This can include worksheets, dashboards, and stories. For more information, see Workbooks and Sheets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32865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lstStyle/>
          <a:p>
            <a:r>
              <a:rPr lang="en-US" dirty="0">
                <a:latin typeface="Times New Roman" pitchFamily="18" charset="0"/>
                <a:cs typeface="Times New Roman" pitchFamily="18" charset="0"/>
              </a:rPr>
              <a:t>Data Preparation and Transformation in </a:t>
            </a:r>
            <a:r>
              <a:rPr lang="en-US" dirty="0" smtClean="0">
                <a:latin typeface="Times New Roman" pitchFamily="18" charset="0"/>
                <a:cs typeface="Times New Roman" pitchFamily="18" charset="0"/>
              </a:rPr>
              <a:t>Tableau</a:t>
            </a:r>
          </a:p>
          <a:p>
            <a:r>
              <a:rPr lang="en-US" sz="2400" dirty="0">
                <a:latin typeface="Times New Roman" pitchFamily="18" charset="0"/>
                <a:cs typeface="Times New Roman" pitchFamily="18" charset="0"/>
              </a:rPr>
              <a:t>Tableau Prep is a data preparation tool designed for analysts and business users who try to prepare data for </a:t>
            </a:r>
            <a:r>
              <a:rPr lang="en-US" sz="2400" dirty="0" smtClean="0">
                <a:latin typeface="Times New Roman" pitchFamily="18" charset="0"/>
                <a:cs typeface="Times New Roman" pitchFamily="18" charset="0"/>
              </a:rPr>
              <a:t>themselves.</a:t>
            </a:r>
          </a:p>
          <a:p>
            <a:r>
              <a:rPr lang="en-US" sz="2400" dirty="0" smtClean="0">
                <a:latin typeface="Times New Roman" pitchFamily="18" charset="0"/>
                <a:cs typeface="Times New Roman" pitchFamily="18" charset="0"/>
              </a:rPr>
              <a:t>but </a:t>
            </a:r>
            <a:r>
              <a:rPr lang="en-US" sz="2400" dirty="0">
                <a:latin typeface="Times New Roman" pitchFamily="18" charset="0"/>
                <a:cs typeface="Times New Roman" pitchFamily="18" charset="0"/>
              </a:rPr>
              <a:t>might get stuck because they don’t have traditional ETL </a:t>
            </a:r>
            <a:r>
              <a:rPr lang="en-US" sz="2400" dirty="0" smtClean="0">
                <a:latin typeface="Times New Roman" pitchFamily="18" charset="0"/>
                <a:cs typeface="Times New Roman" pitchFamily="18" charset="0"/>
              </a:rPr>
              <a:t>expertise.</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tool empowers users to combine, shape, and cleanse data for analysis in Tableau</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 y="3212976"/>
            <a:ext cx="7208520" cy="3642360"/>
          </a:xfrm>
          <a:prstGeom prst="rect">
            <a:avLst/>
          </a:prstGeom>
        </p:spPr>
      </p:pic>
    </p:spTree>
    <p:extLst>
      <p:ext uri="{BB962C8B-B14F-4D97-AF65-F5344CB8AC3E}">
        <p14:creationId xmlns:p14="http://schemas.microsoft.com/office/powerpoint/2010/main" val="62541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Autofit/>
          </a:bodyPr>
          <a:lstStyle/>
          <a:p>
            <a:r>
              <a:rPr lang="en-US" sz="2400" dirty="0">
                <a:latin typeface="Times New Roman" pitchFamily="18" charset="0"/>
                <a:cs typeface="Times New Roman" pitchFamily="18" charset="0"/>
              </a:rPr>
              <a:t>Tableau Prep has a clean and friendly user interface. The look feels like the final form of Tableau Desktop’s data source screen. Above is a screen shot view of a Superstore “flow” in Tableau Prep. There are a few key panes in the screen to be aware of:</a:t>
            </a:r>
          </a:p>
          <a:p>
            <a:pPr marL="514350" indent="-514350">
              <a:buFont typeface="+mj-lt"/>
              <a:buAutoNum type="alphaLcParenR"/>
            </a:pPr>
            <a:r>
              <a:rPr lang="en-US" sz="2400" b="1" dirty="0">
                <a:latin typeface="Times New Roman" pitchFamily="18" charset="0"/>
                <a:cs typeface="Times New Roman" pitchFamily="18" charset="0"/>
              </a:rPr>
              <a:t>Connections pane</a:t>
            </a:r>
            <a:r>
              <a:rPr lang="en-US" sz="2400" dirty="0">
                <a:latin typeface="Times New Roman" pitchFamily="18" charset="0"/>
                <a:cs typeface="Times New Roman" pitchFamily="18" charset="0"/>
              </a:rPr>
              <a:t>: Shows the databases and files you are connected to. Add connections to one or more databases and then drag the tables you want to work with into the flow pane.</a:t>
            </a:r>
          </a:p>
          <a:p>
            <a:pPr marL="514350" indent="-514350">
              <a:buFont typeface="+mj-lt"/>
              <a:buAutoNum type="alphaLcParenR"/>
            </a:pPr>
            <a:r>
              <a:rPr lang="en-US" sz="2400" b="1" dirty="0">
                <a:latin typeface="Times New Roman" pitchFamily="18" charset="0"/>
                <a:cs typeface="Times New Roman" pitchFamily="18" charset="0"/>
              </a:rPr>
              <a:t>Flow pane</a:t>
            </a:r>
            <a:r>
              <a:rPr lang="en-US" sz="2400" dirty="0">
                <a:latin typeface="Times New Roman" pitchFamily="18" charset="0"/>
                <a:cs typeface="Times New Roman" pitchFamily="18" charset="0"/>
              </a:rPr>
              <a:t>: As you clean, shape, and combine your data, steps will appear in the flows. This visual indication will allow the user to see an overview of their changes. The user can accomplish a variety of data cleaning tasks in moments, such as fuzzy clustering and other smart features.</a:t>
            </a:r>
          </a:p>
          <a:p>
            <a:pPr marL="514350" indent="-514350">
              <a:buFont typeface="+mj-lt"/>
              <a:buAutoNum type="alphaLcParenR"/>
            </a:pPr>
            <a:r>
              <a:rPr lang="en-US" sz="2400" b="1" dirty="0">
                <a:latin typeface="Times New Roman" pitchFamily="18" charset="0"/>
                <a:cs typeface="Times New Roman" pitchFamily="18" charset="0"/>
              </a:rPr>
              <a:t>Profile pane: </a:t>
            </a:r>
            <a:r>
              <a:rPr lang="en-US" sz="2400" dirty="0">
                <a:latin typeface="Times New Roman" pitchFamily="18" charset="0"/>
                <a:cs typeface="Times New Roman" pitchFamily="18" charset="0"/>
              </a:rPr>
              <a:t>Displays a summary of each field in your data and allows users to see the shape of their data and begin to identify any issues with their data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340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lstStyle/>
          <a:p>
            <a:pPr marL="0" indent="0">
              <a:buNone/>
            </a:pPr>
            <a:r>
              <a:rPr lang="en-US" sz="2400" b="1" dirty="0" smtClean="0">
                <a:latin typeface="Times New Roman" pitchFamily="18" charset="0"/>
                <a:cs typeface="Times New Roman" pitchFamily="18" charset="0"/>
              </a:rPr>
              <a:t>d)  Changes </a:t>
            </a:r>
            <a:r>
              <a:rPr lang="en-US" sz="2400" b="1" dirty="0">
                <a:latin typeface="Times New Roman" pitchFamily="18" charset="0"/>
                <a:cs typeface="Times New Roman" pitchFamily="18" charset="0"/>
              </a:rPr>
              <a:t>pane: </a:t>
            </a:r>
            <a:r>
              <a:rPr lang="en-US" sz="2400" dirty="0">
                <a:latin typeface="Times New Roman" pitchFamily="18" charset="0"/>
                <a:cs typeface="Times New Roman" pitchFamily="18" charset="0"/>
              </a:rPr>
              <a:t>Tableau Prep keeps track of the changes you make, in the order you make them, so you can always go back and review or edit those changes.</a:t>
            </a:r>
          </a:p>
          <a:p>
            <a:pPr marL="0" indent="0">
              <a:buNone/>
            </a:pPr>
            <a:r>
              <a:rPr lang="en-US" sz="2400" b="1" dirty="0" smtClean="0">
                <a:latin typeface="Times New Roman" pitchFamily="18" charset="0"/>
                <a:cs typeface="Times New Roman" pitchFamily="18" charset="0"/>
              </a:rPr>
              <a:t>e)   Data </a:t>
            </a:r>
            <a:r>
              <a:rPr lang="en-US" sz="2400" b="1" dirty="0">
                <a:latin typeface="Times New Roman" pitchFamily="18" charset="0"/>
                <a:cs typeface="Times New Roman" pitchFamily="18" charset="0"/>
              </a:rPr>
              <a:t>grid: </a:t>
            </a:r>
            <a:r>
              <a:rPr lang="en-US" sz="2400" dirty="0">
                <a:latin typeface="Times New Roman" pitchFamily="18" charset="0"/>
                <a:cs typeface="Times New Roman" pitchFamily="18" charset="0"/>
              </a:rPr>
              <a:t>Lets the user see row level detail and verify individual </a:t>
            </a:r>
            <a:r>
              <a:rPr lang="en-US" sz="2400" dirty="0" smtClean="0">
                <a:latin typeface="Times New Roman" pitchFamily="18" charset="0"/>
                <a:cs typeface="Times New Roman" pitchFamily="18" charset="0"/>
              </a:rPr>
              <a:t>      records</a:t>
            </a:r>
            <a:r>
              <a:rPr lang="en-US" sz="24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21481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lstStyle/>
          <a:p>
            <a:r>
              <a:rPr lang="en-US" b="1" dirty="0">
                <a:latin typeface="Times New Roman" pitchFamily="18" charset="0"/>
                <a:cs typeface="Times New Roman" pitchFamily="18" charset="0"/>
              </a:rPr>
              <a:t>Cleaning Your Data</a:t>
            </a:r>
          </a:p>
          <a:p>
            <a:pPr marL="571500" indent="-571500">
              <a:buFont typeface="+mj-lt"/>
              <a:buAutoNum type="romanUcPeriod"/>
            </a:pPr>
            <a:r>
              <a:rPr lang="en-US" sz="2400" dirty="0">
                <a:latin typeface="Times New Roman" pitchFamily="18" charset="0"/>
                <a:cs typeface="Times New Roman" pitchFamily="18" charset="0"/>
              </a:rPr>
              <a:t>To create a Flow and begin to clean our data, we need to connect to a data source. </a:t>
            </a:r>
            <a:endParaRPr lang="en-US" sz="2400" dirty="0" smtClean="0">
              <a:latin typeface="Times New Roman" pitchFamily="18" charset="0"/>
              <a:cs typeface="Times New Roman" pitchFamily="18" charset="0"/>
            </a:endParaRPr>
          </a:p>
          <a:p>
            <a:pPr marL="571500" indent="-571500">
              <a:buFont typeface="+mj-lt"/>
              <a:buAutoNum type="romanUcPeriod"/>
            </a:pPr>
            <a:r>
              <a:rPr lang="en-US" sz="2400" dirty="0" smtClean="0">
                <a:latin typeface="Times New Roman" pitchFamily="18" charset="0"/>
                <a:cs typeface="Times New Roman" pitchFamily="18" charset="0"/>
              </a:rPr>
              <a:t>Tableau </a:t>
            </a:r>
            <a:r>
              <a:rPr lang="en-US" sz="2400" dirty="0">
                <a:latin typeface="Times New Roman" pitchFamily="18" charset="0"/>
                <a:cs typeface="Times New Roman" pitchFamily="18" charset="0"/>
              </a:rPr>
              <a:t>supports a wide variety of on-premise and cloud-based data sources. </a:t>
            </a:r>
            <a:endParaRPr lang="en-US" sz="2400" dirty="0" smtClean="0">
              <a:latin typeface="Times New Roman" pitchFamily="18" charset="0"/>
              <a:cs typeface="Times New Roman" pitchFamily="18" charset="0"/>
            </a:endParaRPr>
          </a:p>
          <a:p>
            <a:pPr marL="571500" indent="-571500">
              <a:buFont typeface="+mj-lt"/>
              <a:buAutoNum type="romanUcPeriod"/>
            </a:pPr>
            <a:r>
              <a:rPr lang="en-US" sz="2400" dirty="0" smtClean="0">
                <a:latin typeface="Times New Roman" pitchFamily="18" charset="0"/>
                <a:cs typeface="Times New Roman" pitchFamily="18" charset="0"/>
              </a:rPr>
              <a:t>We’ll </a:t>
            </a:r>
            <a:r>
              <a:rPr lang="en-US" sz="2400" dirty="0">
                <a:latin typeface="Times New Roman" pitchFamily="18" charset="0"/>
                <a:cs typeface="Times New Roman" pitchFamily="18" charset="0"/>
              </a:rPr>
              <a:t>connect to three text files and create a Flow</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8517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50" y="1108069"/>
            <a:ext cx="8928100" cy="4641863"/>
          </a:xfrm>
        </p:spPr>
      </p:pic>
    </p:spTree>
    <p:extLst>
      <p:ext uri="{BB962C8B-B14F-4D97-AF65-F5344CB8AC3E}">
        <p14:creationId xmlns:p14="http://schemas.microsoft.com/office/powerpoint/2010/main" val="309253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pPr>
              <a:buFont typeface="Wingdings" pitchFamily="2" charset="2"/>
              <a:buChar char="Ø"/>
            </a:pPr>
            <a:r>
              <a:rPr lang="en-US" sz="3400" b="1" dirty="0">
                <a:latin typeface="Times New Roman" pitchFamily="18" charset="0"/>
                <a:cs typeface="Times New Roman" pitchFamily="18" charset="0"/>
              </a:rPr>
              <a:t>Introduction to Tableau Metadata API</a:t>
            </a:r>
          </a:p>
          <a:p>
            <a:pPr>
              <a:lnSpc>
                <a:spcPct val="15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Tableau Metadata API discovers and indexes all of the content on your Tableau Cloud site or Tableau Server, including workbooks, data sources, flows, and metrics.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Indexing </a:t>
            </a:r>
            <a:r>
              <a:rPr lang="en-US" sz="2400" dirty="0">
                <a:latin typeface="Times New Roman" pitchFamily="18" charset="0"/>
                <a:cs typeface="Times New Roman" pitchFamily="18" charset="0"/>
              </a:rPr>
              <a:t>is used to gather information about Tableau content, or metadata, about the schema and lineage of the content.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from the metadata, Metadata API identifies all of the databases, files, and tables used by the content on your Tableau Cloud site or Tableau Server.</a:t>
            </a:r>
          </a:p>
          <a:p>
            <a:endParaRPr lang="en-IN" dirty="0"/>
          </a:p>
        </p:txBody>
      </p:sp>
    </p:spTree>
    <p:extLst>
      <p:ext uri="{BB962C8B-B14F-4D97-AF65-F5344CB8AC3E}">
        <p14:creationId xmlns:p14="http://schemas.microsoft.com/office/powerpoint/2010/main" val="263453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9270"/>
            <a:ext cx="8784976" cy="6624736"/>
          </a:xfrm>
        </p:spPr>
        <p:txBody>
          <a:bodyPr>
            <a:normAutofit/>
          </a:bodyPr>
          <a:lstStyle/>
          <a:p>
            <a:r>
              <a:rPr lang="en-US" sz="2400" dirty="0">
                <a:latin typeface="Times New Roman" pitchFamily="18" charset="0"/>
                <a:cs typeface="Times New Roman" pitchFamily="18" charset="0"/>
              </a:rPr>
              <a:t>You can do the following tasks using the Metadata API:</a:t>
            </a:r>
          </a:p>
          <a:p>
            <a:pPr lvl="1">
              <a:buFont typeface="Courier New" pitchFamily="49" charset="0"/>
              <a:buChar char="o"/>
            </a:pPr>
            <a:r>
              <a:rPr lang="en-US" sz="2400" b="1" dirty="0">
                <a:latin typeface="Times New Roman" pitchFamily="18" charset="0"/>
                <a:cs typeface="Times New Roman" pitchFamily="18" charset="0"/>
              </a:rPr>
              <a:t>Discover data</a:t>
            </a:r>
            <a:r>
              <a:rPr lang="en-US" sz="2400" dirty="0">
                <a:latin typeface="Times New Roman" pitchFamily="18" charset="0"/>
                <a:cs typeface="Times New Roman" pitchFamily="18" charset="0"/>
              </a:rPr>
              <a:t> that’s associated with the content published to your Tableau Cloud site or your Tableau Server. Search for external assets like tables, databases, and data sources.</a:t>
            </a:r>
          </a:p>
          <a:p>
            <a:pPr lvl="1">
              <a:buFont typeface="Courier New" pitchFamily="49" charset="0"/>
              <a:buChar char="o"/>
            </a:pPr>
            <a:r>
              <a:rPr lang="en-US" sz="2400" b="1" dirty="0">
                <a:latin typeface="Times New Roman" pitchFamily="18" charset="0"/>
                <a:cs typeface="Times New Roman" pitchFamily="18" charset="0"/>
              </a:rPr>
              <a:t>Track lineage</a:t>
            </a:r>
            <a:r>
              <a:rPr lang="en-US" sz="2400" dirty="0">
                <a:latin typeface="Times New Roman" pitchFamily="18" charset="0"/>
                <a:cs typeface="Times New Roman" pitchFamily="18" charset="0"/>
              </a:rPr>
              <a:t> or the relationships between content and external assets, like data sources and workbooks. For example, identify which workbooks use a specific published data source.</a:t>
            </a:r>
          </a:p>
          <a:p>
            <a:pPr lvl="1">
              <a:buFont typeface="Courier New" pitchFamily="49" charset="0"/>
              <a:buChar char="o"/>
            </a:pPr>
            <a:r>
              <a:rPr lang="en-US" sz="2400" b="1" dirty="0">
                <a:latin typeface="Times New Roman" pitchFamily="18" charset="0"/>
                <a:cs typeface="Times New Roman" pitchFamily="18" charset="0"/>
              </a:rPr>
              <a:t>Perform impact analysis</a:t>
            </a:r>
            <a:r>
              <a:rPr lang="en-US" sz="2400" dirty="0">
                <a:latin typeface="Times New Roman" pitchFamily="18" charset="0"/>
                <a:cs typeface="Times New Roman" pitchFamily="18" charset="0"/>
              </a:rPr>
              <a:t>. Using upstream and downstream lineage information, you can evaluate impact of changes to content. For example, find all worksheets that depend on a database table column or identify the authors you should notify when a data source change occurs.</a:t>
            </a:r>
          </a:p>
          <a:p>
            <a:endParaRPr lang="en-IN" dirty="0"/>
          </a:p>
        </p:txBody>
      </p:sp>
    </p:spTree>
    <p:extLst>
      <p:ext uri="{BB962C8B-B14F-4D97-AF65-F5344CB8AC3E}">
        <p14:creationId xmlns:p14="http://schemas.microsoft.com/office/powerpoint/2010/main" val="110339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Introduction to Tableau: Tableau Desktop and Tableau Server, Connecting to various data sources, Understanding Tableau workspace and terminology. Data Preparation and Transformation in Tableau: Data connections and joins, Data blending and data reshaping. Working with metadata and calculations, Tableau data extracts. Creating Visualizations and Dashboards in Tableau: Building basic charts and graphs, Interactive filters and parameters, advanced visualization techniques, Dashboard design best practices.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46332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r>
              <a:rPr lang="en-US" sz="2400" b="1" dirty="0" smtClean="0">
                <a:latin typeface="Times New Roman" pitchFamily="18" charset="0"/>
                <a:cs typeface="Times New Roman" pitchFamily="18" charset="0"/>
              </a:rPr>
              <a:t>Tableau </a:t>
            </a:r>
            <a:r>
              <a:rPr lang="en-US" sz="2400" b="1" dirty="0">
                <a:latin typeface="Times New Roman" pitchFamily="18" charset="0"/>
                <a:cs typeface="Times New Roman" pitchFamily="18" charset="0"/>
              </a:rPr>
              <a:t>metadata?</a:t>
            </a:r>
          </a:p>
          <a:p>
            <a:pPr lvl="1"/>
            <a:r>
              <a:rPr lang="en-US" sz="2000" dirty="0">
                <a:latin typeface="Times New Roman" pitchFamily="18" charset="0"/>
                <a:cs typeface="Times New Roman" pitchFamily="18" charset="0"/>
              </a:rPr>
              <a:t>The Metadata API discovers, tracks, stores, and then surfaces information about Tableau content.</a:t>
            </a:r>
          </a:p>
          <a:p>
            <a:pPr lvl="1"/>
            <a:r>
              <a:rPr lang="en-US" sz="2000" dirty="0">
                <a:latin typeface="Times New Roman" pitchFamily="18" charset="0"/>
                <a:cs typeface="Times New Roman" pitchFamily="18" charset="0"/>
              </a:rPr>
              <a:t>The content can be categorized by type (e.g., table or workbook). The content can be unique to Tableau (e.g., embedded data sources and calculated fields) and its external assets not unique to Tableau (e.g., database tables and columns).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Both </a:t>
            </a:r>
            <a:r>
              <a:rPr lang="en-US" sz="2000" dirty="0">
                <a:latin typeface="Times New Roman" pitchFamily="18" charset="0"/>
                <a:cs typeface="Times New Roman" pitchFamily="18" charset="0"/>
              </a:rPr>
              <a:t>content and external assets can have information attached to them (e.g., tags and ratings).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Both </a:t>
            </a:r>
            <a:r>
              <a:rPr lang="en-US" sz="2000" dirty="0">
                <a:latin typeface="Times New Roman" pitchFamily="18" charset="0"/>
                <a:cs typeface="Times New Roman" pitchFamily="18" charset="0"/>
              </a:rPr>
              <a:t>content and external assets can also have relationships to other content and external assets.</a:t>
            </a:r>
          </a:p>
          <a:p>
            <a:pPr lvl="1"/>
            <a:r>
              <a:rPr lang="en-US" sz="2000" dirty="0">
                <a:latin typeface="Times New Roman" pitchFamily="18" charset="0"/>
                <a:cs typeface="Times New Roman" pitchFamily="18" charset="0"/>
              </a:rPr>
              <a:t>The relationships among the content and external assets and the information about each is the </a:t>
            </a:r>
            <a:r>
              <a:rPr lang="en-US" sz="2000" dirty="0" smtClean="0">
                <a:latin typeface="Times New Roman" pitchFamily="18" charset="0"/>
                <a:cs typeface="Times New Roman" pitchFamily="18" charset="0"/>
              </a:rPr>
              <a:t>metadata.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208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9036496" cy="6624736"/>
          </a:xfrm>
        </p:spPr>
        <p:txBody>
          <a:bodyPr>
            <a:normAutofit/>
          </a:bodyPr>
          <a:lstStyle/>
          <a:p>
            <a:pPr>
              <a:buFont typeface="Wingdings" pitchFamily="2" charset="2"/>
              <a:buChar char="Ø"/>
            </a:pPr>
            <a:r>
              <a:rPr lang="en-US" sz="2400" b="1" dirty="0" smtClean="0">
                <a:latin typeface="Times New Roman" pitchFamily="18" charset="0"/>
                <a:cs typeface="Times New Roman" pitchFamily="18" charset="0"/>
              </a:rPr>
              <a:t>Use of Calculated </a:t>
            </a:r>
            <a:r>
              <a:rPr lang="en-US" sz="2400" b="1" dirty="0">
                <a:latin typeface="Times New Roman" pitchFamily="18" charset="0"/>
                <a:cs typeface="Times New Roman" pitchFamily="18" charset="0"/>
              </a:rPr>
              <a:t>Fields</a:t>
            </a:r>
          </a:p>
          <a:p>
            <a:r>
              <a:rPr lang="en-US" sz="2400" dirty="0">
                <a:latin typeface="Times New Roman" pitchFamily="18" charset="0"/>
                <a:cs typeface="Times New Roman" pitchFamily="18" charset="0"/>
              </a:rPr>
              <a:t>Calculated fields allow you to create new data from data that already exists in your data source.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you create a calculated field, you are essentially creating a new field (or column) in your data source, the values or members of which are determined by a calculation that you control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This new calculated field is saved to your data source in Tableau, and can be used to create more robust visualizations. </a:t>
            </a:r>
          </a:p>
          <a:p>
            <a:r>
              <a:rPr lang="en-US" sz="2400" dirty="0">
                <a:latin typeface="Times New Roman" pitchFamily="18" charset="0"/>
                <a:cs typeface="Times New Roman" pitchFamily="18" charset="0"/>
              </a:rPr>
              <a:t>You can use calculated fields for many, many reasons. Some examples might include:</a:t>
            </a:r>
          </a:p>
          <a:p>
            <a:pPr marL="914400" lvl="1" indent="-457200">
              <a:buFont typeface="+mj-lt"/>
              <a:buAutoNum type="alphaLcPeriod"/>
            </a:pPr>
            <a:r>
              <a:rPr lang="en-US" sz="2000" dirty="0">
                <a:latin typeface="Times New Roman" pitchFamily="18" charset="0"/>
                <a:cs typeface="Times New Roman" pitchFamily="18" charset="0"/>
              </a:rPr>
              <a:t>To segment data</a:t>
            </a:r>
          </a:p>
          <a:p>
            <a:pPr marL="914400" lvl="1" indent="-457200">
              <a:buFont typeface="+mj-lt"/>
              <a:buAutoNum type="alphaLcPeriod"/>
            </a:pPr>
            <a:r>
              <a:rPr lang="en-US" sz="2000" dirty="0">
                <a:latin typeface="Times New Roman" pitchFamily="18" charset="0"/>
                <a:cs typeface="Times New Roman" pitchFamily="18" charset="0"/>
              </a:rPr>
              <a:t>To convert the data type of a field, such as converting a string to a date.</a:t>
            </a:r>
          </a:p>
          <a:p>
            <a:pPr marL="914400" lvl="1" indent="-457200">
              <a:buFont typeface="+mj-lt"/>
              <a:buAutoNum type="alphaLcPeriod"/>
            </a:pPr>
            <a:r>
              <a:rPr lang="en-US" sz="2000" dirty="0">
                <a:latin typeface="Times New Roman" pitchFamily="18" charset="0"/>
                <a:cs typeface="Times New Roman" pitchFamily="18" charset="0"/>
              </a:rPr>
              <a:t>To aggregate data</a:t>
            </a:r>
          </a:p>
          <a:p>
            <a:pPr marL="914400" lvl="1" indent="-457200">
              <a:buFont typeface="+mj-lt"/>
              <a:buAutoNum type="alphaLcPeriod"/>
            </a:pPr>
            <a:r>
              <a:rPr lang="en-US" sz="2000" dirty="0">
                <a:latin typeface="Times New Roman" pitchFamily="18" charset="0"/>
                <a:cs typeface="Times New Roman" pitchFamily="18" charset="0"/>
              </a:rPr>
              <a:t>To filter results</a:t>
            </a:r>
          </a:p>
          <a:p>
            <a:pPr marL="914400" lvl="1" indent="-457200">
              <a:buFont typeface="+mj-lt"/>
              <a:buAutoNum type="alphaLcPeriod"/>
            </a:pPr>
            <a:r>
              <a:rPr lang="en-US" sz="2000" dirty="0">
                <a:latin typeface="Times New Roman" pitchFamily="18" charset="0"/>
                <a:cs typeface="Times New Roman" pitchFamily="18" charset="0"/>
              </a:rPr>
              <a:t>To calculate </a:t>
            </a:r>
            <a:r>
              <a:rPr lang="en-US" sz="2000" dirty="0" smtClean="0">
                <a:latin typeface="Times New Roman" pitchFamily="18" charset="0"/>
                <a:cs typeface="Times New Roman" pitchFamily="18" charset="0"/>
              </a:rPr>
              <a:t>ratios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7178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9036496" cy="6624736"/>
          </a:xfrm>
        </p:spPr>
        <p:txBody>
          <a:bodyPr>
            <a:normAutofit fontScale="77500" lnSpcReduction="20000"/>
          </a:bodyPr>
          <a:lstStyle/>
          <a:p>
            <a:pPr>
              <a:buFont typeface="Wingdings" pitchFamily="2" charset="2"/>
              <a:buChar char="Ø"/>
            </a:pPr>
            <a:r>
              <a:rPr lang="en-US" sz="3100" b="1" dirty="0" smtClean="0">
                <a:latin typeface="Times New Roman" pitchFamily="18" charset="0"/>
                <a:cs typeface="Times New Roman" pitchFamily="18" charset="0"/>
              </a:rPr>
              <a:t>Types </a:t>
            </a:r>
            <a:r>
              <a:rPr lang="en-US" sz="3100" b="1" dirty="0">
                <a:latin typeface="Times New Roman" pitchFamily="18" charset="0"/>
                <a:cs typeface="Times New Roman" pitchFamily="18" charset="0"/>
              </a:rPr>
              <a:t>of calculations</a:t>
            </a:r>
          </a:p>
          <a:p>
            <a:r>
              <a:rPr lang="en-US" sz="3100" dirty="0" smtClean="0">
                <a:latin typeface="Times New Roman" pitchFamily="18" charset="0"/>
                <a:cs typeface="Times New Roman" pitchFamily="18" charset="0"/>
              </a:rPr>
              <a:t>There </a:t>
            </a:r>
            <a:r>
              <a:rPr lang="en-US" sz="3100" dirty="0">
                <a:latin typeface="Times New Roman" pitchFamily="18" charset="0"/>
                <a:cs typeface="Times New Roman" pitchFamily="18" charset="0"/>
              </a:rPr>
              <a:t>are three main types of calculations you can use to create calculated fields in Tableau:</a:t>
            </a:r>
          </a:p>
          <a:p>
            <a:r>
              <a:rPr lang="en-US" sz="3100" b="1" dirty="0">
                <a:latin typeface="Times New Roman" pitchFamily="18" charset="0"/>
                <a:cs typeface="Times New Roman" pitchFamily="18" charset="0"/>
              </a:rPr>
              <a:t>Basic calculations</a:t>
            </a:r>
            <a:r>
              <a:rPr lang="en-US" sz="3100" dirty="0">
                <a:latin typeface="Times New Roman" pitchFamily="18" charset="0"/>
                <a:cs typeface="Times New Roman" pitchFamily="18" charset="0"/>
              </a:rPr>
              <a:t> - Basic calculations allow you to transform values or members at the data source level of detail (a row-level calculation) or at the visualization level of detail (an aggregate calculation).</a:t>
            </a:r>
          </a:p>
          <a:p>
            <a:r>
              <a:rPr lang="en-US" sz="3100" b="1" dirty="0">
                <a:latin typeface="Times New Roman" pitchFamily="18" charset="0"/>
                <a:cs typeface="Times New Roman" pitchFamily="18" charset="0"/>
              </a:rPr>
              <a:t>Level of Detail (LOD) expressions</a:t>
            </a:r>
            <a:r>
              <a:rPr lang="en-US" sz="3100" dirty="0">
                <a:latin typeface="Times New Roman" pitchFamily="18" charset="0"/>
                <a:cs typeface="Times New Roman" pitchFamily="18" charset="0"/>
              </a:rPr>
              <a:t> - Just like basic calculations, LOD calculations allow you to compute values at the data source level and the visualization level. </a:t>
            </a:r>
            <a:endParaRPr lang="en-US" sz="3100" dirty="0" smtClean="0">
              <a:latin typeface="Times New Roman" pitchFamily="18" charset="0"/>
              <a:cs typeface="Times New Roman" pitchFamily="18" charset="0"/>
            </a:endParaRPr>
          </a:p>
          <a:p>
            <a:pPr>
              <a:buFont typeface="Courier New" pitchFamily="49" charset="0"/>
              <a:buChar char="o"/>
            </a:pPr>
            <a:r>
              <a:rPr lang="en-US" sz="3100" dirty="0" smtClean="0">
                <a:latin typeface="Times New Roman" pitchFamily="18" charset="0"/>
                <a:cs typeface="Times New Roman" pitchFamily="18" charset="0"/>
              </a:rPr>
              <a:t>However</a:t>
            </a:r>
            <a:r>
              <a:rPr lang="en-US" sz="3100" dirty="0">
                <a:latin typeface="Times New Roman" pitchFamily="18" charset="0"/>
                <a:cs typeface="Times New Roman" pitchFamily="18" charset="0"/>
              </a:rPr>
              <a:t>, LOD calculations give you even more control on the level of granularity you want to compute</a:t>
            </a:r>
            <a:r>
              <a:rPr lang="en-US" sz="3100" dirty="0" smtClean="0">
                <a:latin typeface="Times New Roman" pitchFamily="18" charset="0"/>
                <a:cs typeface="Times New Roman" pitchFamily="18" charset="0"/>
              </a:rPr>
              <a:t>.</a:t>
            </a:r>
          </a:p>
          <a:p>
            <a:pPr>
              <a:buFont typeface="Courier New" pitchFamily="49" charset="0"/>
              <a:buChar char="o"/>
            </a:pPr>
            <a:r>
              <a:rPr lang="en-US" sz="3100" dirty="0" smtClean="0">
                <a:latin typeface="Times New Roman" pitchFamily="18" charset="0"/>
                <a:cs typeface="Times New Roman" pitchFamily="18" charset="0"/>
              </a:rPr>
              <a:t>They </a:t>
            </a:r>
            <a:r>
              <a:rPr lang="en-US" sz="3100" dirty="0">
                <a:latin typeface="Times New Roman" pitchFamily="18" charset="0"/>
                <a:cs typeface="Times New Roman" pitchFamily="18" charset="0"/>
              </a:rPr>
              <a:t>can be performed at a more granular level (INCLUDE), a less granular level (EXCLUDE), or an entirely independent level (FIXED) with respect to the granularity of the </a:t>
            </a:r>
            <a:r>
              <a:rPr lang="en-US" sz="3100" dirty="0" smtClean="0">
                <a:latin typeface="Times New Roman" pitchFamily="18" charset="0"/>
                <a:cs typeface="Times New Roman" pitchFamily="18" charset="0"/>
              </a:rPr>
              <a:t>visualization.</a:t>
            </a:r>
          </a:p>
          <a:p>
            <a:r>
              <a:rPr lang="en-US" sz="3100" b="1" dirty="0" smtClean="0">
                <a:latin typeface="Times New Roman" pitchFamily="18" charset="0"/>
                <a:cs typeface="Times New Roman" pitchFamily="18" charset="0"/>
              </a:rPr>
              <a:t>Table </a:t>
            </a:r>
            <a:r>
              <a:rPr lang="en-US" sz="3100" b="1" dirty="0">
                <a:latin typeface="Times New Roman" pitchFamily="18" charset="0"/>
                <a:cs typeface="Times New Roman" pitchFamily="18" charset="0"/>
              </a:rPr>
              <a:t>calculations</a:t>
            </a:r>
            <a:r>
              <a:rPr lang="en-US" sz="3100" dirty="0">
                <a:latin typeface="Times New Roman" pitchFamily="18" charset="0"/>
                <a:cs typeface="Times New Roman" pitchFamily="18" charset="0"/>
              </a:rPr>
              <a:t> - Table calculations allow you to transform values at the level of detail of the visualization only</a:t>
            </a:r>
            <a:r>
              <a:rPr lang="en-US" sz="3100" dirty="0" smtClean="0">
                <a:latin typeface="Times New Roman" pitchFamily="18" charset="0"/>
                <a:cs typeface="Times New Roman" pitchFamily="18" charset="0"/>
              </a:rPr>
              <a:t>.</a:t>
            </a:r>
            <a:endParaRPr lang="en-US" sz="3100" dirty="0">
              <a:latin typeface="Times New Roman" pitchFamily="18" charset="0"/>
              <a:cs typeface="Times New Roman" pitchFamily="18" charset="0"/>
            </a:endParaRPr>
          </a:p>
          <a:p>
            <a:pPr>
              <a:buFont typeface="Courier New" pitchFamily="49" charset="0"/>
              <a:buChar char="o"/>
            </a:pPr>
            <a:r>
              <a:rPr lang="en-US" sz="3100" dirty="0">
                <a:latin typeface="Times New Roman" pitchFamily="18" charset="0"/>
                <a:cs typeface="Times New Roman" pitchFamily="18" charset="0"/>
              </a:rPr>
              <a:t>The type of calculation you choose depends on the needs of your analysis and the question you want to answer.</a:t>
            </a:r>
          </a:p>
          <a:p>
            <a:endParaRPr lang="en-IN" dirty="0"/>
          </a:p>
        </p:txBody>
      </p:sp>
    </p:spTree>
    <p:extLst>
      <p:ext uri="{BB962C8B-B14F-4D97-AF65-F5344CB8AC3E}">
        <p14:creationId xmlns:p14="http://schemas.microsoft.com/office/powerpoint/2010/main" val="390408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7"/>
          </a:xfrm>
        </p:spPr>
        <p:txBody>
          <a:bodyPr/>
          <a:lstStyle/>
          <a:p>
            <a:r>
              <a:rPr lang="en-US" dirty="0">
                <a:latin typeface="Times New Roman" pitchFamily="18" charset="0"/>
                <a:cs typeface="Times New Roman" pitchFamily="18" charset="0"/>
              </a:rPr>
              <a:t>Data blending and data </a:t>
            </a:r>
            <a:r>
              <a:rPr lang="en-US" dirty="0" smtClean="0">
                <a:latin typeface="Times New Roman" pitchFamily="18" charset="0"/>
                <a:cs typeface="Times New Roman" pitchFamily="18" charset="0"/>
              </a:rPr>
              <a:t>reshaping</a:t>
            </a:r>
          </a:p>
          <a:p>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blending is a method for combining data.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blending works by supplementing the data in the primary data source with the data in the secondary data source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97" y="2204864"/>
            <a:ext cx="6551229" cy="3960440"/>
          </a:xfrm>
          <a:prstGeom prst="rect">
            <a:avLst/>
          </a:prstGeom>
        </p:spPr>
      </p:pic>
    </p:spTree>
    <p:extLst>
      <p:ext uri="{BB962C8B-B14F-4D97-AF65-F5344CB8AC3E}">
        <p14:creationId xmlns:p14="http://schemas.microsoft.com/office/powerpoint/2010/main" val="2231092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pPr>
              <a:lnSpc>
                <a:spcPct val="150000"/>
              </a:lnSpc>
            </a:pPr>
            <a:r>
              <a:rPr lang="en-US" dirty="0">
                <a:latin typeface="Times New Roman" pitchFamily="18" charset="0"/>
                <a:cs typeface="Times New Roman" pitchFamily="18" charset="0"/>
              </a:rPr>
              <a:t>Data Blending</a:t>
            </a:r>
            <a:endParaRPr lang="en-US" dirty="0" smtClean="0">
              <a:latin typeface="Times New Roman" pitchFamily="18" charset="0"/>
              <a:cs typeface="Times New Roman" pitchFamily="18" charset="0"/>
            </a:endParaRPr>
          </a:p>
          <a:p>
            <a:pPr lvl="1">
              <a:lnSpc>
                <a:spcPct val="150000"/>
              </a:lnSpc>
              <a:buFont typeface="Wingdings" pitchFamily="2" charset="2"/>
              <a:buChar char="v"/>
            </a:pPr>
            <a:r>
              <a:rPr lang="en-US" sz="2400" dirty="0" smtClean="0">
                <a:latin typeface="Times New Roman" pitchFamily="18" charset="0"/>
                <a:cs typeface="Times New Roman" pitchFamily="18" charset="0"/>
              </a:rPr>
              <a:t>What </a:t>
            </a:r>
            <a:r>
              <a:rPr lang="en-US" sz="2400" dirty="0">
                <a:latin typeface="Times New Roman" pitchFamily="18" charset="0"/>
                <a:cs typeface="Times New Roman" pitchFamily="18" charset="0"/>
              </a:rPr>
              <a:t>is Data Blending in Tableau</a:t>
            </a:r>
            <a:r>
              <a:rPr lang="en-US" sz="2400" dirty="0" smtClean="0">
                <a:latin typeface="Times New Roman" pitchFamily="18" charset="0"/>
                <a:cs typeface="Times New Roman" pitchFamily="18" charset="0"/>
              </a:rPr>
              <a:t>?</a:t>
            </a:r>
          </a:p>
          <a:p>
            <a:pPr lvl="1">
              <a:lnSpc>
                <a:spcPct val="150000"/>
              </a:lnSpc>
            </a:pPr>
            <a:r>
              <a:rPr lang="en-US" sz="2000" dirty="0">
                <a:latin typeface="Times New Roman" pitchFamily="18" charset="0"/>
                <a:cs typeface="Times New Roman" pitchFamily="18" charset="0"/>
              </a:rPr>
              <a:t>Data Blending in Tableau is an approach to combine data from multiple varieties of sources and display them as a whole on one single screen.</a:t>
            </a:r>
          </a:p>
          <a:p>
            <a:pPr lvl="1">
              <a:lnSpc>
                <a:spcPct val="150000"/>
              </a:lnSpc>
            </a:pPr>
            <a:r>
              <a:rPr lang="en-US" sz="2000" dirty="0">
                <a:latin typeface="Times New Roman" pitchFamily="18" charset="0"/>
                <a:cs typeface="Times New Roman" pitchFamily="18" charset="0"/>
              </a:rPr>
              <a:t>For example, consider a scenario where a business analyst needs to work with sales data. Now, let us imagine, the customer data is stored at the Oracle Database, and the order details are stored in a </a:t>
            </a:r>
            <a:r>
              <a:rPr lang="en-US" sz="2000" dirty="0">
                <a:latin typeface="Times New Roman" pitchFamily="18" charset="0"/>
                <a:cs typeface="Times New Roman" pitchFamily="18" charset="0"/>
                <a:hlinkClick r:id="rId2" tooltip="SQL"/>
              </a:rPr>
              <a:t>SQL</a:t>
            </a:r>
            <a:r>
              <a:rPr lang="en-US" sz="2000" dirty="0">
                <a:latin typeface="Times New Roman" pitchFamily="18" charset="0"/>
                <a:cs typeface="Times New Roman" pitchFamily="18" charset="0"/>
              </a:rPr>
              <a:t> Server.</a:t>
            </a:r>
          </a:p>
          <a:p>
            <a:pPr lvl="1">
              <a:lnSpc>
                <a:spcPct val="150000"/>
              </a:lnSpc>
            </a:pPr>
            <a:r>
              <a:rPr lang="en-US" sz="2000" dirty="0">
                <a:latin typeface="Times New Roman" pitchFamily="18" charset="0"/>
                <a:cs typeface="Times New Roman" pitchFamily="18" charset="0"/>
              </a:rPr>
              <a:t>In such situations, the procedure of Data Blending comes in handy. Business analysts can combine the data from </a:t>
            </a:r>
            <a:r>
              <a:rPr lang="en-US" sz="2000" dirty="0">
                <a:latin typeface="Times New Roman" pitchFamily="18" charset="0"/>
                <a:cs typeface="Times New Roman" pitchFamily="18" charset="0"/>
                <a:hlinkClick r:id="rId3" tooltip="Oracle Database"/>
              </a:rPr>
              <a:t>Oracle Database</a:t>
            </a:r>
            <a:r>
              <a:rPr lang="en-US" sz="2000" dirty="0">
                <a:latin typeface="Times New Roman" pitchFamily="18" charset="0"/>
                <a:cs typeface="Times New Roman" pitchFamily="18" charset="0"/>
              </a:rPr>
              <a:t> and SQL Server, treat it as a whole and extract business insights</a:t>
            </a:r>
            <a:r>
              <a:rPr lang="en-US" sz="20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6670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lstStyle/>
          <a:p>
            <a:r>
              <a:rPr lang="en-US" b="1" dirty="0">
                <a:latin typeface="Times New Roman" pitchFamily="18" charset="0"/>
                <a:cs typeface="Times New Roman" pitchFamily="18" charset="0"/>
              </a:rPr>
              <a:t>Interactive filters and </a:t>
            </a:r>
            <a:r>
              <a:rPr lang="en-US" b="1" dirty="0" smtClean="0">
                <a:latin typeface="Times New Roman" pitchFamily="18" charset="0"/>
                <a:cs typeface="Times New Roman" pitchFamily="18" charset="0"/>
              </a:rPr>
              <a:t>parameters</a:t>
            </a:r>
          </a:p>
          <a:p>
            <a:pPr>
              <a:buFont typeface="Courier New" pitchFamily="49" charset="0"/>
              <a:buChar char="o"/>
            </a:pPr>
            <a:r>
              <a:rPr lang="en-US" sz="2400" b="1" dirty="0">
                <a:latin typeface="Times New Roman" pitchFamily="18" charset="0"/>
                <a:cs typeface="Times New Roman" pitchFamily="18" charset="0"/>
              </a:rPr>
              <a:t>Filters</a:t>
            </a:r>
            <a:r>
              <a:rPr lang="en-US" sz="2400" dirty="0">
                <a:latin typeface="Times New Roman" pitchFamily="18" charset="0"/>
                <a:cs typeface="Times New Roman" pitchFamily="18" charset="0"/>
              </a:rPr>
              <a:t> in form can have multi-select values while </a:t>
            </a:r>
            <a:r>
              <a:rPr lang="en-US" sz="2400" b="1" dirty="0">
                <a:latin typeface="Times New Roman" pitchFamily="18" charset="0"/>
                <a:cs typeface="Times New Roman" pitchFamily="18" charset="0"/>
              </a:rPr>
              <a:t>parameters</a:t>
            </a:r>
            <a:r>
              <a:rPr lang="en-US" sz="2400" dirty="0">
                <a:latin typeface="Times New Roman" pitchFamily="18" charset="0"/>
                <a:cs typeface="Times New Roman" pitchFamily="18" charset="0"/>
              </a:rPr>
              <a:t> are single select base on a list or require user input.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Actions </a:t>
            </a:r>
            <a:r>
              <a:rPr lang="en-US" sz="2400" dirty="0">
                <a:latin typeface="Times New Roman" pitchFamily="18" charset="0"/>
                <a:cs typeface="Times New Roman" pitchFamily="18" charset="0"/>
              </a:rPr>
              <a:t>are available for parameters but not for filters. Parameter actions enable changes in your view, by hover, select or menu.</a:t>
            </a:r>
            <a:endParaRPr lang="en-US" sz="24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204600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r>
              <a:rPr lang="en-US" dirty="0">
                <a:latin typeface="Times New Roman" pitchFamily="18" charset="0"/>
                <a:cs typeface="Times New Roman" pitchFamily="18" charset="0"/>
              </a:rPr>
              <a:t>What are the Parameters in Tableau?</a:t>
            </a:r>
          </a:p>
          <a:p>
            <a:pPr lvl="1">
              <a:buFont typeface="Courier New" pitchFamily="49" charset="0"/>
              <a:buChar char="o"/>
            </a:pPr>
            <a:r>
              <a:rPr lang="en-US" sz="2200" dirty="0">
                <a:latin typeface="Times New Roman" pitchFamily="18" charset="0"/>
                <a:cs typeface="Times New Roman" pitchFamily="18" charset="0"/>
              </a:rPr>
              <a:t>The parameters in Tableau are the workbook variables like a number, date, or calculated field that allows users to replace a constant value in a calculation, filter, or reference line.</a:t>
            </a:r>
          </a:p>
          <a:p>
            <a:pPr lvl="1">
              <a:buFont typeface="Courier New" pitchFamily="49" charset="0"/>
              <a:buChar char="o"/>
            </a:pPr>
            <a:r>
              <a:rPr lang="en-US" sz="2200" dirty="0">
                <a:latin typeface="Times New Roman" pitchFamily="18" charset="0"/>
                <a:cs typeface="Times New Roman" pitchFamily="18" charset="0"/>
              </a:rPr>
              <a:t>For example, the user can create a new calculated field that returns True if the aggregate of total marks is greater than 90% and returns False if it is less than 90%. </a:t>
            </a:r>
            <a:endParaRPr lang="en-US" sz="2200" dirty="0" smtClean="0">
              <a:latin typeface="Times New Roman" pitchFamily="18" charset="0"/>
              <a:cs typeface="Times New Roman" pitchFamily="18" charset="0"/>
            </a:endParaRPr>
          </a:p>
          <a:p>
            <a:pPr lvl="1">
              <a:buFont typeface="Courier New" pitchFamily="49" charset="0"/>
              <a:buChar char="o"/>
            </a:pPr>
            <a:r>
              <a:rPr lang="en-US" sz="2200" dirty="0" smtClean="0">
                <a:latin typeface="Times New Roman" pitchFamily="18" charset="0"/>
                <a:cs typeface="Times New Roman" pitchFamily="18" charset="0"/>
              </a:rPr>
              <a:t>Users </a:t>
            </a:r>
            <a:r>
              <a:rPr lang="en-US" sz="2200" dirty="0">
                <a:latin typeface="Times New Roman" pitchFamily="18" charset="0"/>
                <a:cs typeface="Times New Roman" pitchFamily="18" charset="0"/>
              </a:rPr>
              <a:t>can replace the constant value of "90%" in the formula with the parameters in Tableau as per the requirements. </a:t>
            </a:r>
            <a:endParaRPr lang="en-US" sz="2200" dirty="0" smtClean="0">
              <a:latin typeface="Times New Roman" pitchFamily="18" charset="0"/>
              <a:cs typeface="Times New Roman" pitchFamily="18" charset="0"/>
            </a:endParaRPr>
          </a:p>
          <a:p>
            <a:pPr lvl="1">
              <a:buFont typeface="Courier New" pitchFamily="49" charset="0"/>
              <a:buChar char="o"/>
            </a:pPr>
            <a:r>
              <a:rPr lang="en-US" sz="2200" dirty="0" smtClean="0">
                <a:latin typeface="Times New Roman" pitchFamily="18" charset="0"/>
                <a:cs typeface="Times New Roman" pitchFamily="18" charset="0"/>
              </a:rPr>
              <a:t>With </a:t>
            </a:r>
            <a:r>
              <a:rPr lang="en-US" sz="2200" dirty="0">
                <a:latin typeface="Times New Roman" pitchFamily="18" charset="0"/>
                <a:cs typeface="Times New Roman" pitchFamily="18" charset="0"/>
              </a:rPr>
              <a:t>the parameter control, users can dynamically vary the threshold values in their calculation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12735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r>
              <a:rPr lang="en-US" dirty="0">
                <a:latin typeface="Times New Roman" pitchFamily="18" charset="0"/>
                <a:cs typeface="Times New Roman" pitchFamily="18" charset="0"/>
              </a:rPr>
              <a:t>How to Create Parameters in Tableau?</a:t>
            </a:r>
          </a:p>
          <a:p>
            <a:pPr>
              <a:lnSpc>
                <a:spcPct val="150000"/>
              </a:lnSpc>
            </a:pPr>
            <a:r>
              <a:rPr lang="en-US" sz="2400" dirty="0">
                <a:latin typeface="Times New Roman" pitchFamily="18" charset="0"/>
                <a:cs typeface="Times New Roman" pitchFamily="18" charset="0"/>
              </a:rPr>
              <a:t>There are multiple possibilities of creating the Parameters in Tableau based on the user's </a:t>
            </a:r>
            <a:r>
              <a:rPr lang="en-US" sz="2400" dirty="0" smtClean="0">
                <a:latin typeface="Times New Roman" pitchFamily="18" charset="0"/>
                <a:cs typeface="Times New Roman" pitchFamily="18" charset="0"/>
              </a:rPr>
              <a:t>requirements.</a:t>
            </a:r>
            <a:endParaRPr lang="en-US" sz="2400" dirty="0">
              <a:latin typeface="Times New Roman" pitchFamily="18" charset="0"/>
              <a:cs typeface="Times New Roman" pitchFamily="18" charset="0"/>
            </a:endParaRPr>
          </a:p>
          <a:p>
            <a:pPr marL="857250" lvl="1" indent="-457200">
              <a:lnSpc>
                <a:spcPct val="150000"/>
              </a:lnSpc>
              <a:buFont typeface="+mj-lt"/>
              <a:buAutoNum type="arabicPeriod"/>
            </a:pPr>
            <a:r>
              <a:rPr lang="en-US" sz="2000" dirty="0">
                <a:latin typeface="Times New Roman" pitchFamily="18" charset="0"/>
                <a:cs typeface="Times New Roman" pitchFamily="18" charset="0"/>
              </a:rPr>
              <a:t>Top N Parameters in Tableau</a:t>
            </a:r>
          </a:p>
          <a:p>
            <a:pPr marL="857250" lvl="1" indent="-457200">
              <a:lnSpc>
                <a:spcPct val="150000"/>
              </a:lnSpc>
              <a:buFont typeface="+mj-lt"/>
              <a:buAutoNum type="arabicPeriod"/>
            </a:pPr>
            <a:r>
              <a:rPr lang="en-US" sz="2000" dirty="0">
                <a:latin typeface="Times New Roman" pitchFamily="18" charset="0"/>
                <a:cs typeface="Times New Roman" pitchFamily="18" charset="0"/>
              </a:rPr>
              <a:t>Date Field Parameters in Tableau</a:t>
            </a:r>
          </a:p>
          <a:p>
            <a:pPr marL="857250" lvl="1" indent="-457200">
              <a:lnSpc>
                <a:spcPct val="150000"/>
              </a:lnSpc>
              <a:buFont typeface="+mj-lt"/>
              <a:buAutoNum type="arabicPeriod"/>
            </a:pPr>
            <a:r>
              <a:rPr lang="en-US" sz="2000" dirty="0">
                <a:latin typeface="Times New Roman" pitchFamily="18" charset="0"/>
                <a:cs typeface="Times New Roman" pitchFamily="18" charset="0"/>
              </a:rPr>
              <a:t>Dynamic Measures</a:t>
            </a:r>
          </a:p>
          <a:p>
            <a:pPr marL="857250" lvl="1" indent="-457200">
              <a:lnSpc>
                <a:spcPct val="150000"/>
              </a:lnSpc>
              <a:buFont typeface="+mj-lt"/>
              <a:buAutoNum type="arabicPeriod"/>
            </a:pPr>
            <a:r>
              <a:rPr lang="en-US" sz="2000" dirty="0">
                <a:latin typeface="Times New Roman" pitchFamily="18" charset="0"/>
                <a:cs typeface="Times New Roman" pitchFamily="18" charset="0"/>
              </a:rPr>
              <a:t>Dynamic </a:t>
            </a:r>
            <a:r>
              <a:rPr lang="en-US" sz="2000" dirty="0" smtClean="0">
                <a:latin typeface="Times New Roman" pitchFamily="18" charset="0"/>
                <a:cs typeface="Times New Roman" pitchFamily="18" charset="0"/>
              </a:rPr>
              <a:t>Dimensions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026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Autofit/>
          </a:bodyPr>
          <a:lstStyle/>
          <a:p>
            <a:pPr marL="457200" lvl="1" indent="-457200">
              <a:lnSpc>
                <a:spcPct val="150000"/>
              </a:lnSpc>
              <a:buFont typeface="Wingdings" pitchFamily="2" charset="2"/>
              <a:buChar char="Ø"/>
            </a:pPr>
            <a:r>
              <a:rPr lang="en-US" sz="3200" b="1" dirty="0">
                <a:latin typeface="Times New Roman" pitchFamily="18" charset="0"/>
                <a:cs typeface="Times New Roman" pitchFamily="18" charset="0"/>
              </a:rPr>
              <a:t>Dynamic </a:t>
            </a:r>
            <a:r>
              <a:rPr lang="en-US" sz="3200" b="1" dirty="0" smtClean="0">
                <a:latin typeface="Times New Roman" pitchFamily="18" charset="0"/>
                <a:cs typeface="Times New Roman" pitchFamily="18" charset="0"/>
              </a:rPr>
              <a:t>Measures</a:t>
            </a:r>
          </a:p>
          <a:p>
            <a:pPr>
              <a:lnSpc>
                <a:spcPct val="150000"/>
              </a:lnSpc>
            </a:pPr>
            <a:r>
              <a:rPr lang="en-US" sz="2000" dirty="0" smtClean="0">
                <a:latin typeface="Times New Roman" pitchFamily="18" charset="0"/>
                <a:cs typeface="Times New Roman" pitchFamily="18" charset="0"/>
              </a:rPr>
              <a:t>Dynamic </a:t>
            </a:r>
            <a:r>
              <a:rPr lang="en-US" sz="2000" dirty="0">
                <a:latin typeface="Times New Roman" pitchFamily="18" charset="0"/>
                <a:cs typeface="Times New Roman" pitchFamily="18" charset="0"/>
              </a:rPr>
              <a:t>measures are often used in Tableau in cases where we want to visualize a certain size depending on other measures.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we can analyze product categories according to sales, profit or other measures that interest us.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order not to build every time another graph or dashboard in which to visualize the dimensions according to several measures, we can use dynamic measures built with the help of a parameter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17575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4624"/>
            <a:ext cx="8928992" cy="6696744"/>
          </a:xfrm>
        </p:spPr>
        <p:txBody>
          <a:bodyPr>
            <a:normAutofit/>
          </a:bodyPr>
          <a:lstStyle/>
          <a:p>
            <a:pPr>
              <a:lnSpc>
                <a:spcPct val="150000"/>
              </a:lnSpc>
            </a:pPr>
            <a:r>
              <a:rPr lang="en-US" sz="2000" dirty="0">
                <a:latin typeface="Times New Roman" pitchFamily="18" charset="0"/>
                <a:cs typeface="Times New Roman" pitchFamily="18" charset="0"/>
              </a:rPr>
              <a:t>When we talk about dynamic measures with multiple number formats, we actually refer to dynamic measures, but each of them being displayed with its own format.  </a:t>
            </a:r>
          </a:p>
          <a:p>
            <a:pPr>
              <a:lnSpc>
                <a:spcPct val="150000"/>
              </a:lnSpc>
            </a:pPr>
            <a:r>
              <a:rPr lang="en-US" sz="2000" dirty="0">
                <a:latin typeface="Times New Roman" pitchFamily="18" charset="0"/>
                <a:cs typeface="Times New Roman" pitchFamily="18" charset="0"/>
              </a:rPr>
              <a:t>It also offers even more interactivity to end users because they have the option to view data based on percentage, decimal or other values</a:t>
            </a:r>
            <a:r>
              <a:rPr lang="en-US" sz="2000"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profit value can be displayed as a percentage, while the sales value as a decimal. </a:t>
            </a:r>
          </a:p>
          <a:p>
            <a:pPr>
              <a:lnSpc>
                <a:spcPct val="150000"/>
              </a:lnSpc>
            </a:pPr>
            <a:r>
              <a:rPr lang="en-US" sz="2000" dirty="0">
                <a:latin typeface="Times New Roman" pitchFamily="18" charset="0"/>
                <a:cs typeface="Times New Roman" pitchFamily="18" charset="0"/>
              </a:rPr>
              <a:t>Thus, depending on our selection and the choice of the measure we want to correlate with a certain dimension in our analysis, the number format or value will be different.</a:t>
            </a:r>
          </a:p>
          <a:p>
            <a:pPr>
              <a:lnSpc>
                <a:spcPct val="150000"/>
              </a:lnSpc>
            </a:pPr>
            <a:r>
              <a:rPr lang="en-US" sz="2000" dirty="0">
                <a:latin typeface="Times New Roman" pitchFamily="18" charset="0"/>
                <a:cs typeface="Times New Roman" pitchFamily="18" charset="0"/>
              </a:rPr>
              <a:t>Using dynamic measures with multiple number formats provides more context for analysis and dashboard</a:t>
            </a:r>
            <a:endParaRPr lang="en-IN" sz="2000" dirty="0"/>
          </a:p>
        </p:txBody>
      </p:sp>
    </p:spTree>
    <p:extLst>
      <p:ext uri="{BB962C8B-B14F-4D97-AF65-F5344CB8AC3E}">
        <p14:creationId xmlns:p14="http://schemas.microsoft.com/office/powerpoint/2010/main" val="175843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r>
              <a:rPr lang="en-IN" dirty="0" smtClean="0">
                <a:latin typeface="Times New Roman" pitchFamily="18" charset="0"/>
                <a:cs typeface="Times New Roman" pitchFamily="18" charset="0"/>
              </a:rPr>
              <a:t>Tableau Desktop and Tableau Server</a:t>
            </a:r>
          </a:p>
          <a:p>
            <a:pPr fontAlgn="base">
              <a:buFont typeface="Wingdings" pitchFamily="2" charset="2"/>
              <a:buChar char="Ø"/>
            </a:pPr>
            <a:endParaRPr lang="en-US" sz="2400" b="1" dirty="0" smtClean="0">
              <a:latin typeface="Times New Roman" pitchFamily="18" charset="0"/>
              <a:cs typeface="Times New Roman" pitchFamily="18" charset="0"/>
            </a:endParaRPr>
          </a:p>
          <a:p>
            <a:pPr fontAlgn="base">
              <a:buFont typeface="Wingdings" pitchFamily="2" charset="2"/>
              <a:buChar char="Ø"/>
            </a:pPr>
            <a:r>
              <a:rPr lang="en-US" sz="2400" b="1" dirty="0" smtClean="0">
                <a:latin typeface="Times New Roman" pitchFamily="18" charset="0"/>
                <a:cs typeface="Times New Roman" pitchFamily="18" charset="0"/>
              </a:rPr>
              <a:t>What </a:t>
            </a:r>
            <a:r>
              <a:rPr lang="en-US" sz="2400" b="1" dirty="0">
                <a:latin typeface="Times New Roman" pitchFamily="18" charset="0"/>
                <a:cs typeface="Times New Roman" pitchFamily="18" charset="0"/>
              </a:rPr>
              <a:t>is a Tableau Desktop?</a:t>
            </a:r>
          </a:p>
          <a:p>
            <a:pPr fontAlgn="base"/>
            <a:r>
              <a:rPr lang="en-US" sz="2400" dirty="0">
                <a:latin typeface="Times New Roman" pitchFamily="18" charset="0"/>
                <a:cs typeface="Times New Roman" pitchFamily="18" charset="0"/>
              </a:rPr>
              <a:t>Tableau Desktop, largely used for business intelligence is a data visualization software that transforms huge amount of data (mostly statistical data) into interactive visual representations, such as graphs and charts</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What is a Tableau Server?</a:t>
            </a:r>
          </a:p>
          <a:p>
            <a:pPr fontAlgn="base"/>
            <a:r>
              <a:rPr lang="en-US" sz="2400" dirty="0">
                <a:latin typeface="Times New Roman" pitchFamily="18" charset="0"/>
                <a:cs typeface="Times New Roman" pitchFamily="18" charset="0"/>
              </a:rPr>
              <a:t>A Tableau Desktop provides the ability to create interactive workbooks and dashboards, the Tableau server allows the users to publish, share and administrate this Tableau Desktop content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7945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heel(1)">
                                      <p:cBhvr>
                                        <p:cTn id="10" dur="2000"/>
                                        <p:tgtEl>
                                          <p:spTgt spid="3">
                                            <p:txEl>
                                              <p:pRg st="3" end="3"/>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heel(1)">
                                      <p:cBhvr>
                                        <p:cTn id="13" dur="2000"/>
                                        <p:tgtEl>
                                          <p:spTgt spid="3">
                                            <p:txEl>
                                              <p:pRg st="5" end="5"/>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heel(1)">
                                      <p:cBhvr>
                                        <p:cTn id="1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4624"/>
            <a:ext cx="8928992" cy="6696744"/>
          </a:xfrm>
        </p:spPr>
        <p:txBody>
          <a:bodyPr>
            <a:normAutofit fontScale="77500" lnSpcReduction="20000"/>
          </a:bodyPr>
          <a:lstStyle/>
          <a:p>
            <a:r>
              <a:rPr lang="en-US" sz="3600" b="1" dirty="0">
                <a:latin typeface="Times New Roman" pitchFamily="18" charset="0"/>
                <a:cs typeface="Times New Roman" pitchFamily="18" charset="0"/>
              </a:rPr>
              <a:t>Data connections and joins</a:t>
            </a:r>
          </a:p>
          <a:p>
            <a:pPr>
              <a:buFont typeface="Courier New" pitchFamily="49" charset="0"/>
              <a:buChar char="o"/>
            </a:pPr>
            <a:r>
              <a:rPr lang="en-US" sz="3100" dirty="0">
                <a:latin typeface="Times New Roman" pitchFamily="18" charset="0"/>
                <a:cs typeface="Times New Roman" pitchFamily="18" charset="0"/>
              </a:rPr>
              <a:t>It is often necessary to combine data from multiple places—different tables or even data sources—to perform a desired analysis.</a:t>
            </a:r>
          </a:p>
          <a:p>
            <a:pPr>
              <a:buFont typeface="Courier New" pitchFamily="49" charset="0"/>
              <a:buChar char="o"/>
            </a:pPr>
            <a:r>
              <a:rPr lang="en-US" sz="3100" dirty="0">
                <a:latin typeface="Times New Roman" pitchFamily="18" charset="0"/>
                <a:cs typeface="Times New Roman" pitchFamily="18" charset="0"/>
              </a:rPr>
              <a:t>Depending on the structure of the data and the needs of the analysis, there are several ways to combine the tables.</a:t>
            </a:r>
          </a:p>
          <a:p>
            <a:pPr marL="0" indent="0">
              <a:buNone/>
            </a:pPr>
            <a:endParaRPr lang="en-US" dirty="0">
              <a:latin typeface="Times New Roman" pitchFamily="18" charset="0"/>
              <a:cs typeface="Times New Roman" pitchFamily="18" charset="0"/>
            </a:endParaRPr>
          </a:p>
          <a:p>
            <a:r>
              <a:rPr lang="en-IN" sz="3100" b="1" dirty="0">
                <a:latin typeface="Times New Roman" pitchFamily="18" charset="0"/>
                <a:cs typeface="Times New Roman" pitchFamily="18" charset="0"/>
              </a:rPr>
              <a:t>Relationships </a:t>
            </a:r>
            <a:r>
              <a:rPr lang="en-IN" sz="3100" b="1" dirty="0" err="1">
                <a:latin typeface="Times New Roman" pitchFamily="18" charset="0"/>
                <a:cs typeface="Times New Roman" pitchFamily="18" charset="0"/>
              </a:rPr>
              <a:t>vs</a:t>
            </a:r>
            <a:r>
              <a:rPr lang="en-IN" sz="3100" b="1" dirty="0">
                <a:latin typeface="Times New Roman" pitchFamily="18" charset="0"/>
                <a:cs typeface="Times New Roman" pitchFamily="18" charset="0"/>
              </a:rPr>
              <a:t> Joins</a:t>
            </a:r>
            <a:endParaRPr lang="en-US" sz="3100" b="1" dirty="0">
              <a:latin typeface="Times New Roman" pitchFamily="18" charset="0"/>
              <a:cs typeface="Times New Roman" pitchFamily="18" charset="0"/>
            </a:endParaRPr>
          </a:p>
          <a:p>
            <a:pPr>
              <a:buFont typeface="Courier New" pitchFamily="49" charset="0"/>
              <a:buChar char="o"/>
            </a:pPr>
            <a:r>
              <a:rPr lang="en-US" sz="3100" dirty="0">
                <a:latin typeface="Times New Roman" pitchFamily="18" charset="0"/>
                <a:cs typeface="Times New Roman" pitchFamily="18" charset="0"/>
              </a:rPr>
              <a:t>The default method in Tableau Desktop is to use relationships. </a:t>
            </a:r>
          </a:p>
          <a:p>
            <a:pPr>
              <a:buFont typeface="Courier New" pitchFamily="49" charset="0"/>
              <a:buChar char="o"/>
            </a:pPr>
            <a:r>
              <a:rPr lang="en-US" sz="3100" dirty="0">
                <a:latin typeface="Times New Roman" pitchFamily="18" charset="0"/>
                <a:cs typeface="Times New Roman" pitchFamily="18" charset="0"/>
              </a:rPr>
              <a:t>Relationships preserve the original tables’ level of detail when combining information. </a:t>
            </a:r>
          </a:p>
          <a:p>
            <a:pPr>
              <a:buFont typeface="Courier New" pitchFamily="49" charset="0"/>
              <a:buChar char="o"/>
            </a:pPr>
            <a:r>
              <a:rPr lang="en-US" sz="3100" dirty="0">
                <a:latin typeface="Times New Roman" pitchFamily="18" charset="0"/>
                <a:cs typeface="Times New Roman" pitchFamily="18" charset="0"/>
              </a:rPr>
              <a:t>Relationships also allow for context-based joins to be performed on a sheet-by-sheet basis, making each data source more flexible.</a:t>
            </a:r>
          </a:p>
          <a:p>
            <a:pPr>
              <a:buFont typeface="Courier New" pitchFamily="49" charset="0"/>
              <a:buChar char="o"/>
            </a:pPr>
            <a:r>
              <a:rPr lang="en-US" sz="3100" dirty="0">
                <a:latin typeface="Times New Roman" pitchFamily="18" charset="0"/>
                <a:cs typeface="Times New Roman" pitchFamily="18" charset="0"/>
              </a:rPr>
              <a:t>Relationships are the recommended method of combining data in most instances. </a:t>
            </a:r>
          </a:p>
          <a:p>
            <a:pPr>
              <a:buFont typeface="Courier New" pitchFamily="49" charset="0"/>
              <a:buChar char="o"/>
            </a:pPr>
            <a:r>
              <a:rPr lang="en-US" sz="3100" dirty="0">
                <a:latin typeface="Times New Roman" pitchFamily="18" charset="0"/>
                <a:cs typeface="Times New Roman" pitchFamily="18" charset="0"/>
              </a:rPr>
              <a:t>However, there may be times when you want to directly establish a join, either for control or for desired aspects of a join compared to a relationship, such as deliberate filtering or duplication</a:t>
            </a:r>
            <a:r>
              <a:rPr lang="en-US"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22024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96744"/>
          </a:xfrm>
        </p:spPr>
        <p:txBody>
          <a:bodyPr>
            <a:normAutofit/>
          </a:bodyPr>
          <a:lstStyle/>
          <a:p>
            <a:r>
              <a:rPr lang="en-US" b="1" dirty="0">
                <a:latin typeface="Times New Roman" pitchFamily="18" charset="0"/>
                <a:cs typeface="Times New Roman" pitchFamily="18" charset="0"/>
              </a:rPr>
              <a:t>Advanced visualization </a:t>
            </a:r>
            <a:r>
              <a:rPr lang="en-US" b="1" dirty="0" smtClean="0">
                <a:latin typeface="Times New Roman" pitchFamily="18" charset="0"/>
                <a:cs typeface="Times New Roman" pitchFamily="18" charset="0"/>
              </a:rPr>
              <a:t>techniques</a:t>
            </a:r>
          </a:p>
          <a:p>
            <a:pPr>
              <a:buFont typeface="Courier New" pitchFamily="49" charset="0"/>
              <a:buChar char="o"/>
            </a:pPr>
            <a:r>
              <a:rPr lang="en-US" sz="2400" smtClean="0">
                <a:latin typeface="Times New Roman" pitchFamily="18" charset="0"/>
                <a:cs typeface="Times New Roman" pitchFamily="18" charset="0"/>
              </a:rPr>
              <a:t>Working </a:t>
            </a:r>
            <a:r>
              <a:rPr lang="en-US" sz="2400" dirty="0">
                <a:latin typeface="Times New Roman" pitchFamily="18" charset="0"/>
                <a:cs typeface="Times New Roman" pitchFamily="18" charset="0"/>
              </a:rPr>
              <a:t>with advanced data visualization search for ways to present data to their audience by incorporating techniques such as animation, auto focus, multiple dimension views, and other interactive techniques.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two-dimensional display cannot fully capture the meaning and context of data, advanced data visualization makes it possible to clearly depict complicated information in a way that is simple yet engaging</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400050" lvl="1" indent="0" algn="just">
              <a:buNone/>
            </a:pPr>
            <a:r>
              <a:rPr lang="en-US" sz="2000" b="1" dirty="0">
                <a:latin typeface="Times New Roman" pitchFamily="18" charset="0"/>
                <a:cs typeface="Times New Roman" pitchFamily="18" charset="0"/>
              </a:rPr>
              <a:t>1. Segmentation and Cohort </a:t>
            </a:r>
            <a:r>
              <a:rPr lang="en-US" sz="2000" b="1" dirty="0" smtClean="0">
                <a:latin typeface="Times New Roman" pitchFamily="18" charset="0"/>
                <a:cs typeface="Times New Roman" pitchFamily="18" charset="0"/>
              </a:rPr>
              <a:t>Analytics</a:t>
            </a:r>
          </a:p>
          <a:p>
            <a:pPr marL="400050" lvl="1" indent="0" algn="just">
              <a:buNone/>
            </a:pPr>
            <a:r>
              <a:rPr lang="en-US" sz="2000" b="1" dirty="0">
                <a:latin typeface="Times New Roman" pitchFamily="18" charset="0"/>
                <a:cs typeface="Times New Roman" pitchFamily="18" charset="0"/>
              </a:rPr>
              <a:t>2. Advanced </a:t>
            </a:r>
            <a:r>
              <a:rPr lang="en-US" sz="2000" b="1" dirty="0" smtClean="0">
                <a:latin typeface="Times New Roman" pitchFamily="18" charset="0"/>
                <a:cs typeface="Times New Roman" pitchFamily="18" charset="0"/>
              </a:rPr>
              <a:t>Graphs</a:t>
            </a:r>
          </a:p>
          <a:p>
            <a:pPr marL="400050" lvl="1" indent="0" algn="just">
              <a:buNone/>
            </a:pPr>
            <a:r>
              <a:rPr lang="en-US" sz="2000" b="1" dirty="0"/>
              <a:t>3. Sophisticated Calculations and Statistical Functions</a:t>
            </a:r>
            <a:endParaRPr lang="en-IN" sz="2000" dirty="0"/>
          </a:p>
          <a:p>
            <a:pPr marL="400050" lvl="1" indent="0" algn="just">
              <a:buNone/>
            </a:pPr>
            <a:r>
              <a:rPr lang="en-US" sz="2000" b="1" dirty="0"/>
              <a:t>4. Time Series and Predictive Analysis</a:t>
            </a:r>
            <a:endParaRPr lang="en-IN" sz="2000" dirty="0"/>
          </a:p>
          <a:p>
            <a:pPr marL="400050" lvl="1" indent="0" algn="just">
              <a:buNone/>
            </a:pPr>
            <a:r>
              <a:rPr lang="en-US" sz="2000" b="1" dirty="0"/>
              <a:t>5. What-If </a:t>
            </a:r>
            <a:r>
              <a:rPr lang="en-US" sz="2000" b="1" dirty="0" smtClean="0"/>
              <a:t>Analytics</a:t>
            </a:r>
            <a:endParaRPr lang="en-US" sz="2000" b="1" dirty="0">
              <a:latin typeface="Times New Roman" pitchFamily="18" charset="0"/>
              <a:cs typeface="Times New Roman" pitchFamily="18" charset="0"/>
            </a:endParaRP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endParaRPr lang="en-US" sz="2400" b="1"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3050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fontScale="77500" lnSpcReduction="20000"/>
          </a:bodyPr>
          <a:lstStyle/>
          <a:p>
            <a:pPr marL="0" indent="0">
              <a:buNone/>
            </a:pPr>
            <a:r>
              <a:rPr lang="en-US" sz="3100" b="1" dirty="0" smtClean="0">
                <a:latin typeface="Times New Roman" pitchFamily="18" charset="0"/>
                <a:cs typeface="Times New Roman" pitchFamily="18" charset="0"/>
              </a:rPr>
              <a:t>1</a:t>
            </a:r>
            <a:r>
              <a:rPr lang="en-US" sz="3100" b="1" dirty="0">
                <a:latin typeface="Times New Roman" pitchFamily="18" charset="0"/>
                <a:cs typeface="Times New Roman" pitchFamily="18" charset="0"/>
              </a:rPr>
              <a:t>. Segmentation and Cohort Analytics</a:t>
            </a:r>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Every </a:t>
            </a:r>
            <a:r>
              <a:rPr lang="en-US" sz="3100" dirty="0">
                <a:latin typeface="Times New Roman" pitchFamily="18" charset="0"/>
                <a:cs typeface="Times New Roman" pitchFamily="18" charset="0"/>
              </a:rPr>
              <a:t>business needs to understand its target audience very clearly. Segmenting your audience helps you to improve your marketing strategy and pull more earnings for every penny spent. A few of the questions segmentation will answer for you include:</a:t>
            </a:r>
          </a:p>
          <a:p>
            <a:pPr lvl="1" algn="just"/>
            <a:r>
              <a:rPr lang="en-US" sz="2700" dirty="0">
                <a:latin typeface="Times New Roman" pitchFamily="18" charset="0"/>
                <a:cs typeface="Times New Roman" pitchFamily="18" charset="0"/>
              </a:rPr>
              <a:t>Who are your customers?</a:t>
            </a:r>
          </a:p>
          <a:p>
            <a:pPr lvl="1" algn="just"/>
            <a:r>
              <a:rPr lang="en-US" sz="2700" dirty="0">
                <a:latin typeface="Times New Roman" pitchFamily="18" charset="0"/>
                <a:cs typeface="Times New Roman" pitchFamily="18" charset="0"/>
              </a:rPr>
              <a:t>What do they buy?</a:t>
            </a:r>
          </a:p>
          <a:p>
            <a:pPr lvl="1" algn="just"/>
            <a:r>
              <a:rPr lang="en-US" sz="2700" dirty="0">
                <a:latin typeface="Times New Roman" pitchFamily="18" charset="0"/>
                <a:cs typeface="Times New Roman" pitchFamily="18" charset="0"/>
              </a:rPr>
              <a:t>What are their requirements?</a:t>
            </a:r>
          </a:p>
          <a:p>
            <a:pPr lvl="1" algn="just"/>
            <a:r>
              <a:rPr lang="en-US" sz="2700" dirty="0">
                <a:latin typeface="Times New Roman" pitchFamily="18" charset="0"/>
                <a:cs typeface="Times New Roman" pitchFamily="18" charset="0"/>
              </a:rPr>
              <a:t>Where do they gather?</a:t>
            </a:r>
          </a:p>
          <a:p>
            <a:endParaRPr lang="en-US" sz="3100" b="1" dirty="0" smtClean="0">
              <a:latin typeface="Times New Roman" pitchFamily="18" charset="0"/>
              <a:cs typeface="Times New Roman" pitchFamily="18" charset="0"/>
            </a:endParaRPr>
          </a:p>
          <a:p>
            <a:r>
              <a:rPr lang="en-US" sz="3100" b="1" dirty="0" smtClean="0">
                <a:latin typeface="Times New Roman" pitchFamily="18" charset="0"/>
                <a:cs typeface="Times New Roman" pitchFamily="18" charset="0"/>
              </a:rPr>
              <a:t>Cohort </a:t>
            </a:r>
            <a:r>
              <a:rPr lang="en-US" sz="3100" b="1" dirty="0">
                <a:latin typeface="Times New Roman" pitchFamily="18" charset="0"/>
                <a:cs typeface="Times New Roman" pitchFamily="18" charset="0"/>
              </a:rPr>
              <a:t>analysis</a:t>
            </a:r>
            <a:r>
              <a:rPr lang="en-US" sz="3100" dirty="0">
                <a:latin typeface="Times New Roman" pitchFamily="18" charset="0"/>
                <a:cs typeface="Times New Roman" pitchFamily="18" charset="0"/>
              </a:rPr>
              <a:t> in Tableau helps you with the segmentation. A </a:t>
            </a:r>
            <a:r>
              <a:rPr lang="en-US" sz="3100" u="sng" dirty="0">
                <a:latin typeface="Times New Roman" pitchFamily="18" charset="0"/>
                <a:cs typeface="Times New Roman" pitchFamily="18" charset="0"/>
              </a:rPr>
              <a:t>cohort refers to a group of people having similar </a:t>
            </a:r>
            <a:r>
              <a:rPr lang="en-US" sz="3100" u="sng" dirty="0" smtClean="0">
                <a:latin typeface="Times New Roman" pitchFamily="18" charset="0"/>
                <a:cs typeface="Times New Roman" pitchFamily="18" charset="0"/>
              </a:rPr>
              <a:t>characteristics.</a:t>
            </a:r>
          </a:p>
          <a:p>
            <a:r>
              <a:rPr lang="en-US" sz="3100" dirty="0" smtClean="0">
                <a:latin typeface="Times New Roman" pitchFamily="18" charset="0"/>
                <a:cs typeface="Times New Roman" pitchFamily="18" charset="0"/>
              </a:rPr>
              <a:t>It </a:t>
            </a:r>
            <a:r>
              <a:rPr lang="en-US" sz="3100" dirty="0">
                <a:latin typeface="Times New Roman" pitchFamily="18" charset="0"/>
                <a:cs typeface="Times New Roman" pitchFamily="18" charset="0"/>
              </a:rPr>
              <a:t>allows you to view all the data in one place and categorize it based on different factors using cohort analysis.</a:t>
            </a:r>
          </a:p>
          <a:p>
            <a:r>
              <a:rPr lang="en-US" sz="3100" dirty="0">
                <a:latin typeface="Times New Roman" pitchFamily="18" charset="0"/>
                <a:cs typeface="Times New Roman" pitchFamily="18" charset="0"/>
              </a:rPr>
              <a:t>Segmentation can also be done using automated clustering, which is an unsupervised machine-learning technique. </a:t>
            </a:r>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Tableau </a:t>
            </a:r>
            <a:r>
              <a:rPr lang="en-US" sz="3100" dirty="0">
                <a:latin typeface="Times New Roman" pitchFamily="18" charset="0"/>
                <a:cs typeface="Times New Roman" pitchFamily="18" charset="0"/>
              </a:rPr>
              <a:t>allows you to use clustering to segment large data, especially when there are lots of variables</a:t>
            </a:r>
            <a:r>
              <a:rPr lang="en-US" sz="3100" dirty="0" smtClean="0">
                <a:latin typeface="Times New Roman" pitchFamily="18" charset="0"/>
                <a:cs typeface="Times New Roman" pitchFamily="18" charset="0"/>
              </a:rPr>
              <a:t>.</a:t>
            </a:r>
            <a:endParaRPr lang="en-US" sz="3100" dirty="0">
              <a:latin typeface="Times New Roman" pitchFamily="18" charset="0"/>
              <a:cs typeface="Times New Roman" pitchFamily="18" charset="0"/>
            </a:endParaRPr>
          </a:p>
        </p:txBody>
      </p:sp>
    </p:spTree>
    <p:extLst>
      <p:ext uri="{BB962C8B-B14F-4D97-AF65-F5344CB8AC3E}">
        <p14:creationId xmlns:p14="http://schemas.microsoft.com/office/powerpoint/2010/main" val="1569132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Autofit/>
          </a:bodyPr>
          <a:lstStyle/>
          <a:p>
            <a:pPr marL="0" indent="0">
              <a:buNone/>
            </a:pPr>
            <a:r>
              <a:rPr lang="en-US" sz="2400" b="1" dirty="0">
                <a:latin typeface="Times New Roman" pitchFamily="18" charset="0"/>
                <a:cs typeface="Times New Roman" pitchFamily="18" charset="0"/>
              </a:rPr>
              <a:t>2. Advanced </a:t>
            </a:r>
            <a:r>
              <a:rPr lang="en-US" sz="2400" b="1" dirty="0" smtClean="0">
                <a:latin typeface="Times New Roman" pitchFamily="18" charset="0"/>
                <a:cs typeface="Times New Roman" pitchFamily="18" charset="0"/>
              </a:rPr>
              <a:t>Graphs</a:t>
            </a:r>
          </a:p>
          <a:p>
            <a:pPr marL="0" indent="0">
              <a:buNone/>
            </a:pPr>
            <a:r>
              <a:rPr lang="en-US" sz="2400" dirty="0" smtClean="0">
                <a:latin typeface="Times New Roman" pitchFamily="18" charset="0"/>
                <a:cs typeface="Times New Roman" pitchFamily="18" charset="0"/>
              </a:rPr>
              <a:t>Apart </a:t>
            </a:r>
            <a:r>
              <a:rPr lang="en-US" sz="2400" dirty="0">
                <a:latin typeface="Times New Roman" pitchFamily="18" charset="0"/>
                <a:cs typeface="Times New Roman" pitchFamily="18" charset="0"/>
              </a:rPr>
              <a:t>from the traditional line charts, bar graphs, etc., Tableau allows you to visualize data sets using several advanced graphs:</a:t>
            </a:r>
          </a:p>
          <a:p>
            <a:r>
              <a:rPr lang="en-US" sz="2400" b="1" dirty="0">
                <a:latin typeface="Times New Roman" pitchFamily="18" charset="0"/>
                <a:cs typeface="Times New Roman" pitchFamily="18" charset="0"/>
              </a:rPr>
              <a:t>Motion Chart:</a:t>
            </a:r>
            <a:r>
              <a:rPr lang="en-US" sz="2400" dirty="0">
                <a:latin typeface="Times New Roman" pitchFamily="18" charset="0"/>
                <a:cs typeface="Times New Roman" pitchFamily="18" charset="0"/>
              </a:rPr>
              <a:t> A motion chart uses the x-axis and the y-axis to represent the change in variables over time. The changes are marked by the movement of data points, and variation in the </a:t>
            </a:r>
            <a:r>
              <a:rPr lang="en-US" sz="2400" dirty="0" err="1">
                <a:latin typeface="Times New Roman" pitchFamily="18" charset="0"/>
                <a:cs typeface="Times New Roman" pitchFamily="18" charset="0"/>
              </a:rPr>
              <a:t>colours</a:t>
            </a:r>
            <a:r>
              <a:rPr lang="en-US" sz="2400" dirty="0">
                <a:latin typeface="Times New Roman" pitchFamily="18" charset="0"/>
                <a:cs typeface="Times New Roman" pitchFamily="18" charset="0"/>
              </a:rPr>
              <a:t> of data lines.</a:t>
            </a:r>
          </a:p>
          <a:p>
            <a:r>
              <a:rPr lang="en-US" sz="2400" b="1" dirty="0">
                <a:latin typeface="Times New Roman" pitchFamily="18" charset="0"/>
                <a:cs typeface="Times New Roman" pitchFamily="18" charset="0"/>
              </a:rPr>
              <a:t>Bump Chart:</a:t>
            </a:r>
            <a:r>
              <a:rPr lang="en-US" sz="2400" dirty="0">
                <a:latin typeface="Times New Roman" pitchFamily="18" charset="0"/>
                <a:cs typeface="Times New Roman" pitchFamily="18" charset="0"/>
              </a:rPr>
              <a:t> A bump chart is an advanced form of a line plot. It allows you to explore the ranks of different variables by comparing their positions. In short, it can be used to identify the popularity of products.</a:t>
            </a:r>
          </a:p>
          <a:p>
            <a:r>
              <a:rPr lang="en-US" sz="2400" b="1" dirty="0">
                <a:latin typeface="Times New Roman" pitchFamily="18" charset="0"/>
                <a:cs typeface="Times New Roman" pitchFamily="18" charset="0"/>
              </a:rPr>
              <a:t>Donut Chart:</a:t>
            </a:r>
            <a:r>
              <a:rPr lang="en-US" sz="2400" dirty="0">
                <a:latin typeface="Times New Roman" pitchFamily="18" charset="0"/>
                <a:cs typeface="Times New Roman" pitchFamily="18" charset="0"/>
              </a:rPr>
              <a:t> You can understand a doughnut chart as a pie chart with a hole in between. These charts are used to show the proportions of </a:t>
            </a:r>
            <a:r>
              <a:rPr lang="en-US" sz="2400" dirty="0" err="1">
                <a:latin typeface="Times New Roman" pitchFamily="18" charset="0"/>
                <a:cs typeface="Times New Roman" pitchFamily="18" charset="0"/>
              </a:rPr>
              <a:t>categorised</a:t>
            </a:r>
            <a:r>
              <a:rPr lang="en-US" sz="2400" dirty="0">
                <a:latin typeface="Times New Roman" pitchFamily="18" charset="0"/>
                <a:cs typeface="Times New Roman" pitchFamily="18" charset="0"/>
              </a:rPr>
              <a:t> data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14486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9036496" cy="6552728"/>
          </a:xfrm>
        </p:spPr>
        <p:txBody>
          <a:bodyPr>
            <a:normAutofit/>
          </a:bodyPr>
          <a:lstStyle/>
          <a:p>
            <a:r>
              <a:rPr lang="en-US" sz="2400" b="1" dirty="0">
                <a:latin typeface="Times New Roman" pitchFamily="18" charset="0"/>
                <a:cs typeface="Times New Roman" pitchFamily="18" charset="0"/>
              </a:rPr>
              <a:t>Waterfall Chart</a:t>
            </a:r>
            <a:r>
              <a:rPr lang="en-US" sz="2400" b="1"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 waterfall chart helps you </a:t>
            </a:r>
            <a:r>
              <a:rPr lang="en-US" sz="2400" dirty="0" err="1">
                <a:latin typeface="Times New Roman" pitchFamily="18" charset="0"/>
                <a:cs typeface="Times New Roman" pitchFamily="18" charset="0"/>
              </a:rPr>
              <a:t>visualise</a:t>
            </a:r>
            <a:r>
              <a:rPr lang="en-US" sz="2400" dirty="0">
                <a:latin typeface="Times New Roman" pitchFamily="18" charset="0"/>
                <a:cs typeface="Times New Roman" pitchFamily="18" charset="0"/>
              </a:rPr>
              <a:t> positive and negative growth. You can use them to see changes in measures over the year.</a:t>
            </a:r>
          </a:p>
          <a:p>
            <a:r>
              <a:rPr lang="en-US" sz="2400" b="1" dirty="0">
                <a:latin typeface="Times New Roman" pitchFamily="18" charset="0"/>
                <a:cs typeface="Times New Roman" pitchFamily="18" charset="0"/>
              </a:rPr>
              <a:t>Pareto Chart:</a:t>
            </a:r>
            <a:r>
              <a:rPr lang="en-US" sz="2400" dirty="0">
                <a:latin typeface="Times New Roman" pitchFamily="18" charset="0"/>
                <a:cs typeface="Times New Roman" pitchFamily="18" charset="0"/>
              </a:rPr>
              <a:t> These are a combination of bar and line graphs. The chart presents the values in descending order and determines the most significant problems and risk management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2624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lstStyle/>
          <a:p>
            <a:r>
              <a:rPr lang="en-US" b="1" dirty="0">
                <a:latin typeface="Times New Roman" pitchFamily="18" charset="0"/>
                <a:cs typeface="Times New Roman" pitchFamily="18" charset="0"/>
              </a:rPr>
              <a:t>Motion </a:t>
            </a:r>
            <a:r>
              <a:rPr lang="en-US" b="1" dirty="0" smtClean="0">
                <a:latin typeface="Times New Roman" pitchFamily="18" charset="0"/>
                <a:cs typeface="Times New Roman" pitchFamily="18" charset="0"/>
              </a:rPr>
              <a:t>Chart</a:t>
            </a:r>
          </a:p>
          <a:p>
            <a:pPr marL="0" indent="0">
              <a:lnSpc>
                <a:spcPct val="150000"/>
              </a:lnSpc>
              <a:buNone/>
            </a:pPr>
            <a:r>
              <a:rPr lang="en-US" sz="2400" b="1" dirty="0">
                <a:latin typeface="Times New Roman" pitchFamily="18" charset="0"/>
                <a:cs typeface="Times New Roman" pitchFamily="18" charset="0"/>
              </a:rPr>
              <a:t>Step 1: Add Dimension Field in Column Section</a:t>
            </a:r>
            <a:endParaRPr lang="en-US" sz="2400" dirty="0" smtClean="0">
              <a:latin typeface="Times New Roman" pitchFamily="18" charset="0"/>
              <a:cs typeface="Times New Roman" pitchFamily="18" charset="0"/>
            </a:endParaRPr>
          </a:p>
          <a:p>
            <a:pPr>
              <a:lnSpc>
                <a:spcPct val="150000"/>
              </a:lnSpc>
              <a:buFont typeface="Courier New" pitchFamily="49" charset="0"/>
              <a:buChar char="o"/>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begin with, we need a dimension field to add in our </a:t>
            </a:r>
            <a:r>
              <a:rPr lang="en-US" sz="2400" b="1" dirty="0">
                <a:latin typeface="Times New Roman" pitchFamily="18" charset="0"/>
                <a:cs typeface="Times New Roman" pitchFamily="18" charset="0"/>
              </a:rPr>
              <a:t>Columns</a:t>
            </a:r>
            <a:r>
              <a:rPr lang="en-US" sz="2400" dirty="0">
                <a:latin typeface="Times New Roman" pitchFamily="18" charset="0"/>
                <a:cs typeface="Times New Roman" pitchFamily="18" charset="0"/>
              </a:rPr>
              <a:t> section. </a:t>
            </a:r>
            <a:endParaRPr lang="en-US" sz="2400" dirty="0" smtClean="0">
              <a:latin typeface="Times New Roman" pitchFamily="18" charset="0"/>
              <a:cs typeface="Times New Roman" pitchFamily="18" charset="0"/>
            </a:endParaRPr>
          </a:p>
          <a:p>
            <a:pPr>
              <a:lnSpc>
                <a:spcPct val="150000"/>
              </a:lnSpc>
              <a:buFont typeface="Courier New" pitchFamily="49" charset="0"/>
              <a:buChar char="o"/>
            </a:pPr>
            <a:r>
              <a:rPr lang="en-US" sz="2400" dirty="0" smtClean="0">
                <a:latin typeface="Times New Roman" pitchFamily="18" charset="0"/>
                <a:cs typeface="Times New Roman" pitchFamily="18" charset="0"/>
              </a:rPr>
              <a:t>From </a:t>
            </a:r>
            <a:r>
              <a:rPr lang="en-US" sz="2400" dirty="0">
                <a:latin typeface="Times New Roman" pitchFamily="18" charset="0"/>
                <a:cs typeface="Times New Roman" pitchFamily="18" charset="0"/>
              </a:rPr>
              <a:t>our sample dataset of electronics store sales, we select a dimension field </a:t>
            </a:r>
            <a:r>
              <a:rPr lang="en-US" sz="2400" b="1" dirty="0">
                <a:latin typeface="Times New Roman" pitchFamily="18" charset="0"/>
                <a:cs typeface="Times New Roman" pitchFamily="18" charset="0"/>
              </a:rPr>
              <a:t>Order</a:t>
            </a: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Date</a:t>
            </a:r>
            <a:r>
              <a:rPr lang="en-US" sz="2400" dirty="0" smtClean="0">
                <a:latin typeface="Times New Roman" pitchFamily="18" charset="0"/>
                <a:cs typeface="Times New Roman" pitchFamily="18" charset="0"/>
              </a:rPr>
              <a:t>.</a:t>
            </a:r>
          </a:p>
          <a:p>
            <a:pPr>
              <a:lnSpc>
                <a:spcPct val="150000"/>
              </a:lnSpc>
              <a:buFont typeface="Courier New" pitchFamily="49" charset="0"/>
              <a:buChar char="o"/>
            </a:pP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we set our field value type to </a:t>
            </a:r>
            <a:r>
              <a:rPr lang="en-US" sz="2400" b="1" dirty="0">
                <a:latin typeface="Times New Roman" pitchFamily="18" charset="0"/>
                <a:cs typeface="Times New Roman" pitchFamily="18" charset="0"/>
              </a:rPr>
              <a:t>Month</a:t>
            </a:r>
            <a:r>
              <a:rPr lang="en-US" sz="24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21539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053384"/>
            <a:ext cx="8992101" cy="4823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63830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pPr marL="0" indent="0" fontAlgn="base">
              <a:buNone/>
            </a:pPr>
            <a:r>
              <a:rPr lang="en-US" sz="2400" b="1" dirty="0">
                <a:latin typeface="Times New Roman" pitchFamily="18" charset="0"/>
                <a:cs typeface="Times New Roman" pitchFamily="18" charset="0"/>
              </a:rPr>
              <a:t>Step 2: Add Measure Field in Rows Section</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Next, we add a measure field, </a:t>
            </a:r>
            <a:r>
              <a:rPr lang="en-US" sz="2400" b="1" dirty="0">
                <a:latin typeface="Times New Roman" pitchFamily="18" charset="0"/>
                <a:cs typeface="Times New Roman" pitchFamily="18" charset="0"/>
              </a:rPr>
              <a:t>Sales</a:t>
            </a:r>
            <a:r>
              <a:rPr lang="en-US" sz="2400" dirty="0">
                <a:latin typeface="Times New Roman" pitchFamily="18" charset="0"/>
                <a:cs typeface="Times New Roman" pitchFamily="18" charset="0"/>
              </a:rPr>
              <a:t> in the </a:t>
            </a:r>
            <a:r>
              <a:rPr lang="en-US" sz="2400" b="1" dirty="0">
                <a:latin typeface="Times New Roman" pitchFamily="18" charset="0"/>
                <a:cs typeface="Times New Roman" pitchFamily="18" charset="0"/>
              </a:rPr>
              <a:t>Rows</a:t>
            </a:r>
            <a:r>
              <a:rPr lang="en-US" sz="2400" dirty="0">
                <a:latin typeface="Times New Roman" pitchFamily="18" charset="0"/>
                <a:cs typeface="Times New Roman" pitchFamily="18" charset="0"/>
              </a:rPr>
              <a:t> section. </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you can see, this creates a preliminary line chart on the screen</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816"/>
            <a:ext cx="9144000" cy="4905375"/>
          </a:xfrm>
          <a:prstGeom prst="rect">
            <a:avLst/>
          </a:prstGeom>
        </p:spPr>
      </p:pic>
    </p:spTree>
    <p:extLst>
      <p:ext uri="{BB962C8B-B14F-4D97-AF65-F5344CB8AC3E}">
        <p14:creationId xmlns:p14="http://schemas.microsoft.com/office/powerpoint/2010/main" val="4027473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669360"/>
          </a:xfrm>
        </p:spPr>
        <p:txBody>
          <a:bodyPr/>
          <a:lstStyle/>
          <a:p>
            <a:pPr marL="0" indent="0" fontAlgn="base">
              <a:buNone/>
            </a:pPr>
            <a:r>
              <a:rPr lang="en-US" sz="2000" b="1" dirty="0">
                <a:latin typeface="Times New Roman" pitchFamily="18" charset="0"/>
                <a:cs typeface="Times New Roman" pitchFamily="18" charset="0"/>
              </a:rPr>
              <a:t>Step 3: Add Dimension Field into Page Section</a:t>
            </a:r>
            <a:endParaRPr lang="en-US" sz="2000" dirty="0">
              <a:latin typeface="Times New Roman" pitchFamily="18" charset="0"/>
              <a:cs typeface="Times New Roman" pitchFamily="18" charset="0"/>
            </a:endParaRPr>
          </a:p>
          <a:p>
            <a:pPr fontAlgn="base">
              <a:buFont typeface="Courier New" pitchFamily="49" charset="0"/>
              <a:buChar char="o"/>
            </a:pPr>
            <a:r>
              <a:rPr lang="en-US" sz="2000" dirty="0" smtClean="0">
                <a:latin typeface="Times New Roman" pitchFamily="18" charset="0"/>
                <a:cs typeface="Times New Roman" pitchFamily="18" charset="0"/>
              </a:rPr>
              <a:t>Here</a:t>
            </a:r>
            <a:r>
              <a:rPr lang="en-US" sz="2000" dirty="0">
                <a:latin typeface="Times New Roman" pitchFamily="18" charset="0"/>
                <a:cs typeface="Times New Roman" pitchFamily="18" charset="0"/>
              </a:rPr>
              <a:t>, we add our dimension field, </a:t>
            </a:r>
            <a:r>
              <a:rPr lang="en-US" sz="2000" b="1" dirty="0">
                <a:latin typeface="Times New Roman" pitchFamily="18" charset="0"/>
                <a:cs typeface="Times New Roman" pitchFamily="18" charset="0"/>
              </a:rPr>
              <a:t>Order</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Date</a:t>
            </a:r>
            <a:r>
              <a:rPr lang="en-US" sz="2000" dirty="0">
                <a:latin typeface="Times New Roman" pitchFamily="18" charset="0"/>
                <a:cs typeface="Times New Roman" pitchFamily="18" charset="0"/>
              </a:rPr>
              <a:t> into the </a:t>
            </a:r>
            <a:r>
              <a:rPr lang="en-US" sz="2000" b="1" dirty="0">
                <a:latin typeface="Times New Roman" pitchFamily="18" charset="0"/>
                <a:cs typeface="Times New Roman" pitchFamily="18" charset="0"/>
              </a:rPr>
              <a:t>Pages</a:t>
            </a:r>
            <a:r>
              <a:rPr lang="en-US" sz="2000" dirty="0">
                <a:latin typeface="Times New Roman" pitchFamily="18" charset="0"/>
                <a:cs typeface="Times New Roman" pitchFamily="18" charset="0"/>
              </a:rPr>
              <a:t> section as shown in the screenshot below. </a:t>
            </a:r>
            <a:endParaRPr lang="en-US" sz="2000" dirty="0" smtClean="0">
              <a:latin typeface="Times New Roman" pitchFamily="18" charset="0"/>
              <a:cs typeface="Times New Roman" pitchFamily="18" charset="0"/>
            </a:endParaRPr>
          </a:p>
          <a:p>
            <a:pPr fontAlgn="base">
              <a:buFont typeface="Courier New" pitchFamily="49" charset="0"/>
              <a:buChar char="o"/>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change the field value type of this dimension as </a:t>
            </a:r>
            <a:r>
              <a:rPr lang="en-US" sz="2000" b="1" dirty="0">
                <a:latin typeface="Times New Roman" pitchFamily="18" charset="0"/>
                <a:cs typeface="Times New Roman" pitchFamily="18" charset="0"/>
              </a:rPr>
              <a:t>Month</a:t>
            </a:r>
            <a:r>
              <a:rPr lang="en-US" sz="2000" dirty="0">
                <a:latin typeface="Times New Roman" pitchFamily="18" charset="0"/>
                <a:cs typeface="Times New Roman" pitchFamily="18" charset="0"/>
              </a:rPr>
              <a:t> also</a:t>
            </a:r>
            <a:r>
              <a:rPr lang="en-US" sz="2000" dirty="0" smtClean="0">
                <a:latin typeface="Times New Roman" pitchFamily="18" charset="0"/>
                <a:cs typeface="Times New Roman" pitchFamily="18" charset="0"/>
              </a:rPr>
              <a:t>.</a:t>
            </a:r>
          </a:p>
          <a:p>
            <a:pPr fontAlgn="base">
              <a:buFont typeface="Courier New" pitchFamily="49" charset="0"/>
              <a:buChar char="o"/>
            </a:pPr>
            <a:endParaRPr lang="en-US" sz="20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993"/>
            <a:ext cx="9144000" cy="4905375"/>
          </a:xfrm>
          <a:prstGeom prst="rect">
            <a:avLst/>
          </a:prstGeom>
        </p:spPr>
      </p:pic>
    </p:spTree>
    <p:extLst>
      <p:ext uri="{BB962C8B-B14F-4D97-AF65-F5344CB8AC3E}">
        <p14:creationId xmlns:p14="http://schemas.microsoft.com/office/powerpoint/2010/main" val="2451351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16632"/>
            <a:ext cx="9001000" cy="6624736"/>
          </a:xfrm>
        </p:spPr>
        <p:txBody>
          <a:bodyPr>
            <a:normAutofit/>
          </a:bodyPr>
          <a:lstStyle/>
          <a:p>
            <a:pPr marL="0" indent="0">
              <a:buNone/>
            </a:pPr>
            <a:r>
              <a:rPr lang="en-US" sz="2400" b="1" dirty="0">
                <a:latin typeface="Times New Roman" pitchFamily="18" charset="0"/>
                <a:cs typeface="Times New Roman" pitchFamily="18" charset="0"/>
              </a:rPr>
              <a:t>Step 4: Operate Motion Chart with Tableau Play-Pause </a:t>
            </a:r>
            <a:r>
              <a:rPr lang="en-US" sz="2400" b="1" dirty="0" smtClean="0">
                <a:latin typeface="Times New Roman" pitchFamily="18" charset="0"/>
                <a:cs typeface="Times New Roman" pitchFamily="18" charset="0"/>
              </a:rPr>
              <a:t>Button</a:t>
            </a:r>
          </a:p>
          <a:p>
            <a:pPr>
              <a:buFont typeface="Courier New" pitchFamily="49" charset="0"/>
              <a:buChar char="o"/>
            </a:pPr>
            <a:r>
              <a:rPr lang="en-US" sz="2400" dirty="0">
                <a:latin typeface="Times New Roman" pitchFamily="18" charset="0"/>
                <a:cs typeface="Times New Roman" pitchFamily="18" charset="0"/>
              </a:rPr>
              <a:t>As soon as we add our dimension to the </a:t>
            </a:r>
            <a:r>
              <a:rPr lang="en-US" sz="2400" b="1" dirty="0">
                <a:latin typeface="Times New Roman" pitchFamily="18" charset="0"/>
                <a:cs typeface="Times New Roman" pitchFamily="18" charset="0"/>
              </a:rPr>
              <a:t>Pages</a:t>
            </a:r>
            <a:r>
              <a:rPr lang="en-US" sz="2400" dirty="0">
                <a:latin typeface="Times New Roman" pitchFamily="18" charset="0"/>
                <a:cs typeface="Times New Roman" pitchFamily="18" charset="0"/>
              </a:rPr>
              <a:t> section, a filter and play box appears on the right.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From </a:t>
            </a:r>
            <a:r>
              <a:rPr lang="en-US" sz="2400" dirty="0">
                <a:latin typeface="Times New Roman" pitchFamily="18" charset="0"/>
                <a:cs typeface="Times New Roman" pitchFamily="18" charset="0"/>
              </a:rPr>
              <a:t>here, we can set a range of months or use the</a:t>
            </a:r>
            <a:r>
              <a:rPr lang="en-US" sz="2400" u="sng" dirty="0">
                <a:latin typeface="Times New Roman" pitchFamily="18" charset="0"/>
                <a:cs typeface="Times New Roman" pitchFamily="18" charset="0"/>
                <a:hlinkClick r:id="rId2"/>
              </a:rPr>
              <a:t> tableau</a:t>
            </a:r>
            <a:r>
              <a:rPr lang="en-US" sz="2400" dirty="0">
                <a:latin typeface="Times New Roman" pitchFamily="18" charset="0"/>
                <a:cs typeface="Times New Roman" pitchFamily="18" charset="0"/>
              </a:rPr>
              <a:t> play-pause button to operate the motion chart</a:t>
            </a:r>
            <a:r>
              <a:rPr lang="en-US" sz="2400" dirty="0" smtClean="0">
                <a:latin typeface="Times New Roman" pitchFamily="18" charset="0"/>
                <a:cs typeface="Times New Roman" pitchFamily="18" charset="0"/>
              </a:rPr>
              <a:t>.</a:t>
            </a:r>
          </a:p>
          <a:p>
            <a:pPr>
              <a:buFont typeface="Courier New" pitchFamily="49" charset="0"/>
              <a:buChar char="o"/>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the next steps, we will learn to further use this filter-play box for our motion chart.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34430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lstStyle/>
          <a:p>
            <a:pPr fontAlgn="base"/>
            <a:r>
              <a:rPr lang="en-US" sz="2400" dirty="0" smtClean="0">
                <a:latin typeface="Times New Roman" pitchFamily="18" charset="0"/>
                <a:cs typeface="Times New Roman" pitchFamily="18" charset="0"/>
              </a:rPr>
              <a:t>A Tableau Server has an administrator who controls over the access to server content (that is, Tableau Desktop content published in the Tableau Server) to help protect sensitive data. </a:t>
            </a:r>
          </a:p>
          <a:p>
            <a:pPr fontAlgn="base"/>
            <a:r>
              <a:rPr lang="en-US" sz="2400" dirty="0" smtClean="0">
                <a:latin typeface="Times New Roman" pitchFamily="18" charset="0"/>
                <a:cs typeface="Times New Roman" pitchFamily="18" charset="0"/>
              </a:rPr>
              <a:t>A Tableau Server administrator can set user permissions on projects, workbooks, views, and data sources.</a:t>
            </a:r>
          </a:p>
          <a:p>
            <a:endParaRPr lang="en-IN" dirty="0"/>
          </a:p>
        </p:txBody>
      </p:sp>
    </p:spTree>
    <p:extLst>
      <p:ext uri="{BB962C8B-B14F-4D97-AF65-F5344CB8AC3E}">
        <p14:creationId xmlns:p14="http://schemas.microsoft.com/office/powerpoint/2010/main" val="342225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8" y="968330"/>
            <a:ext cx="9037637" cy="4848315"/>
          </a:xfrm>
        </p:spPr>
      </p:pic>
    </p:spTree>
    <p:extLst>
      <p:ext uri="{BB962C8B-B14F-4D97-AF65-F5344CB8AC3E}">
        <p14:creationId xmlns:p14="http://schemas.microsoft.com/office/powerpoint/2010/main" val="1747388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96744"/>
          </a:xfrm>
        </p:spPr>
        <p:txBody>
          <a:bodyPr/>
          <a:lstStyle/>
          <a:p>
            <a:pPr marL="0" indent="0" fontAlgn="base">
              <a:buNone/>
            </a:pPr>
            <a:r>
              <a:rPr lang="en-US" sz="2400" b="1" dirty="0">
                <a:latin typeface="Times New Roman" pitchFamily="18" charset="0"/>
                <a:cs typeface="Times New Roman" pitchFamily="18" charset="0"/>
              </a:rPr>
              <a:t>Step 5: Select Circle from the Marks List</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Now, we select </a:t>
            </a:r>
            <a:r>
              <a:rPr lang="en-US" sz="2400" b="1" dirty="0">
                <a:latin typeface="Times New Roman" pitchFamily="18" charset="0"/>
                <a:cs typeface="Times New Roman" pitchFamily="18" charset="0"/>
              </a:rPr>
              <a:t>Circle</a:t>
            </a:r>
            <a:r>
              <a:rPr lang="en-US" sz="2400" dirty="0">
                <a:latin typeface="Times New Roman" pitchFamily="18" charset="0"/>
                <a:cs typeface="Times New Roman" pitchFamily="18" charset="0"/>
              </a:rPr>
              <a:t> as the mark type from the </a:t>
            </a:r>
            <a:r>
              <a:rPr lang="en-US" sz="2400" b="1" dirty="0">
                <a:latin typeface="Times New Roman" pitchFamily="18" charset="0"/>
                <a:cs typeface="Times New Roman" pitchFamily="18" charset="0"/>
              </a:rPr>
              <a:t>Marks</a:t>
            </a:r>
            <a:r>
              <a:rPr lang="en-US" sz="2400" dirty="0">
                <a:latin typeface="Times New Roman" pitchFamily="18" charset="0"/>
                <a:cs typeface="Times New Roman" pitchFamily="18" charset="0"/>
              </a:rPr>
              <a:t> list. </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will show individual data points on the plot</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4905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6055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lstStyle/>
          <a:p>
            <a:pPr marL="0" indent="0" fontAlgn="base">
              <a:buNone/>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6: </a:t>
            </a:r>
            <a:r>
              <a:rPr lang="en-US" sz="2400" b="1" dirty="0">
                <a:latin typeface="Times New Roman" pitchFamily="18" charset="0"/>
                <a:cs typeface="Times New Roman" pitchFamily="18" charset="0"/>
              </a:rPr>
              <a:t>Select Both Option in Tableau Motion Chart</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We select the option </a:t>
            </a:r>
            <a:r>
              <a:rPr lang="en-US" sz="2400" b="1" dirty="0">
                <a:latin typeface="Times New Roman" pitchFamily="18" charset="0"/>
                <a:cs typeface="Times New Roman" pitchFamily="18" charset="0"/>
              </a:rPr>
              <a:t>Both</a:t>
            </a:r>
            <a:r>
              <a:rPr lang="en-US" sz="2400" dirty="0">
                <a:latin typeface="Times New Roman" pitchFamily="18" charset="0"/>
                <a:cs typeface="Times New Roman" pitchFamily="18" charset="0"/>
              </a:rPr>
              <a:t> so that our motion chart has both data points and trailing line when it moves from a start point to an endpoint</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993"/>
            <a:ext cx="9144000" cy="4905375"/>
          </a:xfrm>
          <a:prstGeom prst="rect">
            <a:avLst/>
          </a:prstGeom>
        </p:spPr>
      </p:pic>
    </p:spTree>
    <p:extLst>
      <p:ext uri="{BB962C8B-B14F-4D97-AF65-F5344CB8AC3E}">
        <p14:creationId xmlns:p14="http://schemas.microsoft.com/office/powerpoint/2010/main" val="122685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80720"/>
          </a:xfrm>
        </p:spPr>
        <p:txBody>
          <a:bodyPr/>
          <a:lstStyle/>
          <a:p>
            <a:pPr marL="0" indent="0" fontAlgn="base">
              <a:buNone/>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7: </a:t>
            </a:r>
            <a:r>
              <a:rPr lang="en-US" sz="2400" b="1" dirty="0">
                <a:latin typeface="Times New Roman" pitchFamily="18" charset="0"/>
                <a:cs typeface="Times New Roman" pitchFamily="18" charset="0"/>
              </a:rPr>
              <a:t>Click on Tableau Play Button</a:t>
            </a:r>
            <a:endParaRPr lang="en-US" sz="2400" dirty="0">
              <a:latin typeface="Times New Roman" pitchFamily="18" charset="0"/>
              <a:cs typeface="Times New Roman" pitchFamily="18" charset="0"/>
            </a:endParaRPr>
          </a:p>
          <a:p>
            <a:pPr fontAlgn="base">
              <a:buFont typeface="Courier New" pitchFamily="49" charset="0"/>
              <a:buChar char="o"/>
            </a:pPr>
            <a:r>
              <a:rPr lang="en-US" sz="2000" dirty="0">
                <a:latin typeface="Times New Roman" pitchFamily="18" charset="0"/>
                <a:cs typeface="Times New Roman" pitchFamily="18" charset="0"/>
              </a:rPr>
              <a:t>Now, clicking on the play button as shown in the screenshot below, </a:t>
            </a:r>
            <a:r>
              <a:rPr lang="en-US" sz="2000" dirty="0" smtClean="0">
                <a:latin typeface="Times New Roman" pitchFamily="18" charset="0"/>
                <a:cs typeface="Times New Roman" pitchFamily="18" charset="0"/>
              </a:rPr>
              <a:t>motion </a:t>
            </a:r>
            <a:r>
              <a:rPr lang="en-US" sz="2000" dirty="0">
                <a:latin typeface="Times New Roman" pitchFamily="18" charset="0"/>
                <a:cs typeface="Times New Roman" pitchFamily="18" charset="0"/>
              </a:rPr>
              <a:t>chart starts from one </a:t>
            </a:r>
            <a:r>
              <a:rPr lang="en-US" sz="2000" dirty="0" smtClean="0">
                <a:latin typeface="Times New Roman" pitchFamily="18" charset="0"/>
                <a:cs typeface="Times New Roman" pitchFamily="18" charset="0"/>
              </a:rPr>
              <a:t>point moves </a:t>
            </a:r>
            <a:r>
              <a:rPr lang="en-US" sz="2000" dirty="0">
                <a:latin typeface="Times New Roman" pitchFamily="18" charset="0"/>
                <a:cs typeface="Times New Roman" pitchFamily="18" charset="0"/>
              </a:rPr>
              <a:t>towards the right following the trail of every data point and then finally terminates on the last data point on the plot</a:t>
            </a:r>
            <a:r>
              <a:rPr lang="en-US" sz="2000" dirty="0" smtClean="0">
                <a:latin typeface="Times New Roman" pitchFamily="18" charset="0"/>
                <a:cs typeface="Times New Roman" pitchFamily="18" charset="0"/>
              </a:rPr>
              <a:t>.</a:t>
            </a:r>
          </a:p>
          <a:p>
            <a:pPr fontAlgn="base">
              <a:buFont typeface="Courier New" pitchFamily="49" charset="0"/>
              <a:buChar char="o"/>
            </a:pPr>
            <a:endParaRPr lang="en-US" sz="24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985"/>
            <a:ext cx="9144000" cy="4905375"/>
          </a:xfrm>
          <a:prstGeom prst="rect">
            <a:avLst/>
          </a:prstGeom>
        </p:spPr>
      </p:pic>
    </p:spTree>
    <p:extLst>
      <p:ext uri="{BB962C8B-B14F-4D97-AF65-F5344CB8AC3E}">
        <p14:creationId xmlns:p14="http://schemas.microsoft.com/office/powerpoint/2010/main" val="22144150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552728"/>
          </a:xfrm>
        </p:spPr>
        <p:txBody>
          <a:bodyPr/>
          <a:lstStyle/>
          <a:p>
            <a:r>
              <a:rPr lang="en-US" b="1" dirty="0">
                <a:latin typeface="Times New Roman" pitchFamily="18" charset="0"/>
                <a:cs typeface="Times New Roman" pitchFamily="18" charset="0"/>
              </a:rPr>
              <a:t>Bump </a:t>
            </a:r>
            <a:r>
              <a:rPr lang="en-US" b="1" dirty="0" smtClean="0">
                <a:latin typeface="Times New Roman" pitchFamily="18" charset="0"/>
                <a:cs typeface="Times New Roman" pitchFamily="18" charset="0"/>
              </a:rPr>
              <a:t>Chart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971897"/>
            <a:ext cx="9144000" cy="4905375"/>
          </a:xfrm>
          <a:prstGeom prst="rect">
            <a:avLst/>
          </a:prstGeom>
        </p:spPr>
      </p:pic>
    </p:spTree>
    <p:extLst>
      <p:ext uri="{BB962C8B-B14F-4D97-AF65-F5344CB8AC3E}">
        <p14:creationId xmlns:p14="http://schemas.microsoft.com/office/powerpoint/2010/main" val="267508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16632"/>
            <a:ext cx="9001000" cy="6552728"/>
          </a:xfrm>
        </p:spPr>
        <p:txBody>
          <a:bodyPr/>
          <a:lstStyle/>
          <a:p>
            <a:r>
              <a:rPr lang="en-US" b="1" dirty="0">
                <a:latin typeface="Times New Roman" pitchFamily="18" charset="0"/>
                <a:cs typeface="Times New Roman" pitchFamily="18" charset="0"/>
              </a:rPr>
              <a:t>Donut </a:t>
            </a:r>
            <a:r>
              <a:rPr lang="en-US" b="1" dirty="0" smtClean="0">
                <a:latin typeface="Times New Roman" pitchFamily="18" charset="0"/>
                <a:cs typeface="Times New Roman" pitchFamily="18" charset="0"/>
              </a:rPr>
              <a:t>Chart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82352"/>
            <a:ext cx="8039100" cy="5715000"/>
          </a:xfrm>
          <a:prstGeom prst="rect">
            <a:avLst/>
          </a:prstGeom>
        </p:spPr>
      </p:pic>
    </p:spTree>
    <p:extLst>
      <p:ext uri="{BB962C8B-B14F-4D97-AF65-F5344CB8AC3E}">
        <p14:creationId xmlns:p14="http://schemas.microsoft.com/office/powerpoint/2010/main" val="1112656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lstStyle/>
          <a:p>
            <a:r>
              <a:rPr lang="en-US" b="1" dirty="0">
                <a:latin typeface="Times New Roman" pitchFamily="18" charset="0"/>
                <a:cs typeface="Times New Roman" pitchFamily="18" charset="0"/>
              </a:rPr>
              <a:t>Waterfall </a:t>
            </a:r>
            <a:r>
              <a:rPr lang="en-US" b="1" dirty="0" smtClean="0">
                <a:latin typeface="Times New Roman" pitchFamily="18" charset="0"/>
                <a:cs typeface="Times New Roman" pitchFamily="18" charset="0"/>
              </a:rPr>
              <a:t>Chart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908184"/>
            <a:ext cx="9144000" cy="5617160"/>
          </a:xfrm>
          <a:prstGeom prst="rect">
            <a:avLst/>
          </a:prstGeom>
        </p:spPr>
      </p:pic>
    </p:spTree>
    <p:extLst>
      <p:ext uri="{BB962C8B-B14F-4D97-AF65-F5344CB8AC3E}">
        <p14:creationId xmlns:p14="http://schemas.microsoft.com/office/powerpoint/2010/main" val="1640246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pPr marL="0" indent="0">
              <a:buNone/>
            </a:pPr>
            <a:r>
              <a:rPr lang="en-US" sz="2800" b="1" dirty="0">
                <a:latin typeface="Times New Roman" pitchFamily="18" charset="0"/>
                <a:cs typeface="Times New Roman" pitchFamily="18" charset="0"/>
              </a:rPr>
              <a:t>3. Sophisticated Calculations and Statistical </a:t>
            </a:r>
            <a:r>
              <a:rPr lang="en-US" sz="2800" b="1" dirty="0" smtClean="0">
                <a:latin typeface="Times New Roman" pitchFamily="18" charset="0"/>
                <a:cs typeface="Times New Roman" pitchFamily="18" charset="0"/>
              </a:rPr>
              <a:t>Functions</a:t>
            </a:r>
          </a:p>
          <a:p>
            <a:pPr>
              <a:buFont typeface="Courier New" pitchFamily="49" charset="0"/>
              <a:buChar char="o"/>
            </a:pPr>
            <a:r>
              <a:rPr lang="en-US" sz="2400" dirty="0" smtClean="0">
                <a:latin typeface="Times New Roman" pitchFamily="18" charset="0"/>
                <a:cs typeface="Times New Roman" pitchFamily="18" charset="0"/>
              </a:rPr>
              <a:t>Tableau </a:t>
            </a:r>
            <a:r>
              <a:rPr lang="en-US" sz="2400" dirty="0">
                <a:latin typeface="Times New Roman" pitchFamily="18" charset="0"/>
                <a:cs typeface="Times New Roman" pitchFamily="18" charset="0"/>
              </a:rPr>
              <a:t>also allows you to implement statistical methods, such as Correlation, </a:t>
            </a:r>
            <a:r>
              <a:rPr lang="en-US" sz="2400" dirty="0" err="1">
                <a:latin typeface="Times New Roman" pitchFamily="18" charset="0"/>
                <a:cs typeface="Times New Roman" pitchFamily="18" charset="0"/>
              </a:rPr>
              <a:t>Skewness</a:t>
            </a:r>
            <a:r>
              <a:rPr lang="en-US" sz="2400" dirty="0">
                <a:latin typeface="Times New Roman" pitchFamily="18" charset="0"/>
                <a:cs typeface="Times New Roman" pitchFamily="18" charset="0"/>
              </a:rPr>
              <a:t>, Covariance, Mode, Kurtosis, Standard Deviation, etc</a:t>
            </a:r>
            <a:r>
              <a:rPr lang="en-US" sz="2400" dirty="0" smtClean="0">
                <a:latin typeface="Times New Roman" pitchFamily="18" charset="0"/>
                <a:cs typeface="Times New Roman" pitchFamily="18" charset="0"/>
              </a:rPr>
              <a:t>.</a:t>
            </a:r>
          </a:p>
          <a:p>
            <a:pPr lvl="1">
              <a:buFont typeface="Wingdings" pitchFamily="2" charset="2"/>
              <a:buChar char="Ø"/>
            </a:pPr>
            <a:r>
              <a:rPr lang="en-US" sz="2000" dirty="0">
                <a:latin typeface="Times New Roman" pitchFamily="18" charset="0"/>
                <a:cs typeface="Times New Roman" pitchFamily="18" charset="0"/>
              </a:rPr>
              <a:t>Kurtosis is a measure of the </a:t>
            </a:r>
            <a:r>
              <a:rPr lang="en-US" sz="2000" dirty="0" err="1">
                <a:latin typeface="Times New Roman" pitchFamily="18" charset="0"/>
                <a:cs typeface="Times New Roman" pitchFamily="18" charset="0"/>
              </a:rPr>
              <a:t>tailedness</a:t>
            </a:r>
            <a:r>
              <a:rPr lang="en-US" sz="2000" dirty="0">
                <a:latin typeface="Times New Roman" pitchFamily="18" charset="0"/>
                <a:cs typeface="Times New Roman" pitchFamily="18" charset="0"/>
              </a:rPr>
              <a:t> of a distribution. </a:t>
            </a:r>
            <a:r>
              <a:rPr lang="en-US" sz="2000" dirty="0" err="1">
                <a:latin typeface="Times New Roman" pitchFamily="18" charset="0"/>
                <a:cs typeface="Times New Roman" pitchFamily="18" charset="0"/>
              </a:rPr>
              <a:t>Tailedness</a:t>
            </a:r>
            <a:r>
              <a:rPr lang="en-US" sz="2000" dirty="0">
                <a:latin typeface="Times New Roman" pitchFamily="18" charset="0"/>
                <a:cs typeface="Times New Roman" pitchFamily="18" charset="0"/>
              </a:rPr>
              <a:t> is how often outliers occur. </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Excess </a:t>
            </a:r>
            <a:r>
              <a:rPr lang="en-US" sz="2000" dirty="0">
                <a:latin typeface="Times New Roman" pitchFamily="18" charset="0"/>
                <a:cs typeface="Times New Roman" pitchFamily="18" charset="0"/>
              </a:rPr>
              <a:t>kurtosis is the </a:t>
            </a:r>
            <a:r>
              <a:rPr lang="en-US" sz="2000" dirty="0" err="1">
                <a:latin typeface="Times New Roman" pitchFamily="18" charset="0"/>
                <a:cs typeface="Times New Roman" pitchFamily="18" charset="0"/>
              </a:rPr>
              <a:t>tailedness</a:t>
            </a:r>
            <a:r>
              <a:rPr lang="en-US" sz="2000" dirty="0">
                <a:latin typeface="Times New Roman" pitchFamily="18" charset="0"/>
                <a:cs typeface="Times New Roman" pitchFamily="18" charset="0"/>
              </a:rPr>
              <a:t> of a distribution relative to a normal distribution. </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Distributions </a:t>
            </a:r>
            <a:r>
              <a:rPr lang="en-US" sz="2000" dirty="0">
                <a:latin typeface="Times New Roman" pitchFamily="18" charset="0"/>
                <a:cs typeface="Times New Roman" pitchFamily="18" charset="0"/>
              </a:rPr>
              <a:t>with medium kurtosis (medium tails) are </a:t>
            </a:r>
            <a:r>
              <a:rPr lang="en-US" sz="2000" dirty="0" err="1" smtClean="0">
                <a:latin typeface="Times New Roman" pitchFamily="18" charset="0"/>
                <a:cs typeface="Times New Roman" pitchFamily="18" charset="0"/>
              </a:rPr>
              <a:t>mesokurtic</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smtClean="0">
                <a:latin typeface="Times New Roman" pitchFamily="18" charset="0"/>
                <a:cs typeface="Times New Roman" pitchFamily="18" charset="0"/>
              </a:rPr>
              <a:t>Distributions </a:t>
            </a:r>
            <a:r>
              <a:rPr lang="en-US" sz="2000" dirty="0">
                <a:latin typeface="Times New Roman" pitchFamily="18" charset="0"/>
                <a:cs typeface="Times New Roman" pitchFamily="18" charset="0"/>
              </a:rPr>
              <a:t>with low kurtosis (thin tails) are </a:t>
            </a:r>
            <a:r>
              <a:rPr lang="en-US" sz="2000" dirty="0" err="1">
                <a:latin typeface="Times New Roman" pitchFamily="18" charset="0"/>
                <a:cs typeface="Times New Roman" pitchFamily="18" charset="0"/>
              </a:rPr>
              <a:t>platykurtic</a:t>
            </a:r>
            <a:r>
              <a:rPr lang="en-US" sz="2000" dirty="0" smtClean="0">
                <a:latin typeface="Times New Roman" pitchFamily="18" charset="0"/>
                <a:cs typeface="Times New Roman" pitchFamily="18" charset="0"/>
              </a:rPr>
              <a:t>. </a:t>
            </a:r>
          </a:p>
          <a:p>
            <a:pPr>
              <a:buFont typeface="Courier New" pitchFamily="49" charset="0"/>
              <a:buChar char="o"/>
            </a:pPr>
            <a:r>
              <a:rPr lang="en-US" sz="2400" dirty="0" smtClean="0">
                <a:latin typeface="Times New Roman" pitchFamily="18" charset="0"/>
                <a:cs typeface="Times New Roman" pitchFamily="18" charset="0"/>
              </a:rPr>
              <a:t>Moreover</a:t>
            </a:r>
            <a:r>
              <a:rPr lang="en-US" sz="2400" dirty="0">
                <a:latin typeface="Times New Roman" pitchFamily="18" charset="0"/>
                <a:cs typeface="Times New Roman" pitchFamily="18" charset="0"/>
              </a:rPr>
              <a:t>, you can use statistical models like K-Means, Naive Bayes, Random Forest, etc., to understand data and make predictions.</a:t>
            </a:r>
          </a:p>
          <a:p>
            <a:pPr>
              <a:buFont typeface="Courier New" pitchFamily="49" charset="0"/>
              <a:buChar char="o"/>
            </a:pPr>
            <a:r>
              <a:rPr lang="en-US" sz="2400" dirty="0">
                <a:latin typeface="Times New Roman" pitchFamily="18" charset="0"/>
                <a:cs typeface="Times New Roman" pitchFamily="18" charset="0"/>
              </a:rPr>
              <a:t>These features in Tableau help you solve complex calculations with ease.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calculation fields (LOD and table calculations) also allow you to develop new data points from the existing data</a:t>
            </a:r>
            <a:r>
              <a:rPr lang="en-US" sz="2400" dirty="0" smtClean="0">
                <a:latin typeface="Times New Roman" pitchFamily="18" charset="0"/>
                <a:cs typeface="Times New Roman" pitchFamily="18" charset="0"/>
              </a:rPr>
              <a:t>.</a:t>
            </a:r>
          </a:p>
          <a:p>
            <a:pPr marL="0" indent="0">
              <a:buNone/>
            </a:pPr>
            <a:endParaRPr lang="en-IN" dirty="0"/>
          </a:p>
        </p:txBody>
      </p:sp>
    </p:spTree>
    <p:extLst>
      <p:ext uri="{BB962C8B-B14F-4D97-AF65-F5344CB8AC3E}">
        <p14:creationId xmlns:p14="http://schemas.microsoft.com/office/powerpoint/2010/main" val="4266393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pPr marL="0" indent="0">
              <a:buNone/>
            </a:pPr>
            <a:r>
              <a:rPr lang="en-US" b="1" dirty="0">
                <a:latin typeface="Times New Roman" pitchFamily="18" charset="0"/>
                <a:cs typeface="Times New Roman" pitchFamily="18" charset="0"/>
              </a:rPr>
              <a:t>4. Time Series and Predictive Analysis</a:t>
            </a:r>
          </a:p>
          <a:p>
            <a:pPr>
              <a:lnSpc>
                <a:spcPct val="150000"/>
              </a:lnSpc>
              <a:buFont typeface="Courier New" pitchFamily="49" charset="0"/>
              <a:buChar char="o"/>
            </a:pPr>
            <a:r>
              <a:rPr lang="en-US" sz="2400" dirty="0">
                <a:latin typeface="Times New Roman" pitchFamily="18" charset="0"/>
                <a:cs typeface="Times New Roman" pitchFamily="18" charset="0"/>
              </a:rPr>
              <a:t>Time series analysis helps identify seasonal trends, i.e., how certain variables change over time.</a:t>
            </a:r>
          </a:p>
          <a:p>
            <a:pPr>
              <a:lnSpc>
                <a:spcPct val="150000"/>
              </a:lnSpc>
              <a:buFont typeface="Courier New" pitchFamily="49" charset="0"/>
              <a:buChar char="o"/>
            </a:pPr>
            <a:r>
              <a:rPr lang="en-US" sz="2400" dirty="0">
                <a:latin typeface="Times New Roman" pitchFamily="18" charset="0"/>
                <a:cs typeface="Times New Roman" pitchFamily="18" charset="0"/>
              </a:rPr>
              <a:t> Tableau provides a simple interface for time series analysis that helps you understand trends and patterns in data.</a:t>
            </a:r>
          </a:p>
          <a:p>
            <a:pPr>
              <a:lnSpc>
                <a:spcPct val="150000"/>
              </a:lnSpc>
              <a:buFont typeface="Courier New" pitchFamily="49" charset="0"/>
              <a:buChar char="o"/>
            </a:pPr>
            <a:r>
              <a:rPr lang="en-US" sz="2400" dirty="0">
                <a:latin typeface="Times New Roman" pitchFamily="18" charset="0"/>
                <a:cs typeface="Times New Roman" pitchFamily="18" charset="0"/>
              </a:rPr>
              <a:t> With this, you can understand the data better and make predictions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152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16632"/>
            <a:ext cx="9001000" cy="6624736"/>
          </a:xfrm>
        </p:spPr>
        <p:txBody>
          <a:bodyPr>
            <a:normAutofit/>
          </a:bodyPr>
          <a:lstStyle/>
          <a:p>
            <a:pPr marL="0" indent="0">
              <a:buNone/>
            </a:pPr>
            <a:r>
              <a:rPr lang="en-US" b="1" dirty="0"/>
              <a:t>5. What-If </a:t>
            </a:r>
            <a:r>
              <a:rPr lang="en-US" b="1" dirty="0" smtClean="0"/>
              <a:t>Analytics</a:t>
            </a:r>
          </a:p>
          <a:p>
            <a:pPr>
              <a:buFont typeface="Courier New" pitchFamily="49" charset="0"/>
              <a:buChar char="o"/>
            </a:pPr>
            <a:r>
              <a:rPr lang="en-US" sz="2400" dirty="0" smtClean="0"/>
              <a:t>The </a:t>
            </a:r>
            <a:r>
              <a:rPr lang="en-US" sz="2400" dirty="0"/>
              <a:t>flexible user interface of Tableau has seamless input capabilities. </a:t>
            </a:r>
            <a:endParaRPr lang="en-US" sz="2400" dirty="0" smtClean="0"/>
          </a:p>
          <a:p>
            <a:pPr>
              <a:buFont typeface="Courier New" pitchFamily="49" charset="0"/>
              <a:buChar char="o"/>
            </a:pPr>
            <a:r>
              <a:rPr lang="en-US" sz="2400" dirty="0" smtClean="0"/>
              <a:t>It </a:t>
            </a:r>
            <a:r>
              <a:rPr lang="en-US" sz="2400" dirty="0"/>
              <a:t>helps in making calculations and determining different scenarios. </a:t>
            </a:r>
            <a:endParaRPr lang="en-US" sz="2400" dirty="0" smtClean="0"/>
          </a:p>
          <a:p>
            <a:pPr>
              <a:buFont typeface="Courier New" pitchFamily="49" charset="0"/>
              <a:buChar char="o"/>
            </a:pPr>
            <a:r>
              <a:rPr lang="en-US" sz="2400" dirty="0" smtClean="0"/>
              <a:t>You </a:t>
            </a:r>
            <a:r>
              <a:rPr lang="en-US" sz="2400" dirty="0"/>
              <a:t>can see how the output gets affected by changing input parameters.</a:t>
            </a:r>
          </a:p>
          <a:p>
            <a:pPr>
              <a:buFont typeface="Courier New" pitchFamily="49" charset="0"/>
              <a:buChar char="o"/>
            </a:pPr>
            <a:r>
              <a:rPr lang="en-US" sz="2400" dirty="0"/>
              <a:t>The ‘parameters’ feature allows you to change the initial conditions and helps in scenario </a:t>
            </a:r>
            <a:r>
              <a:rPr lang="en-US" sz="2400" dirty="0" smtClean="0"/>
              <a:t>analysis.</a:t>
            </a:r>
          </a:p>
          <a:p>
            <a:pPr>
              <a:buFont typeface="Courier New" pitchFamily="49" charset="0"/>
              <a:buChar char="o"/>
            </a:pPr>
            <a:r>
              <a:rPr lang="en-US" sz="2400" dirty="0" smtClean="0"/>
              <a:t>The </a:t>
            </a:r>
            <a:r>
              <a:rPr lang="en-US" sz="2400" dirty="0"/>
              <a:t>‘story points’ feature allows you to define your scenarios</a:t>
            </a:r>
            <a:r>
              <a:rPr lang="en-US" sz="2400" dirty="0" smtClean="0"/>
              <a:t>.</a:t>
            </a:r>
            <a:endParaRPr lang="en-US" sz="2400" dirty="0"/>
          </a:p>
        </p:txBody>
      </p:sp>
    </p:spTree>
    <p:extLst>
      <p:ext uri="{BB962C8B-B14F-4D97-AF65-F5344CB8AC3E}">
        <p14:creationId xmlns:p14="http://schemas.microsoft.com/office/powerpoint/2010/main" val="388914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fr-FR" sz="3200" b="1" dirty="0">
                <a:latin typeface="Times New Roman" pitchFamily="18" charset="0"/>
                <a:cs typeface="Times New Roman" pitchFamily="18" charset="0"/>
              </a:rPr>
              <a:t>Tableau Desktop Vs Tableau </a:t>
            </a:r>
            <a:r>
              <a:rPr lang="fr-FR" sz="3200" b="1" dirty="0" smtClean="0">
                <a:latin typeface="Times New Roman" pitchFamily="18" charset="0"/>
                <a:cs typeface="Times New Roman" pitchFamily="18" charset="0"/>
              </a:rPr>
              <a:t>Server</a:t>
            </a:r>
            <a:endParaRPr lang="en-IN" sz="32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1236683"/>
              </p:ext>
            </p:extLst>
          </p:nvPr>
        </p:nvGraphicFramePr>
        <p:xfrm>
          <a:off x="323528" y="1484784"/>
          <a:ext cx="8229600" cy="52730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b="1" i="0" kern="1200" dirty="0" smtClean="0">
                          <a:solidFill>
                            <a:schemeClr val="lt1"/>
                          </a:solidFill>
                          <a:effectLst/>
                          <a:latin typeface="+mn-lt"/>
                          <a:ea typeface="+mn-ea"/>
                          <a:cs typeface="+mn-cs"/>
                        </a:rPr>
                        <a:t>Tableau Desktop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b="1" i="0" kern="1200" dirty="0" smtClean="0">
                          <a:solidFill>
                            <a:schemeClr val="lt1"/>
                          </a:solidFill>
                          <a:effectLst/>
                          <a:latin typeface="+mn-lt"/>
                          <a:ea typeface="+mn-ea"/>
                          <a:cs typeface="+mn-cs"/>
                        </a:rPr>
                        <a:t>Tableau Server</a:t>
                      </a:r>
                    </a:p>
                    <a:p>
                      <a:endParaRPr lang="en-IN" dirty="0"/>
                    </a:p>
                  </a:txBody>
                  <a:tcPr/>
                </a:tc>
              </a:tr>
              <a:tr h="370840">
                <a:tc>
                  <a:txBody>
                    <a:bodyPr/>
                    <a:lstStyle/>
                    <a:p>
                      <a:r>
                        <a:rPr lang="en-US" sz="2000" b="1" i="0" kern="1200" dirty="0" smtClean="0">
                          <a:solidFill>
                            <a:schemeClr val="dk1"/>
                          </a:solidFill>
                          <a:effectLst/>
                          <a:latin typeface="Times New Roman" pitchFamily="18" charset="0"/>
                          <a:ea typeface="+mn-ea"/>
                          <a:cs typeface="Times New Roman" pitchFamily="18" charset="0"/>
                        </a:rPr>
                        <a:t>Tableau Desktop</a:t>
                      </a:r>
                      <a:r>
                        <a:rPr lang="en-US" sz="2000" b="0" i="0" kern="1200" dirty="0" smtClean="0">
                          <a:solidFill>
                            <a:schemeClr val="dk1"/>
                          </a:solidFill>
                          <a:effectLst/>
                          <a:latin typeface="Times New Roman" pitchFamily="18" charset="0"/>
                          <a:ea typeface="+mn-ea"/>
                          <a:cs typeface="Times New Roman" pitchFamily="18" charset="0"/>
                        </a:rPr>
                        <a:t> can be used to create worksheets, dashboards, stories connecting to data sources which can be files or server</a:t>
                      </a:r>
                      <a:endParaRPr lang="en-IN" sz="2000" dirty="0">
                        <a:latin typeface="Times New Roman" pitchFamily="18" charset="0"/>
                        <a:cs typeface="Times New Roman" pitchFamily="18" charset="0"/>
                      </a:endParaRPr>
                    </a:p>
                  </a:txBody>
                  <a:tcPr/>
                </a:tc>
                <a:tc>
                  <a:txBody>
                    <a:bodyPr/>
                    <a:lstStyle/>
                    <a:p>
                      <a:r>
                        <a:rPr lang="en-US" sz="2000" b="1" i="0" kern="1200" dirty="0" smtClean="0">
                          <a:solidFill>
                            <a:schemeClr val="dk1"/>
                          </a:solidFill>
                          <a:effectLst/>
                          <a:latin typeface="Times New Roman" pitchFamily="18" charset="0"/>
                          <a:ea typeface="+mn-ea"/>
                          <a:cs typeface="Times New Roman" pitchFamily="18" charset="0"/>
                        </a:rPr>
                        <a:t>Tableau Server </a:t>
                      </a:r>
                      <a:r>
                        <a:rPr lang="en-US" sz="2000" b="0" i="0" kern="1200" dirty="0" smtClean="0">
                          <a:solidFill>
                            <a:schemeClr val="dk1"/>
                          </a:solidFill>
                          <a:effectLst/>
                          <a:latin typeface="Times New Roman" pitchFamily="18" charset="0"/>
                          <a:ea typeface="+mn-ea"/>
                          <a:cs typeface="Times New Roman" pitchFamily="18" charset="0"/>
                        </a:rPr>
                        <a:t>can be used to publish the worksheet, dashboard and stories that are created using </a:t>
                      </a:r>
                      <a:r>
                        <a:rPr lang="en-US" sz="2000" b="1" i="0" kern="1200" dirty="0" smtClean="0">
                          <a:solidFill>
                            <a:schemeClr val="dk1"/>
                          </a:solidFill>
                          <a:effectLst/>
                          <a:latin typeface="Times New Roman" pitchFamily="18" charset="0"/>
                          <a:ea typeface="+mn-ea"/>
                          <a:cs typeface="Times New Roman" pitchFamily="18" charset="0"/>
                        </a:rPr>
                        <a:t>Tableau Desktop</a:t>
                      </a:r>
                      <a:endParaRPr lang="en-IN" sz="2000" dirty="0">
                        <a:latin typeface="Times New Roman" pitchFamily="18" charset="0"/>
                        <a:cs typeface="Times New Roman" pitchFamily="18" charset="0"/>
                      </a:endParaRPr>
                    </a:p>
                  </a:txBody>
                  <a:tcPr/>
                </a:tc>
              </a:tr>
              <a:tr h="370840">
                <a:tc>
                  <a:txBody>
                    <a:bodyPr/>
                    <a:lstStyle/>
                    <a:p>
                      <a:r>
                        <a:rPr lang="en-US" sz="2000" b="0" i="0" kern="1200" dirty="0" smtClean="0">
                          <a:solidFill>
                            <a:schemeClr val="dk1"/>
                          </a:solidFill>
                          <a:effectLst/>
                          <a:latin typeface="Times New Roman" pitchFamily="18" charset="0"/>
                          <a:ea typeface="+mn-ea"/>
                          <a:cs typeface="Times New Roman" pitchFamily="18" charset="0"/>
                        </a:rPr>
                        <a:t>One can share their work locally by sending the workbook (</a:t>
                      </a:r>
                      <a:r>
                        <a:rPr lang="en-US" sz="2000" b="0" i="0" kern="1200" dirty="0" err="1" smtClean="0">
                          <a:solidFill>
                            <a:schemeClr val="dk1"/>
                          </a:solidFill>
                          <a:effectLst/>
                          <a:latin typeface="Times New Roman" pitchFamily="18" charset="0"/>
                          <a:ea typeface="+mn-ea"/>
                          <a:cs typeface="Times New Roman" pitchFamily="18" charset="0"/>
                        </a:rPr>
                        <a:t>twbx</a:t>
                      </a:r>
                      <a:r>
                        <a:rPr lang="en-US" sz="2000" b="0" i="0" kern="1200" dirty="0" smtClean="0">
                          <a:solidFill>
                            <a:schemeClr val="dk1"/>
                          </a:solidFill>
                          <a:effectLst/>
                          <a:latin typeface="Times New Roman" pitchFamily="18" charset="0"/>
                          <a:ea typeface="+mn-ea"/>
                          <a:cs typeface="Times New Roman" pitchFamily="18" charset="0"/>
                        </a:rPr>
                        <a:t>). But it is important to know that the recipient should have </a:t>
                      </a:r>
                      <a:r>
                        <a:rPr lang="en-US" sz="2000" b="1" i="0" kern="1200" dirty="0" smtClean="0">
                          <a:solidFill>
                            <a:schemeClr val="dk1"/>
                          </a:solidFill>
                          <a:effectLst/>
                          <a:latin typeface="Times New Roman" pitchFamily="18" charset="0"/>
                          <a:ea typeface="+mn-ea"/>
                          <a:cs typeface="Times New Roman" pitchFamily="18" charset="0"/>
                        </a:rPr>
                        <a:t>Tableau Desktop or Tableau Reader</a:t>
                      </a:r>
                      <a:r>
                        <a:rPr lang="en-US" sz="2000" b="0" i="0" kern="1200" dirty="0" smtClean="0">
                          <a:solidFill>
                            <a:schemeClr val="dk1"/>
                          </a:solidFill>
                          <a:effectLst/>
                          <a:latin typeface="Times New Roman" pitchFamily="18" charset="0"/>
                          <a:ea typeface="+mn-ea"/>
                          <a:cs typeface="Times New Roman" pitchFamily="18" charset="0"/>
                        </a:rPr>
                        <a:t> in their PC</a:t>
                      </a:r>
                      <a:endParaRPr lang="en-IN" sz="2000" dirty="0">
                        <a:latin typeface="Times New Roman" pitchFamily="18" charset="0"/>
                        <a:cs typeface="Times New Roman" pitchFamily="18" charset="0"/>
                      </a:endParaRPr>
                    </a:p>
                  </a:txBody>
                  <a:tcPr/>
                </a:tc>
                <a:tc>
                  <a:txBody>
                    <a:bodyPr/>
                    <a:lstStyle/>
                    <a:p>
                      <a:r>
                        <a:rPr lang="en-US" sz="2000" b="0" i="0" kern="1200" dirty="0" smtClean="0">
                          <a:solidFill>
                            <a:schemeClr val="dk1"/>
                          </a:solidFill>
                          <a:effectLst/>
                          <a:latin typeface="Times New Roman" pitchFamily="18" charset="0"/>
                          <a:ea typeface="+mn-ea"/>
                          <a:cs typeface="Times New Roman" pitchFamily="18" charset="0"/>
                        </a:rPr>
                        <a:t>Once the workbook is uploaded onto the server, the recipient need not have </a:t>
                      </a:r>
                      <a:r>
                        <a:rPr lang="en-US" sz="2000" b="1" i="0" kern="1200" dirty="0" smtClean="0">
                          <a:solidFill>
                            <a:schemeClr val="dk1"/>
                          </a:solidFill>
                          <a:effectLst/>
                          <a:latin typeface="Times New Roman" pitchFamily="18" charset="0"/>
                          <a:ea typeface="+mn-ea"/>
                          <a:cs typeface="Times New Roman" pitchFamily="18" charset="0"/>
                        </a:rPr>
                        <a:t>Tableau Server</a:t>
                      </a:r>
                      <a:r>
                        <a:rPr lang="en-US" sz="2000" b="0" i="0" kern="1200" dirty="0" smtClean="0">
                          <a:solidFill>
                            <a:schemeClr val="dk1"/>
                          </a:solidFill>
                          <a:effectLst/>
                          <a:latin typeface="Times New Roman" pitchFamily="18" charset="0"/>
                          <a:ea typeface="+mn-ea"/>
                          <a:cs typeface="Times New Roman" pitchFamily="18" charset="0"/>
                        </a:rPr>
                        <a:t> installed in their PC. All that they need is Login credentials.</a:t>
                      </a:r>
                      <a:endParaRPr lang="en-IN" sz="2000" dirty="0">
                        <a:latin typeface="Times New Roman" pitchFamily="18" charset="0"/>
                        <a:cs typeface="Times New Roman" pitchFamily="18" charset="0"/>
                      </a:endParaRPr>
                    </a:p>
                  </a:txBody>
                  <a:tcPr/>
                </a:tc>
              </a:tr>
              <a:tr h="370840">
                <a:tc>
                  <a:txBody>
                    <a:bodyPr/>
                    <a:lstStyle/>
                    <a:p>
                      <a:r>
                        <a:rPr lang="en-US" sz="2000" b="0" i="0" kern="1200" dirty="0" smtClean="0">
                          <a:solidFill>
                            <a:schemeClr val="dk1"/>
                          </a:solidFill>
                          <a:effectLst/>
                          <a:latin typeface="Times New Roman" pitchFamily="18" charset="0"/>
                          <a:ea typeface="+mn-ea"/>
                          <a:cs typeface="Times New Roman" pitchFamily="18" charset="0"/>
                        </a:rPr>
                        <a:t>Tableau desktop is best use for developers to build in reports to give insights to decision makers</a:t>
                      </a:r>
                      <a:endParaRPr lang="en-IN" sz="2000" dirty="0">
                        <a:latin typeface="Times New Roman" pitchFamily="18" charset="0"/>
                        <a:cs typeface="Times New Roman" pitchFamily="18" charset="0"/>
                      </a:endParaRPr>
                    </a:p>
                  </a:txBody>
                  <a:tcPr/>
                </a:tc>
                <a:tc>
                  <a:txBody>
                    <a:bodyPr/>
                    <a:lstStyle/>
                    <a:p>
                      <a:r>
                        <a:rPr lang="en-US" sz="2000" b="1" i="0" kern="1200" dirty="0" smtClean="0">
                          <a:solidFill>
                            <a:schemeClr val="dk1"/>
                          </a:solidFill>
                          <a:effectLst/>
                          <a:latin typeface="Times New Roman" pitchFamily="18" charset="0"/>
                          <a:ea typeface="+mn-ea"/>
                          <a:cs typeface="Times New Roman" pitchFamily="18" charset="0"/>
                        </a:rPr>
                        <a:t>Tableau server </a:t>
                      </a:r>
                      <a:r>
                        <a:rPr lang="en-US" sz="2000" b="0" i="0" kern="1200" dirty="0" smtClean="0">
                          <a:solidFill>
                            <a:schemeClr val="dk1"/>
                          </a:solidFill>
                          <a:effectLst/>
                          <a:latin typeface="Times New Roman" pitchFamily="18" charset="0"/>
                          <a:ea typeface="+mn-ea"/>
                          <a:cs typeface="Times New Roman" pitchFamily="18" charset="0"/>
                        </a:rPr>
                        <a:t>best fits Decision makers to analyze their results.</a:t>
                      </a:r>
                      <a:endParaRPr lang="en-IN" sz="2000" dirty="0">
                        <a:latin typeface="Times New Roman" pitchFamily="18" charset="0"/>
                        <a:cs typeface="Times New Roman" pitchFamily="18" charset="0"/>
                      </a:endParaRPr>
                    </a:p>
                  </a:txBody>
                  <a:tcPr/>
                </a:tc>
              </a:tr>
              <a:tr h="370840">
                <a:tc>
                  <a:txBody>
                    <a:bodyPr/>
                    <a:lstStyle/>
                    <a:p>
                      <a:r>
                        <a:rPr lang="en-IN" sz="2000" b="1" i="0" kern="1200" dirty="0" smtClean="0">
                          <a:solidFill>
                            <a:schemeClr val="dk1"/>
                          </a:solidFill>
                          <a:effectLst/>
                          <a:latin typeface="Times New Roman" pitchFamily="18" charset="0"/>
                          <a:ea typeface="+mn-ea"/>
                          <a:cs typeface="Times New Roman" pitchFamily="18" charset="0"/>
                        </a:rPr>
                        <a:t>Tableau Desktop- Development</a:t>
                      </a:r>
                      <a:endParaRPr lang="en-IN" sz="2000" dirty="0">
                        <a:latin typeface="Times New Roman" pitchFamily="18" charset="0"/>
                        <a:cs typeface="Times New Roman" pitchFamily="18" charset="0"/>
                      </a:endParaRPr>
                    </a:p>
                  </a:txBody>
                  <a:tcPr/>
                </a:tc>
                <a:tc>
                  <a:txBody>
                    <a:bodyPr/>
                    <a:lstStyle/>
                    <a:p>
                      <a:r>
                        <a:rPr lang="en-US" sz="2000" b="1" i="0" kern="1200" dirty="0" smtClean="0">
                          <a:solidFill>
                            <a:schemeClr val="dk1"/>
                          </a:solidFill>
                          <a:effectLst/>
                          <a:latin typeface="Times New Roman" pitchFamily="18" charset="0"/>
                          <a:ea typeface="+mn-ea"/>
                          <a:cs typeface="Times New Roman" pitchFamily="18" charset="0"/>
                        </a:rPr>
                        <a:t>Tableau Server- Sharing and Collaboration</a:t>
                      </a:r>
                      <a:endParaRPr lang="en-IN"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00371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lstStyle/>
          <a:p>
            <a:r>
              <a:rPr lang="en-US" b="1" dirty="0">
                <a:latin typeface="Times New Roman" pitchFamily="18" charset="0"/>
                <a:cs typeface="Times New Roman" pitchFamily="18" charset="0"/>
              </a:rPr>
              <a:t>Dashboard design best practices</a:t>
            </a:r>
            <a:endParaRPr lang="en-US" b="1"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best visualizations have a clear purpose and work for their intended audience</a:t>
            </a:r>
            <a:r>
              <a:rPr lang="en-US" sz="2400" dirty="0" smtClean="0">
                <a:latin typeface="Times New Roman" pitchFamily="18" charset="0"/>
                <a:cs typeface="Times New Roman" pitchFamily="18" charset="0"/>
              </a:rPr>
              <a:t>.</a:t>
            </a:r>
          </a:p>
          <a:p>
            <a:pPr>
              <a:buFont typeface="Courier New" pitchFamily="49" charset="0"/>
              <a:buChar char="o"/>
            </a:pPr>
            <a:r>
              <a:rPr lang="en-US" sz="2400" dirty="0">
                <a:latin typeface="Times New Roman" pitchFamily="18" charset="0"/>
                <a:cs typeface="Times New Roman" pitchFamily="18" charset="0"/>
              </a:rPr>
              <a:t>In addition to knowing what you're trying to </a:t>
            </a:r>
            <a:r>
              <a:rPr lang="en-US" sz="2400" dirty="0" smtClean="0">
                <a:latin typeface="Times New Roman" pitchFamily="18" charset="0"/>
                <a:cs typeface="Times New Roman" pitchFamily="18" charset="0"/>
              </a:rPr>
              <a:t>say, it's </a:t>
            </a:r>
            <a:r>
              <a:rPr lang="en-US" sz="2400" dirty="0">
                <a:latin typeface="Times New Roman" pitchFamily="18" charset="0"/>
                <a:cs typeface="Times New Roman" pitchFamily="18" charset="0"/>
              </a:rPr>
              <a:t>important to know who you're saying it to.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Does </a:t>
            </a:r>
            <a:r>
              <a:rPr lang="en-US" sz="2400" dirty="0">
                <a:latin typeface="Times New Roman" pitchFamily="18" charset="0"/>
                <a:cs typeface="Times New Roman" pitchFamily="18" charset="0"/>
              </a:rPr>
              <a:t>your audience know this subject matter extremely well or will it be new to them</a:t>
            </a:r>
            <a:r>
              <a:rPr lang="en-US" sz="2400" dirty="0" smtClean="0">
                <a:latin typeface="Times New Roman" pitchFamily="18" charset="0"/>
                <a:cs typeface="Times New Roman" pitchFamily="18" charset="0"/>
              </a:rPr>
              <a:t>?</a:t>
            </a:r>
          </a:p>
          <a:p>
            <a:pPr>
              <a:buFont typeface="Courier New" pitchFamily="49" charset="0"/>
              <a:buChar char="o"/>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What kind of cues will they need? Thinking about these questions before you </a:t>
            </a:r>
            <a:r>
              <a:rPr lang="en-US" sz="2400" dirty="0" smtClean="0">
                <a:latin typeface="Times New Roman" pitchFamily="18" charset="0"/>
                <a:cs typeface="Times New Roman" pitchFamily="18" charset="0"/>
              </a:rPr>
              <a:t>head </a:t>
            </a:r>
            <a:r>
              <a:rPr lang="en-US" sz="2400" dirty="0">
                <a:latin typeface="Times New Roman" pitchFamily="18" charset="0"/>
                <a:cs typeface="Times New Roman" pitchFamily="18" charset="0"/>
              </a:rPr>
              <a:t>into the design phase can help you create a successful dashboard</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75020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r>
              <a:rPr lang="en-US" b="1" dirty="0">
                <a:latin typeface="Times New Roman" pitchFamily="18" charset="0"/>
                <a:cs typeface="Times New Roman" pitchFamily="18" charset="0"/>
              </a:rPr>
              <a:t>Leverage the most-viewed spot</a:t>
            </a:r>
          </a:p>
          <a:p>
            <a:pPr>
              <a:buFont typeface="Courier New" pitchFamily="49" charset="0"/>
              <a:buChar char="o"/>
            </a:pPr>
            <a:r>
              <a:rPr lang="en-US" sz="2400" dirty="0">
                <a:latin typeface="Times New Roman" pitchFamily="18" charset="0"/>
                <a:cs typeface="Times New Roman" pitchFamily="18" charset="0"/>
              </a:rPr>
              <a:t>Most viewers scan web content starting at the top left of a web page. </a:t>
            </a: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Once </a:t>
            </a:r>
            <a:r>
              <a:rPr lang="en-US" sz="2400" dirty="0">
                <a:latin typeface="Times New Roman" pitchFamily="18" charset="0"/>
                <a:cs typeface="Times New Roman" pitchFamily="18" charset="0"/>
              </a:rPr>
              <a:t>you know your dashboard's main purpose, be sure to place your most important view so that it occupies or spans the upper-left corner of your </a:t>
            </a:r>
            <a:r>
              <a:rPr lang="en-US" sz="2400" dirty="0" smtClean="0">
                <a:latin typeface="Times New Roman" pitchFamily="18" charset="0"/>
                <a:cs typeface="Times New Roman" pitchFamily="18" charset="0"/>
              </a:rPr>
              <a:t>dashboard.</a:t>
            </a:r>
          </a:p>
          <a:p>
            <a:pPr>
              <a:buFont typeface="Courier New" pitchFamily="49" charset="0"/>
              <a:buChar char="o"/>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the dashboard below, the author decided that the map view holds the key message.</a:t>
            </a:r>
          </a:p>
          <a:p>
            <a:endParaRPr lang="en-IN" dirty="0"/>
          </a:p>
        </p:txBody>
      </p:sp>
    </p:spTree>
    <p:extLst>
      <p:ext uri="{BB962C8B-B14F-4D97-AF65-F5344CB8AC3E}">
        <p14:creationId xmlns:p14="http://schemas.microsoft.com/office/powerpoint/2010/main" val="4159157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498" y="115888"/>
            <a:ext cx="7644926" cy="6626225"/>
          </a:xfrm>
        </p:spPr>
      </p:pic>
    </p:spTree>
    <p:extLst>
      <p:ext uri="{BB962C8B-B14F-4D97-AF65-F5344CB8AC3E}">
        <p14:creationId xmlns:p14="http://schemas.microsoft.com/office/powerpoint/2010/main" val="2395528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r>
              <a:rPr lang="en-US" sz="2000" dirty="0">
                <a:latin typeface="Times New Roman" pitchFamily="18" charset="0"/>
                <a:cs typeface="Times New Roman" pitchFamily="18" charset="0"/>
              </a:rPr>
              <a:t>By default, Tableau dashboards are set to use a fixed size and if you keep this setting, be sure to construct your visualization at the size it will be viewed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also set </a:t>
            </a:r>
            <a:r>
              <a:rPr lang="en-US" sz="2000" b="1" dirty="0">
                <a:latin typeface="Times New Roman" pitchFamily="18" charset="0"/>
                <a:cs typeface="Times New Roman" pitchFamily="18" charset="0"/>
              </a:rPr>
              <a:t>Size</a:t>
            </a:r>
            <a:r>
              <a:rPr lang="en-US" sz="2000" dirty="0">
                <a:latin typeface="Times New Roman" pitchFamily="18" charset="0"/>
                <a:cs typeface="Times New Roman" pitchFamily="18" charset="0"/>
              </a:rPr>
              <a:t> to </a:t>
            </a:r>
            <a:r>
              <a:rPr lang="en-US" sz="2000" b="1" dirty="0">
                <a:latin typeface="Times New Roman" pitchFamily="18" charset="0"/>
                <a:cs typeface="Times New Roman" pitchFamily="18" charset="0"/>
              </a:rPr>
              <a:t>Automatic</a:t>
            </a:r>
            <a:r>
              <a:rPr lang="en-US" sz="2000" dirty="0">
                <a:latin typeface="Times New Roman" pitchFamily="18" charset="0"/>
                <a:cs typeface="Times New Roman" pitchFamily="18" charset="0"/>
              </a:rPr>
              <a:t>, which makes Tableau automatically adapt the overall dimensions of a visualization based on screen size.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means that if you design a dashboard at 1300 x 700 pixels, Tableau will resize it for smaller displays—and sometimes this results in scrunched views or scrollbars.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Range</a:t>
            </a:r>
            <a:r>
              <a:rPr lang="en-US" sz="2000" dirty="0">
                <a:latin typeface="Times New Roman" pitchFamily="18" charset="0"/>
                <a:cs typeface="Times New Roman" pitchFamily="18" charset="0"/>
              </a:rPr>
              <a:t> sizing feature is helpful for avoiding this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000" y="2956671"/>
            <a:ext cx="2368152" cy="3856705"/>
          </a:xfrm>
          <a:prstGeom prst="rect">
            <a:avLst/>
          </a:prstGeom>
        </p:spPr>
      </p:pic>
    </p:spTree>
    <p:extLst>
      <p:ext uri="{BB962C8B-B14F-4D97-AF65-F5344CB8AC3E}">
        <p14:creationId xmlns:p14="http://schemas.microsoft.com/office/powerpoint/2010/main" val="4182333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r>
              <a:rPr lang="en-US" sz="2400" dirty="0">
                <a:latin typeface="Times New Roman" pitchFamily="18" charset="0"/>
                <a:cs typeface="Times New Roman" pitchFamily="18" charset="0"/>
              </a:rPr>
              <a:t>Limit the number of views</a:t>
            </a:r>
          </a:p>
          <a:p>
            <a:pPr lvl="1">
              <a:buFont typeface="Courier New" pitchFamily="49" charset="0"/>
              <a:buChar char="o"/>
            </a:pPr>
            <a:r>
              <a:rPr lang="en-US" sz="1800" dirty="0">
                <a:latin typeface="Times New Roman" pitchFamily="18" charset="0"/>
                <a:cs typeface="Times New Roman" pitchFamily="18" charset="0"/>
              </a:rPr>
              <a:t>In general, it's a good idea to limit the number of views you include in your dashboard to two or </a:t>
            </a:r>
            <a:r>
              <a:rPr lang="en-US" sz="1800" dirty="0" smtClean="0">
                <a:latin typeface="Times New Roman" pitchFamily="18" charset="0"/>
                <a:cs typeface="Times New Roman" pitchFamily="18" charset="0"/>
              </a:rPr>
              <a:t>three.</a:t>
            </a:r>
          </a:p>
          <a:p>
            <a:pPr lvl="1">
              <a:buFont typeface="Courier New" pitchFamily="49" charset="0"/>
              <a:buChar char="o"/>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you add too many views, visual clarity and the big picture can get lost in the </a:t>
            </a:r>
            <a:r>
              <a:rPr lang="en-US" sz="1800" dirty="0" smtClean="0">
                <a:latin typeface="Times New Roman" pitchFamily="18" charset="0"/>
                <a:cs typeface="Times New Roman" pitchFamily="18" charset="0"/>
              </a:rPr>
              <a:t>details.</a:t>
            </a:r>
          </a:p>
          <a:p>
            <a:pPr lvl="1">
              <a:buFont typeface="Courier New" pitchFamily="49" charset="0"/>
              <a:buChar char="o"/>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you find that the scope of your story needs to grow beyond two or three views, you can always create more dashboards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64" y="2204864"/>
            <a:ext cx="6088380" cy="4549140"/>
          </a:xfrm>
          <a:prstGeom prst="rect">
            <a:avLst/>
          </a:prstGeom>
        </p:spPr>
      </p:pic>
    </p:spTree>
    <p:extLst>
      <p:ext uri="{BB962C8B-B14F-4D97-AF65-F5344CB8AC3E}">
        <p14:creationId xmlns:p14="http://schemas.microsoft.com/office/powerpoint/2010/main" val="1110871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 y="116632"/>
            <a:ext cx="8939336" cy="6624736"/>
          </a:xfrm>
        </p:spPr>
        <p:txBody>
          <a:bodyPr>
            <a:normAutofit/>
          </a:bodyPr>
          <a:lstStyle/>
          <a:p>
            <a:r>
              <a:rPr lang="en-US" sz="2600" b="1" dirty="0">
                <a:latin typeface="Times New Roman" pitchFamily="18" charset="0"/>
                <a:cs typeface="Times New Roman" pitchFamily="18" charset="0"/>
              </a:rPr>
              <a:t>Show filters</a:t>
            </a:r>
          </a:p>
          <a:p>
            <a:pPr lvl="1"/>
            <a:r>
              <a:rPr lang="en-US" sz="2000" dirty="0">
                <a:latin typeface="Times New Roman" pitchFamily="18" charset="0"/>
                <a:cs typeface="Times New Roman" pitchFamily="18" charset="0"/>
              </a:rPr>
              <a:t>Filters help users specify which data is shown in the view.</a:t>
            </a:r>
          </a:p>
          <a:p>
            <a:pPr lvl="1"/>
            <a:r>
              <a:rPr lang="en-US" sz="2000" dirty="0">
                <a:latin typeface="Times New Roman" pitchFamily="18" charset="0"/>
                <a:cs typeface="Times New Roman" pitchFamily="18" charset="0"/>
              </a:rPr>
              <a:t>To turn on filters for a field:</a:t>
            </a:r>
          </a:p>
          <a:p>
            <a:pPr lvl="1"/>
            <a:r>
              <a:rPr lang="en-US" sz="2000" dirty="0">
                <a:latin typeface="Times New Roman" pitchFamily="18" charset="0"/>
                <a:cs typeface="Times New Roman" pitchFamily="18" charset="0"/>
              </a:rPr>
              <a:t>In Tableau Desktop—Right-click the field in the Data window and select </a:t>
            </a:r>
            <a:r>
              <a:rPr lang="en-US" sz="2000" b="1" dirty="0">
                <a:latin typeface="Times New Roman" pitchFamily="18" charset="0"/>
                <a:cs typeface="Times New Roman" pitchFamily="18" charset="0"/>
              </a:rPr>
              <a:t>Show Filter</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In Tableau Server or Tableau Cloud—In the toolbar click </a:t>
            </a:r>
            <a:r>
              <a:rPr lang="en-US" sz="2000" b="1" dirty="0">
                <a:latin typeface="Times New Roman" pitchFamily="18" charset="0"/>
                <a:cs typeface="Times New Roman" pitchFamily="18" charset="0"/>
              </a:rPr>
              <a:t>Show/Hide Cards</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Filters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You can customize each filter for different types of data. For example, you can show filters as multi-select check boxes, single select radio buttons, or drop-down lists, etc.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include a search button, the option to show all fields, null controls, and more.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also edit the title of a filter to give your viewers clear instructions for interacting with the data.</a:t>
            </a:r>
          </a:p>
          <a:p>
            <a:pPr marL="0" indent="0">
              <a:buNone/>
            </a:pPr>
            <a:endParaRPr lang="en-IN" dirty="0"/>
          </a:p>
        </p:txBody>
      </p:sp>
    </p:spTree>
    <p:extLst>
      <p:ext uri="{BB962C8B-B14F-4D97-AF65-F5344CB8AC3E}">
        <p14:creationId xmlns:p14="http://schemas.microsoft.com/office/powerpoint/2010/main" val="194261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34" y="558588"/>
            <a:ext cx="8395138" cy="5390692"/>
          </a:xfrm>
        </p:spPr>
      </p:pic>
    </p:spTree>
    <p:extLst>
      <p:ext uri="{BB962C8B-B14F-4D97-AF65-F5344CB8AC3E}">
        <p14:creationId xmlns:p14="http://schemas.microsoft.com/office/powerpoint/2010/main" val="941604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r>
              <a:rPr lang="en-US" sz="2400" b="1" dirty="0">
                <a:latin typeface="Times New Roman" pitchFamily="18" charset="0"/>
                <a:cs typeface="Times New Roman" pitchFamily="18" charset="0"/>
              </a:rPr>
              <a:t>Enable highlighting</a:t>
            </a:r>
          </a:p>
          <a:p>
            <a:pPr lvl="1"/>
            <a:r>
              <a:rPr lang="en-US" sz="2000" dirty="0">
                <a:latin typeface="Times New Roman" pitchFamily="18" charset="0"/>
                <a:cs typeface="Times New Roman" pitchFamily="18" charset="0"/>
              </a:rPr>
              <a:t>You can use the </a:t>
            </a:r>
            <a:r>
              <a:rPr lang="en-US" sz="2000" b="1" dirty="0">
                <a:latin typeface="Times New Roman" pitchFamily="18" charset="0"/>
                <a:cs typeface="Times New Roman" pitchFamily="18" charset="0"/>
              </a:rPr>
              <a:t>Highlight</a:t>
            </a:r>
            <a:r>
              <a:rPr lang="en-US" sz="2000" dirty="0">
                <a:latin typeface="Times New Roman" pitchFamily="18" charset="0"/>
                <a:cs typeface="Times New Roman" pitchFamily="18" charset="0"/>
              </a:rPr>
              <a:t> button on the toolbar to set up highlighting between </a:t>
            </a:r>
            <a:r>
              <a:rPr lang="en-US" sz="2000" dirty="0" smtClean="0">
                <a:latin typeface="Times New Roman" pitchFamily="18" charset="0"/>
                <a:cs typeface="Times New Roman" pitchFamily="18" charset="0"/>
              </a:rPr>
              <a:t>views.</a:t>
            </a:r>
          </a:p>
          <a:p>
            <a:pPr lvl="1"/>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highlighting is turned on, a selection in one view will highlight related data in the other views. You can turn on highlighting for all fields or select specific fields</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 You </a:t>
            </a:r>
            <a:r>
              <a:rPr lang="en-US" sz="2000" dirty="0">
                <a:latin typeface="Times New Roman" pitchFamily="18" charset="0"/>
                <a:cs typeface="Times New Roman" pitchFamily="18" charset="0"/>
              </a:rPr>
              <a:t>can also display a highlighter that allows your customers to highlight parts of a view based on what they enter or select.</a:t>
            </a:r>
          </a:p>
          <a:p>
            <a:r>
              <a:rPr lang="en-US" sz="2400" b="1" dirty="0">
                <a:latin typeface="Times New Roman" pitchFamily="18" charset="0"/>
                <a:cs typeface="Times New Roman" pitchFamily="18" charset="0"/>
              </a:rPr>
              <a:t>To display a highlighter:</a:t>
            </a:r>
          </a:p>
          <a:p>
            <a:pPr lvl="1"/>
            <a:r>
              <a:rPr lang="en-US" sz="2000" dirty="0">
                <a:latin typeface="Times New Roman" pitchFamily="18" charset="0"/>
                <a:cs typeface="Times New Roman" pitchFamily="18" charset="0"/>
              </a:rPr>
              <a:t>Go to the worksheet where the view is (or select </a:t>
            </a:r>
            <a:r>
              <a:rPr lang="en-US" sz="2000" b="1" dirty="0">
                <a:latin typeface="Times New Roman" pitchFamily="18" charset="0"/>
                <a:cs typeface="Times New Roman" pitchFamily="18" charset="0"/>
              </a:rPr>
              <a:t>Go to Sheet</a:t>
            </a:r>
            <a:r>
              <a:rPr lang="en-US" sz="2000" dirty="0">
                <a:latin typeface="Times New Roman" pitchFamily="18" charset="0"/>
                <a:cs typeface="Times New Roman" pitchFamily="18" charset="0"/>
              </a:rPr>
              <a:t> from the dashboard).</a:t>
            </a:r>
          </a:p>
          <a:p>
            <a:pPr lvl="1"/>
            <a:r>
              <a:rPr lang="en-US" sz="2000" dirty="0">
                <a:latin typeface="Times New Roman" pitchFamily="18" charset="0"/>
                <a:cs typeface="Times New Roman" pitchFamily="18" charset="0"/>
              </a:rPr>
              <a:t>Right-click the field you want to highlight—it must be a discrete field—and choose </a:t>
            </a:r>
            <a:r>
              <a:rPr lang="en-US" sz="2000" b="1" dirty="0">
                <a:latin typeface="Times New Roman" pitchFamily="18" charset="0"/>
                <a:cs typeface="Times New Roman" pitchFamily="18" charset="0"/>
              </a:rPr>
              <a:t>Show Highlighter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2167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r>
              <a:rPr lang="en-US" sz="2400" dirty="0">
                <a:latin typeface="Times New Roman" pitchFamily="18" charset="0"/>
                <a:cs typeface="Times New Roman" pitchFamily="18" charset="0"/>
              </a:rPr>
              <a:t>In the highlighter, your users will be able to select or enter terms to highlight data in the view</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17" y="1220354"/>
            <a:ext cx="6745175" cy="5232982"/>
          </a:xfrm>
          <a:prstGeom prst="rect">
            <a:avLst/>
          </a:prstGeom>
        </p:spPr>
      </p:pic>
    </p:spTree>
    <p:extLst>
      <p:ext uri="{BB962C8B-B14F-4D97-AF65-F5344CB8AC3E}">
        <p14:creationId xmlns:p14="http://schemas.microsoft.com/office/powerpoint/2010/main" val="471692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pPr algn="ctr">
              <a:buFont typeface="Wingdings" pitchFamily="2" charset="2"/>
              <a:buChar char="Ø"/>
            </a:pPr>
            <a:r>
              <a:rPr lang="en-US" sz="2400" b="1" dirty="0" smtClean="0">
                <a:latin typeface="Times New Roman" pitchFamily="18" charset="0"/>
                <a:cs typeface="Times New Roman" pitchFamily="18" charset="0"/>
              </a:rPr>
              <a:t>Assignment No. 4</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Explain Tableau </a:t>
            </a:r>
            <a:r>
              <a:rPr lang="en-US" sz="2400" dirty="0">
                <a:latin typeface="Times New Roman" pitchFamily="18" charset="0"/>
                <a:cs typeface="Times New Roman" pitchFamily="18" charset="0"/>
              </a:rPr>
              <a:t>workspace and </a:t>
            </a:r>
            <a:r>
              <a:rPr lang="en-US" sz="2400" dirty="0" smtClean="0">
                <a:latin typeface="Times New Roman" pitchFamily="18" charset="0"/>
                <a:cs typeface="Times New Roman" pitchFamily="18" charset="0"/>
              </a:rPr>
              <a:t>terminology.</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Describe Data </a:t>
            </a:r>
            <a:r>
              <a:rPr lang="en-US" sz="2400" dirty="0">
                <a:latin typeface="Times New Roman" pitchFamily="18" charset="0"/>
                <a:cs typeface="Times New Roman" pitchFamily="18" charset="0"/>
              </a:rPr>
              <a:t>Preparation and Transformation in </a:t>
            </a:r>
            <a:r>
              <a:rPr lang="en-US" sz="2400" dirty="0" smtClean="0">
                <a:latin typeface="Times New Roman" pitchFamily="18" charset="0"/>
                <a:cs typeface="Times New Roman" pitchFamily="18" charset="0"/>
              </a:rPr>
              <a:t>Tableau.</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Elaborate Advanced </a:t>
            </a:r>
            <a:r>
              <a:rPr lang="en-US" sz="2400" dirty="0">
                <a:latin typeface="Times New Roman" pitchFamily="18" charset="0"/>
                <a:cs typeface="Times New Roman" pitchFamily="18" charset="0"/>
              </a:rPr>
              <a:t>visualization </a:t>
            </a:r>
            <a:r>
              <a:rPr lang="en-US" sz="2400" dirty="0" smtClean="0">
                <a:latin typeface="Times New Roman" pitchFamily="18" charset="0"/>
                <a:cs typeface="Times New Roman" pitchFamily="18" charset="0"/>
              </a:rPr>
              <a:t>techniques.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Explain in brief Data </a:t>
            </a:r>
            <a:r>
              <a:rPr lang="en-US" sz="2400" dirty="0">
                <a:latin typeface="Times New Roman" pitchFamily="18" charset="0"/>
                <a:cs typeface="Times New Roman" pitchFamily="18" charset="0"/>
              </a:rPr>
              <a:t>blending and data </a:t>
            </a:r>
            <a:r>
              <a:rPr lang="en-US" sz="2400" dirty="0" smtClean="0">
                <a:latin typeface="Times New Roman" pitchFamily="18" charset="0"/>
                <a:cs typeface="Times New Roman" pitchFamily="18" charset="0"/>
              </a:rPr>
              <a:t>reshaping.</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Describe any 7 charts and graphs which is used in Tableau for visualization.</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Explain in briefly the Tableau </a:t>
            </a:r>
            <a:r>
              <a:rPr lang="en-US" sz="2400" dirty="0">
                <a:latin typeface="Times New Roman" pitchFamily="18" charset="0"/>
                <a:cs typeface="Times New Roman" pitchFamily="18" charset="0"/>
              </a:rPr>
              <a:t>Metadata </a:t>
            </a:r>
            <a:r>
              <a:rPr lang="en-US" sz="2400" dirty="0" smtClean="0">
                <a:latin typeface="Times New Roman" pitchFamily="18" charset="0"/>
                <a:cs typeface="Times New Roman" pitchFamily="18" charset="0"/>
              </a:rPr>
              <a:t>API.</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What are the basic steps for creating a dashboards in Tableau.</a:t>
            </a:r>
          </a:p>
          <a:p>
            <a:pPr marL="0" indent="0">
              <a:lnSpc>
                <a:spcPct val="150000"/>
              </a:lnSpc>
              <a:buNone/>
            </a:pPr>
            <a:r>
              <a:rPr lang="en-US" sz="2400" dirty="0" smtClean="0">
                <a:latin typeface="Times New Roman" pitchFamily="18" charset="0"/>
                <a:cs typeface="Times New Roman" pitchFamily="18" charset="0"/>
              </a:rPr>
              <a:t>Note - </a:t>
            </a:r>
            <a:r>
              <a:rPr lang="en-US" sz="2400" dirty="0">
                <a:latin typeface="Times New Roman" pitchFamily="18" charset="0"/>
                <a:cs typeface="Times New Roman" pitchFamily="18" charset="0"/>
              </a:rPr>
              <a:t>( Add examples, Use Graphs n charts where it requires) </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b="1" dirty="0">
              <a:latin typeface="Times New Roman" pitchFamily="18" charset="0"/>
              <a:cs typeface="Times New Roman" pitchFamily="18" charset="0"/>
            </a:endParaRPr>
          </a:p>
          <a:p>
            <a:pPr>
              <a:buFont typeface="Wingdings" pitchFamily="2" charset="2"/>
              <a:buChar char="Ø"/>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43204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lstStyle/>
          <a:p>
            <a:r>
              <a:rPr lang="en-US" dirty="0">
                <a:latin typeface="Times New Roman" pitchFamily="18" charset="0"/>
                <a:cs typeface="Times New Roman" pitchFamily="18" charset="0"/>
              </a:rPr>
              <a:t>Connect to Data by Using Tableau Server or Tableau </a:t>
            </a:r>
            <a:r>
              <a:rPr lang="en-US" dirty="0" smtClean="0">
                <a:latin typeface="Times New Roman" pitchFamily="18" charset="0"/>
                <a:cs typeface="Times New Roman" pitchFamily="18" charset="0"/>
              </a:rPr>
              <a:t>Cloud</a:t>
            </a:r>
          </a:p>
          <a:p>
            <a:r>
              <a:rPr lang="en-US" sz="2400" dirty="0">
                <a:latin typeface="Times New Roman" pitchFamily="18" charset="0"/>
                <a:cs typeface="Times New Roman" pitchFamily="18" charset="0"/>
              </a:rPr>
              <a:t>You can connect to data from either Tableau Desktop or a web browser by using Tableau Server or Tableau Cloud</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Start Tableau Desktop and on the </a:t>
            </a:r>
            <a:r>
              <a:rPr lang="en-US" sz="2400" b="1" dirty="0">
                <a:latin typeface="Times New Roman" pitchFamily="18" charset="0"/>
                <a:cs typeface="Times New Roman" pitchFamily="18" charset="0"/>
              </a:rPr>
              <a:t>Connect</a:t>
            </a:r>
            <a:r>
              <a:rPr lang="en-US" sz="2400" dirty="0">
                <a:latin typeface="Times New Roman" pitchFamily="18" charset="0"/>
                <a:cs typeface="Times New Roman" pitchFamily="18" charset="0"/>
              </a:rPr>
              <a:t> pane, under </a:t>
            </a:r>
            <a:r>
              <a:rPr lang="en-US" sz="2400" b="1" dirty="0">
                <a:latin typeface="Times New Roman" pitchFamily="18" charset="0"/>
                <a:cs typeface="Times New Roman" pitchFamily="18" charset="0"/>
              </a:rPr>
              <a:t>Search for Data</a:t>
            </a:r>
            <a:r>
              <a:rPr lang="en-US" sz="2400" dirty="0">
                <a:latin typeface="Times New Roman" pitchFamily="18" charset="0"/>
                <a:cs typeface="Times New Roman" pitchFamily="18" charset="0"/>
              </a:rPr>
              <a:t>, select </a:t>
            </a:r>
            <a:r>
              <a:rPr lang="en-US" sz="2400" b="1" dirty="0">
                <a:latin typeface="Times New Roman" pitchFamily="18" charset="0"/>
                <a:cs typeface="Times New Roman" pitchFamily="18" charset="0"/>
              </a:rPr>
              <a:t>Tableau Server</a:t>
            </a:r>
            <a:r>
              <a:rPr lang="en-US" sz="2400" dirty="0">
                <a:latin typeface="Times New Roman" pitchFamily="18" charset="0"/>
                <a:cs typeface="Times New Roman" pitchFamily="18" charset="0"/>
              </a:rPr>
              <a:t>.</a:t>
            </a:r>
          </a:p>
          <a:p>
            <a:pPr marL="457200" indent="-457200">
              <a:buFont typeface="+mj-lt"/>
              <a:buAutoNum type="arabicPeriod"/>
            </a:pPr>
            <a:r>
              <a:rPr lang="en-US" sz="2400" dirty="0">
                <a:latin typeface="Times New Roman" pitchFamily="18" charset="0"/>
                <a:cs typeface="Times New Roman" pitchFamily="18" charset="0"/>
              </a:rPr>
              <a:t>To connect to Tableau Server, enter the name of the server and then select </a:t>
            </a:r>
            <a:r>
              <a:rPr lang="en-US" sz="2400" b="1" dirty="0" err="1">
                <a:latin typeface="Times New Roman" pitchFamily="18" charset="0"/>
                <a:cs typeface="Times New Roman" pitchFamily="18" charset="0"/>
              </a:rPr>
              <a:t>Connect</a:t>
            </a:r>
            <a:r>
              <a:rPr lang="en-US" sz="2400" dirty="0" err="1">
                <a:latin typeface="Times New Roman" pitchFamily="18" charset="0"/>
                <a:cs typeface="Times New Roman" pitchFamily="18" charset="0"/>
              </a:rPr>
              <a:t>.To</a:t>
            </a:r>
            <a:r>
              <a:rPr lang="en-US" sz="2400" dirty="0">
                <a:latin typeface="Times New Roman" pitchFamily="18" charset="0"/>
                <a:cs typeface="Times New Roman" pitchFamily="18" charset="0"/>
              </a:rPr>
              <a:t> connect to Tableau Cloud, select </a:t>
            </a:r>
            <a:r>
              <a:rPr lang="en-US" sz="2400" b="1" dirty="0">
                <a:latin typeface="Times New Roman" pitchFamily="18" charset="0"/>
                <a:cs typeface="Times New Roman" pitchFamily="18" charset="0"/>
              </a:rPr>
              <a:t>Tableau Cloud</a:t>
            </a:r>
            <a:r>
              <a:rPr lang="en-US" sz="2400" dirty="0">
                <a:latin typeface="Times New Roman" pitchFamily="18" charset="0"/>
                <a:cs typeface="Times New Roman" pitchFamily="18" charset="0"/>
              </a:rPr>
              <a:t> under </a:t>
            </a:r>
            <a:r>
              <a:rPr lang="en-US" sz="2400" b="1" dirty="0">
                <a:latin typeface="Times New Roman" pitchFamily="18" charset="0"/>
                <a:cs typeface="Times New Roman" pitchFamily="18" charset="0"/>
              </a:rPr>
              <a:t>Quick Connect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285" y="4869160"/>
            <a:ext cx="3771429" cy="1361905"/>
          </a:xfrm>
          <a:prstGeom prst="rect">
            <a:avLst/>
          </a:prstGeom>
        </p:spPr>
      </p:pic>
    </p:spTree>
    <p:extLst>
      <p:ext uri="{BB962C8B-B14F-4D97-AF65-F5344CB8AC3E}">
        <p14:creationId xmlns:p14="http://schemas.microsoft.com/office/powerpoint/2010/main" val="3063068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a:bodyPr>
          <a:lstStyle/>
          <a:p>
            <a:pPr marL="0" indent="0">
              <a:buNone/>
            </a:pPr>
            <a:r>
              <a:rPr lang="en-US" sz="2800" dirty="0" smtClean="0">
                <a:latin typeface="Times New Roman" pitchFamily="18" charset="0"/>
                <a:cs typeface="Times New Roman" pitchFamily="18" charset="0"/>
              </a:rPr>
              <a:t>3. </a:t>
            </a:r>
            <a:r>
              <a:rPr lang="en-US" sz="2400" dirty="0" smtClean="0">
                <a:latin typeface="Times New Roman" pitchFamily="18" charset="0"/>
                <a:cs typeface="Times New Roman" pitchFamily="18" charset="0"/>
              </a:rPr>
              <a:t>To sign in:</a:t>
            </a:r>
          </a:p>
          <a:p>
            <a:pPr marL="971550" lvl="1" indent="-514350">
              <a:buFont typeface="+mj-lt"/>
              <a:buAutoNum type="arabicPeriod"/>
            </a:pPr>
            <a:r>
              <a:rPr lang="en-US" sz="2400" dirty="0" smtClean="0">
                <a:latin typeface="Times New Roman" pitchFamily="18" charset="0"/>
                <a:cs typeface="Times New Roman" pitchFamily="18" charset="0"/>
              </a:rPr>
              <a:t>For Tableau Server, enter your user name and password.</a:t>
            </a:r>
          </a:p>
          <a:p>
            <a:pPr marL="971550" lvl="1" indent="-514350">
              <a:buFont typeface="+mj-lt"/>
              <a:buAutoNum type="arabicPeriod"/>
            </a:pPr>
            <a:r>
              <a:rPr lang="en-US" sz="2400" dirty="0" smtClean="0">
                <a:latin typeface="Times New Roman" pitchFamily="18" charset="0"/>
                <a:cs typeface="Times New Roman" pitchFamily="18" charset="0"/>
              </a:rPr>
              <a:t>For Tableau Cloud, enter your email address and password.</a:t>
            </a:r>
          </a:p>
          <a:p>
            <a:pPr marL="0" indent="0">
              <a:buNone/>
            </a:pPr>
            <a:r>
              <a:rPr lang="en-US" sz="2400" dirty="0" smtClean="0">
                <a:latin typeface="Times New Roman" pitchFamily="18" charset="0"/>
                <a:cs typeface="Times New Roman" pitchFamily="18" charset="0"/>
              </a:rPr>
              <a:t>4. Select data to connect to. The </a:t>
            </a:r>
            <a:r>
              <a:rPr lang="en-US" sz="2400" b="1" dirty="0" smtClean="0">
                <a:latin typeface="Times New Roman" pitchFamily="18" charset="0"/>
                <a:cs typeface="Times New Roman" pitchFamily="18" charset="0"/>
              </a:rPr>
              <a:t>Search for Data</a:t>
            </a:r>
            <a:r>
              <a:rPr lang="en-US" sz="2400" dirty="0" smtClean="0">
                <a:latin typeface="Times New Roman" pitchFamily="18" charset="0"/>
                <a:cs typeface="Times New Roman" pitchFamily="18" charset="0"/>
              </a:rPr>
              <a:t> dialog displays     scrollable list of mixed content that's popular.</a:t>
            </a:r>
          </a:p>
          <a:p>
            <a:pPr marL="514350" indent="-514350">
              <a:buFont typeface="+mj-lt"/>
              <a:buAutoNum type="alphaLcPeriod"/>
            </a:pPr>
            <a:r>
              <a:rPr lang="en-US" sz="2400" dirty="0" smtClean="0">
                <a:latin typeface="Times New Roman" pitchFamily="18" charset="0"/>
                <a:cs typeface="Times New Roman" pitchFamily="18" charset="0"/>
              </a:rPr>
              <a:t>If you have a Data Management license, you can connect to data with a virtual connection.</a:t>
            </a:r>
          </a:p>
          <a:p>
            <a:pPr marL="514350" indent="-514350">
              <a:buFont typeface="+mj-lt"/>
              <a:buAutoNum type="alphaLcPeriod"/>
            </a:pPr>
            <a:r>
              <a:rPr lang="en-US" sz="2400" dirty="0" smtClean="0">
                <a:latin typeface="Times New Roman" pitchFamily="18" charset="0"/>
                <a:cs typeface="Times New Roman" pitchFamily="18" charset="0"/>
              </a:rPr>
              <a:t>if you have Data Management with Tableau Catalog enabled, you can also connect to external assets, like databases, files, and tables.</a:t>
            </a:r>
          </a:p>
          <a:p>
            <a:pPr marL="0" indent="0">
              <a:buNone/>
            </a:pPr>
            <a:r>
              <a:rPr lang="en-US" sz="2400" dirty="0" smtClean="0">
                <a:latin typeface="Times New Roman" pitchFamily="18" charset="0"/>
                <a:cs typeface="Times New Roman" pitchFamily="18" charset="0"/>
              </a:rPr>
              <a:t>5. The responsive search field shows a list of suggestions that updates as you enter text. </a:t>
            </a:r>
          </a:p>
          <a:p>
            <a:pPr marL="0" indent="0">
              <a:buNone/>
            </a:pPr>
            <a:r>
              <a:rPr lang="en-US" sz="2400" dirty="0" smtClean="0">
                <a:latin typeface="Times New Roman" pitchFamily="18" charset="0"/>
                <a:cs typeface="Times New Roman" pitchFamily="18" charset="0"/>
              </a:rPr>
              <a:t>Filter search results by type of data, certification status, or other filters that depend on the type of data selected. </a:t>
            </a:r>
          </a:p>
        </p:txBody>
      </p:sp>
    </p:spTree>
    <p:extLst>
      <p:ext uri="{BB962C8B-B14F-4D97-AF65-F5344CB8AC3E}">
        <p14:creationId xmlns:p14="http://schemas.microsoft.com/office/powerpoint/2010/main" val="1108898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r>
              <a:rPr lang="en-US" sz="2400" dirty="0" smtClean="0">
                <a:latin typeface="Times New Roman" pitchFamily="18" charset="0"/>
                <a:cs typeface="Times New Roman" pitchFamily="18" charset="0"/>
              </a:rPr>
              <a:t>For example, some types of data may allow you to filter based on tags, connection type, data quality warnings, or other criteria. Older versions of the dialog look and function slightly differently, but the overall function is similar.</a:t>
            </a:r>
          </a:p>
          <a:p>
            <a:endParaRPr lang="en-US" sz="24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76" y="1916832"/>
            <a:ext cx="7619048" cy="4009524"/>
          </a:xfrm>
          <a:prstGeom prst="rect">
            <a:avLst/>
          </a:prstGeom>
        </p:spPr>
      </p:pic>
    </p:spTree>
    <p:extLst>
      <p:ext uri="{BB962C8B-B14F-4D97-AF65-F5344CB8AC3E}">
        <p14:creationId xmlns:p14="http://schemas.microsoft.com/office/powerpoint/2010/main" val="1019127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fontScale="92500"/>
          </a:bodyPr>
          <a:lstStyle/>
          <a:p>
            <a:r>
              <a:rPr lang="en-US" sz="2600" dirty="0">
                <a:latin typeface="Times New Roman" pitchFamily="18" charset="0"/>
                <a:cs typeface="Times New Roman" pitchFamily="18" charset="0"/>
              </a:rPr>
              <a:t>Note:</a:t>
            </a:r>
          </a:p>
          <a:p>
            <a:pPr marL="971550" lvl="1" indent="-514350">
              <a:buFont typeface="+mj-lt"/>
              <a:buAutoNum type="alphaLcPeriod"/>
            </a:pPr>
            <a:r>
              <a:rPr lang="en-US" sz="2600" dirty="0">
                <a:latin typeface="Times New Roman" pitchFamily="18" charset="0"/>
                <a:cs typeface="Times New Roman" pitchFamily="18" charset="0"/>
              </a:rPr>
              <a:t>Data that you don't have Connect permissions for is unavailable (gray).</a:t>
            </a:r>
          </a:p>
          <a:p>
            <a:pPr marL="971550" lvl="1" indent="-514350">
              <a:buFont typeface="+mj-lt"/>
              <a:buAutoNum type="alphaLcPeriod"/>
            </a:pPr>
            <a:r>
              <a:rPr lang="en-US" sz="2600" dirty="0">
                <a:latin typeface="Times New Roman" pitchFamily="18" charset="0"/>
                <a:cs typeface="Times New Roman" pitchFamily="18" charset="0"/>
              </a:rPr>
              <a:t>External assets (databases, files, and tables) are unavailable (gray) until Catalog finishes ingesting them.</a:t>
            </a:r>
          </a:p>
          <a:p>
            <a:pPr marL="971550" lvl="1" indent="-514350">
              <a:buFont typeface="+mj-lt"/>
              <a:buAutoNum type="alphaLcPeriod"/>
            </a:pPr>
            <a:r>
              <a:rPr lang="en-US" sz="2600" dirty="0">
                <a:latin typeface="Times New Roman" pitchFamily="18" charset="0"/>
                <a:cs typeface="Times New Roman" pitchFamily="18" charset="0"/>
              </a:rPr>
              <a:t>If you select a cube (multidimensional) data source, the Create Local Copy dialog box appears, and you must create a local copy of the data before you can start your analysis.</a:t>
            </a:r>
          </a:p>
          <a:p>
            <a:pPr marL="971550" lvl="1" indent="-514350">
              <a:buFont typeface="+mj-lt"/>
              <a:buAutoNum type="alphaLcPeriod"/>
            </a:pPr>
            <a:r>
              <a:rPr lang="en-US" sz="2600" dirty="0">
                <a:latin typeface="Times New Roman" pitchFamily="18" charset="0"/>
                <a:cs typeface="Times New Roman" pitchFamily="18" charset="0"/>
              </a:rPr>
              <a:t>In Web Authoring, you can make a connection with a subset of the data connectors that Tableau Desktop supports. If a data source, database, file, or table is grayed out, you can't connect from Tableau Server or Tableau Cloud. You can, however, connect from the Tableau Desktop Connect pane, if you have the correct permissions.</a:t>
            </a:r>
          </a:p>
          <a:p>
            <a:pPr marL="0" indent="0">
              <a:buNone/>
            </a:pPr>
            <a:r>
              <a:rPr lang="en-US" sz="2600" dirty="0" smtClean="0">
                <a:latin typeface="Times New Roman" pitchFamily="18" charset="0"/>
                <a:cs typeface="Times New Roman" pitchFamily="18" charset="0"/>
              </a:rPr>
              <a:t>6. After </a:t>
            </a:r>
            <a:r>
              <a:rPr lang="en-US" sz="2600" dirty="0">
                <a:latin typeface="Times New Roman" pitchFamily="18" charset="0"/>
                <a:cs typeface="Times New Roman" pitchFamily="18" charset="0"/>
              </a:rPr>
              <a:t>you select the data you want to connect to, click </a:t>
            </a:r>
            <a:r>
              <a:rPr lang="en-US" sz="2600" b="1" dirty="0">
                <a:latin typeface="Times New Roman" pitchFamily="18" charset="0"/>
                <a:cs typeface="Times New Roman" pitchFamily="18" charset="0"/>
              </a:rPr>
              <a:t>Connect</a:t>
            </a:r>
            <a:r>
              <a:rPr lang="en-US" sz="2600" dirty="0">
                <a:latin typeface="Times New Roman" pitchFamily="18" charset="0"/>
                <a:cs typeface="Times New Roman" pitchFamily="18" charset="0"/>
              </a:rPr>
              <a:t>.</a:t>
            </a:r>
          </a:p>
          <a:p>
            <a:pPr marL="0" indent="0">
              <a:buNone/>
            </a:pPr>
            <a:r>
              <a:rPr lang="en-US" sz="2600" dirty="0" smtClean="0">
                <a:latin typeface="Times New Roman" pitchFamily="18" charset="0"/>
                <a:cs typeface="Times New Roman" pitchFamily="18" charset="0"/>
              </a:rPr>
              <a:t>7. Select </a:t>
            </a:r>
            <a:r>
              <a:rPr lang="en-US" sz="2600" dirty="0">
                <a:latin typeface="Times New Roman" pitchFamily="18" charset="0"/>
                <a:cs typeface="Times New Roman" pitchFamily="18" charset="0"/>
              </a:rPr>
              <a:t>the sheet tab to start your analysis.</a:t>
            </a:r>
          </a:p>
          <a:p>
            <a:endParaRPr lang="en-IN" dirty="0"/>
          </a:p>
        </p:txBody>
      </p:sp>
    </p:spTree>
    <p:extLst>
      <p:ext uri="{BB962C8B-B14F-4D97-AF65-F5344CB8AC3E}">
        <p14:creationId xmlns:p14="http://schemas.microsoft.com/office/powerpoint/2010/main" val="3041934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TotalTime>
  <Words>2765</Words>
  <Application>Microsoft Office PowerPoint</Application>
  <PresentationFormat>On-screen Show (4:3)</PresentationFormat>
  <Paragraphs>271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Unit No 4: Tableau for Data Preparation and Advanced Visualization</vt:lpstr>
      <vt:lpstr>PowerPoint Presentation</vt:lpstr>
      <vt:lpstr>PowerPoint Presentation</vt:lpstr>
      <vt:lpstr>PowerPoint Presentation</vt:lpstr>
      <vt:lpstr>Tableau Desktop Vs Tableau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No 4: Tableau for Data Preparation and Advanced Visualization</dc:title>
  <dc:creator>renukai</dc:creator>
  <cp:lastModifiedBy>renukai</cp:lastModifiedBy>
  <cp:revision>62</cp:revision>
  <dcterms:created xsi:type="dcterms:W3CDTF">2023-10-16T09:41:43Z</dcterms:created>
  <dcterms:modified xsi:type="dcterms:W3CDTF">2023-11-05T05:48:29Z</dcterms:modified>
</cp:coreProperties>
</file>