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70" r:id="rId4"/>
    <p:sldId id="258" r:id="rId5"/>
    <p:sldId id="259" r:id="rId6"/>
    <p:sldId id="260" r:id="rId7"/>
    <p:sldId id="261" r:id="rId8"/>
    <p:sldId id="262" r:id="rId9"/>
    <p:sldId id="263" r:id="rId10"/>
    <p:sldId id="264"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EDBECFD-54BA-4E2C-8534-D996B40182C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7C63450-EEA1-4A84-B58E-611B06F184A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BECFD-54BA-4E2C-8534-D996B40182C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63450-EEA1-4A84-B58E-611B06F184A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DBECFD-54BA-4E2C-8534-D996B40182C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63450-EEA1-4A84-B58E-611B06F184A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DBECFD-54BA-4E2C-8534-D996B40182C5}" type="datetimeFigureOut">
              <a:rPr lang="en-IN" smtClean="0"/>
              <a:t>24-11-2023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63450-EEA1-4A84-B58E-611B06F184A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EDBECFD-54BA-4E2C-8534-D996B40182C5}" type="datetimeFigureOut">
              <a:rPr lang="en-IN" smtClean="0"/>
              <a:t>24-11-2023</a:t>
            </a:fld>
            <a:endParaRPr lang="en-IN"/>
          </a:p>
        </p:txBody>
      </p:sp>
      <p:sp>
        <p:nvSpPr>
          <p:cNvPr id="8" name="Slide Number Placeholder 7"/>
          <p:cNvSpPr>
            <a:spLocks noGrp="1"/>
          </p:cNvSpPr>
          <p:nvPr>
            <p:ph type="sldNum" sz="quarter" idx="11"/>
          </p:nvPr>
        </p:nvSpPr>
        <p:spPr/>
        <p:txBody>
          <a:bodyPr/>
          <a:lstStyle/>
          <a:p>
            <a:fld id="{47C63450-EEA1-4A84-B58E-611B06F184A3}"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EDBECFD-54BA-4E2C-8534-D996B40182C5}"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63450-EEA1-4A84-B58E-611B06F184A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EDBECFD-54BA-4E2C-8534-D996B40182C5}" type="datetimeFigureOut">
              <a:rPr lang="en-IN" smtClean="0"/>
              <a:t>24-11-2023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C63450-EEA1-4A84-B58E-611B06F184A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DBECFD-54BA-4E2C-8534-D996B40182C5}" type="datetimeFigureOut">
              <a:rPr lang="en-IN" smtClean="0"/>
              <a:t>24-11-2023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C63450-EEA1-4A84-B58E-611B06F184A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BECFD-54BA-4E2C-8534-D996B40182C5}" type="datetimeFigureOut">
              <a:rPr lang="en-IN" smtClean="0"/>
              <a:t>24-11-2023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C63450-EEA1-4A84-B58E-611B06F184A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BECFD-54BA-4E2C-8534-D996B40182C5}"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63450-EEA1-4A84-B58E-611B06F184A3}"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DBECFD-54BA-4E2C-8534-D996B40182C5}" type="datetimeFigureOut">
              <a:rPr lang="en-IN" smtClean="0"/>
              <a:t>24-11-2023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7C63450-EEA1-4A84-B58E-611B06F184A3}"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5EDBECFD-54BA-4E2C-8534-D996B40182C5}" type="datetimeFigureOut">
              <a:rPr lang="en-IN" smtClean="0"/>
              <a:t>24-11-2023</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47C63450-EEA1-4A84-B58E-611B06F184A3}"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power-bi/enterprise/service-admin-rls" TargetMode="External"/><Relationship Id="rId2" Type="http://schemas.openxmlformats.org/officeDocument/2006/relationships/hyperlink" Target="https://learn.microsoft.com/en-us/power-bi/enterprise/service-premium-what-i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ablebits.com/office-addins-blog/excel-today-function-insert-date/" TargetMode="External"/><Relationship Id="rId2" Type="http://schemas.openxmlformats.org/officeDocument/2006/relationships/hyperlink" Target="https://www.ablebits.com/office-addins-blog/insert-current-time-excel/#current-time" TargetMode="External"/><Relationship Id="rId1" Type="http://schemas.openxmlformats.org/officeDocument/2006/relationships/slideLayout" Target="../slideLayouts/slideLayout2.xml"/><Relationship Id="rId5" Type="http://schemas.openxmlformats.org/officeDocument/2006/relationships/hyperlink" Target="https://www.ablebits.com/office-addins-blog/create-user-defined-functions-excel/#no-arguments" TargetMode="External"/><Relationship Id="rId4" Type="http://schemas.openxmlformats.org/officeDocument/2006/relationships/hyperlink" Target="https://www.ablebits.com/office-addins-blog/random-number-generator-exce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ablebits.com/office-addins-blog/excel-trim-function/" TargetMode="External"/><Relationship Id="rId2" Type="http://schemas.openxmlformats.org/officeDocument/2006/relationships/hyperlink" Target="https://www.ablebits.com/office-addins-blog/excel-len-functions-count-characters-cell/" TargetMode="External"/><Relationship Id="rId1" Type="http://schemas.openxmlformats.org/officeDocument/2006/relationships/slideLayout" Target="../slideLayouts/slideLayout2.xml"/><Relationship Id="rId4" Type="http://schemas.openxmlformats.org/officeDocument/2006/relationships/hyperlink" Target="https://www.ablebits.com/office-addins-blog/excel-replace-substitute-function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help.tableau.com/current/pro/desktop/en-us/publish_workbooks_permissions_add.htm#permission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help.tableau.com/current/pro/desktop/en-us/publish_workbooks_howto.htm#variable-optio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velvetech.com/api-development-servic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velvetech.com/iot-application-development/" TargetMode="External"/><Relationship Id="rId2" Type="http://schemas.openxmlformats.org/officeDocument/2006/relationships/hyperlink" Target="https://www.velvetech.com/mobile-app-development/" TargetMode="External"/><Relationship Id="rId1" Type="http://schemas.openxmlformats.org/officeDocument/2006/relationships/slideLayout" Target="../slideLayouts/slideLayout2.xml"/><Relationship Id="rId4" Type="http://schemas.openxmlformats.org/officeDocument/2006/relationships/hyperlink" Target="https://www.velvetech.com/blog/enterprise-data-management-strateg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88640"/>
            <a:ext cx="8784976" cy="6552728"/>
          </a:xfrm>
        </p:spPr>
        <p:txBody>
          <a:bodyPr/>
          <a:lstStyle/>
          <a:p>
            <a:pPr algn="ctr"/>
            <a:r>
              <a:rPr lang="en-US" sz="3200" b="1" dirty="0">
                <a:latin typeface="Times New Roman" pitchFamily="18" charset="0"/>
                <a:cs typeface="Times New Roman" pitchFamily="18" charset="0"/>
              </a:rPr>
              <a:t>Unit No 5</a:t>
            </a:r>
            <a:r>
              <a:rPr lang="en-US" sz="3200" b="1" dirty="0" smtClean="0">
                <a:latin typeface="Times New Roman" pitchFamily="18" charset="0"/>
                <a:cs typeface="Times New Roman" pitchFamily="18" charset="0"/>
              </a:rPr>
              <a:t>:</a:t>
            </a:r>
            <a:br>
              <a:rPr lang="en-US" sz="3200" b="1" dirty="0" smtClean="0">
                <a:latin typeface="Times New Roman" pitchFamily="18" charset="0"/>
                <a:cs typeface="Times New Roman" pitchFamily="18" charset="0"/>
              </a:rPr>
            </a:br>
            <a:r>
              <a:rPr lang="en-US" sz="3200" b="1" dirty="0" smtClean="0">
                <a:latin typeface="Times New Roman" pitchFamily="18" charset="0"/>
                <a:cs typeface="Times New Roman" pitchFamily="18" charset="0"/>
              </a:rPr>
              <a:t>Data </a:t>
            </a:r>
            <a:r>
              <a:rPr lang="en-US" sz="3200" b="1" dirty="0">
                <a:latin typeface="Times New Roman" pitchFamily="18" charset="0"/>
                <a:cs typeface="Times New Roman" pitchFamily="18" charset="0"/>
              </a:rPr>
              <a:t>sharing and collaboration and Integration</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392898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457200" indent="-457200">
              <a:buFont typeface="Wingdings" pitchFamily="2" charset="2"/>
              <a:buChar char="Ø"/>
            </a:pPr>
            <a:r>
              <a:rPr lang="en-US" sz="2800" dirty="0">
                <a:latin typeface="Times New Roman" pitchFamily="18" charset="0"/>
                <a:cs typeface="Times New Roman" pitchFamily="18" charset="0"/>
              </a:rPr>
              <a:t>Automating data </a:t>
            </a:r>
            <a:r>
              <a:rPr lang="en-US" sz="2800" dirty="0" smtClean="0">
                <a:latin typeface="Times New Roman" pitchFamily="18" charset="0"/>
                <a:cs typeface="Times New Roman" pitchFamily="18" charset="0"/>
              </a:rPr>
              <a:t>pipelines</a:t>
            </a:r>
            <a:endParaRPr lang="en-IN" sz="2800" dirty="0" smtClean="0"/>
          </a:p>
          <a:p>
            <a:pPr marL="342900" indent="-342900">
              <a:lnSpc>
                <a:spcPct val="150000"/>
              </a:lnSpc>
              <a:buFont typeface="Arial" pitchFamily="34" charset="0"/>
              <a:buChar char="•"/>
            </a:pPr>
            <a:r>
              <a:rPr lang="en-US" b="0" dirty="0"/>
              <a:t>Data pipeline automation is the process of automating the flow of data from one system or application to another, often across different platforms or technologies. </a:t>
            </a:r>
            <a:endParaRPr lang="en-US" b="0" dirty="0" smtClean="0"/>
          </a:p>
          <a:p>
            <a:pPr marL="342900" indent="-342900">
              <a:lnSpc>
                <a:spcPct val="150000"/>
              </a:lnSpc>
              <a:buFont typeface="Arial" pitchFamily="34" charset="0"/>
              <a:buChar char="•"/>
            </a:pPr>
            <a:r>
              <a:rPr lang="en-US" b="0" dirty="0" smtClean="0"/>
              <a:t>This </a:t>
            </a:r>
            <a:r>
              <a:rPr lang="en-US" b="0" dirty="0"/>
              <a:t>enables extracting the data from multiple sources, preparing and transforming the data and making it ready to be used in production, so it can be consumed by services like business applications and analytics </a:t>
            </a:r>
            <a:r>
              <a:rPr lang="en-US" b="0" dirty="0" smtClean="0"/>
              <a:t>solutions.</a:t>
            </a:r>
          </a:p>
          <a:p>
            <a:pPr marL="342900" indent="-342900">
              <a:lnSpc>
                <a:spcPct val="150000"/>
              </a:lnSpc>
              <a:buFont typeface="Arial" pitchFamily="34" charset="0"/>
              <a:buChar char="•"/>
            </a:pPr>
            <a:r>
              <a:rPr lang="en-US" b="0" dirty="0" smtClean="0"/>
              <a:t>Automating </a:t>
            </a:r>
            <a:r>
              <a:rPr lang="en-US" b="0" dirty="0"/>
              <a:t>the data pipeline is more efficient and cost-effective than manually moving the data between systems. </a:t>
            </a:r>
            <a:endParaRPr lang="en-US" b="0" dirty="0" smtClean="0"/>
          </a:p>
          <a:p>
            <a:pPr marL="342900" indent="-342900">
              <a:lnSpc>
                <a:spcPct val="150000"/>
              </a:lnSpc>
              <a:buFont typeface="Arial" pitchFamily="34" charset="0"/>
              <a:buChar char="•"/>
            </a:pPr>
            <a:r>
              <a:rPr lang="en-US" b="0" dirty="0" smtClean="0"/>
              <a:t>The </a:t>
            </a:r>
            <a:r>
              <a:rPr lang="en-US" b="0" dirty="0"/>
              <a:t>automated process also improves data quality and helps managing data at scale.</a:t>
            </a:r>
            <a:endParaRPr lang="en-IN" dirty="0"/>
          </a:p>
        </p:txBody>
      </p:sp>
    </p:spTree>
    <p:extLst>
      <p:ext uri="{BB962C8B-B14F-4D97-AF65-F5344CB8AC3E}">
        <p14:creationId xmlns:p14="http://schemas.microsoft.com/office/powerpoint/2010/main" val="1429799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buFont typeface="Wingdings" pitchFamily="2" charset="2"/>
              <a:buChar char="q"/>
            </a:pPr>
            <a:r>
              <a:rPr lang="en-US" dirty="0"/>
              <a:t>What is a Data Pipeline?</a:t>
            </a:r>
          </a:p>
          <a:p>
            <a:r>
              <a:rPr lang="en-US" b="0" dirty="0"/>
              <a:t>A data pipeline is a series of steps or stages that data goes through in order to be processed, transformed and stored in a usable format. Data pipelines usually comprise multiple stages, including:</a:t>
            </a:r>
          </a:p>
          <a:p>
            <a:pPr marL="342900" indent="-342900">
              <a:buFont typeface="Wingdings" pitchFamily="2" charset="2"/>
              <a:buChar char="§"/>
            </a:pPr>
            <a:r>
              <a:rPr lang="en-US" dirty="0"/>
              <a:t>Data Ingestion: </a:t>
            </a:r>
            <a:r>
              <a:rPr lang="en-US" b="0" dirty="0"/>
              <a:t>Collecting the data from databases, APIs, </a:t>
            </a:r>
            <a:r>
              <a:rPr lang="en-US" b="0" dirty="0" err="1"/>
              <a:t>microservices</a:t>
            </a:r>
            <a:r>
              <a:rPr lang="en-US" b="0" dirty="0"/>
              <a:t>, applications and other sources, and adding it to the pipeline.</a:t>
            </a:r>
          </a:p>
          <a:p>
            <a:pPr marL="342900" indent="-342900">
              <a:buFont typeface="Wingdings" pitchFamily="2" charset="2"/>
              <a:buChar char="§"/>
            </a:pPr>
            <a:r>
              <a:rPr lang="en-US" dirty="0"/>
              <a:t>Data Processing:</a:t>
            </a:r>
            <a:r>
              <a:rPr lang="en-US" b="0" dirty="0"/>
              <a:t> Cleaning, validating, transforming and enriching the data to make it usable and useful.</a:t>
            </a:r>
          </a:p>
          <a:p>
            <a:pPr marL="342900" indent="-342900">
              <a:buFont typeface="Wingdings" pitchFamily="2" charset="2"/>
              <a:buChar char="§"/>
            </a:pPr>
            <a:r>
              <a:rPr lang="en-US" dirty="0"/>
              <a:t>Data Storage: </a:t>
            </a:r>
            <a:r>
              <a:rPr lang="en-US" b="0" dirty="0"/>
              <a:t>Putting the data in a database, data warehouse, or other solution so it is accessible for future use.</a:t>
            </a:r>
          </a:p>
          <a:p>
            <a:pPr marL="342900" indent="-342900">
              <a:buFont typeface="Wingdings" pitchFamily="2" charset="2"/>
              <a:buChar char="§"/>
            </a:pPr>
            <a:r>
              <a:rPr lang="en-US" dirty="0"/>
              <a:t>Data Analysis:</a:t>
            </a:r>
            <a:r>
              <a:rPr lang="en-US" b="0" dirty="0"/>
              <a:t> Analyzing the data to generate insights for informing business decisions. Methods like ML and predictive analytics are used.</a:t>
            </a:r>
          </a:p>
          <a:p>
            <a:pPr marL="342900" indent="-342900">
              <a:buFont typeface="Wingdings" pitchFamily="2" charset="2"/>
              <a:buChar char="§"/>
            </a:pPr>
            <a:r>
              <a:rPr lang="en-US" dirty="0"/>
              <a:t>Data Visualization: </a:t>
            </a:r>
            <a:r>
              <a:rPr lang="en-US" b="0" dirty="0"/>
              <a:t>Presenting the data in an accessible manner on dashboards, reports, push notifications, etc.</a:t>
            </a:r>
          </a:p>
          <a:p>
            <a:r>
              <a:rPr lang="en-US" b="0" dirty="0"/>
              <a:t>As you can see, the data needs to be transferred between different systems and applications to progress in the pipeline</a:t>
            </a:r>
            <a:r>
              <a:rPr lang="en-US" b="0" dirty="0" smtClean="0"/>
              <a:t>.</a:t>
            </a:r>
            <a:endParaRPr lang="en-US" b="0" dirty="0"/>
          </a:p>
        </p:txBody>
      </p:sp>
    </p:spTree>
    <p:extLst>
      <p:ext uri="{BB962C8B-B14F-4D97-AF65-F5344CB8AC3E}">
        <p14:creationId xmlns:p14="http://schemas.microsoft.com/office/powerpoint/2010/main" val="59253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r>
              <a:rPr lang="en-US" dirty="0"/>
              <a:t>What are the Benefits of Data Pipeline Automation?</a:t>
            </a:r>
          </a:p>
          <a:p>
            <a:r>
              <a:rPr lang="en-US" dirty="0"/>
              <a:t>Efficiency and Productivity: </a:t>
            </a:r>
            <a:r>
              <a:rPr lang="en-US" b="0" dirty="0"/>
              <a:t>Automation reduces the amount of work required to transfer and process data in the pipeline, update data columns, etc. Without having to manually complete these data-related tasks, the process can be faster and require less manual effort, which helps improve efficiency and reduce errors in data points.</a:t>
            </a:r>
          </a:p>
          <a:p>
            <a:r>
              <a:rPr lang="en-US" dirty="0"/>
              <a:t>Better Data Quality: </a:t>
            </a:r>
            <a:r>
              <a:rPr lang="en-US" b="0" dirty="0"/>
              <a:t>Standardization derives from automation. By standardizing the way data is moved in the pipeline, regardless of its source or format, the risk of errors, oversights or drift is reduced. This makes the data consistent, more accurate, always up-to-date, and, as a result, of higher quality.</a:t>
            </a:r>
          </a:p>
          <a:p>
            <a:r>
              <a:rPr lang="en-US" dirty="0"/>
              <a:t>Faster and More Effective Insights:</a:t>
            </a:r>
            <a:r>
              <a:rPr lang="en-US" b="0" dirty="0"/>
              <a:t> Better data quality also informs better and faster insights, which gives businesses a competitive advantage since they can extract more value from their data. This could include business insights or data engineering insights, like duplicate data or tracking how data changed</a:t>
            </a:r>
            <a:r>
              <a:rPr lang="en-US" b="0" dirty="0" smtClean="0"/>
              <a:t>.</a:t>
            </a:r>
            <a:endParaRPr lang="en-US" b="0" dirty="0"/>
          </a:p>
        </p:txBody>
      </p:sp>
    </p:spTree>
    <p:extLst>
      <p:ext uri="{BB962C8B-B14F-4D97-AF65-F5344CB8AC3E}">
        <p14:creationId xmlns:p14="http://schemas.microsoft.com/office/powerpoint/2010/main" val="548628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274320" lvl="1" indent="0">
              <a:buNone/>
            </a:pPr>
            <a:r>
              <a:rPr lang="en-US" b="1" dirty="0" smtClean="0"/>
              <a:t>Process </a:t>
            </a:r>
            <a:r>
              <a:rPr lang="en-US" b="1" dirty="0"/>
              <a:t>Simplification:</a:t>
            </a:r>
            <a:r>
              <a:rPr lang="en-US" dirty="0"/>
              <a:t> Automation of the data pipeline process helps simplify the tedious tasks related to the data pipeline process, like connecting multiple sources, </a:t>
            </a:r>
            <a:r>
              <a:rPr lang="en-US" dirty="0" err="1"/>
              <a:t>cloudification</a:t>
            </a:r>
            <a:r>
              <a:rPr lang="en-US" dirty="0"/>
              <a:t>, or cleaning up columns from irrelevant commas. This drives productivity, but also improves the data engineering work experience.</a:t>
            </a:r>
          </a:p>
          <a:p>
            <a:r>
              <a:rPr lang="en-US" dirty="0" smtClean="0"/>
              <a:t>Cost </a:t>
            </a:r>
            <a:r>
              <a:rPr lang="en-US" dirty="0"/>
              <a:t>Reduction: </a:t>
            </a:r>
            <a:r>
              <a:rPr lang="en-US" b="0" dirty="0"/>
              <a:t>By improving data quality, reducing the need of manual labor and making data useful faster, businesses can cut costs associated with risks, mistakes and human errors.</a:t>
            </a:r>
          </a:p>
          <a:p>
            <a:r>
              <a:rPr lang="en-US" dirty="0"/>
              <a:t>Scalability: </a:t>
            </a:r>
            <a:r>
              <a:rPr lang="en-US" b="0" dirty="0"/>
              <a:t>Automated data pipelines are easier to scale as they can be configured to scale horizontally or vertically based on workload demands, and resources can be optimized for efficiency. This allows for the pipeline to easily handle increased data volumes and processing requirements without requiring significant manual intervention or reconfiguration.</a:t>
            </a:r>
          </a:p>
          <a:p>
            <a:endParaRPr lang="en-IN" dirty="0"/>
          </a:p>
        </p:txBody>
      </p:sp>
    </p:spTree>
    <p:extLst>
      <p:ext uri="{BB962C8B-B14F-4D97-AF65-F5344CB8AC3E}">
        <p14:creationId xmlns:p14="http://schemas.microsoft.com/office/powerpoint/2010/main" val="2006162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r>
              <a:rPr lang="en-US" dirty="0"/>
              <a:t>Collaboration features and </a:t>
            </a:r>
            <a:r>
              <a:rPr lang="en-US" dirty="0" smtClean="0"/>
              <a:t>workspaces in power bi</a:t>
            </a:r>
            <a:endParaRPr lang="en-US" dirty="0"/>
          </a:p>
          <a:p>
            <a:r>
              <a:rPr lang="en-US" b="0" dirty="0"/>
              <a:t>You need a Power BI Pro license to share your content</a:t>
            </a:r>
            <a:r>
              <a:rPr lang="en-US" b="0" dirty="0" smtClean="0"/>
              <a:t>.</a:t>
            </a:r>
          </a:p>
          <a:p>
            <a:r>
              <a:rPr lang="en-US" b="0" dirty="0" smtClean="0"/>
              <a:t>The </a:t>
            </a:r>
            <a:r>
              <a:rPr lang="en-US" b="0" dirty="0"/>
              <a:t>people you share it with do too, or the content needs to be in a workspace in a </a:t>
            </a:r>
            <a:r>
              <a:rPr lang="en-US" b="0" dirty="0">
                <a:hlinkClick r:id="rId2"/>
              </a:rPr>
              <a:t>Premium capacity</a:t>
            </a:r>
            <a:r>
              <a:rPr lang="en-US" b="0" dirty="0"/>
              <a:t>. </a:t>
            </a:r>
            <a:endParaRPr lang="en-US" b="0" dirty="0" smtClean="0"/>
          </a:p>
          <a:p>
            <a:r>
              <a:rPr lang="en-US" b="0" dirty="0" smtClean="0"/>
              <a:t>When </a:t>
            </a:r>
            <a:r>
              <a:rPr lang="en-US" b="0" dirty="0"/>
              <a:t>you share a dashboard or report, recipients can view it and interact with it. If you give them permission, they can edit it, make a copy of it, and share it with their </a:t>
            </a:r>
            <a:r>
              <a:rPr lang="en-US" b="0" dirty="0" smtClean="0"/>
              <a:t>coworkers.</a:t>
            </a:r>
          </a:p>
          <a:p>
            <a:r>
              <a:rPr lang="en-US" b="0" smtClean="0"/>
              <a:t>They </a:t>
            </a:r>
            <a:r>
              <a:rPr lang="en-US" b="0" dirty="0"/>
              <a:t>see the same data that you see in the dashboard or </a:t>
            </a:r>
            <a:r>
              <a:rPr lang="en-US" b="0"/>
              <a:t>report</a:t>
            </a:r>
            <a:r>
              <a:rPr lang="en-US" b="0" smtClean="0"/>
              <a:t>.</a:t>
            </a:r>
          </a:p>
          <a:p>
            <a:r>
              <a:rPr lang="en-US" b="0" smtClean="0"/>
              <a:t>They </a:t>
            </a:r>
            <a:r>
              <a:rPr lang="en-US" b="0" dirty="0"/>
              <a:t>have access to all the data in the underlying dataset, unless </a:t>
            </a:r>
            <a:r>
              <a:rPr lang="en-US" b="0" dirty="0">
                <a:hlinkClick r:id="rId3"/>
              </a:rPr>
              <a:t>row-level security (RLS)</a:t>
            </a:r>
            <a:r>
              <a:rPr lang="en-US" b="0" dirty="0"/>
              <a:t> is applied</a:t>
            </a:r>
            <a:r>
              <a:rPr lang="en-US" b="0" dirty="0" smtClean="0"/>
              <a:t>.</a:t>
            </a:r>
          </a:p>
        </p:txBody>
      </p:sp>
    </p:spTree>
    <p:extLst>
      <p:ext uri="{BB962C8B-B14F-4D97-AF65-F5344CB8AC3E}">
        <p14:creationId xmlns:p14="http://schemas.microsoft.com/office/powerpoint/2010/main" val="4126871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algn="ctr"/>
            <a:r>
              <a:rPr lang="en-US" cap="all" dirty="0"/>
              <a:t>Excel Automation and Visual Basic for Applications (VBA</a:t>
            </a:r>
            <a:r>
              <a:rPr lang="en-US" cap="all" dirty="0" smtClean="0"/>
              <a:t>)</a:t>
            </a:r>
            <a:endParaRPr lang="en-US" b="0" dirty="0" smtClean="0"/>
          </a:p>
          <a:p>
            <a:pPr marL="342900" indent="-342900">
              <a:lnSpc>
                <a:spcPct val="150000"/>
              </a:lnSpc>
              <a:buFont typeface="Arial" pitchFamily="34" charset="0"/>
              <a:buChar char="•"/>
            </a:pPr>
            <a:r>
              <a:rPr lang="en-US" dirty="0" smtClean="0">
                <a:latin typeface="Calibri" pitchFamily="34" charset="0"/>
                <a:ea typeface="Calibri" pitchFamily="34" charset="0"/>
                <a:cs typeface="Calibri" pitchFamily="34" charset="0"/>
              </a:rPr>
              <a:t>Excel VBA </a:t>
            </a:r>
            <a:r>
              <a:rPr lang="en-US" b="0" dirty="0" smtClean="0">
                <a:latin typeface="Calibri" pitchFamily="34" charset="0"/>
                <a:ea typeface="Calibri" pitchFamily="34" charset="0"/>
                <a:cs typeface="Calibri" pitchFamily="34" charset="0"/>
              </a:rPr>
              <a:t>, </a:t>
            </a:r>
            <a:r>
              <a:rPr lang="en-US" b="0" dirty="0">
                <a:latin typeface="Calibri" pitchFamily="34" charset="0"/>
                <a:ea typeface="Calibri" pitchFamily="34" charset="0"/>
                <a:cs typeface="Calibri" pitchFamily="34" charset="0"/>
              </a:rPr>
              <a:t>short for </a:t>
            </a:r>
            <a:r>
              <a:rPr lang="en-US" dirty="0">
                <a:latin typeface="Calibri" pitchFamily="34" charset="0"/>
                <a:ea typeface="Calibri" pitchFamily="34" charset="0"/>
                <a:cs typeface="Calibri" pitchFamily="34" charset="0"/>
              </a:rPr>
              <a:t>Visual Basic for Applications</a:t>
            </a:r>
            <a:r>
              <a:rPr lang="en-US" b="0" dirty="0">
                <a:latin typeface="Calibri" pitchFamily="34" charset="0"/>
                <a:ea typeface="Calibri" pitchFamily="34" charset="0"/>
                <a:cs typeface="Calibri" pitchFamily="34" charset="0"/>
              </a:rPr>
              <a:t>, is a programming language that empowers users to automate tasks and create personalized solutions within Microsoft Excel. </a:t>
            </a:r>
            <a:endParaRPr lang="en-US" b="0" dirty="0" smtClean="0">
              <a:latin typeface="Calibri" pitchFamily="34" charset="0"/>
              <a:ea typeface="Calibri" pitchFamily="34" charset="0"/>
              <a:cs typeface="Calibri" pitchFamily="34" charset="0"/>
            </a:endParaRPr>
          </a:p>
          <a:p>
            <a:pPr marL="342900" indent="-342900">
              <a:lnSpc>
                <a:spcPct val="150000"/>
              </a:lnSpc>
              <a:buFont typeface="Arial" pitchFamily="34" charset="0"/>
              <a:buChar char="•"/>
            </a:pPr>
            <a:r>
              <a:rPr lang="en-US" b="0" dirty="0" smtClean="0">
                <a:latin typeface="Calibri" pitchFamily="34" charset="0"/>
                <a:ea typeface="Calibri" pitchFamily="34" charset="0"/>
                <a:cs typeface="Calibri" pitchFamily="34" charset="0"/>
              </a:rPr>
              <a:t>It </a:t>
            </a:r>
            <a:r>
              <a:rPr lang="en-US" b="0" dirty="0">
                <a:latin typeface="Calibri" pitchFamily="34" charset="0"/>
                <a:ea typeface="Calibri" pitchFamily="34" charset="0"/>
                <a:cs typeface="Calibri" pitchFamily="34" charset="0"/>
              </a:rPr>
              <a:t>enables users to create macros, which are instructions that automatically perform repetitive tasks</a:t>
            </a:r>
            <a:r>
              <a:rPr lang="en-US" b="0" dirty="0" smtClean="0">
                <a:latin typeface="Calibri" pitchFamily="34" charset="0"/>
                <a:ea typeface="Calibri" pitchFamily="34" charset="0"/>
                <a:cs typeface="Calibri" pitchFamily="34" charset="0"/>
              </a:rPr>
              <a:t>.</a:t>
            </a:r>
            <a:endParaRPr lang="en-US" b="0" dirty="0">
              <a:latin typeface="Calibri" pitchFamily="34" charset="0"/>
              <a:ea typeface="Calibri" pitchFamily="34" charset="0"/>
              <a:cs typeface="Calibri" pitchFamily="34" charset="0"/>
            </a:endParaRPr>
          </a:p>
          <a:p>
            <a:pPr marL="342900" indent="-342900">
              <a:lnSpc>
                <a:spcPct val="150000"/>
              </a:lnSpc>
              <a:buFont typeface="Arial" pitchFamily="34" charset="0"/>
              <a:buChar char="•"/>
            </a:pPr>
            <a:r>
              <a:rPr lang="en-US" b="0" dirty="0">
                <a:latin typeface="Calibri" pitchFamily="34" charset="0"/>
                <a:ea typeface="Calibri" pitchFamily="34" charset="0"/>
                <a:cs typeface="Calibri" pitchFamily="34" charset="0"/>
              </a:rPr>
              <a:t>VBA allows users to use built-in functions, as well as user-defined </a:t>
            </a:r>
            <a:r>
              <a:rPr lang="en-US" b="0" dirty="0" smtClean="0">
                <a:latin typeface="Calibri" pitchFamily="34" charset="0"/>
                <a:ea typeface="Calibri" pitchFamily="34" charset="0"/>
                <a:cs typeface="Calibri" pitchFamily="34" charset="0"/>
              </a:rPr>
              <a:t>functions.</a:t>
            </a:r>
          </a:p>
          <a:p>
            <a:pPr marL="342900" indent="-342900">
              <a:lnSpc>
                <a:spcPct val="150000"/>
              </a:lnSpc>
              <a:buFont typeface="Arial" pitchFamily="34" charset="0"/>
              <a:buChar char="•"/>
            </a:pPr>
            <a:r>
              <a:rPr lang="en-US" b="0" dirty="0" smtClean="0">
                <a:latin typeface="Calibri" pitchFamily="34" charset="0"/>
                <a:ea typeface="Calibri" pitchFamily="34" charset="0"/>
                <a:cs typeface="Calibri" pitchFamily="34" charset="0"/>
              </a:rPr>
              <a:t>VBA </a:t>
            </a:r>
            <a:r>
              <a:rPr lang="en-US" b="0" dirty="0">
                <a:latin typeface="Calibri" pitchFamily="34" charset="0"/>
                <a:ea typeface="Calibri" pitchFamily="34" charset="0"/>
                <a:cs typeface="Calibri" pitchFamily="34" charset="0"/>
              </a:rPr>
              <a:t>functions work in the same way as formulas in Excel and can be used to perform repetitive </a:t>
            </a:r>
            <a:r>
              <a:rPr lang="en-US" b="0" dirty="0" smtClean="0">
                <a:latin typeface="Calibri" pitchFamily="34" charset="0"/>
                <a:ea typeface="Calibri" pitchFamily="34" charset="0"/>
                <a:cs typeface="Calibri" pitchFamily="34" charset="0"/>
              </a:rPr>
              <a:t>tasks.</a:t>
            </a:r>
          </a:p>
          <a:p>
            <a:pPr marL="342900" indent="-342900">
              <a:lnSpc>
                <a:spcPct val="150000"/>
              </a:lnSpc>
              <a:buFont typeface="Arial" pitchFamily="34" charset="0"/>
              <a:buChar char="•"/>
            </a:pPr>
            <a:r>
              <a:rPr lang="en-US" b="0" dirty="0" smtClean="0">
                <a:latin typeface="Calibri" pitchFamily="34" charset="0"/>
                <a:ea typeface="Calibri" pitchFamily="34" charset="0"/>
                <a:cs typeface="Calibri" pitchFamily="34" charset="0"/>
              </a:rPr>
              <a:t>Users </a:t>
            </a:r>
            <a:r>
              <a:rPr lang="en-US" b="0" dirty="0">
                <a:latin typeface="Calibri" pitchFamily="34" charset="0"/>
                <a:ea typeface="Calibri" pitchFamily="34" charset="0"/>
                <a:cs typeface="Calibri" pitchFamily="34" charset="0"/>
              </a:rPr>
              <a:t>can create custom functions for any actions and then access the functions from a cell or a direct reference from a cell</a:t>
            </a:r>
            <a:r>
              <a:rPr lang="en-US" b="0" dirty="0" smtClean="0">
                <a:latin typeface="Calibri" pitchFamily="34" charset="0"/>
                <a:ea typeface="Calibri" pitchFamily="34" charset="0"/>
                <a:cs typeface="Calibri" pitchFamily="34" charset="0"/>
              </a:rPr>
              <a:t>.</a:t>
            </a:r>
            <a:endParaRPr lang="en-US" b="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347308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buFont typeface="Wingdings" pitchFamily="2" charset="2"/>
              <a:buChar char="Ø"/>
            </a:pPr>
            <a:r>
              <a:rPr lang="en-US" cap="all" dirty="0"/>
              <a:t>User-defined functions (</a:t>
            </a:r>
            <a:r>
              <a:rPr lang="en-US" cap="all" dirty="0" smtClean="0"/>
              <a:t>UDFs)</a:t>
            </a:r>
            <a:endParaRPr lang="en-US" b="0" dirty="0" smtClean="0"/>
          </a:p>
          <a:p>
            <a:pPr marL="342900" indent="-342900">
              <a:lnSpc>
                <a:spcPct val="150000"/>
              </a:lnSpc>
              <a:buFont typeface="Arial" pitchFamily="34" charset="0"/>
              <a:buChar char="•"/>
            </a:pPr>
            <a:r>
              <a:rPr lang="en-US" b="0" dirty="0" smtClean="0"/>
              <a:t>UDF </a:t>
            </a:r>
            <a:r>
              <a:rPr lang="en-US" b="0" dirty="0"/>
              <a:t>is a custom function that takes data, performs a calculation, and returns the desired result. </a:t>
            </a:r>
            <a:endParaRPr lang="en-US" b="0" dirty="0" smtClean="0"/>
          </a:p>
          <a:p>
            <a:pPr marL="342900" indent="-342900">
              <a:lnSpc>
                <a:spcPct val="150000"/>
              </a:lnSpc>
              <a:buFont typeface="Arial" pitchFamily="34" charset="0"/>
              <a:buChar char="•"/>
            </a:pPr>
            <a:r>
              <a:rPr lang="en-US" b="0" dirty="0" smtClean="0"/>
              <a:t>The </a:t>
            </a:r>
            <a:r>
              <a:rPr lang="en-US" b="0" dirty="0"/>
              <a:t>source data can be numbers, text, dates, </a:t>
            </a:r>
            <a:r>
              <a:rPr lang="en-US" b="0" dirty="0" err="1"/>
              <a:t>booleans</a:t>
            </a:r>
            <a:r>
              <a:rPr lang="en-US" b="0" dirty="0"/>
              <a:t>, and even arrays. </a:t>
            </a:r>
            <a:endParaRPr lang="en-US" b="0" dirty="0" smtClean="0"/>
          </a:p>
          <a:p>
            <a:pPr marL="342900" indent="-342900">
              <a:lnSpc>
                <a:spcPct val="150000"/>
              </a:lnSpc>
              <a:buFont typeface="Arial" pitchFamily="34" charset="0"/>
              <a:buChar char="•"/>
            </a:pPr>
            <a:r>
              <a:rPr lang="en-US" b="0" dirty="0" smtClean="0"/>
              <a:t>The </a:t>
            </a:r>
            <a:r>
              <a:rPr lang="en-US" b="0" dirty="0"/>
              <a:t>result of calculations can be a value of any type that Excel works with or an array of such values</a:t>
            </a:r>
            <a:r>
              <a:rPr lang="en-US" b="0" dirty="0" smtClean="0"/>
              <a:t>.</a:t>
            </a:r>
          </a:p>
          <a:p>
            <a:pPr marL="342900" indent="-342900">
              <a:buFont typeface="Wingdings" pitchFamily="2" charset="2"/>
              <a:buChar char="v"/>
            </a:pPr>
            <a:r>
              <a:rPr lang="en-US" b="0" dirty="0"/>
              <a:t>How to create a custom function in Excel?</a:t>
            </a:r>
          </a:p>
          <a:p>
            <a:pPr marL="342900" indent="-342900">
              <a:buFont typeface="Arial" pitchFamily="34" charset="0"/>
              <a:buChar char="•"/>
            </a:pPr>
            <a:r>
              <a:rPr lang="en-US" b="0" dirty="0"/>
              <a:t>First of all, you need to open the Visual Basic Editor (VBE). Please keep in mind that it just opens in a new window and does not close your Excel spreadsheet.</a:t>
            </a:r>
          </a:p>
          <a:p>
            <a:pPr marL="342900" indent="-342900">
              <a:buFont typeface="Arial" pitchFamily="34" charset="0"/>
              <a:buChar char="•"/>
            </a:pPr>
            <a:r>
              <a:rPr lang="en-US" b="0" dirty="0"/>
              <a:t>The easiest way to open VBE is by using a keyboard shortcut - Alt + F11. It's fast, simple and there is no need to customize the Ribbon or Quick Access Toolbar</a:t>
            </a:r>
            <a:r>
              <a:rPr lang="en-US" b="0" dirty="0" smtClean="0"/>
              <a:t>.</a:t>
            </a:r>
            <a:endParaRPr lang="en-US" b="0" dirty="0"/>
          </a:p>
        </p:txBody>
      </p:sp>
    </p:spTree>
    <p:extLst>
      <p:ext uri="{BB962C8B-B14F-4D97-AF65-F5344CB8AC3E}">
        <p14:creationId xmlns:p14="http://schemas.microsoft.com/office/powerpoint/2010/main" val="2619735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7504" y="116632"/>
            <a:ext cx="8784976" cy="6624736"/>
          </a:xfrm>
        </p:spPr>
        <p:txBody>
          <a:bodyPr>
            <a:normAutofit/>
          </a:bodyPr>
          <a:lstStyle/>
          <a:p>
            <a:endParaRPr lang="en-US" b="0" dirty="0" smtClean="0"/>
          </a:p>
          <a:p>
            <a:endParaRPr lang="en-US" b="0" dirty="0"/>
          </a:p>
          <a:p>
            <a:endParaRPr lang="en-US" b="0" dirty="0" smtClean="0"/>
          </a:p>
          <a:p>
            <a:endParaRPr lang="en-US" b="0" dirty="0"/>
          </a:p>
          <a:p>
            <a:endParaRPr lang="en-US" b="0" dirty="0" smtClean="0"/>
          </a:p>
          <a:p>
            <a:endParaRPr lang="en-US" b="0" dirty="0"/>
          </a:p>
          <a:p>
            <a:pPr marL="342900" indent="-342900">
              <a:buFont typeface="Arial" pitchFamily="34" charset="0"/>
              <a:buChar char="•"/>
            </a:pPr>
            <a:endParaRPr lang="en-US" sz="1600" b="0" dirty="0" smtClean="0"/>
          </a:p>
          <a:p>
            <a:pPr marL="342900" indent="-342900">
              <a:buFont typeface="Arial" pitchFamily="34" charset="0"/>
              <a:buChar char="•"/>
            </a:pPr>
            <a:endParaRPr lang="en-US" sz="1600" b="0" dirty="0"/>
          </a:p>
          <a:p>
            <a:pPr marL="342900" indent="-342900">
              <a:buFont typeface="Arial" pitchFamily="34" charset="0"/>
              <a:buChar char="•"/>
            </a:pPr>
            <a:endParaRPr lang="en-US" sz="1600" b="0" dirty="0" smtClean="0"/>
          </a:p>
          <a:p>
            <a:pPr marL="342900" indent="-342900">
              <a:buFont typeface="Courier New" pitchFamily="49" charset="0"/>
              <a:buChar char="o"/>
            </a:pPr>
            <a:r>
              <a:rPr lang="en-US" sz="1600" b="0" dirty="0" smtClean="0"/>
              <a:t>Before </a:t>
            </a:r>
            <a:r>
              <a:rPr lang="en-US" sz="1600" b="0" dirty="0"/>
              <a:t>we start, let's go through the rules by which UDFs are created:</a:t>
            </a:r>
          </a:p>
          <a:p>
            <a:pPr marL="342900" indent="-342900">
              <a:buFont typeface="Arial" pitchFamily="34" charset="0"/>
              <a:buChar char="•"/>
            </a:pPr>
            <a:r>
              <a:rPr lang="en-US" sz="1600" b="0" dirty="0"/>
              <a:t>A user defined function always begins with “Function” and ends with “End Function”.</a:t>
            </a:r>
          </a:p>
          <a:p>
            <a:pPr marL="342900" indent="-342900">
              <a:buFont typeface="Arial" pitchFamily="34" charset="0"/>
              <a:buChar char="•"/>
            </a:pPr>
            <a:r>
              <a:rPr lang="en-US" sz="1600" b="0" dirty="0"/>
              <a:t>“Function” is followed by the name of the function. This is a title you create and give to your function so that you could identify and use it later. This name must not contain spaces. If you want to separate words, use underscores. For example, </a:t>
            </a:r>
            <a:r>
              <a:rPr lang="en-US" sz="1600" b="0" dirty="0" err="1"/>
              <a:t>Count_Words</a:t>
            </a:r>
            <a:r>
              <a:rPr lang="en-US" sz="1600" b="0" dirty="0"/>
              <a:t>.</a:t>
            </a:r>
          </a:p>
          <a:p>
            <a:pPr marL="342900" indent="-342900">
              <a:buFont typeface="Arial" pitchFamily="34" charset="0"/>
              <a:buChar char="•"/>
            </a:pPr>
            <a:r>
              <a:rPr lang="en-US" sz="1600" b="0" dirty="0"/>
              <a:t>Also, the name also cannot be the same as the names of standard Excel functions. If you do this, then the standard function will always be executed.</a:t>
            </a:r>
          </a:p>
          <a:p>
            <a:pPr marL="342900" indent="-342900">
              <a:buFont typeface="Arial" pitchFamily="34" charset="0"/>
              <a:buChar char="•"/>
            </a:pPr>
            <a:r>
              <a:rPr lang="en-US" sz="1600" b="0" dirty="0"/>
              <a:t>The name of the user defined function cannot match the addresses of the cells in the worksheet. For example, the name ABC1234 is invalid</a:t>
            </a:r>
            <a:r>
              <a:rPr lang="en-US" sz="1600" b="0" dirty="0" smtClean="0"/>
              <a:t>.</a:t>
            </a:r>
            <a:endParaRPr lang="en-US" sz="1600" b="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280" y="152405"/>
            <a:ext cx="4038952" cy="3636635"/>
          </a:xfrm>
          <a:prstGeom prst="rect">
            <a:avLst/>
          </a:prstGeom>
        </p:spPr>
      </p:pic>
    </p:spTree>
    <p:extLst>
      <p:ext uri="{BB962C8B-B14F-4D97-AF65-F5344CB8AC3E}">
        <p14:creationId xmlns:p14="http://schemas.microsoft.com/office/powerpoint/2010/main" val="246889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lnSpcReduction="10000"/>
          </a:bodyPr>
          <a:lstStyle/>
          <a:p>
            <a:pPr marL="342900" indent="-342900">
              <a:lnSpc>
                <a:spcPct val="150000"/>
              </a:lnSpc>
              <a:buFont typeface="Arial" pitchFamily="34" charset="0"/>
              <a:buChar char="•"/>
            </a:pPr>
            <a:r>
              <a:rPr lang="en-US" sz="1600" b="0" dirty="0"/>
              <a:t>Next, the arguments of the function are usually listed in parentheses. This is the data with which it will work. There can be one or several arguments. If you have multiple arguments, you need to list them separated by commas.</a:t>
            </a:r>
          </a:p>
          <a:p>
            <a:pPr marL="342900" indent="-342900">
              <a:lnSpc>
                <a:spcPct val="150000"/>
              </a:lnSpc>
              <a:buFont typeface="Arial" pitchFamily="34" charset="0"/>
              <a:buChar char="•"/>
            </a:pPr>
            <a:r>
              <a:rPr lang="en-US" sz="1600" b="0" dirty="0"/>
              <a:t>If the functions inside the UDF do not use arguments (for example, </a:t>
            </a:r>
            <a:r>
              <a:rPr lang="en-US" sz="1600" b="0" dirty="0">
                <a:hlinkClick r:id="rId2"/>
              </a:rPr>
              <a:t>NOW</a:t>
            </a:r>
            <a:r>
              <a:rPr lang="en-US" sz="1600" b="0" dirty="0"/>
              <a:t>, </a:t>
            </a:r>
            <a:r>
              <a:rPr lang="en-US" sz="1600" b="0" dirty="0">
                <a:hlinkClick r:id="rId3"/>
              </a:rPr>
              <a:t>TODAY</a:t>
            </a:r>
            <a:r>
              <a:rPr lang="en-US" sz="1600" b="0" dirty="0"/>
              <a:t>, or </a:t>
            </a:r>
            <a:r>
              <a:rPr lang="en-US" sz="1600" b="0" dirty="0">
                <a:hlinkClick r:id="rId4"/>
              </a:rPr>
              <a:t>RAND</a:t>
            </a:r>
            <a:r>
              <a:rPr lang="en-US" sz="1600" b="0" dirty="0"/>
              <a:t>), then you can create a function with </a:t>
            </a:r>
            <a:r>
              <a:rPr lang="en-US" sz="1600" b="0" dirty="0">
                <a:hlinkClick r:id="rId5"/>
              </a:rPr>
              <a:t>no arguments</a:t>
            </a:r>
            <a:r>
              <a:rPr lang="en-US" sz="1600" b="0" dirty="0"/>
              <a:t>. Also, no arguments are needed if you are using a UDF to store constants (such as pi).</a:t>
            </a:r>
          </a:p>
          <a:p>
            <a:pPr marL="342900" indent="-342900">
              <a:lnSpc>
                <a:spcPct val="150000"/>
              </a:lnSpc>
              <a:buFont typeface="Arial" pitchFamily="34" charset="0"/>
              <a:buChar char="•"/>
            </a:pPr>
            <a:r>
              <a:rPr lang="en-US" sz="1600" b="0" dirty="0"/>
              <a:t>After that, specify the variables that the UDF uses. The type of these variables is indicated - number, date, text, array.</a:t>
            </a:r>
          </a:p>
          <a:p>
            <a:pPr marL="342900" indent="-342900">
              <a:lnSpc>
                <a:spcPct val="150000"/>
              </a:lnSpc>
              <a:buFont typeface="Arial" pitchFamily="34" charset="0"/>
              <a:buChar char="•"/>
            </a:pPr>
            <a:r>
              <a:rPr lang="en-US" sz="1600" b="0" dirty="0"/>
              <a:t>Then you put several VBA statements that perform calculations using the arguments passed to the function.</a:t>
            </a:r>
          </a:p>
          <a:p>
            <a:pPr marL="342900" indent="-342900">
              <a:lnSpc>
                <a:spcPct val="150000"/>
              </a:lnSpc>
              <a:buFont typeface="Arial" pitchFamily="34" charset="0"/>
              <a:buChar char="•"/>
            </a:pPr>
            <a:r>
              <a:rPr lang="en-US" sz="1600" b="0" dirty="0"/>
              <a:t>At the end, you should write a statement that assigns the final value to a variable with the same name as the function’s. This value gets returned to the formula from which the user defined function was called.</a:t>
            </a:r>
          </a:p>
          <a:p>
            <a:pPr marL="342900" indent="-342900">
              <a:lnSpc>
                <a:spcPct val="150000"/>
              </a:lnSpc>
              <a:buFont typeface="Arial" pitchFamily="34" charset="0"/>
              <a:buChar char="•"/>
            </a:pPr>
            <a:r>
              <a:rPr lang="en-US" sz="1600" b="0" dirty="0"/>
              <a:t>Custom function code can include comments. They will help you remember the purpose of a function and its operators. If you want to make any changes in the future, the comments will be very </a:t>
            </a:r>
            <a:r>
              <a:rPr lang="en-US" sz="1600" b="0" dirty="0" smtClean="0"/>
              <a:t>helpful</a:t>
            </a:r>
            <a:r>
              <a:rPr lang="en-US" sz="1600" b="0" dirty="0"/>
              <a:t>.</a:t>
            </a:r>
          </a:p>
        </p:txBody>
      </p:sp>
    </p:spTree>
    <p:extLst>
      <p:ext uri="{BB962C8B-B14F-4D97-AF65-F5344CB8AC3E}">
        <p14:creationId xmlns:p14="http://schemas.microsoft.com/office/powerpoint/2010/main" val="226574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buFont typeface="Arial" pitchFamily="34" charset="0"/>
              <a:buChar char="•"/>
            </a:pPr>
            <a:r>
              <a:rPr lang="en-US" b="0" dirty="0"/>
              <a:t>For starters, we create a custom function that will count the number of words in a range of cells</a:t>
            </a:r>
            <a:r>
              <a:rPr lang="en-US" b="0" dirty="0" smtClean="0"/>
              <a:t>.</a:t>
            </a:r>
          </a:p>
          <a:p>
            <a:pPr marL="342900" indent="-342900">
              <a:buFont typeface="Arial" pitchFamily="34" charset="0"/>
              <a:buChar char="•"/>
            </a:pPr>
            <a:endParaRPr lang="en-US" b="0" dirty="0" smtClean="0"/>
          </a:p>
          <a:p>
            <a:pPr marL="342900" indent="-342900">
              <a:buFont typeface="Arial" pitchFamily="34" charset="0"/>
              <a:buChar char="•"/>
            </a:pPr>
            <a:endParaRPr lang="en-US" b="0" dirty="0" smtClean="0"/>
          </a:p>
          <a:p>
            <a:pPr marL="342900" indent="-342900">
              <a:buFont typeface="Arial" pitchFamily="34" charset="0"/>
              <a:buChar char="•"/>
            </a:pPr>
            <a:endParaRPr lang="en-US" b="0" dirty="0"/>
          </a:p>
          <a:p>
            <a:pPr marL="342900" indent="-342900">
              <a:buFont typeface="Arial" pitchFamily="34" charset="0"/>
              <a:buChar char="•"/>
            </a:pPr>
            <a:endParaRPr lang="en-US" b="0" dirty="0" smtClean="0"/>
          </a:p>
          <a:p>
            <a:pPr marL="342900" indent="-342900">
              <a:buFont typeface="Arial" pitchFamily="34" charset="0"/>
              <a:buChar char="•"/>
            </a:pPr>
            <a:endParaRPr lang="en-US" b="0" dirty="0"/>
          </a:p>
          <a:p>
            <a:pPr marL="342900" indent="-342900">
              <a:buFont typeface="Arial" pitchFamily="34" charset="0"/>
              <a:buChar char="•"/>
            </a:pPr>
            <a:endParaRPr lang="en-US" b="0" dirty="0" smtClean="0"/>
          </a:p>
          <a:p>
            <a:pPr marL="342900" indent="-342900">
              <a:buFont typeface="Arial" pitchFamily="34" charset="0"/>
              <a:buChar char="•"/>
            </a:pPr>
            <a:endParaRPr lang="en-US" b="0" dirty="0"/>
          </a:p>
          <a:p>
            <a:pPr marL="342900" indent="-342900">
              <a:buFont typeface="Arial" pitchFamily="34" charset="0"/>
              <a:buChar char="•"/>
            </a:pPr>
            <a:endParaRPr lang="en-US" b="0" dirty="0" smtClean="0"/>
          </a:p>
          <a:p>
            <a:pPr marL="342900" indent="-342900">
              <a:buFont typeface="Arial" pitchFamily="34" charset="0"/>
              <a:buChar char="•"/>
            </a:pPr>
            <a:endParaRPr lang="en-US" b="0" dirty="0"/>
          </a:p>
          <a:p>
            <a:pPr marL="342900" indent="-342900">
              <a:buFont typeface="Arial" pitchFamily="34" charset="0"/>
              <a:buChar char="•"/>
            </a:pPr>
            <a:endParaRPr lang="en-US" b="0" dirty="0" smtClean="0"/>
          </a:p>
          <a:p>
            <a:pPr marL="342900" indent="-342900">
              <a:buFont typeface="Arial" pitchFamily="34" charset="0"/>
              <a:buChar char="•"/>
            </a:pPr>
            <a:r>
              <a:rPr lang="en-US" b="0" dirty="0"/>
              <a:t>As we indicate in parentheses the initial data it will use, </a:t>
            </a:r>
            <a:r>
              <a:rPr lang="en-US" b="0" i="1" dirty="0" err="1"/>
              <a:t>NumRange</a:t>
            </a:r>
            <a:r>
              <a:rPr lang="en-US" b="0" i="1" dirty="0"/>
              <a:t> As Range</a:t>
            </a:r>
            <a:r>
              <a:rPr lang="en-US" b="0" dirty="0"/>
              <a:t> means that the UDF argument will be a range of values. </a:t>
            </a:r>
            <a:endParaRPr lang="en-US" b="0" dirty="0" smtClean="0"/>
          </a:p>
          <a:p>
            <a:pPr marL="342900" indent="-342900">
              <a:buFont typeface="Arial" pitchFamily="34" charset="0"/>
              <a:buChar char="•"/>
            </a:pPr>
            <a:r>
              <a:rPr lang="en-US" b="0" dirty="0" smtClean="0"/>
              <a:t>This </a:t>
            </a:r>
            <a:r>
              <a:rPr lang="en-US" b="0" dirty="0"/>
              <a:t>function needs to return only one argument - the range of cells</a:t>
            </a:r>
            <a:r>
              <a:rPr lang="en-US" b="0" dirty="0" smtClean="0"/>
              <a:t>.</a:t>
            </a:r>
            <a:endParaRPr lang="en-US" b="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965428"/>
            <a:ext cx="4876800" cy="4335780"/>
          </a:xfrm>
          <a:prstGeom prst="rect">
            <a:avLst/>
          </a:prstGeom>
        </p:spPr>
      </p:pic>
    </p:spTree>
    <p:extLst>
      <p:ext uri="{BB962C8B-B14F-4D97-AF65-F5344CB8AC3E}">
        <p14:creationId xmlns:p14="http://schemas.microsoft.com/office/powerpoint/2010/main" val="223232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88640"/>
            <a:ext cx="8784976" cy="6552728"/>
          </a:xfrm>
        </p:spPr>
        <p:txBody>
          <a:bodyPr/>
          <a:lstStyle/>
          <a:p>
            <a:pPr>
              <a:lnSpc>
                <a:spcPct val="150000"/>
              </a:lnSpc>
            </a:pPr>
            <a:r>
              <a:rPr lang="en-US" sz="2000" dirty="0" smtClean="0">
                <a:latin typeface="Times New Roman" pitchFamily="18" charset="0"/>
                <a:cs typeface="Times New Roman" pitchFamily="18" charset="0"/>
              </a:rPr>
              <a:t>Explore </a:t>
            </a:r>
            <a:r>
              <a:rPr lang="en-US" sz="2000" dirty="0">
                <a:latin typeface="Times New Roman" pitchFamily="18" charset="0"/>
                <a:cs typeface="Times New Roman" pitchFamily="18" charset="0"/>
              </a:rPr>
              <a:t>more complex data engineering challenges and </a:t>
            </a:r>
            <a:r>
              <a:rPr lang="en-US" sz="2000" dirty="0" smtClean="0">
                <a:latin typeface="Times New Roman" pitchFamily="18" charset="0"/>
                <a:cs typeface="Times New Roman" pitchFamily="18" charset="0"/>
              </a:rPr>
              <a:t>solutions.</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Integration: Integrating data from different sources, </a:t>
            </a:r>
            <a:r>
              <a:rPr lang="en-US" sz="2000" dirty="0" smtClean="0">
                <a:latin typeface="Times New Roman" pitchFamily="18" charset="0"/>
                <a:cs typeface="Times New Roman" pitchFamily="18" charset="0"/>
              </a:rPr>
              <a:t>Automating </a:t>
            </a:r>
            <a:r>
              <a:rPr lang="en-US" sz="2000" dirty="0">
                <a:latin typeface="Times New Roman" pitchFamily="18" charset="0"/>
                <a:cs typeface="Times New Roman" pitchFamily="18" charset="0"/>
              </a:rPr>
              <a:t>data pipelines.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Excel </a:t>
            </a:r>
            <a:r>
              <a:rPr lang="en-US" sz="2000" dirty="0">
                <a:latin typeface="Times New Roman" pitchFamily="18" charset="0"/>
                <a:cs typeface="Times New Roman" pitchFamily="18" charset="0"/>
              </a:rPr>
              <a:t>Automation and Visual Basic for Applications (VBA): </a:t>
            </a:r>
            <a:r>
              <a:rPr lang="en-US" sz="2000" dirty="0" smtClean="0">
                <a:latin typeface="Times New Roman" pitchFamily="18" charset="0"/>
                <a:cs typeface="Times New Roman" pitchFamily="18" charset="0"/>
              </a:rPr>
              <a:t>Macro </a:t>
            </a:r>
            <a:r>
              <a:rPr lang="en-US" sz="2000" dirty="0">
                <a:latin typeface="Times New Roman" pitchFamily="18" charset="0"/>
                <a:cs typeface="Times New Roman" pitchFamily="18" charset="0"/>
              </a:rPr>
              <a:t>recording and editing, User-defined functions (UDFs), </a:t>
            </a:r>
            <a:r>
              <a:rPr lang="en-US" sz="2000" dirty="0" smtClean="0">
                <a:latin typeface="Times New Roman" pitchFamily="18" charset="0"/>
                <a:cs typeface="Times New Roman" pitchFamily="18" charset="0"/>
              </a:rPr>
              <a:t>Error </a:t>
            </a:r>
            <a:r>
              <a:rPr lang="en-US" sz="2000" dirty="0">
                <a:latin typeface="Times New Roman" pitchFamily="18" charset="0"/>
                <a:cs typeface="Times New Roman" pitchFamily="18" charset="0"/>
              </a:rPr>
              <a:t>handling and debugging.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Power </a:t>
            </a:r>
            <a:r>
              <a:rPr lang="en-US" sz="2000" dirty="0">
                <a:latin typeface="Times New Roman" pitchFamily="18" charset="0"/>
                <a:cs typeface="Times New Roman" pitchFamily="18" charset="0"/>
              </a:rPr>
              <a:t>BI Sharing and Collaboration: Publishing and sharing reports, Collaboration features and workspaces, </a:t>
            </a:r>
            <a:r>
              <a:rPr lang="en-US" sz="2000" dirty="0" smtClean="0">
                <a:latin typeface="Times New Roman" pitchFamily="18" charset="0"/>
                <a:cs typeface="Times New Roman" pitchFamily="18" charset="0"/>
              </a:rPr>
              <a:t>Power </a:t>
            </a:r>
            <a:r>
              <a:rPr lang="en-US" sz="2000" dirty="0">
                <a:latin typeface="Times New Roman" pitchFamily="18" charset="0"/>
                <a:cs typeface="Times New Roman" pitchFamily="18" charset="0"/>
              </a:rPr>
              <a:t>BI gateways for on-premises data access. </a:t>
            </a:r>
            <a:br>
              <a:rPr lang="en-US" sz="2000" dirty="0">
                <a:latin typeface="Times New Roman" pitchFamily="18" charset="0"/>
                <a:cs typeface="Times New Roman" pitchFamily="18" charset="0"/>
              </a:rPr>
            </a:br>
            <a:r>
              <a:rPr lang="en-US" sz="2000" dirty="0" smtClean="0">
                <a:latin typeface="Times New Roman" pitchFamily="18" charset="0"/>
                <a:cs typeface="Times New Roman" pitchFamily="18" charset="0"/>
              </a:rPr>
              <a:t>Sharing </a:t>
            </a:r>
            <a:r>
              <a:rPr lang="en-US" sz="2000" dirty="0">
                <a:latin typeface="Times New Roman" pitchFamily="18" charset="0"/>
                <a:cs typeface="Times New Roman" pitchFamily="18" charset="0"/>
              </a:rPr>
              <a:t>and Collaboration in Tableau: Publishing and sharing </a:t>
            </a:r>
            <a:r>
              <a:rPr lang="en-US" sz="2000" dirty="0" smtClean="0">
                <a:latin typeface="Times New Roman" pitchFamily="18" charset="0"/>
                <a:cs typeface="Times New Roman" pitchFamily="18" charset="0"/>
              </a:rPr>
              <a:t>dashboards, User </a:t>
            </a:r>
            <a:r>
              <a:rPr lang="en-US" sz="2000" dirty="0">
                <a:latin typeface="Times New Roman" pitchFamily="18" charset="0"/>
                <a:cs typeface="Times New Roman" pitchFamily="18" charset="0"/>
              </a:rPr>
              <a:t>roles and permissions.</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216504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a:bodyPr>
          <a:lstStyle/>
          <a:p>
            <a:pPr marL="342900" indent="-342900">
              <a:buFont typeface="Arial" pitchFamily="34" charset="0"/>
              <a:buChar char="•"/>
            </a:pPr>
            <a:r>
              <a:rPr lang="en-US" b="0" dirty="0" smtClean="0">
                <a:latin typeface="Times New Roman" pitchFamily="18" charset="0"/>
                <a:cs typeface="Times New Roman" pitchFamily="18" charset="0"/>
              </a:rPr>
              <a:t>In </a:t>
            </a:r>
            <a:r>
              <a:rPr lang="en-US" b="0" dirty="0">
                <a:latin typeface="Times New Roman" pitchFamily="18" charset="0"/>
                <a:cs typeface="Times New Roman" pitchFamily="18" charset="0"/>
              </a:rPr>
              <a:t>the second line of code, we are declaring </a:t>
            </a:r>
            <a:r>
              <a:rPr lang="en-US" b="0" dirty="0" smtClean="0">
                <a:latin typeface="Times New Roman" pitchFamily="18" charset="0"/>
                <a:cs typeface="Times New Roman" pitchFamily="18" charset="0"/>
              </a:rPr>
              <a:t>variables. As </a:t>
            </a:r>
            <a:r>
              <a:rPr lang="en-US" b="0" dirty="0">
                <a:latin typeface="Times New Roman" pitchFamily="18" charset="0"/>
                <a:cs typeface="Times New Roman" pitchFamily="18" charset="0"/>
              </a:rPr>
              <a:t>Long indicates that the result of the </a:t>
            </a:r>
            <a:r>
              <a:rPr lang="en-US" b="0" dirty="0" err="1">
                <a:latin typeface="Times New Roman" pitchFamily="18" charset="0"/>
                <a:cs typeface="Times New Roman" pitchFamily="18" charset="0"/>
              </a:rPr>
              <a:t>CountWords</a:t>
            </a:r>
            <a:r>
              <a:rPr lang="en-US" b="0" dirty="0">
                <a:latin typeface="Times New Roman" pitchFamily="18" charset="0"/>
                <a:cs typeface="Times New Roman" pitchFamily="18" charset="0"/>
              </a:rPr>
              <a:t> function will be an integer.</a:t>
            </a:r>
          </a:p>
          <a:p>
            <a:pPr marL="342900" indent="-342900">
              <a:buFont typeface="Arial" pitchFamily="34" charset="0"/>
              <a:buChar char="•"/>
            </a:pPr>
            <a:r>
              <a:rPr lang="en-US" b="0" dirty="0">
                <a:latin typeface="Times New Roman" pitchFamily="18" charset="0"/>
                <a:cs typeface="Times New Roman" pitchFamily="18" charset="0"/>
              </a:rPr>
              <a:t>The Dim statement declares two variables of our function:</a:t>
            </a:r>
          </a:p>
          <a:p>
            <a:pPr marL="800100" lvl="1" indent="-342900"/>
            <a:r>
              <a:rPr lang="en-US" b="0" dirty="0" err="1">
                <a:latin typeface="Times New Roman" pitchFamily="18" charset="0"/>
                <a:cs typeface="Times New Roman" pitchFamily="18" charset="0"/>
              </a:rPr>
              <a:t>rCell</a:t>
            </a:r>
            <a:r>
              <a:rPr lang="en-US" b="0" dirty="0">
                <a:latin typeface="Times New Roman" pitchFamily="18" charset="0"/>
                <a:cs typeface="Times New Roman" pitchFamily="18" charset="0"/>
              </a:rPr>
              <a:t> is the variable of the range of cells in which we will count words.</a:t>
            </a:r>
          </a:p>
          <a:p>
            <a:pPr marL="800100" lvl="1" indent="-342900"/>
            <a:r>
              <a:rPr lang="en-US" b="0" dirty="0" err="1">
                <a:latin typeface="Times New Roman" pitchFamily="18" charset="0"/>
                <a:cs typeface="Times New Roman" pitchFamily="18" charset="0"/>
              </a:rPr>
              <a:t>lCount</a:t>
            </a:r>
            <a:r>
              <a:rPr lang="en-US" b="0" dirty="0">
                <a:latin typeface="Times New Roman" pitchFamily="18" charset="0"/>
                <a:cs typeface="Times New Roman" pitchFamily="18" charset="0"/>
              </a:rPr>
              <a:t> is an integer variable that will contain the number of words.</a:t>
            </a:r>
          </a:p>
          <a:p>
            <a:pPr marL="342900" indent="-342900">
              <a:buFont typeface="Arial" pitchFamily="34" charset="0"/>
              <a:buChar char="•"/>
            </a:pPr>
            <a:r>
              <a:rPr lang="en-US" b="0" dirty="0">
                <a:latin typeface="Times New Roman" pitchFamily="18" charset="0"/>
                <a:cs typeface="Times New Roman" pitchFamily="18" charset="0"/>
              </a:rPr>
              <a:t>The For Each argument is designed to perform calculations on each item in a group of items (range of cells). This loop operator is used when the number of elements in the group is unknown</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a:p>
            <a:pPr marL="342900" indent="-342900">
              <a:buFont typeface="Arial" pitchFamily="34" charset="0"/>
              <a:buChar char="•"/>
            </a:pPr>
            <a:r>
              <a:rPr lang="en-US" b="0" dirty="0">
                <a:latin typeface="Times New Roman" pitchFamily="18" charset="0"/>
                <a:cs typeface="Times New Roman" pitchFamily="18" charset="0"/>
              </a:rPr>
              <a:t>Inside this loop, an operation that calculates the number of words is applied to the value of each and every cell:</a:t>
            </a:r>
          </a:p>
          <a:p>
            <a:pPr marL="342900" indent="-342900">
              <a:buFont typeface="Arial" pitchFamily="34" charset="0"/>
              <a:buChar char="•"/>
            </a:pPr>
            <a:r>
              <a:rPr lang="en-US" dirty="0">
                <a:latin typeface="Times New Roman" pitchFamily="18" charset="0"/>
                <a:cs typeface="Times New Roman" pitchFamily="18" charset="0"/>
              </a:rPr>
              <a:t>Len (Trim(</a:t>
            </a:r>
            <a:r>
              <a:rPr lang="en-US" dirty="0" err="1">
                <a:latin typeface="Times New Roman" pitchFamily="18" charset="0"/>
                <a:cs typeface="Times New Roman" pitchFamily="18" charset="0"/>
              </a:rPr>
              <a:t>rCell</a:t>
            </a:r>
            <a:r>
              <a:rPr lang="en-US" dirty="0">
                <a:latin typeface="Times New Roman" pitchFamily="18" charset="0"/>
                <a:cs typeface="Times New Roman" pitchFamily="18" charset="0"/>
              </a:rPr>
              <a:t>)) - Len(Replace(Trim(</a:t>
            </a:r>
            <a:r>
              <a:rPr lang="en-US" dirty="0" err="1">
                <a:latin typeface="Times New Roman" pitchFamily="18" charset="0"/>
                <a:cs typeface="Times New Roman" pitchFamily="18" charset="0"/>
              </a:rPr>
              <a:t>rCell</a:t>
            </a:r>
            <a:r>
              <a:rPr lang="en-US" dirty="0">
                <a:latin typeface="Times New Roman" pitchFamily="18" charset="0"/>
                <a:cs typeface="Times New Roman" pitchFamily="18" charset="0"/>
              </a:rPr>
              <a:t>), " ", "")) + 1</a:t>
            </a:r>
          </a:p>
          <a:p>
            <a:pPr marL="342900" indent="-342900">
              <a:buFont typeface="Arial" pitchFamily="34" charset="0"/>
              <a:buChar char="•"/>
            </a:pPr>
            <a:r>
              <a:rPr lang="en-US" b="0" dirty="0">
                <a:latin typeface="Times New Roman" pitchFamily="18" charset="0"/>
                <a:cs typeface="Times New Roman" pitchFamily="18" charset="0"/>
              </a:rPr>
              <a:t>As you can see, this is a regular Excel formula that uses the standard text functions: </a:t>
            </a:r>
            <a:r>
              <a:rPr lang="en-US" b="0" dirty="0">
                <a:latin typeface="Times New Roman" pitchFamily="18" charset="0"/>
                <a:cs typeface="Times New Roman" pitchFamily="18" charset="0"/>
                <a:hlinkClick r:id="rId2"/>
              </a:rPr>
              <a:t>LEN</a:t>
            </a:r>
            <a:r>
              <a:rPr lang="en-US" b="0" dirty="0">
                <a:latin typeface="Times New Roman" pitchFamily="18" charset="0"/>
                <a:cs typeface="Times New Roman" pitchFamily="18" charset="0"/>
              </a:rPr>
              <a:t>, </a:t>
            </a:r>
            <a:r>
              <a:rPr lang="en-US" b="0" dirty="0">
                <a:latin typeface="Times New Roman" pitchFamily="18" charset="0"/>
                <a:cs typeface="Times New Roman" pitchFamily="18" charset="0"/>
                <a:hlinkClick r:id="rId3"/>
              </a:rPr>
              <a:t>TRIM</a:t>
            </a:r>
            <a:r>
              <a:rPr lang="en-US" b="0" dirty="0">
                <a:latin typeface="Times New Roman" pitchFamily="18" charset="0"/>
                <a:cs typeface="Times New Roman" pitchFamily="18" charset="0"/>
              </a:rPr>
              <a:t> and </a:t>
            </a:r>
            <a:r>
              <a:rPr lang="en-US" b="0" dirty="0">
                <a:latin typeface="Times New Roman" pitchFamily="18" charset="0"/>
                <a:cs typeface="Times New Roman" pitchFamily="18" charset="0"/>
                <a:hlinkClick r:id="rId4"/>
              </a:rPr>
              <a:t>REPLACE</a:t>
            </a:r>
            <a:r>
              <a:rPr lang="en-US" b="0" dirty="0">
                <a:latin typeface="Times New Roman" pitchFamily="18" charset="0"/>
                <a:cs typeface="Times New Roman" pitchFamily="18" charset="0"/>
              </a:rPr>
              <a:t>. Instead of the cell reference, we use the range variable </a:t>
            </a:r>
            <a:r>
              <a:rPr lang="en-US" b="0" dirty="0" err="1">
                <a:latin typeface="Times New Roman" pitchFamily="18" charset="0"/>
                <a:cs typeface="Times New Roman" pitchFamily="18" charset="0"/>
              </a:rPr>
              <a:t>rCell</a:t>
            </a:r>
            <a:r>
              <a:rPr lang="en-US" b="0" dirty="0">
                <a:latin typeface="Times New Roman" pitchFamily="18" charset="0"/>
                <a:cs typeface="Times New Roman" pitchFamily="18" charset="0"/>
              </a:rPr>
              <a:t>. Hence, for each cell of the range, we sequentially count the number of words in it</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2958364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buFont typeface="Arial" pitchFamily="34" charset="0"/>
              <a:buChar char="•"/>
            </a:pPr>
            <a:r>
              <a:rPr lang="en-US" b="0" dirty="0">
                <a:latin typeface="Times New Roman" pitchFamily="18" charset="0"/>
                <a:cs typeface="Times New Roman" pitchFamily="18" charset="0"/>
              </a:rPr>
              <a:t>The counted numbers are summed up and stored in the </a:t>
            </a:r>
            <a:r>
              <a:rPr lang="en-US" b="0" dirty="0" err="1">
                <a:latin typeface="Times New Roman" pitchFamily="18" charset="0"/>
                <a:cs typeface="Times New Roman" pitchFamily="18" charset="0"/>
              </a:rPr>
              <a:t>lCount</a:t>
            </a:r>
            <a:r>
              <a:rPr lang="en-US" b="0" dirty="0">
                <a:latin typeface="Times New Roman" pitchFamily="18" charset="0"/>
                <a:cs typeface="Times New Roman" pitchFamily="18" charset="0"/>
              </a:rPr>
              <a:t> variable:</a:t>
            </a:r>
          </a:p>
          <a:p>
            <a:pPr marL="342900" indent="-342900">
              <a:buFont typeface="Arial" pitchFamily="34" charset="0"/>
              <a:buChar char="•"/>
            </a:pPr>
            <a:r>
              <a:rPr lang="en-US" b="0" dirty="0" err="1">
                <a:latin typeface="Times New Roman" pitchFamily="18" charset="0"/>
                <a:cs typeface="Times New Roman" pitchFamily="18" charset="0"/>
              </a:rPr>
              <a:t>lCount</a:t>
            </a:r>
            <a:r>
              <a:rPr lang="en-US" b="0" dirty="0">
                <a:latin typeface="Times New Roman" pitchFamily="18" charset="0"/>
                <a:cs typeface="Times New Roman" pitchFamily="18" charset="0"/>
              </a:rPr>
              <a:t> = </a:t>
            </a:r>
            <a:r>
              <a:rPr lang="en-US" b="0" dirty="0" err="1">
                <a:latin typeface="Times New Roman" pitchFamily="18" charset="0"/>
                <a:cs typeface="Times New Roman" pitchFamily="18" charset="0"/>
              </a:rPr>
              <a:t>lCount</a:t>
            </a:r>
            <a:r>
              <a:rPr lang="en-US" b="0" dirty="0">
                <a:latin typeface="Times New Roman" pitchFamily="18" charset="0"/>
                <a:cs typeface="Times New Roman" pitchFamily="18" charset="0"/>
              </a:rPr>
              <a:t> + Len (Trim(</a:t>
            </a:r>
            <a:r>
              <a:rPr lang="en-US" b="0" dirty="0" err="1">
                <a:latin typeface="Times New Roman" pitchFamily="18" charset="0"/>
                <a:cs typeface="Times New Roman" pitchFamily="18" charset="0"/>
              </a:rPr>
              <a:t>rCell</a:t>
            </a:r>
            <a:r>
              <a:rPr lang="en-US" b="0" dirty="0">
                <a:latin typeface="Times New Roman" pitchFamily="18" charset="0"/>
                <a:cs typeface="Times New Roman" pitchFamily="18" charset="0"/>
              </a:rPr>
              <a:t>)) - Len(Replace(Trim(</a:t>
            </a:r>
            <a:r>
              <a:rPr lang="en-US" b="0" dirty="0" err="1">
                <a:latin typeface="Times New Roman" pitchFamily="18" charset="0"/>
                <a:cs typeface="Times New Roman" pitchFamily="18" charset="0"/>
              </a:rPr>
              <a:t>rCell</a:t>
            </a:r>
            <a:r>
              <a:rPr lang="en-US" b="0" dirty="0">
                <a:latin typeface="Times New Roman" pitchFamily="18" charset="0"/>
                <a:cs typeface="Times New Roman" pitchFamily="18" charset="0"/>
              </a:rPr>
              <a:t>), " ", "")) + 1</a:t>
            </a:r>
          </a:p>
          <a:p>
            <a:pPr marL="342900" indent="-342900">
              <a:buFont typeface="Arial" pitchFamily="34" charset="0"/>
              <a:buChar char="•"/>
            </a:pPr>
            <a:r>
              <a:rPr lang="en-US" b="0" dirty="0">
                <a:latin typeface="Times New Roman" pitchFamily="18" charset="0"/>
                <a:cs typeface="Times New Roman" pitchFamily="18" charset="0"/>
              </a:rPr>
              <a:t>When the loop is finished, the value of the variable is assigned to the function.</a:t>
            </a:r>
          </a:p>
          <a:p>
            <a:pPr marL="342900" indent="-342900">
              <a:buFont typeface="Arial" pitchFamily="34" charset="0"/>
              <a:buChar char="•"/>
            </a:pPr>
            <a:r>
              <a:rPr lang="en-US" b="0" dirty="0" err="1">
                <a:latin typeface="Times New Roman" pitchFamily="18" charset="0"/>
                <a:cs typeface="Times New Roman" pitchFamily="18" charset="0"/>
              </a:rPr>
              <a:t>CountWords</a:t>
            </a:r>
            <a:r>
              <a:rPr lang="en-US" b="0" dirty="0">
                <a:latin typeface="Times New Roman" pitchFamily="18" charset="0"/>
                <a:cs typeface="Times New Roman" pitchFamily="18" charset="0"/>
              </a:rPr>
              <a:t> = </a:t>
            </a:r>
            <a:r>
              <a:rPr lang="en-US" b="0" dirty="0" err="1">
                <a:latin typeface="Times New Roman" pitchFamily="18" charset="0"/>
                <a:cs typeface="Times New Roman" pitchFamily="18" charset="0"/>
              </a:rPr>
              <a:t>lCount</a:t>
            </a:r>
            <a:endParaRPr lang="en-US" b="0" dirty="0">
              <a:latin typeface="Times New Roman" pitchFamily="18" charset="0"/>
              <a:cs typeface="Times New Roman" pitchFamily="18" charset="0"/>
            </a:endParaRPr>
          </a:p>
          <a:p>
            <a:pPr marL="342900" indent="-342900">
              <a:buFont typeface="Arial" pitchFamily="34" charset="0"/>
              <a:buChar char="•"/>
            </a:pPr>
            <a:r>
              <a:rPr lang="en-US" b="0" dirty="0">
                <a:latin typeface="Times New Roman" pitchFamily="18" charset="0"/>
                <a:cs typeface="Times New Roman" pitchFamily="18" charset="0"/>
              </a:rPr>
              <a:t>The function returns the result of this variable to the cell of the worksheet, which is the total number of words.</a:t>
            </a:r>
          </a:p>
          <a:p>
            <a:pPr marL="342900" indent="-342900">
              <a:buFont typeface="Arial" pitchFamily="34" charset="0"/>
              <a:buChar char="•"/>
            </a:pPr>
            <a:r>
              <a:rPr lang="en-US" b="0" dirty="0">
                <a:latin typeface="Times New Roman" pitchFamily="18" charset="0"/>
                <a:cs typeface="Times New Roman" pitchFamily="18" charset="0"/>
              </a:rPr>
              <a:t>It is this line of code that ensures that the function will return the </a:t>
            </a:r>
            <a:r>
              <a:rPr lang="en-US" b="0" dirty="0" err="1">
                <a:latin typeface="Times New Roman" pitchFamily="18" charset="0"/>
                <a:cs typeface="Times New Roman" pitchFamily="18" charset="0"/>
              </a:rPr>
              <a:t>lCount</a:t>
            </a:r>
            <a:r>
              <a:rPr lang="en-US" b="0" dirty="0">
                <a:latin typeface="Times New Roman" pitchFamily="18" charset="0"/>
                <a:cs typeface="Times New Roman" pitchFamily="18" charset="0"/>
              </a:rPr>
              <a:t> value to the cell from which it was called</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3753106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buFont typeface="Wingdings" pitchFamily="2" charset="2"/>
              <a:buChar char="Ø"/>
            </a:pPr>
            <a:r>
              <a:rPr lang="en-US" dirty="0">
                <a:latin typeface="Times New Roman" pitchFamily="18" charset="0"/>
                <a:cs typeface="Times New Roman" pitchFamily="18" charset="0"/>
              </a:rPr>
              <a:t>Error handling and </a:t>
            </a:r>
            <a:r>
              <a:rPr lang="en-US" dirty="0" smtClean="0">
                <a:latin typeface="Times New Roman" pitchFamily="18" charset="0"/>
                <a:cs typeface="Times New Roman" pitchFamily="18" charset="0"/>
              </a:rPr>
              <a:t>debugging</a:t>
            </a:r>
          </a:p>
          <a:p>
            <a:pPr marL="342900" indent="-342900" fontAlgn="base">
              <a:buFont typeface="Arial" pitchFamily="34" charset="0"/>
              <a:buChar char="•"/>
            </a:pPr>
            <a:r>
              <a:rPr lang="en-US" b="0" dirty="0">
                <a:latin typeface="Times New Roman" pitchFamily="18" charset="0"/>
                <a:cs typeface="Times New Roman" pitchFamily="18" charset="0"/>
              </a:rPr>
              <a:t>VBA Errors</a:t>
            </a:r>
          </a:p>
          <a:p>
            <a:pPr marL="342900" indent="-342900" fontAlgn="base">
              <a:buFont typeface="Arial" pitchFamily="34" charset="0"/>
              <a:buChar char="•"/>
            </a:pPr>
            <a:r>
              <a:rPr lang="en-US" b="0" dirty="0">
                <a:latin typeface="Times New Roman" pitchFamily="18" charset="0"/>
                <a:cs typeface="Times New Roman" pitchFamily="18" charset="0"/>
              </a:rPr>
              <a:t>There are three types of errors in VBA:</a:t>
            </a:r>
          </a:p>
          <a:p>
            <a:pPr marL="800100" lvl="1" indent="-342900" fontAlgn="base"/>
            <a:r>
              <a:rPr lang="en-US" b="0" dirty="0">
                <a:latin typeface="Times New Roman" pitchFamily="18" charset="0"/>
                <a:cs typeface="Times New Roman" pitchFamily="18" charset="0"/>
              </a:rPr>
              <a:t>Syntax</a:t>
            </a:r>
          </a:p>
          <a:p>
            <a:pPr marL="800100" lvl="1" indent="-342900" fontAlgn="base"/>
            <a:r>
              <a:rPr lang="en-US" b="0" dirty="0">
                <a:latin typeface="Times New Roman" pitchFamily="18" charset="0"/>
                <a:cs typeface="Times New Roman" pitchFamily="18" charset="0"/>
              </a:rPr>
              <a:t>Compilation</a:t>
            </a:r>
          </a:p>
          <a:p>
            <a:pPr marL="800100" lvl="1" indent="-342900" fontAlgn="base"/>
            <a:r>
              <a:rPr lang="en-US" b="0" dirty="0">
                <a:latin typeface="Times New Roman" pitchFamily="18" charset="0"/>
                <a:cs typeface="Times New Roman" pitchFamily="18" charset="0"/>
              </a:rPr>
              <a:t>Runtime</a:t>
            </a:r>
          </a:p>
          <a:p>
            <a:pPr marL="342900" indent="-342900" fontAlgn="base">
              <a:buFont typeface="Arial" pitchFamily="34" charset="0"/>
              <a:buChar char="•"/>
            </a:pPr>
            <a:r>
              <a:rPr lang="en-US" b="0" dirty="0">
                <a:latin typeface="Times New Roman" pitchFamily="18" charset="0"/>
                <a:cs typeface="Times New Roman" pitchFamily="18" charset="0"/>
              </a:rPr>
              <a:t>We use error handling to deal with runtime errors. Let’s have a look at each of these error types so that it is clear what a runtime error is</a:t>
            </a:r>
            <a:r>
              <a:rPr lang="en-US" b="0" dirty="0" smtClean="0">
                <a:latin typeface="Times New Roman" pitchFamily="18" charset="0"/>
                <a:cs typeface="Times New Roman" pitchFamily="18" charset="0"/>
              </a:rPr>
              <a:t>.</a:t>
            </a:r>
            <a:r>
              <a:rPr lang="en-US" b="0" dirty="0">
                <a:latin typeface="Times New Roman" pitchFamily="18" charset="0"/>
                <a:cs typeface="Times New Roman" pitchFamily="18" charset="0"/>
              </a:rPr>
              <a:t> </a:t>
            </a:r>
          </a:p>
          <a:p>
            <a:pPr marL="457200" indent="-457200" fontAlgn="base">
              <a:buFont typeface="+mj-lt"/>
              <a:buAutoNum type="arabicPeriod"/>
            </a:pPr>
            <a:r>
              <a:rPr lang="en-US" dirty="0">
                <a:latin typeface="Times New Roman" pitchFamily="18" charset="0"/>
                <a:cs typeface="Times New Roman" pitchFamily="18" charset="0"/>
              </a:rPr>
              <a:t>Syntax Errors</a:t>
            </a:r>
          </a:p>
          <a:p>
            <a:pPr marL="342900" indent="-342900" fontAlgn="base">
              <a:buFont typeface="Arial" pitchFamily="34" charset="0"/>
              <a:buChar char="•"/>
            </a:pPr>
            <a:r>
              <a:rPr lang="en-US" b="0" dirty="0">
                <a:latin typeface="Times New Roman" pitchFamily="18" charset="0"/>
                <a:cs typeface="Times New Roman" pitchFamily="18" charset="0"/>
              </a:rPr>
              <a:t>If you have used VBA for any length of time you will have seen a syntax error. When you type a line and press return, VBA will evaluate the syntax and if it is not correct it will display an error message.</a:t>
            </a:r>
          </a:p>
          <a:p>
            <a:pPr marL="342900" indent="-342900" fontAlgn="base">
              <a:buFont typeface="Arial" pitchFamily="34" charset="0"/>
              <a:buChar char="•"/>
            </a:pPr>
            <a:r>
              <a:rPr lang="en-US" b="0" dirty="0">
                <a:latin typeface="Times New Roman" pitchFamily="18" charset="0"/>
                <a:cs typeface="Times New Roman" pitchFamily="18" charset="0"/>
              </a:rPr>
              <a:t>For example if you type </a:t>
            </a:r>
            <a:r>
              <a:rPr lang="en-US" dirty="0">
                <a:latin typeface="Times New Roman" pitchFamily="18" charset="0"/>
                <a:cs typeface="Times New Roman" pitchFamily="18" charset="0"/>
              </a:rPr>
              <a:t>If</a:t>
            </a:r>
            <a:r>
              <a:rPr lang="en-US" b="0" dirty="0">
                <a:latin typeface="Times New Roman" pitchFamily="18" charset="0"/>
                <a:cs typeface="Times New Roman" pitchFamily="18" charset="0"/>
              </a:rPr>
              <a:t> and forget the </a:t>
            </a:r>
            <a:r>
              <a:rPr lang="en-US" dirty="0">
                <a:latin typeface="Times New Roman" pitchFamily="18" charset="0"/>
                <a:cs typeface="Times New Roman" pitchFamily="18" charset="0"/>
              </a:rPr>
              <a:t>Then</a:t>
            </a:r>
            <a:r>
              <a:rPr lang="en-US" b="0" dirty="0">
                <a:latin typeface="Times New Roman" pitchFamily="18" charset="0"/>
                <a:cs typeface="Times New Roman" pitchFamily="18" charset="0"/>
              </a:rPr>
              <a:t> keyword, VBA will display the following error </a:t>
            </a:r>
            <a:r>
              <a:rPr lang="en-US" b="0" dirty="0" smtClean="0">
                <a:latin typeface="Times New Roman" pitchFamily="18" charset="0"/>
                <a:cs typeface="Times New Roman" pitchFamily="18" charset="0"/>
              </a:rPr>
              <a:t>message.</a:t>
            </a:r>
          </a:p>
          <a:p>
            <a:pPr marL="342900" indent="-342900" fontAlgn="base">
              <a:buFont typeface="Arial" pitchFamily="34" charset="0"/>
              <a:buChar char="•"/>
            </a:pPr>
            <a:r>
              <a:rPr lang="en-US" b="0" dirty="0"/>
              <a:t>Syntax errors relate to one line only. They occur when the syntax of one line is incorrect</a:t>
            </a:r>
            <a:r>
              <a:rPr lang="en-US" b="0" dirty="0" smtClean="0"/>
              <a:t>.</a:t>
            </a:r>
            <a:endParaRPr lang="en-US" b="0" dirty="0"/>
          </a:p>
        </p:txBody>
      </p:sp>
    </p:spTree>
    <p:extLst>
      <p:ext uri="{BB962C8B-B14F-4D97-AF65-F5344CB8AC3E}">
        <p14:creationId xmlns:p14="http://schemas.microsoft.com/office/powerpoint/2010/main" val="3883188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7504" y="188640"/>
            <a:ext cx="8784976" cy="6552728"/>
          </a:xfrm>
        </p:spPr>
        <p:txBody>
          <a:bodyPr>
            <a:normAutofit/>
          </a:bodyPr>
          <a:lstStyle/>
          <a:p>
            <a:pPr marL="342900" indent="-342900" fontAlgn="base">
              <a:buFont typeface="Arial" pitchFamily="34" charset="0"/>
              <a:buChar char="•"/>
            </a:pPr>
            <a:endParaRPr lang="en-US" b="0" dirty="0" smtClean="0"/>
          </a:p>
          <a:p>
            <a:pPr marL="342900" indent="-342900" fontAlgn="base">
              <a:buFont typeface="Arial" pitchFamily="34" charset="0"/>
              <a:buChar char="•"/>
            </a:pPr>
            <a:endParaRPr lang="en-US" b="0" dirty="0"/>
          </a:p>
          <a:p>
            <a:pPr marL="342900" indent="-342900" fontAlgn="base">
              <a:buFont typeface="Arial" pitchFamily="34" charset="0"/>
              <a:buChar char="•"/>
            </a:pPr>
            <a:endParaRPr lang="en-US" b="0" dirty="0" smtClean="0"/>
          </a:p>
          <a:p>
            <a:pPr marL="342900" indent="-342900" fontAlgn="base">
              <a:buFont typeface="Arial" pitchFamily="34" charset="0"/>
              <a:buChar char="•"/>
            </a:pPr>
            <a:endParaRPr lang="en-US" b="0" dirty="0" smtClean="0"/>
          </a:p>
          <a:p>
            <a:pPr marL="342900" indent="-342900" fontAlgn="base">
              <a:buFont typeface="Arial" pitchFamily="34" charset="0"/>
              <a:buChar char="•"/>
            </a:pPr>
            <a:endParaRPr lang="en-US" b="0" dirty="0" smtClean="0"/>
          </a:p>
          <a:p>
            <a:pPr fontAlgn="base"/>
            <a:r>
              <a:rPr lang="en-US" dirty="0" smtClean="0">
                <a:latin typeface="Times New Roman" pitchFamily="18" charset="0"/>
                <a:cs typeface="Times New Roman" pitchFamily="18" charset="0"/>
              </a:rPr>
              <a:t>2.   Compilation </a:t>
            </a:r>
            <a:r>
              <a:rPr lang="en-US" dirty="0">
                <a:latin typeface="Times New Roman" pitchFamily="18" charset="0"/>
                <a:cs typeface="Times New Roman" pitchFamily="18" charset="0"/>
              </a:rPr>
              <a:t>Errors</a:t>
            </a:r>
          </a:p>
          <a:p>
            <a:pPr marL="342900" indent="-342900" fontAlgn="base">
              <a:buFont typeface="Arial" pitchFamily="34" charset="0"/>
              <a:buChar char="•"/>
            </a:pPr>
            <a:r>
              <a:rPr lang="en-US" b="0" dirty="0">
                <a:latin typeface="Times New Roman" pitchFamily="18" charset="0"/>
                <a:cs typeface="Times New Roman" pitchFamily="18" charset="0"/>
              </a:rPr>
              <a:t>Compilation errors occur over more than one line. The syntax is correct on a single line but is incorrect when all the project code is taken into account.</a:t>
            </a:r>
          </a:p>
          <a:p>
            <a:pPr marL="342900" indent="-342900" fontAlgn="base">
              <a:buFont typeface="Arial" pitchFamily="34" charset="0"/>
              <a:buChar char="•"/>
            </a:pPr>
            <a:r>
              <a:rPr lang="en-US" b="0" dirty="0">
                <a:latin typeface="Times New Roman" pitchFamily="18" charset="0"/>
                <a:cs typeface="Times New Roman" pitchFamily="18" charset="0"/>
              </a:rPr>
              <a:t>Examples of compilation errors are:</a:t>
            </a:r>
          </a:p>
          <a:p>
            <a:pPr lvl="1" fontAlgn="base"/>
            <a:r>
              <a:rPr lang="en-US" dirty="0">
                <a:latin typeface="Times New Roman" pitchFamily="18" charset="0"/>
                <a:cs typeface="Times New Roman" pitchFamily="18" charset="0"/>
              </a:rPr>
              <a:t>If</a:t>
            </a:r>
            <a:r>
              <a:rPr lang="en-US" b="0" dirty="0">
                <a:latin typeface="Times New Roman" pitchFamily="18" charset="0"/>
                <a:cs typeface="Times New Roman" pitchFamily="18" charset="0"/>
              </a:rPr>
              <a:t> statement without corresponding </a:t>
            </a:r>
            <a:r>
              <a:rPr lang="en-US" dirty="0">
                <a:latin typeface="Times New Roman" pitchFamily="18" charset="0"/>
                <a:cs typeface="Times New Roman" pitchFamily="18" charset="0"/>
              </a:rPr>
              <a:t>End If</a:t>
            </a:r>
            <a:r>
              <a:rPr lang="en-US" b="0" dirty="0">
                <a:latin typeface="Times New Roman" pitchFamily="18" charset="0"/>
                <a:cs typeface="Times New Roman" pitchFamily="18" charset="0"/>
              </a:rPr>
              <a:t> statement</a:t>
            </a:r>
          </a:p>
          <a:p>
            <a:pPr lvl="1" fontAlgn="base"/>
            <a:r>
              <a:rPr lang="en-US" dirty="0">
                <a:latin typeface="Times New Roman" pitchFamily="18" charset="0"/>
                <a:cs typeface="Times New Roman" pitchFamily="18" charset="0"/>
              </a:rPr>
              <a:t>For</a:t>
            </a:r>
            <a:r>
              <a:rPr lang="en-US" b="0" dirty="0">
                <a:latin typeface="Times New Roman" pitchFamily="18" charset="0"/>
                <a:cs typeface="Times New Roman" pitchFamily="18" charset="0"/>
              </a:rPr>
              <a:t> without </a:t>
            </a:r>
            <a:r>
              <a:rPr lang="en-US" dirty="0">
                <a:latin typeface="Times New Roman" pitchFamily="18" charset="0"/>
                <a:cs typeface="Times New Roman" pitchFamily="18" charset="0"/>
              </a:rPr>
              <a:t>Next</a:t>
            </a:r>
            <a:endParaRPr lang="en-US" b="0" dirty="0">
              <a:latin typeface="Times New Roman" pitchFamily="18" charset="0"/>
              <a:cs typeface="Times New Roman" pitchFamily="18" charset="0"/>
            </a:endParaRPr>
          </a:p>
          <a:p>
            <a:pPr lvl="1" fontAlgn="base"/>
            <a:r>
              <a:rPr lang="en-US" dirty="0">
                <a:latin typeface="Times New Roman" pitchFamily="18" charset="0"/>
                <a:cs typeface="Times New Roman" pitchFamily="18" charset="0"/>
              </a:rPr>
              <a:t>Select</a:t>
            </a:r>
            <a:r>
              <a:rPr lang="en-US" b="0" dirty="0">
                <a:latin typeface="Times New Roman" pitchFamily="18" charset="0"/>
                <a:cs typeface="Times New Roman" pitchFamily="18" charset="0"/>
              </a:rPr>
              <a:t> without </a:t>
            </a:r>
            <a:r>
              <a:rPr lang="en-US" dirty="0">
                <a:latin typeface="Times New Roman" pitchFamily="18" charset="0"/>
                <a:cs typeface="Times New Roman" pitchFamily="18" charset="0"/>
              </a:rPr>
              <a:t>End Select</a:t>
            </a:r>
            <a:endParaRPr lang="en-US" b="0" dirty="0">
              <a:latin typeface="Times New Roman" pitchFamily="18" charset="0"/>
              <a:cs typeface="Times New Roman" pitchFamily="18" charset="0"/>
            </a:endParaRPr>
          </a:p>
          <a:p>
            <a:pPr lvl="1" fontAlgn="base"/>
            <a:r>
              <a:rPr lang="en-US" b="0" dirty="0">
                <a:latin typeface="Times New Roman" pitchFamily="18" charset="0"/>
                <a:cs typeface="Times New Roman" pitchFamily="18" charset="0"/>
              </a:rPr>
              <a:t>Calling a Sub or Function that does not exist</a:t>
            </a:r>
          </a:p>
          <a:p>
            <a:pPr lvl="1" fontAlgn="base"/>
            <a:r>
              <a:rPr lang="en-US" b="0" dirty="0">
                <a:latin typeface="Times New Roman" pitchFamily="18" charset="0"/>
                <a:cs typeface="Times New Roman" pitchFamily="18" charset="0"/>
              </a:rPr>
              <a:t>Calling a Sub or Function with the wrong parameters</a:t>
            </a:r>
          </a:p>
          <a:p>
            <a:pPr lvl="1" fontAlgn="base"/>
            <a:r>
              <a:rPr lang="en-US" b="0" dirty="0">
                <a:latin typeface="Times New Roman" pitchFamily="18" charset="0"/>
                <a:cs typeface="Times New Roman" pitchFamily="18" charset="0"/>
              </a:rPr>
              <a:t>Giving a Sub or Function the same name as a module</a:t>
            </a:r>
          </a:p>
          <a:p>
            <a:pPr lvl="1" fontAlgn="base"/>
            <a:r>
              <a:rPr lang="en-US" b="0" dirty="0">
                <a:latin typeface="Times New Roman" pitchFamily="18" charset="0"/>
                <a:cs typeface="Times New Roman" pitchFamily="18" charset="0"/>
              </a:rPr>
              <a:t>Variables not declared(</a:t>
            </a:r>
            <a:r>
              <a:rPr lang="en-US" dirty="0">
                <a:latin typeface="Times New Roman" pitchFamily="18" charset="0"/>
                <a:cs typeface="Times New Roman" pitchFamily="18" charset="0"/>
              </a:rPr>
              <a:t>Option Explicit</a:t>
            </a:r>
            <a:r>
              <a:rPr lang="en-US" b="0" dirty="0">
                <a:latin typeface="Times New Roman" pitchFamily="18" charset="0"/>
                <a:cs typeface="Times New Roman" pitchFamily="18" charset="0"/>
              </a:rPr>
              <a:t> must be present at the top of the module)</a:t>
            </a:r>
          </a:p>
          <a:p>
            <a:pPr marL="342900" indent="-342900" fontAlgn="base">
              <a:buFont typeface="Arial" pitchFamily="34" charset="0"/>
              <a:buChar char="•"/>
            </a:pPr>
            <a:endParaRPr lang="en-IN" dirty="0" smtClean="0"/>
          </a:p>
          <a:p>
            <a:pPr marL="342900" indent="-342900">
              <a:buFont typeface="Arial" pitchFamily="34" charset="0"/>
              <a:buChar char="•"/>
            </a:pPr>
            <a:endParaRPr lang="en-IN" dirty="0"/>
          </a:p>
          <a:p>
            <a:pPr marL="342900" indent="-342900">
              <a:buFont typeface="Arial" pitchFamily="34" charset="0"/>
              <a:buChar char="•"/>
            </a:pPr>
            <a:endParaRPr lang="en-IN" dirty="0" smtClean="0"/>
          </a:p>
          <a:p>
            <a:pPr marL="342900" indent="-342900">
              <a:buFont typeface="Arial" pitchFamily="34" charset="0"/>
              <a:buChar char="•"/>
            </a:pPr>
            <a:endParaRPr lang="en-IN" dirty="0"/>
          </a:p>
          <a:p>
            <a:pPr marL="342900" indent="-342900">
              <a:buFont typeface="Arial" pitchFamily="34" charset="0"/>
              <a:buChar char="•"/>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1389" y="215672"/>
            <a:ext cx="2406755" cy="1701160"/>
          </a:xfrm>
          <a:prstGeom prst="rect">
            <a:avLst/>
          </a:prstGeom>
        </p:spPr>
      </p:pic>
    </p:spTree>
    <p:extLst>
      <p:ext uri="{BB962C8B-B14F-4D97-AF65-F5344CB8AC3E}">
        <p14:creationId xmlns:p14="http://schemas.microsoft.com/office/powerpoint/2010/main" val="3133734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lnSpcReduction="10000"/>
          </a:bodyPr>
          <a:lstStyle/>
          <a:p>
            <a:pPr marL="342900" indent="-342900" fontAlgn="base">
              <a:buFont typeface="Arial" pitchFamily="34" charset="0"/>
              <a:buChar char="•"/>
            </a:pPr>
            <a:r>
              <a:rPr lang="en-US" b="0" dirty="0">
                <a:latin typeface="Times New Roman" pitchFamily="18" charset="0"/>
                <a:cs typeface="Times New Roman" pitchFamily="18" charset="0"/>
              </a:rPr>
              <a:t>Using Debug-&gt;Compile</a:t>
            </a:r>
          </a:p>
          <a:p>
            <a:pPr marL="800100" lvl="1" indent="-342900" fontAlgn="base"/>
            <a:r>
              <a:rPr lang="en-US" b="0" dirty="0">
                <a:latin typeface="Times New Roman" pitchFamily="18" charset="0"/>
                <a:cs typeface="Times New Roman" pitchFamily="18" charset="0"/>
              </a:rPr>
              <a:t>To find compilation errors, we use </a:t>
            </a:r>
            <a:r>
              <a:rPr lang="en-US" dirty="0">
                <a:latin typeface="Times New Roman" pitchFamily="18" charset="0"/>
                <a:cs typeface="Times New Roman" pitchFamily="18" charset="0"/>
              </a:rPr>
              <a:t>Debug-&gt;Compile VBA Project</a:t>
            </a:r>
            <a:r>
              <a:rPr lang="en-US" b="0" dirty="0">
                <a:latin typeface="Times New Roman" pitchFamily="18" charset="0"/>
                <a:cs typeface="Times New Roman" pitchFamily="18" charset="0"/>
              </a:rPr>
              <a:t> from the Visual Basic menu.</a:t>
            </a:r>
          </a:p>
          <a:p>
            <a:pPr marL="800100" lvl="1" indent="-342900" fontAlgn="base"/>
            <a:r>
              <a:rPr lang="en-US" b="0" dirty="0">
                <a:latin typeface="Times New Roman" pitchFamily="18" charset="0"/>
                <a:cs typeface="Times New Roman" pitchFamily="18" charset="0"/>
              </a:rPr>
              <a:t>When you select Debug-&gt;Compile, VBA displays the first error it comes across.</a:t>
            </a:r>
          </a:p>
          <a:p>
            <a:pPr marL="800100" lvl="1" indent="-342900" fontAlgn="base"/>
            <a:r>
              <a:rPr lang="en-US" b="0" dirty="0">
                <a:latin typeface="Times New Roman" pitchFamily="18" charset="0"/>
                <a:cs typeface="Times New Roman" pitchFamily="18" charset="0"/>
              </a:rPr>
              <a:t>When this error is fixed, you can run Compile again and VBA will then find the next error.</a:t>
            </a:r>
          </a:p>
          <a:p>
            <a:pPr marL="800100" lvl="1" indent="-342900" fontAlgn="base"/>
            <a:r>
              <a:rPr lang="en-US" b="0" dirty="0">
                <a:latin typeface="Times New Roman" pitchFamily="18" charset="0"/>
                <a:cs typeface="Times New Roman" pitchFamily="18" charset="0"/>
              </a:rPr>
              <a:t>Debug-&gt;Compile will also include syntax errors in it’s search which is very useful.</a:t>
            </a:r>
          </a:p>
          <a:p>
            <a:pPr marL="800100" lvl="1" indent="-342900" fontAlgn="base"/>
            <a:r>
              <a:rPr lang="en-US" b="0" dirty="0">
                <a:latin typeface="Times New Roman" pitchFamily="18" charset="0"/>
                <a:cs typeface="Times New Roman" pitchFamily="18" charset="0"/>
              </a:rPr>
              <a:t>If there are no errors left and you run Debug-&gt;Compile , it may appear that nothing happened. However, “Compile” will be grayed out in the Debug menu. This means your application has no compilation errors at the current time</a:t>
            </a:r>
            <a:r>
              <a:rPr lang="en-US" b="0" dirty="0" smtClean="0">
                <a:latin typeface="Times New Roman" pitchFamily="18" charset="0"/>
                <a:cs typeface="Times New Roman" pitchFamily="18" charset="0"/>
              </a:rPr>
              <a:t>.</a:t>
            </a:r>
            <a:r>
              <a:rPr lang="en-US" b="0" dirty="0">
                <a:latin typeface="Times New Roman" pitchFamily="18" charset="0"/>
                <a:cs typeface="Times New Roman" pitchFamily="18" charset="0"/>
              </a:rPr>
              <a:t> </a:t>
            </a:r>
          </a:p>
          <a:p>
            <a:pPr marL="342900" indent="-342900" fontAlgn="base">
              <a:buFont typeface="Arial" pitchFamily="34" charset="0"/>
              <a:buChar char="•"/>
            </a:pPr>
            <a:r>
              <a:rPr lang="en-US" b="0" dirty="0">
                <a:latin typeface="Times New Roman" pitchFamily="18" charset="0"/>
                <a:cs typeface="Times New Roman" pitchFamily="18" charset="0"/>
              </a:rPr>
              <a:t>Debug-&gt;Compile Error Summary</a:t>
            </a:r>
          </a:p>
          <a:p>
            <a:pPr marL="800100" lvl="1" indent="-342900" fontAlgn="base"/>
            <a:r>
              <a:rPr lang="en-US" b="0" dirty="0">
                <a:latin typeface="Times New Roman" pitchFamily="18" charset="0"/>
                <a:cs typeface="Times New Roman" pitchFamily="18" charset="0"/>
              </a:rPr>
              <a:t>Debug-&gt;Compile finds compilation(project wide) errors.</a:t>
            </a:r>
          </a:p>
          <a:p>
            <a:pPr marL="800100" lvl="1" indent="-342900" fontAlgn="base"/>
            <a:r>
              <a:rPr lang="en-US" b="0" dirty="0">
                <a:latin typeface="Times New Roman" pitchFamily="18" charset="0"/>
                <a:cs typeface="Times New Roman" pitchFamily="18" charset="0"/>
              </a:rPr>
              <a:t>It will also find syntax errors.</a:t>
            </a:r>
          </a:p>
          <a:p>
            <a:pPr marL="800100" lvl="1" indent="-342900" fontAlgn="base"/>
            <a:r>
              <a:rPr lang="en-US" b="0" dirty="0">
                <a:latin typeface="Times New Roman" pitchFamily="18" charset="0"/>
                <a:cs typeface="Times New Roman" pitchFamily="18" charset="0"/>
              </a:rPr>
              <a:t>It finds one error each time you use it.</a:t>
            </a:r>
          </a:p>
          <a:p>
            <a:pPr marL="800100" lvl="1" indent="-342900" fontAlgn="base"/>
            <a:r>
              <a:rPr lang="en-US" b="0" dirty="0">
                <a:latin typeface="Times New Roman" pitchFamily="18" charset="0"/>
                <a:cs typeface="Times New Roman" pitchFamily="18" charset="0"/>
              </a:rPr>
              <a:t>When there are no compilation errors left the Compile option will appear grayed out in the menu</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385395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lnSpcReduction="10000"/>
          </a:bodyPr>
          <a:lstStyle/>
          <a:p>
            <a:pPr fontAlgn="base"/>
            <a:endParaRPr lang="en-US" dirty="0" smtClean="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endParaRPr lang="en-US" dirty="0" smtClean="0">
              <a:latin typeface="Times New Roman" pitchFamily="18" charset="0"/>
              <a:cs typeface="Times New Roman" pitchFamily="18" charset="0"/>
            </a:endParaRPr>
          </a:p>
          <a:p>
            <a:pPr fontAlgn="base"/>
            <a:r>
              <a:rPr lang="en-US" dirty="0" smtClean="0">
                <a:latin typeface="Times New Roman" pitchFamily="18" charset="0"/>
                <a:cs typeface="Times New Roman" pitchFamily="18" charset="0"/>
              </a:rPr>
              <a:t>3.   Runtime </a:t>
            </a:r>
            <a:r>
              <a:rPr lang="en-US" dirty="0">
                <a:latin typeface="Times New Roman" pitchFamily="18" charset="0"/>
                <a:cs typeface="Times New Roman" pitchFamily="18" charset="0"/>
              </a:rPr>
              <a:t>Errors</a:t>
            </a:r>
          </a:p>
          <a:p>
            <a:pPr marL="342900" indent="-342900" fontAlgn="base">
              <a:buFont typeface="Arial" pitchFamily="34" charset="0"/>
              <a:buChar char="•"/>
            </a:pPr>
            <a:r>
              <a:rPr lang="en-US" b="0" dirty="0">
                <a:latin typeface="Times New Roman" pitchFamily="18" charset="0"/>
                <a:cs typeface="Times New Roman" pitchFamily="18" charset="0"/>
              </a:rPr>
              <a:t>Runtime errors occur when your application is running. They are normally outside of your control but can be caused by errors in your code.</a:t>
            </a:r>
          </a:p>
          <a:p>
            <a:pPr marL="342900" indent="-342900" fontAlgn="base">
              <a:buFont typeface="Arial" pitchFamily="34" charset="0"/>
              <a:buChar char="•"/>
            </a:pPr>
            <a:r>
              <a:rPr lang="en-US" b="0" dirty="0">
                <a:latin typeface="Times New Roman" pitchFamily="18" charset="0"/>
                <a:cs typeface="Times New Roman" pitchFamily="18" charset="0"/>
              </a:rPr>
              <a:t>For example, imagine your application reads from an external workbook. If this file gets deleted then VBA will display an error when your code tries to open it.</a:t>
            </a:r>
          </a:p>
          <a:p>
            <a:pPr marL="342900" indent="-342900" fontAlgn="base">
              <a:buFont typeface="Arial" pitchFamily="34" charset="0"/>
              <a:buChar char="•"/>
            </a:pPr>
            <a:r>
              <a:rPr lang="en-US" b="0" dirty="0">
                <a:latin typeface="Times New Roman" pitchFamily="18" charset="0"/>
                <a:cs typeface="Times New Roman" pitchFamily="18" charset="0"/>
              </a:rPr>
              <a:t>Other examples of runtime errors are</a:t>
            </a:r>
          </a:p>
          <a:p>
            <a:pPr marL="800100" lvl="1" indent="-342900" fontAlgn="base"/>
            <a:r>
              <a:rPr lang="en-US" b="0" dirty="0">
                <a:latin typeface="Times New Roman" pitchFamily="18" charset="0"/>
                <a:cs typeface="Times New Roman" pitchFamily="18" charset="0"/>
              </a:rPr>
              <a:t>a database not being available</a:t>
            </a:r>
          </a:p>
          <a:p>
            <a:pPr marL="800100" lvl="1" indent="-342900" fontAlgn="base"/>
            <a:r>
              <a:rPr lang="en-US" b="0" dirty="0">
                <a:latin typeface="Times New Roman" pitchFamily="18" charset="0"/>
                <a:cs typeface="Times New Roman" pitchFamily="18" charset="0"/>
              </a:rPr>
              <a:t>the user entering invalid data</a:t>
            </a:r>
          </a:p>
          <a:p>
            <a:pPr marL="800100" lvl="1" indent="-342900" fontAlgn="base"/>
            <a:r>
              <a:rPr lang="en-US" b="0" dirty="0">
                <a:latin typeface="Times New Roman" pitchFamily="18" charset="0"/>
                <a:cs typeface="Times New Roman" pitchFamily="18" charset="0"/>
              </a:rPr>
              <a:t>a cell containing text instead of a </a:t>
            </a:r>
            <a:r>
              <a:rPr lang="en-US" b="0" dirty="0" smtClean="0">
                <a:latin typeface="Times New Roman" pitchFamily="18" charset="0"/>
                <a:cs typeface="Times New Roman" pitchFamily="18" charset="0"/>
              </a:rPr>
              <a:t>number</a:t>
            </a:r>
            <a:endParaRPr lang="en-US" b="0"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5570" y="332656"/>
            <a:ext cx="3832860" cy="2952328"/>
          </a:xfrm>
          <a:prstGeom prst="rect">
            <a:avLst/>
          </a:prstGeom>
        </p:spPr>
      </p:pic>
    </p:spTree>
    <p:extLst>
      <p:ext uri="{BB962C8B-B14F-4D97-AF65-F5344CB8AC3E}">
        <p14:creationId xmlns:p14="http://schemas.microsoft.com/office/powerpoint/2010/main" val="89622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buFont typeface="Wingdings" pitchFamily="2" charset="2"/>
              <a:buChar char="Ø"/>
            </a:pPr>
            <a:r>
              <a:rPr lang="en-US" cap="all" dirty="0"/>
              <a:t>Power BI gateways for on-premises data access.</a:t>
            </a:r>
            <a:endParaRPr lang="en-US" b="0" dirty="0" smtClean="0"/>
          </a:p>
          <a:p>
            <a:pPr marL="342900" indent="-342900">
              <a:buFont typeface="Arial" pitchFamily="34" charset="0"/>
              <a:buChar char="•"/>
            </a:pPr>
            <a:r>
              <a:rPr lang="en-US" b="0" dirty="0" smtClean="0">
                <a:latin typeface="Times New Roman" pitchFamily="18" charset="0"/>
                <a:cs typeface="Times New Roman" pitchFamily="18" charset="0"/>
              </a:rPr>
              <a:t>The </a:t>
            </a:r>
            <a:r>
              <a:rPr lang="en-US" b="0" dirty="0">
                <a:latin typeface="Times New Roman" pitchFamily="18" charset="0"/>
                <a:cs typeface="Times New Roman" pitchFamily="18" charset="0"/>
              </a:rPr>
              <a:t>on-premises data gateway acts as a bridge to provide quick and secure data transfer between on-premises data (data that isn't in the cloud) and several Microsoft cloud services. </a:t>
            </a:r>
            <a:endParaRPr lang="en-US" b="0" dirty="0" smtClean="0">
              <a:latin typeface="Times New Roman" pitchFamily="18" charset="0"/>
              <a:cs typeface="Times New Roman" pitchFamily="18" charset="0"/>
            </a:endParaRPr>
          </a:p>
          <a:p>
            <a:pPr marL="342900" indent="-342900">
              <a:buFont typeface="Arial" pitchFamily="34" charset="0"/>
              <a:buChar char="•"/>
            </a:pPr>
            <a:r>
              <a:rPr lang="en-US" b="0" dirty="0" smtClean="0">
                <a:latin typeface="Times New Roman" pitchFamily="18" charset="0"/>
                <a:cs typeface="Times New Roman" pitchFamily="18" charset="0"/>
              </a:rPr>
              <a:t>These </a:t>
            </a:r>
            <a:r>
              <a:rPr lang="en-US" b="0" dirty="0">
                <a:latin typeface="Times New Roman" pitchFamily="18" charset="0"/>
                <a:cs typeface="Times New Roman" pitchFamily="18" charset="0"/>
              </a:rPr>
              <a:t>cloud services include Power BI, </a:t>
            </a:r>
            <a:r>
              <a:rPr lang="en-US" b="0" dirty="0" err="1">
                <a:latin typeface="Times New Roman" pitchFamily="18" charset="0"/>
                <a:cs typeface="Times New Roman" pitchFamily="18" charset="0"/>
              </a:rPr>
              <a:t>PowerApps</a:t>
            </a:r>
            <a:r>
              <a:rPr lang="en-US" b="0" dirty="0">
                <a:latin typeface="Times New Roman" pitchFamily="18" charset="0"/>
                <a:cs typeface="Times New Roman" pitchFamily="18" charset="0"/>
              </a:rPr>
              <a:t>, Power Automate, Azure Analysis Services, and Azure Logic Apps. </a:t>
            </a:r>
            <a:endParaRPr lang="en-US" b="0" dirty="0" smtClean="0">
              <a:latin typeface="Times New Roman" pitchFamily="18" charset="0"/>
              <a:cs typeface="Times New Roman" pitchFamily="18" charset="0"/>
            </a:endParaRPr>
          </a:p>
          <a:p>
            <a:pPr marL="342900" indent="-342900">
              <a:buFont typeface="Arial" pitchFamily="34" charset="0"/>
              <a:buChar char="•"/>
            </a:pPr>
            <a:r>
              <a:rPr lang="en-US" b="0" dirty="0" smtClean="0">
                <a:latin typeface="Times New Roman" pitchFamily="18" charset="0"/>
                <a:cs typeface="Times New Roman" pitchFamily="18" charset="0"/>
              </a:rPr>
              <a:t>By </a:t>
            </a:r>
            <a:r>
              <a:rPr lang="en-US" b="0" dirty="0">
                <a:latin typeface="Times New Roman" pitchFamily="18" charset="0"/>
                <a:cs typeface="Times New Roman" pitchFamily="18" charset="0"/>
              </a:rPr>
              <a:t>using a gateway, organizations can keep databases and other data sources on their on-premises networks, yet securely use that on-premises data in cloud services</a:t>
            </a:r>
            <a:r>
              <a:rPr lang="en-US" b="0" dirty="0" smtClean="0">
                <a:latin typeface="Times New Roman" pitchFamily="18" charset="0"/>
                <a:cs typeface="Times New Roman" pitchFamily="18" charset="0"/>
              </a:rPr>
              <a:t>.</a:t>
            </a:r>
          </a:p>
          <a:p>
            <a:pPr marL="342900" indent="-342900">
              <a:buFont typeface="Arial" pitchFamily="34" charset="0"/>
              <a:buChar char="•"/>
            </a:pPr>
            <a:endParaRPr lang="en-IN"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782" y="3477138"/>
            <a:ext cx="4413490" cy="3192222"/>
          </a:xfrm>
          <a:prstGeom prst="rect">
            <a:avLst/>
          </a:prstGeom>
        </p:spPr>
      </p:pic>
    </p:spTree>
    <p:extLst>
      <p:ext uri="{BB962C8B-B14F-4D97-AF65-F5344CB8AC3E}">
        <p14:creationId xmlns:p14="http://schemas.microsoft.com/office/powerpoint/2010/main" val="129861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r>
              <a:rPr lang="en-US" dirty="0">
                <a:latin typeface="Times New Roman" pitchFamily="18" charset="0"/>
                <a:cs typeface="Times New Roman" pitchFamily="18" charset="0"/>
              </a:rPr>
              <a:t>Types of gateways</a:t>
            </a:r>
          </a:p>
          <a:p>
            <a:r>
              <a:rPr lang="en-US" b="0" dirty="0">
                <a:latin typeface="Times New Roman" pitchFamily="18" charset="0"/>
                <a:cs typeface="Times New Roman" pitchFamily="18" charset="0"/>
              </a:rPr>
              <a:t>There are three different types of gateways, each for a different scenario:</a:t>
            </a:r>
          </a:p>
          <a:p>
            <a:pPr marL="457200" indent="-457200">
              <a:buFont typeface="+mj-lt"/>
              <a:buAutoNum type="arabicPeriod"/>
            </a:pPr>
            <a:r>
              <a:rPr lang="en-US" dirty="0">
                <a:latin typeface="Times New Roman" pitchFamily="18" charset="0"/>
                <a:cs typeface="Times New Roman" pitchFamily="18" charset="0"/>
              </a:rPr>
              <a:t>On-premises data gateway</a:t>
            </a:r>
            <a:r>
              <a:rPr lang="en-US" b="0" dirty="0">
                <a:latin typeface="Times New Roman" pitchFamily="18" charset="0"/>
                <a:cs typeface="Times New Roman" pitchFamily="18" charset="0"/>
              </a:rPr>
              <a:t>: Allows multiple users to connect to multiple on-premises data sources. With a single gateway installation, you can use an on-premises data gateway with all supported services. This gateway is well-suited to complex scenarios in which multiple people access multiple data sources.</a:t>
            </a:r>
          </a:p>
          <a:p>
            <a:pPr marL="457200" indent="-457200">
              <a:buFont typeface="+mj-lt"/>
              <a:buAutoNum type="arabicPeriod"/>
            </a:pPr>
            <a:r>
              <a:rPr lang="en-US" dirty="0">
                <a:latin typeface="Times New Roman" pitchFamily="18" charset="0"/>
                <a:cs typeface="Times New Roman" pitchFamily="18" charset="0"/>
              </a:rPr>
              <a:t>On-premises data gateway (personal mode)</a:t>
            </a:r>
            <a:r>
              <a:rPr lang="en-US" b="0" dirty="0">
                <a:latin typeface="Times New Roman" pitchFamily="18" charset="0"/>
                <a:cs typeface="Times New Roman" pitchFamily="18" charset="0"/>
              </a:rPr>
              <a:t>: Allows one user to connect to sources and can’t be shared with others. An on-premises data gateway (personal mode) can only be used with Power BI. This gateway is well-suited to scenarios in which you’re the only person who creates reports, and you don't need to share any data sources with others.</a:t>
            </a:r>
          </a:p>
          <a:p>
            <a:pPr marL="457200" indent="-457200">
              <a:buFont typeface="+mj-lt"/>
              <a:buAutoNum type="arabicPeriod"/>
            </a:pPr>
            <a:r>
              <a:rPr lang="en-US" dirty="0">
                <a:latin typeface="Times New Roman" pitchFamily="18" charset="0"/>
                <a:cs typeface="Times New Roman" pitchFamily="18" charset="0"/>
              </a:rPr>
              <a:t>Virtual network data gateway</a:t>
            </a:r>
            <a:r>
              <a:rPr lang="en-US" b="0" dirty="0">
                <a:latin typeface="Times New Roman" pitchFamily="18" charset="0"/>
                <a:cs typeface="Times New Roman" pitchFamily="18" charset="0"/>
              </a:rPr>
              <a:t>: Allows multiple users to connect to multiple data sources that are secured by virtual networks. No installation is required because it's a Microsoft managed service. This gateway is well-suited to complex scenarios in which multiple people access multiple data sources</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39937088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r>
              <a:rPr lang="en-US" dirty="0">
                <a:latin typeface="Times New Roman" pitchFamily="18" charset="0"/>
                <a:cs typeface="Times New Roman" pitchFamily="18" charset="0"/>
              </a:rPr>
              <a:t>Use a gateway</a:t>
            </a:r>
          </a:p>
          <a:p>
            <a:r>
              <a:rPr lang="en-US" b="0" dirty="0">
                <a:latin typeface="Times New Roman" pitchFamily="18" charset="0"/>
                <a:cs typeface="Times New Roman" pitchFamily="18" charset="0"/>
              </a:rPr>
              <a:t>There are five main steps for using a gateway:</a:t>
            </a:r>
          </a:p>
          <a:p>
            <a:pPr lvl="1"/>
            <a:r>
              <a:rPr lang="en-US" b="0" dirty="0">
                <a:latin typeface="Times New Roman" pitchFamily="18" charset="0"/>
                <a:cs typeface="Times New Roman" pitchFamily="18" charset="0"/>
              </a:rPr>
              <a:t>Download and install the gateway on a local computer.</a:t>
            </a:r>
          </a:p>
          <a:p>
            <a:pPr lvl="1"/>
            <a:r>
              <a:rPr lang="en-US" b="0" dirty="0">
                <a:latin typeface="Times New Roman" pitchFamily="18" charset="0"/>
                <a:cs typeface="Times New Roman" pitchFamily="18" charset="0"/>
              </a:rPr>
              <a:t>Configure the gateway based on your firewall and other network requirements.</a:t>
            </a:r>
          </a:p>
          <a:p>
            <a:pPr lvl="1"/>
            <a:r>
              <a:rPr lang="en-US" b="0" dirty="0">
                <a:latin typeface="Times New Roman" pitchFamily="18" charset="0"/>
                <a:cs typeface="Times New Roman" pitchFamily="18" charset="0"/>
              </a:rPr>
              <a:t>Add gateway admins who can also manage and administer other network requirements.</a:t>
            </a:r>
          </a:p>
          <a:p>
            <a:pPr lvl="1"/>
            <a:r>
              <a:rPr lang="en-US" b="0" dirty="0">
                <a:latin typeface="Times New Roman" pitchFamily="18" charset="0"/>
                <a:cs typeface="Times New Roman" pitchFamily="18" charset="0"/>
              </a:rPr>
              <a:t>Use the gateway to refresh an on-premises data source.</a:t>
            </a:r>
          </a:p>
          <a:p>
            <a:pPr lvl="1"/>
            <a:r>
              <a:rPr lang="en-US" b="0" dirty="0">
                <a:latin typeface="Times New Roman" pitchFamily="18" charset="0"/>
                <a:cs typeface="Times New Roman" pitchFamily="18" charset="0"/>
              </a:rPr>
              <a:t>Troubleshoot issues with the gateway</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3933580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lnSpcReduction="10000"/>
          </a:bodyPr>
          <a:lstStyle/>
          <a:p>
            <a:pPr marL="342900" indent="-342900">
              <a:buFont typeface="Wingdings" pitchFamily="2" charset="2"/>
              <a:buChar char="Ø"/>
            </a:pPr>
            <a:r>
              <a:rPr lang="en-US" dirty="0">
                <a:latin typeface="Times New Roman" pitchFamily="18" charset="0"/>
                <a:cs typeface="Times New Roman" pitchFamily="18" charset="0"/>
              </a:rPr>
              <a:t>User roles and </a:t>
            </a:r>
            <a:r>
              <a:rPr lang="en-US" dirty="0" smtClean="0">
                <a:latin typeface="Times New Roman" pitchFamily="18" charset="0"/>
                <a:cs typeface="Times New Roman" pitchFamily="18" charset="0"/>
              </a:rPr>
              <a:t>permissions</a:t>
            </a:r>
          </a:p>
          <a:p>
            <a:pPr marL="342900" indent="-342900">
              <a:buFont typeface="Arial" pitchFamily="34" charset="0"/>
              <a:buChar char="•"/>
            </a:pPr>
            <a:r>
              <a:rPr lang="en-US" b="0" dirty="0">
                <a:latin typeface="Times New Roman" pitchFamily="18" charset="0"/>
                <a:cs typeface="Times New Roman" pitchFamily="18" charset="0"/>
              </a:rPr>
              <a:t>Adding a user to Tableau Cloud requires an available license. (Users can also be added as unlicensed and configured so they will consume a license only when they first sign in. </a:t>
            </a:r>
            <a:endParaRPr lang="en-US" b="0" dirty="0" smtClean="0">
              <a:latin typeface="Times New Roman" pitchFamily="18" charset="0"/>
              <a:cs typeface="Times New Roman" pitchFamily="18" charset="0"/>
            </a:endParaRPr>
          </a:p>
          <a:p>
            <a:pPr marL="342900" indent="-342900">
              <a:buFont typeface="Arial" pitchFamily="34" charset="0"/>
              <a:buChar char="•"/>
            </a:pPr>
            <a:r>
              <a:rPr lang="en-US" b="0" dirty="0" smtClean="0">
                <a:latin typeface="Times New Roman" pitchFamily="18" charset="0"/>
                <a:cs typeface="Times New Roman" pitchFamily="18" charset="0"/>
              </a:rPr>
              <a:t>For </a:t>
            </a:r>
            <a:r>
              <a:rPr lang="en-US" b="0" dirty="0">
                <a:latin typeface="Times New Roman" pitchFamily="18" charset="0"/>
                <a:cs typeface="Times New Roman" pitchFamily="18" charset="0"/>
              </a:rPr>
              <a:t>each site the user belongs to they have exactly one site role, restricted by their license. A user has permissions for content on the site, restricted by what their site role allows.</a:t>
            </a:r>
          </a:p>
          <a:p>
            <a:pPr marL="342900" indent="-342900">
              <a:buFont typeface="Arial" pitchFamily="34" charset="0"/>
              <a:buChar char="•"/>
            </a:pPr>
            <a:r>
              <a:rPr lang="en-US" b="0" dirty="0">
                <a:latin typeface="Times New Roman" pitchFamily="18" charset="0"/>
                <a:cs typeface="Times New Roman" pitchFamily="18" charset="0"/>
              </a:rPr>
              <a:t>Licenses and site roles apply to users. Permission capabilities apply to content.</a:t>
            </a:r>
          </a:p>
          <a:p>
            <a:pPr marL="342900" indent="-342900">
              <a:buFont typeface="Courier New" pitchFamily="49" charset="0"/>
              <a:buChar char="o"/>
            </a:pPr>
            <a:r>
              <a:rPr lang="en-US" dirty="0">
                <a:latin typeface="Times New Roman" pitchFamily="18" charset="0"/>
                <a:cs typeface="Times New Roman" pitchFamily="18" charset="0"/>
              </a:rPr>
              <a:t>Licenses</a:t>
            </a:r>
            <a:r>
              <a:rPr lang="en-US" b="0" dirty="0">
                <a:latin typeface="Times New Roman" pitchFamily="18" charset="0"/>
                <a:cs typeface="Times New Roman" pitchFamily="18" charset="0"/>
              </a:rPr>
              <a:t> are assigned to a user when they are created (or sign in for the first time) on the Tableau Server or Tableau Cloud site. Users are licensed as a </a:t>
            </a:r>
            <a:r>
              <a:rPr lang="en-US" dirty="0">
                <a:latin typeface="Times New Roman" pitchFamily="18" charset="0"/>
                <a:cs typeface="Times New Roman" pitchFamily="18" charset="0"/>
              </a:rPr>
              <a:t>Creator</a:t>
            </a:r>
            <a:r>
              <a:rPr lang="en-US" b="0" dirty="0">
                <a:latin typeface="Times New Roman" pitchFamily="18" charset="0"/>
                <a:cs typeface="Times New Roman" pitchFamily="18" charset="0"/>
              </a:rPr>
              <a:t>, </a:t>
            </a:r>
            <a:r>
              <a:rPr lang="en-US" dirty="0">
                <a:latin typeface="Times New Roman" pitchFamily="18" charset="0"/>
                <a:cs typeface="Times New Roman" pitchFamily="18" charset="0"/>
              </a:rPr>
              <a:t>Explorer</a:t>
            </a:r>
            <a:r>
              <a:rPr lang="en-US" b="0" dirty="0">
                <a:latin typeface="Times New Roman" pitchFamily="18" charset="0"/>
                <a:cs typeface="Times New Roman" pitchFamily="18" charset="0"/>
              </a:rPr>
              <a:t>, or </a:t>
            </a:r>
            <a:r>
              <a:rPr lang="en-US" dirty="0">
                <a:latin typeface="Times New Roman" pitchFamily="18" charset="0"/>
                <a:cs typeface="Times New Roman" pitchFamily="18" charset="0"/>
              </a:rPr>
              <a:t>Viewer</a:t>
            </a:r>
            <a:r>
              <a:rPr lang="en-US" b="0" dirty="0">
                <a:latin typeface="Times New Roman" pitchFamily="18" charset="0"/>
                <a:cs typeface="Times New Roman" pitchFamily="18" charset="0"/>
              </a:rPr>
              <a:t>.</a:t>
            </a:r>
          </a:p>
          <a:p>
            <a:pPr marL="342900" indent="-342900">
              <a:buFont typeface="Arial" pitchFamily="34" charset="0"/>
              <a:buChar char="•"/>
            </a:pPr>
            <a:r>
              <a:rPr lang="en-US" b="0" dirty="0">
                <a:latin typeface="Times New Roman" pitchFamily="18" charset="0"/>
                <a:cs typeface="Times New Roman" pitchFamily="18" charset="0"/>
              </a:rPr>
              <a:t>License levels are consumed based on the maximum </a:t>
            </a:r>
            <a:r>
              <a:rPr lang="en-US" b="0" i="1" dirty="0">
                <a:latin typeface="Times New Roman" pitchFamily="18" charset="0"/>
                <a:cs typeface="Times New Roman" pitchFamily="18" charset="0"/>
              </a:rPr>
              <a:t>site role</a:t>
            </a:r>
            <a:r>
              <a:rPr lang="en-US" b="0" dirty="0">
                <a:latin typeface="Times New Roman" pitchFamily="18" charset="0"/>
                <a:cs typeface="Times New Roman" pitchFamily="18" charset="0"/>
              </a:rPr>
              <a:t> a user can have on that server.</a:t>
            </a:r>
          </a:p>
          <a:p>
            <a:pPr lvl="1"/>
            <a:r>
              <a:rPr lang="en-US" dirty="0">
                <a:latin typeface="Times New Roman" pitchFamily="18" charset="0"/>
                <a:cs typeface="Times New Roman" pitchFamily="18" charset="0"/>
              </a:rPr>
              <a:t>Site Administrator Creator and Creator site roles use a Creator license.</a:t>
            </a:r>
          </a:p>
          <a:p>
            <a:pPr lvl="1"/>
            <a:r>
              <a:rPr lang="en-US" dirty="0">
                <a:latin typeface="Times New Roman" pitchFamily="18" charset="0"/>
                <a:cs typeface="Times New Roman" pitchFamily="18" charset="0"/>
              </a:rPr>
              <a:t>Site Administrator Explorer, Explorer (can publish), and Explorer site roles use at least an Explorer license.</a:t>
            </a:r>
          </a:p>
          <a:p>
            <a:pPr lvl="1"/>
            <a:r>
              <a:rPr lang="en-US" dirty="0">
                <a:latin typeface="Times New Roman" pitchFamily="18" charset="0"/>
                <a:cs typeface="Times New Roman" pitchFamily="18" charset="0"/>
              </a:rPr>
              <a:t>Viewer site role uses at least a Viewer license.</a:t>
            </a:r>
          </a:p>
          <a:p>
            <a:pPr lvl="1"/>
            <a:r>
              <a:rPr lang="en-US" dirty="0">
                <a:latin typeface="Times New Roman" pitchFamily="18" charset="0"/>
                <a:cs typeface="Times New Roman" pitchFamily="18" charset="0"/>
              </a:rPr>
              <a:t>An unlicensed user can exist on the site, but they cannot sign in unless they were added with grant site role on sign in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12920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a:lnSpc>
                <a:spcPct val="150000"/>
              </a:lnSpc>
            </a:pPr>
            <a:r>
              <a:rPr lang="en-US" sz="2800" dirty="0">
                <a:latin typeface="Times New Roman" pitchFamily="18" charset="0"/>
                <a:cs typeface="Times New Roman" pitchFamily="18" charset="0"/>
              </a:rPr>
              <a:t>complex data engineering challenges and solutions.</a:t>
            </a:r>
            <a:endParaRPr lang="en-US" sz="2800" dirty="0" smtClean="0"/>
          </a:p>
          <a:p>
            <a:pPr>
              <a:lnSpc>
                <a:spcPct val="150000"/>
              </a:lnSpc>
            </a:pPr>
            <a:r>
              <a:rPr lang="en-US" b="0" dirty="0" smtClean="0"/>
              <a:t>1</a:t>
            </a:r>
            <a:r>
              <a:rPr lang="en-US" b="0" dirty="0"/>
              <a:t>. Data Ingestion Challenges</a:t>
            </a:r>
          </a:p>
          <a:p>
            <a:pPr>
              <a:lnSpc>
                <a:spcPct val="150000"/>
              </a:lnSpc>
            </a:pPr>
            <a:r>
              <a:rPr lang="en-US" b="0" dirty="0"/>
              <a:t>2. Data Integration Challenges</a:t>
            </a:r>
            <a:endParaRPr lang="en-IN" b="0" dirty="0"/>
          </a:p>
          <a:p>
            <a:pPr>
              <a:lnSpc>
                <a:spcPct val="150000"/>
              </a:lnSpc>
            </a:pPr>
            <a:r>
              <a:rPr lang="en-US" b="0" dirty="0"/>
              <a:t>3. Data Storage Challenges</a:t>
            </a:r>
            <a:endParaRPr lang="en-IN" b="0" dirty="0"/>
          </a:p>
          <a:p>
            <a:pPr>
              <a:lnSpc>
                <a:spcPct val="150000"/>
              </a:lnSpc>
            </a:pPr>
            <a:r>
              <a:rPr lang="en-US" b="0" dirty="0"/>
              <a:t>4. Data Processing Challenges</a:t>
            </a:r>
            <a:endParaRPr lang="en-IN" b="0" dirty="0"/>
          </a:p>
          <a:p>
            <a:pPr>
              <a:lnSpc>
                <a:spcPct val="150000"/>
              </a:lnSpc>
            </a:pPr>
            <a:r>
              <a:rPr lang="en-US" b="0" dirty="0"/>
              <a:t>5. Data Quality and Governance Challenges</a:t>
            </a:r>
            <a:endParaRPr lang="en-IN" b="0" dirty="0"/>
          </a:p>
          <a:p>
            <a:pPr>
              <a:lnSpc>
                <a:spcPct val="150000"/>
              </a:lnSpc>
            </a:pPr>
            <a:r>
              <a:rPr lang="en-US" b="0" dirty="0"/>
              <a:t>6. Data Pipeline Orchestration </a:t>
            </a:r>
            <a:r>
              <a:rPr lang="en-US" b="0" dirty="0" smtClean="0"/>
              <a:t>Challenges</a:t>
            </a:r>
            <a:endParaRPr lang="en-IN" b="0" dirty="0"/>
          </a:p>
        </p:txBody>
      </p:sp>
    </p:spTree>
    <p:extLst>
      <p:ext uri="{BB962C8B-B14F-4D97-AF65-F5344CB8AC3E}">
        <p14:creationId xmlns:p14="http://schemas.microsoft.com/office/powerpoint/2010/main" val="2119614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a:bodyPr>
          <a:lstStyle/>
          <a:p>
            <a:pPr marL="342900" indent="-342900">
              <a:lnSpc>
                <a:spcPct val="150000"/>
              </a:lnSpc>
              <a:buFont typeface="Arial" pitchFamily="34" charset="0"/>
              <a:buChar char="•"/>
            </a:pPr>
            <a:r>
              <a:rPr lang="en-US" b="0" dirty="0">
                <a:latin typeface="Times New Roman" pitchFamily="18" charset="0"/>
                <a:cs typeface="Times New Roman" pitchFamily="18" charset="0"/>
              </a:rPr>
              <a:t>For Tableau Cloud, a user consumes a license per site and has only one site role</a:t>
            </a:r>
            <a:r>
              <a:rPr lang="en-US" b="0"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a:p>
            <a:pPr marL="342900" indent="-342900">
              <a:lnSpc>
                <a:spcPct val="150000"/>
              </a:lnSpc>
              <a:buFont typeface="Courier New" pitchFamily="49" charset="0"/>
              <a:buChar char="o"/>
            </a:pPr>
            <a:r>
              <a:rPr lang="en-US" dirty="0" smtClean="0">
                <a:latin typeface="Times New Roman" pitchFamily="18" charset="0"/>
                <a:cs typeface="Times New Roman" pitchFamily="18" charset="0"/>
              </a:rPr>
              <a:t>Site </a:t>
            </a:r>
            <a:r>
              <a:rPr lang="en-US" dirty="0">
                <a:latin typeface="Times New Roman" pitchFamily="18" charset="0"/>
                <a:cs typeface="Times New Roman" pitchFamily="18" charset="0"/>
              </a:rPr>
              <a:t>roles</a:t>
            </a:r>
            <a:r>
              <a:rPr lang="en-US" b="0" dirty="0">
                <a:latin typeface="Times New Roman" pitchFamily="18" charset="0"/>
                <a:cs typeface="Times New Roman" pitchFamily="18" charset="0"/>
              </a:rPr>
              <a:t> are assigned to a user for each site they are a member of.</a:t>
            </a:r>
          </a:p>
          <a:p>
            <a:pPr lvl="1">
              <a:lnSpc>
                <a:spcPct val="150000"/>
              </a:lnSpc>
            </a:pPr>
            <a:r>
              <a:rPr lang="en-US" b="0" dirty="0">
                <a:latin typeface="Times New Roman" pitchFamily="18" charset="0"/>
                <a:cs typeface="Times New Roman" pitchFamily="18" charset="0"/>
              </a:rPr>
              <a:t>Site roles determine the maximum capabilities a user can have in that site. (For example, a user with a site role of Viewer will never be able to download a data source even if that capability is explicitly granted to them on a specific data source.)</a:t>
            </a:r>
          </a:p>
          <a:p>
            <a:pPr lvl="1">
              <a:lnSpc>
                <a:spcPct val="150000"/>
              </a:lnSpc>
            </a:pPr>
            <a:r>
              <a:rPr lang="en-US" b="0" dirty="0">
                <a:latin typeface="Times New Roman" pitchFamily="18" charset="0"/>
                <a:cs typeface="Times New Roman" pitchFamily="18" charset="0"/>
              </a:rPr>
              <a:t>Site roles do not inherently grant any capabilities in and of themselves—with the exception of the administrator site roles. Administrators always have all capabilities applicable to their license level</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924285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lnSpc>
                <a:spcPct val="150000"/>
              </a:lnSpc>
              <a:buFont typeface="Courier New" pitchFamily="49" charset="0"/>
              <a:buChar char="o"/>
            </a:pPr>
            <a:r>
              <a:rPr lang="en-US" dirty="0">
                <a:latin typeface="Times New Roman" pitchFamily="18" charset="0"/>
                <a:cs typeface="Times New Roman" pitchFamily="18" charset="0"/>
              </a:rPr>
              <a:t>Permissions</a:t>
            </a:r>
            <a:r>
              <a:rPr lang="en-US" b="0" dirty="0">
                <a:latin typeface="Times New Roman" pitchFamily="18" charset="0"/>
                <a:cs typeface="Times New Roman" pitchFamily="18" charset="0"/>
              </a:rPr>
              <a:t> consist of capabilities, like the ability to save to a project, web edit a workbook, connect to a data source, etc. They apply to group or user on a specific piece of content (project, data source, workbook, view, or flow).</a:t>
            </a:r>
          </a:p>
          <a:p>
            <a:pPr lvl="1">
              <a:lnSpc>
                <a:spcPct val="150000"/>
              </a:lnSpc>
            </a:pPr>
            <a:r>
              <a:rPr lang="en-US" dirty="0">
                <a:latin typeface="Times New Roman" pitchFamily="18" charset="0"/>
                <a:cs typeface="Times New Roman" pitchFamily="18" charset="0"/>
              </a:rPr>
              <a:t>Permission capabilities are not given to a group or user in a vacuum but rather in the context of content. A user can have different capabilities for different content assets.</a:t>
            </a:r>
          </a:p>
          <a:p>
            <a:pPr lvl="1">
              <a:lnSpc>
                <a:spcPct val="150000"/>
              </a:lnSpc>
            </a:pPr>
            <a:r>
              <a:rPr lang="en-US" dirty="0">
                <a:latin typeface="Times New Roman" pitchFamily="18" charset="0"/>
                <a:cs typeface="Times New Roman" pitchFamily="18" charset="0"/>
              </a:rPr>
              <a:t>Permissions are evaluated based on the interplay of a user’s site role and the permission rules for that user or any groups they are members of.</a:t>
            </a:r>
          </a:p>
          <a:p>
            <a:pPr lvl="1">
              <a:lnSpc>
                <a:spcPct val="150000"/>
              </a:lnSpc>
            </a:pPr>
            <a:r>
              <a:rPr lang="en-US" dirty="0">
                <a:latin typeface="Times New Roman" pitchFamily="18" charset="0"/>
                <a:cs typeface="Times New Roman" pitchFamily="18" charset="0"/>
              </a:rPr>
              <a:t>Some actions such as web authoring might require combinations of capabilities</a:t>
            </a:r>
            <a:r>
              <a:rPr lang="en-IN"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08284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buFont typeface="Wingdings" pitchFamily="2" charset="2"/>
              <a:buChar char="Ø"/>
            </a:pPr>
            <a:r>
              <a:rPr lang="en-US" cap="all" dirty="0">
                <a:latin typeface="Times New Roman" pitchFamily="18" charset="0"/>
                <a:cs typeface="Times New Roman" pitchFamily="18" charset="0"/>
              </a:rPr>
              <a:t>Publishing and sharing </a:t>
            </a:r>
            <a:r>
              <a:rPr lang="en-US" cap="all" dirty="0" smtClean="0">
                <a:latin typeface="Times New Roman" pitchFamily="18" charset="0"/>
                <a:cs typeface="Times New Roman" pitchFamily="18" charset="0"/>
              </a:rPr>
              <a:t>dashboards in tableau:</a:t>
            </a:r>
            <a:endParaRPr lang="en-US" b="0" dirty="0" smtClean="0">
              <a:latin typeface="Times New Roman" pitchFamily="18" charset="0"/>
              <a:cs typeface="Times New Roman" pitchFamily="18" charset="0"/>
            </a:endParaRPr>
          </a:p>
          <a:p>
            <a:pPr marL="342900" indent="-342900">
              <a:lnSpc>
                <a:spcPct val="150000"/>
              </a:lnSpc>
              <a:buFont typeface="Arial" pitchFamily="34" charset="0"/>
              <a:buChar char="•"/>
            </a:pPr>
            <a:r>
              <a:rPr lang="en-US" b="0" dirty="0" smtClean="0">
                <a:latin typeface="Times New Roman" pitchFamily="18" charset="0"/>
                <a:cs typeface="Times New Roman" pitchFamily="18" charset="0"/>
              </a:rPr>
              <a:t>When </a:t>
            </a:r>
            <a:r>
              <a:rPr lang="en-US" b="0" dirty="0">
                <a:latin typeface="Times New Roman" pitchFamily="18" charset="0"/>
                <a:cs typeface="Times New Roman" pitchFamily="18" charset="0"/>
              </a:rPr>
              <a:t>you want to share a workbook with your colleagues, you can publish it to Tableau Server or Tableau Cloud with a few simple clicks. There, other people can view it, interact with it, and even edit it if their server permissions allow.</a:t>
            </a:r>
          </a:p>
          <a:p>
            <a:pPr marL="342900" indent="-342900">
              <a:lnSpc>
                <a:spcPct val="150000"/>
              </a:lnSpc>
              <a:buFont typeface="Arial" pitchFamily="34" charset="0"/>
              <a:buChar char="•"/>
            </a:pPr>
            <a:r>
              <a:rPr lang="en-US" b="0" dirty="0">
                <a:latin typeface="Times New Roman" pitchFamily="18" charset="0"/>
                <a:cs typeface="Times New Roman" pitchFamily="18" charset="0"/>
              </a:rPr>
              <a:t>Before you publish your workbook, make sure you know the following:</a:t>
            </a:r>
          </a:p>
          <a:p>
            <a:pPr marL="342900" indent="-342900">
              <a:lnSpc>
                <a:spcPct val="150000"/>
              </a:lnSpc>
              <a:buFont typeface="Arial" pitchFamily="34" charset="0"/>
              <a:buChar char="•"/>
            </a:pPr>
            <a:r>
              <a:rPr lang="en-US" b="0" dirty="0">
                <a:latin typeface="Times New Roman" pitchFamily="18" charset="0"/>
                <a:cs typeface="Times New Roman" pitchFamily="18" charset="0"/>
              </a:rPr>
              <a:t>The name of the server and how you sign in to it. If your organization uses Tableau Cloud, you can click the Quick Connect link.</a:t>
            </a:r>
          </a:p>
          <a:p>
            <a:pPr marL="342900" indent="-342900">
              <a:lnSpc>
                <a:spcPct val="150000"/>
              </a:lnSpc>
              <a:buFont typeface="Arial" pitchFamily="34" charset="0"/>
              <a:buChar char="•"/>
            </a:pPr>
            <a:r>
              <a:rPr lang="en-US" b="0" dirty="0">
                <a:latin typeface="Times New Roman" pitchFamily="18" charset="0"/>
                <a:cs typeface="Times New Roman" pitchFamily="18" charset="0"/>
              </a:rPr>
              <a:t>Any publishing guidelines your Tableau administrator might have, such as the name of the project you should publish to</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15494887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r>
              <a:rPr lang="en-US" dirty="0">
                <a:latin typeface="Times New Roman" pitchFamily="18" charset="0"/>
                <a:cs typeface="Times New Roman" pitchFamily="18" charset="0"/>
              </a:rPr>
              <a:t>Publish your workbook</a:t>
            </a:r>
          </a:p>
          <a:p>
            <a:pPr marL="342900" indent="-342900">
              <a:buFont typeface="Arial" pitchFamily="34" charset="0"/>
              <a:buChar char="•"/>
            </a:pPr>
            <a:r>
              <a:rPr lang="en-US" b="0" dirty="0">
                <a:latin typeface="Times New Roman" pitchFamily="18" charset="0"/>
                <a:cs typeface="Times New Roman" pitchFamily="18" charset="0"/>
              </a:rPr>
              <a:t>With the workbook open in Tableau Desktop, click the </a:t>
            </a:r>
            <a:r>
              <a:rPr lang="en-US" dirty="0">
                <a:latin typeface="Times New Roman" pitchFamily="18" charset="0"/>
                <a:cs typeface="Times New Roman" pitchFamily="18" charset="0"/>
              </a:rPr>
              <a:t>Share</a:t>
            </a:r>
            <a:r>
              <a:rPr lang="en-US" b="0" dirty="0">
                <a:latin typeface="Times New Roman" pitchFamily="18" charset="0"/>
                <a:cs typeface="Times New Roman" pitchFamily="18" charset="0"/>
              </a:rPr>
              <a:t> button in the toolbar.</a:t>
            </a:r>
          </a:p>
          <a:p>
            <a:pPr marL="342900" indent="-342900">
              <a:buFont typeface="Arial" pitchFamily="34" charset="0"/>
              <a:buChar char="•"/>
            </a:pPr>
            <a:r>
              <a:rPr lang="en-US" b="0" dirty="0">
                <a:latin typeface="Times New Roman" pitchFamily="18" charset="0"/>
                <a:cs typeface="Times New Roman" pitchFamily="18" charset="0"/>
              </a:rPr>
              <a:t>If you aren’t already signed in to Tableau Server or Tableau Cloud, do so now. If you don’t have a site yet, you can create one on Tableau Cloud.</a:t>
            </a:r>
          </a:p>
          <a:p>
            <a:pPr marL="342900" indent="-342900">
              <a:buFont typeface="Arial" pitchFamily="34" charset="0"/>
              <a:buChar char="•"/>
            </a:pPr>
            <a:r>
              <a:rPr lang="en-US" b="0" dirty="0">
                <a:latin typeface="Times New Roman" pitchFamily="18" charset="0"/>
                <a:cs typeface="Times New Roman" pitchFamily="18" charset="0"/>
              </a:rPr>
              <a:t>In the Publish Workbook dialog box, select the project to publish to.</a:t>
            </a:r>
          </a:p>
          <a:p>
            <a:pPr marL="342900" indent="-342900">
              <a:buFont typeface="Arial" pitchFamily="34" charset="0"/>
              <a:buChar char="•"/>
            </a:pPr>
            <a:r>
              <a:rPr lang="en-US" b="0" dirty="0">
                <a:latin typeface="Times New Roman" pitchFamily="18" charset="0"/>
                <a:cs typeface="Times New Roman" pitchFamily="18" charset="0"/>
              </a:rPr>
              <a:t>Name the workbook according to whether you’re creating a new one or publishing over an existing one.</a:t>
            </a:r>
          </a:p>
          <a:p>
            <a:pPr marL="342900" indent="-342900">
              <a:buFont typeface="Arial" pitchFamily="34" charset="0"/>
              <a:buChar char="•"/>
            </a:pPr>
            <a:r>
              <a:rPr lang="en-US" b="0" dirty="0">
                <a:latin typeface="Times New Roman" pitchFamily="18" charset="0"/>
                <a:cs typeface="Times New Roman" pitchFamily="18" charset="0"/>
              </a:rPr>
              <a:t>Under Data Sources, select </a:t>
            </a:r>
            <a:r>
              <a:rPr lang="en-US" dirty="0">
                <a:latin typeface="Times New Roman" pitchFamily="18" charset="0"/>
                <a:cs typeface="Times New Roman" pitchFamily="18" charset="0"/>
              </a:rPr>
              <a:t>Edit</a:t>
            </a:r>
            <a:r>
              <a:rPr lang="en-US" b="0" dirty="0">
                <a:latin typeface="Times New Roman" pitchFamily="18" charset="0"/>
                <a:cs typeface="Times New Roman" pitchFamily="18" charset="0"/>
              </a:rPr>
              <a:t>. For </a:t>
            </a:r>
            <a:r>
              <a:rPr lang="en-US" dirty="0">
                <a:latin typeface="Times New Roman" pitchFamily="18" charset="0"/>
                <a:cs typeface="Times New Roman" pitchFamily="18" charset="0"/>
              </a:rPr>
              <a:t>Authentication</a:t>
            </a:r>
            <a:r>
              <a:rPr lang="en-US" b="0" dirty="0">
                <a:latin typeface="Times New Roman" pitchFamily="18" charset="0"/>
                <a:cs typeface="Times New Roman" pitchFamily="18" charset="0"/>
              </a:rPr>
              <a:t>, select </a:t>
            </a:r>
            <a:r>
              <a:rPr lang="en-US" dirty="0">
                <a:latin typeface="Times New Roman" pitchFamily="18" charset="0"/>
                <a:cs typeface="Times New Roman" pitchFamily="18" charset="0"/>
              </a:rPr>
              <a:t>Allow refresh access</a:t>
            </a:r>
            <a:r>
              <a:rPr lang="en-US" b="0" dirty="0">
                <a:latin typeface="Times New Roman" pitchFamily="18" charset="0"/>
                <a:cs typeface="Times New Roman" pitchFamily="18" charset="0"/>
              </a:rPr>
              <a:t> or </a:t>
            </a:r>
            <a:r>
              <a:rPr lang="en-US" dirty="0">
                <a:latin typeface="Times New Roman" pitchFamily="18" charset="0"/>
                <a:cs typeface="Times New Roman" pitchFamily="18" charset="0"/>
              </a:rPr>
              <a:t>Embed password</a:t>
            </a:r>
            <a:r>
              <a:rPr lang="en-US" b="0" dirty="0">
                <a:latin typeface="Times New Roman" pitchFamily="18" charset="0"/>
                <a:cs typeface="Times New Roman" pitchFamily="18" charset="0"/>
              </a:rPr>
              <a:t>.</a:t>
            </a:r>
          </a:p>
          <a:p>
            <a:pPr marL="342900" indent="-342900">
              <a:buFont typeface="Arial" pitchFamily="34" charset="0"/>
              <a:buChar char="•"/>
            </a:pPr>
            <a:r>
              <a:rPr lang="en-US" b="0" dirty="0">
                <a:latin typeface="Times New Roman" pitchFamily="18" charset="0"/>
                <a:cs typeface="Times New Roman" pitchFamily="18" charset="0"/>
              </a:rPr>
              <a:t>For some data connections, only one authentication option appears. If </a:t>
            </a:r>
            <a:r>
              <a:rPr lang="en-US" dirty="0">
                <a:latin typeface="Times New Roman" pitchFamily="18" charset="0"/>
                <a:cs typeface="Times New Roman" pitchFamily="18" charset="0"/>
              </a:rPr>
              <a:t>None</a:t>
            </a:r>
            <a:r>
              <a:rPr lang="en-US" b="0" dirty="0">
                <a:latin typeface="Times New Roman" pitchFamily="18" charset="0"/>
                <a:cs typeface="Times New Roman" pitchFamily="18" charset="0"/>
              </a:rPr>
              <a:t> shows, leave it set to that</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901274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buFont typeface="Arial" pitchFamily="34" charset="0"/>
              <a:buChar char="•"/>
            </a:pPr>
            <a:endParaRPr lang="en-US" b="0" dirty="0" smtClean="0">
              <a:latin typeface="Times New Roman" pitchFamily="18" charset="0"/>
              <a:cs typeface="Times New Roman" pitchFamily="18" charset="0"/>
            </a:endParaRPr>
          </a:p>
          <a:p>
            <a:pPr marL="342900" indent="-342900">
              <a:buFont typeface="Arial" pitchFamily="34" charset="0"/>
              <a:buChar char="•"/>
            </a:pPr>
            <a:endParaRPr lang="en-US" b="0" dirty="0">
              <a:latin typeface="Times New Roman" pitchFamily="18" charset="0"/>
              <a:cs typeface="Times New Roman" pitchFamily="18" charset="0"/>
            </a:endParaRPr>
          </a:p>
          <a:p>
            <a:pPr marL="342900" indent="-342900">
              <a:buFont typeface="Arial" pitchFamily="34" charset="0"/>
              <a:buChar char="•"/>
            </a:pPr>
            <a:endParaRPr lang="en-US" b="0" dirty="0" smtClean="0">
              <a:latin typeface="Times New Roman" pitchFamily="18" charset="0"/>
              <a:cs typeface="Times New Roman" pitchFamily="18" charset="0"/>
            </a:endParaRPr>
          </a:p>
          <a:p>
            <a:pPr marL="342900" indent="-342900">
              <a:buFont typeface="Arial" pitchFamily="34" charset="0"/>
              <a:buChar char="•"/>
            </a:pPr>
            <a:endParaRPr lang="en-US" b="0" dirty="0">
              <a:latin typeface="Times New Roman" pitchFamily="18" charset="0"/>
              <a:cs typeface="Times New Roman" pitchFamily="18" charset="0"/>
            </a:endParaRPr>
          </a:p>
          <a:p>
            <a:pPr marL="342900" indent="-342900">
              <a:buFont typeface="Arial" pitchFamily="34" charset="0"/>
              <a:buChar char="•"/>
            </a:pPr>
            <a:endParaRPr lang="en-US" b="0" dirty="0" smtClean="0">
              <a:latin typeface="Times New Roman" pitchFamily="18" charset="0"/>
              <a:cs typeface="Times New Roman" pitchFamily="18" charset="0"/>
            </a:endParaRPr>
          </a:p>
          <a:p>
            <a:pPr marL="342900" indent="-342900">
              <a:buFont typeface="Arial" pitchFamily="34" charset="0"/>
              <a:buChar char="•"/>
            </a:pPr>
            <a:endParaRPr lang="en-US" b="0" dirty="0">
              <a:latin typeface="Times New Roman" pitchFamily="18" charset="0"/>
              <a:cs typeface="Times New Roman" pitchFamily="18" charset="0"/>
            </a:endParaRPr>
          </a:p>
          <a:p>
            <a:pPr marL="342900" indent="-342900">
              <a:buFont typeface="Arial" pitchFamily="34" charset="0"/>
              <a:buChar char="•"/>
            </a:pPr>
            <a:endParaRPr lang="en-US" b="0" dirty="0" smtClean="0">
              <a:latin typeface="Times New Roman" pitchFamily="18" charset="0"/>
              <a:cs typeface="Times New Roman" pitchFamily="18" charset="0"/>
            </a:endParaRPr>
          </a:p>
          <a:p>
            <a:pPr marL="342900" indent="-342900">
              <a:buFont typeface="Arial" pitchFamily="34" charset="0"/>
              <a:buChar char="•"/>
            </a:pPr>
            <a:endParaRPr lang="en-US" b="0" dirty="0">
              <a:latin typeface="Times New Roman" pitchFamily="18" charset="0"/>
              <a:cs typeface="Times New Roman" pitchFamily="18" charset="0"/>
            </a:endParaRPr>
          </a:p>
          <a:p>
            <a:pPr marL="342900" indent="-342900">
              <a:buFont typeface="Arial" pitchFamily="34" charset="0"/>
              <a:buChar char="•"/>
            </a:pPr>
            <a:r>
              <a:rPr lang="en-US" b="0" dirty="0" smtClean="0">
                <a:latin typeface="Times New Roman" pitchFamily="18" charset="0"/>
                <a:cs typeface="Times New Roman" pitchFamily="18" charset="0"/>
              </a:rPr>
              <a:t>Click</a:t>
            </a:r>
            <a:r>
              <a:rPr lang="en-US" b="0" dirty="0">
                <a:latin typeface="Times New Roman" pitchFamily="18" charset="0"/>
                <a:cs typeface="Times New Roman" pitchFamily="18" charset="0"/>
              </a:rPr>
              <a:t> </a:t>
            </a:r>
            <a:r>
              <a:rPr lang="en-US" dirty="0">
                <a:latin typeface="Times New Roman" pitchFamily="18" charset="0"/>
                <a:cs typeface="Times New Roman" pitchFamily="18" charset="0"/>
              </a:rPr>
              <a:t>Publish</a:t>
            </a:r>
            <a:r>
              <a:rPr lang="en-US" b="0" dirty="0">
                <a:latin typeface="Times New Roman" pitchFamily="18" charset="0"/>
                <a:cs typeface="Times New Roman" pitchFamily="18" charset="0"/>
              </a:rPr>
              <a:t>.</a:t>
            </a:r>
          </a:p>
          <a:p>
            <a:pPr marL="342900" indent="-342900">
              <a:buFont typeface="Arial" pitchFamily="34" charset="0"/>
              <a:buChar char="•"/>
            </a:pPr>
            <a:r>
              <a:rPr lang="en-US" b="0" dirty="0">
                <a:latin typeface="Times New Roman" pitchFamily="18" charset="0"/>
                <a:cs typeface="Times New Roman" pitchFamily="18" charset="0"/>
              </a:rPr>
              <a:t>If this is your first time publishing a workbook, test it on the server and work out any glitches before letting other users know the workbook is available</a:t>
            </a:r>
            <a:r>
              <a:rPr lang="en-US" b="0" dirty="0" smtClean="0">
                <a:latin typeface="Times New Roman" pitchFamily="18" charset="0"/>
                <a:cs typeface="Times New Roman" pitchFamily="18" charset="0"/>
              </a:rPr>
              <a:t>.</a:t>
            </a:r>
            <a:endParaRPr lang="en-US" b="0" dirty="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120" y="866642"/>
            <a:ext cx="6887248" cy="2346334"/>
          </a:xfrm>
          <a:prstGeom prst="rect">
            <a:avLst/>
          </a:prstGeom>
        </p:spPr>
      </p:pic>
    </p:spTree>
    <p:extLst>
      <p:ext uri="{BB962C8B-B14F-4D97-AF65-F5344CB8AC3E}">
        <p14:creationId xmlns:p14="http://schemas.microsoft.com/office/powerpoint/2010/main" val="3847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a:bodyPr>
          <a:lstStyle/>
          <a:p>
            <a:pPr marL="342900" indent="-342900">
              <a:buFont typeface="Arial" pitchFamily="34" charset="0"/>
              <a:buChar char="•"/>
            </a:pPr>
            <a:r>
              <a:rPr lang="en-US" dirty="0">
                <a:latin typeface="Times New Roman" pitchFamily="18" charset="0"/>
                <a:cs typeface="Times New Roman" pitchFamily="18" charset="0"/>
              </a:rPr>
              <a:t>Comprehensive Steps to Publish a Workbook</a:t>
            </a:r>
          </a:p>
          <a:p>
            <a:pPr marL="342900" indent="-342900">
              <a:buFont typeface="Arial" pitchFamily="34" charset="0"/>
              <a:buChar char="•"/>
            </a:pPr>
            <a:r>
              <a:rPr lang="en-US" b="0" dirty="0" smtClean="0">
                <a:latin typeface="Times New Roman" pitchFamily="18" charset="0"/>
                <a:cs typeface="Times New Roman" pitchFamily="18" charset="0"/>
              </a:rPr>
              <a:t>In </a:t>
            </a:r>
            <a:r>
              <a:rPr lang="en-US" b="0" dirty="0">
                <a:latin typeface="Times New Roman" pitchFamily="18" charset="0"/>
                <a:cs typeface="Times New Roman" pitchFamily="18" charset="0"/>
              </a:rPr>
              <a:t>Tableau Desktop, open the workbook you want to publish.</a:t>
            </a:r>
          </a:p>
          <a:p>
            <a:pPr marL="342900" indent="-342900">
              <a:buFont typeface="Arial" pitchFamily="34" charset="0"/>
              <a:buChar char="•"/>
            </a:pPr>
            <a:r>
              <a:rPr lang="en-US" b="0" dirty="0">
                <a:latin typeface="Times New Roman" pitchFamily="18" charset="0"/>
                <a:cs typeface="Times New Roman" pitchFamily="18" charset="0"/>
              </a:rPr>
              <a:t>Select </a:t>
            </a:r>
            <a:r>
              <a:rPr lang="en-US" dirty="0">
                <a:latin typeface="Times New Roman" pitchFamily="18" charset="0"/>
                <a:cs typeface="Times New Roman" pitchFamily="18" charset="0"/>
              </a:rPr>
              <a:t>Server</a:t>
            </a:r>
            <a:r>
              <a:rPr lang="en-US" b="0" dirty="0">
                <a:latin typeface="Times New Roman" pitchFamily="18" charset="0"/>
                <a:cs typeface="Times New Roman" pitchFamily="18" charset="0"/>
              </a:rPr>
              <a:t> &gt; </a:t>
            </a:r>
            <a:r>
              <a:rPr lang="en-US" dirty="0">
                <a:latin typeface="Times New Roman" pitchFamily="18" charset="0"/>
                <a:cs typeface="Times New Roman" pitchFamily="18" charset="0"/>
              </a:rPr>
              <a:t>Publish Workbook</a:t>
            </a:r>
            <a:r>
              <a:rPr lang="en-US" b="0" dirty="0">
                <a:latin typeface="Times New Roman" pitchFamily="18" charset="0"/>
                <a:cs typeface="Times New Roman" pitchFamily="18" charset="0"/>
              </a:rPr>
              <a:t>.</a:t>
            </a:r>
          </a:p>
          <a:p>
            <a:pPr marL="342900" indent="-342900">
              <a:buFont typeface="Arial" pitchFamily="34" charset="0"/>
              <a:buChar char="•"/>
            </a:pPr>
            <a:r>
              <a:rPr lang="en-US" b="0" dirty="0">
                <a:latin typeface="Times New Roman" pitchFamily="18" charset="0"/>
                <a:cs typeface="Times New Roman" pitchFamily="18" charset="0"/>
              </a:rPr>
              <a:t>If the </a:t>
            </a:r>
            <a:r>
              <a:rPr lang="en-US" dirty="0">
                <a:latin typeface="Times New Roman" pitchFamily="18" charset="0"/>
                <a:cs typeface="Times New Roman" pitchFamily="18" charset="0"/>
              </a:rPr>
              <a:t>Publish Workbook</a:t>
            </a:r>
            <a:r>
              <a:rPr lang="en-US" b="0" dirty="0">
                <a:latin typeface="Times New Roman" pitchFamily="18" charset="0"/>
                <a:cs typeface="Times New Roman" pitchFamily="18" charset="0"/>
              </a:rPr>
              <a:t> option does not appear on the </a:t>
            </a:r>
            <a:r>
              <a:rPr lang="en-US" dirty="0">
                <a:latin typeface="Times New Roman" pitchFamily="18" charset="0"/>
                <a:cs typeface="Times New Roman" pitchFamily="18" charset="0"/>
              </a:rPr>
              <a:t>Server</a:t>
            </a:r>
            <a:r>
              <a:rPr lang="en-US" b="0" dirty="0">
                <a:latin typeface="Times New Roman" pitchFamily="18" charset="0"/>
                <a:cs typeface="Times New Roman" pitchFamily="18" charset="0"/>
              </a:rPr>
              <a:t> menu, make sure a worksheet or dashboard tab is active (not the Data Source tab).</a:t>
            </a:r>
          </a:p>
          <a:p>
            <a:pPr marL="342900" indent="-342900">
              <a:buFont typeface="Arial" pitchFamily="34" charset="0"/>
              <a:buChar char="•"/>
            </a:pPr>
            <a:r>
              <a:rPr lang="en-US" b="0" dirty="0">
                <a:latin typeface="Times New Roman" pitchFamily="18" charset="0"/>
                <a:cs typeface="Times New Roman" pitchFamily="18" charset="0"/>
              </a:rPr>
              <a:t>If necessary, sign in to a server. For Tableau </a:t>
            </a:r>
            <a:r>
              <a:rPr lang="en-US" b="0" dirty="0" smtClean="0">
                <a:latin typeface="Times New Roman" pitchFamily="18" charset="0"/>
                <a:cs typeface="Times New Roman" pitchFamily="18" charset="0"/>
              </a:rPr>
              <a:t>Cloud</a:t>
            </a:r>
            <a:r>
              <a:rPr lang="en-US" b="0" dirty="0">
                <a:latin typeface="Times New Roman" pitchFamily="18" charset="0"/>
                <a:cs typeface="Times New Roman" pitchFamily="18" charset="0"/>
              </a:rPr>
              <a:t>.</a:t>
            </a:r>
          </a:p>
          <a:p>
            <a:pPr marL="342900" indent="-342900">
              <a:buFont typeface="Arial" pitchFamily="34" charset="0"/>
              <a:buChar char="•"/>
            </a:pPr>
            <a:r>
              <a:rPr lang="en-US" b="0" dirty="0">
                <a:latin typeface="Times New Roman" pitchFamily="18" charset="0"/>
                <a:cs typeface="Times New Roman" pitchFamily="18" charset="0"/>
              </a:rPr>
              <a:t>In the </a:t>
            </a:r>
            <a:r>
              <a:rPr lang="en-US" dirty="0">
                <a:latin typeface="Times New Roman" pitchFamily="18" charset="0"/>
                <a:cs typeface="Times New Roman" pitchFamily="18" charset="0"/>
              </a:rPr>
              <a:t>Publish Workbook</a:t>
            </a:r>
            <a:r>
              <a:rPr lang="en-US" b="0" dirty="0">
                <a:latin typeface="Times New Roman" pitchFamily="18" charset="0"/>
                <a:cs typeface="Times New Roman" pitchFamily="18" charset="0"/>
              </a:rPr>
              <a:t> dialog box, select the project, enter a name for the workbook, and add search tags.</a:t>
            </a:r>
          </a:p>
          <a:p>
            <a:pPr marL="342900" indent="-342900">
              <a:buFont typeface="Arial" pitchFamily="34" charset="0"/>
              <a:buChar char="•"/>
            </a:pPr>
            <a:r>
              <a:rPr lang="en-US" b="0" dirty="0">
                <a:latin typeface="Times New Roman" pitchFamily="18" charset="0"/>
                <a:cs typeface="Times New Roman" pitchFamily="18" charset="0"/>
              </a:rPr>
              <a:t>Tags help users find related workbooks when they browse the server. Separate tags using a comma or space. To add a tag that contains a space, put the tag in quotation marks.</a:t>
            </a:r>
          </a:p>
          <a:p>
            <a:pPr marL="342900" indent="-342900">
              <a:buFont typeface="Arial" pitchFamily="34" charset="0"/>
              <a:buChar char="•"/>
            </a:pPr>
            <a:r>
              <a:rPr lang="en-US" b="0" dirty="0">
                <a:latin typeface="Times New Roman" pitchFamily="18" charset="0"/>
                <a:cs typeface="Times New Roman" pitchFamily="18" charset="0"/>
              </a:rPr>
              <a:t>For </a:t>
            </a:r>
            <a:r>
              <a:rPr lang="en-US" dirty="0">
                <a:latin typeface="Times New Roman" pitchFamily="18" charset="0"/>
                <a:cs typeface="Times New Roman" pitchFamily="18" charset="0"/>
              </a:rPr>
              <a:t>Permissions</a:t>
            </a:r>
            <a:r>
              <a:rPr lang="en-US" b="0" dirty="0">
                <a:latin typeface="Times New Roman" pitchFamily="18" charset="0"/>
                <a:cs typeface="Times New Roman" pitchFamily="18" charset="0"/>
              </a:rPr>
              <a:t>, accept the default project settings.</a:t>
            </a:r>
          </a:p>
          <a:p>
            <a:pPr marL="342900" indent="-342900">
              <a:buFont typeface="Arial" pitchFamily="34" charset="0"/>
              <a:buChar char="•"/>
            </a:pPr>
            <a:r>
              <a:rPr lang="en-US" b="0" dirty="0">
                <a:latin typeface="Times New Roman" pitchFamily="18" charset="0"/>
                <a:cs typeface="Times New Roman" pitchFamily="18" charset="0"/>
              </a:rPr>
              <a:t>Generally, a site administrator manages permissions on the server. If you think your workbook is an exception, work with your administrator to determine the best course of action, and see </a:t>
            </a:r>
            <a:r>
              <a:rPr lang="en-US" b="0" dirty="0">
                <a:latin typeface="Times New Roman" pitchFamily="18" charset="0"/>
                <a:cs typeface="Times New Roman" pitchFamily="18" charset="0"/>
                <a:hlinkClick r:id="rId2"/>
              </a:rPr>
              <a:t>Set Permissions as You Publish a Data Source or Workbook</a:t>
            </a:r>
            <a:r>
              <a:rPr lang="en-US" b="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1265432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pPr marL="342900" indent="-342900">
              <a:buFont typeface="Arial" pitchFamily="34" charset="0"/>
              <a:buChar char="•"/>
            </a:pPr>
            <a:r>
              <a:rPr lang="en-US" b="0" dirty="0">
                <a:latin typeface="Times New Roman" pitchFamily="18" charset="0"/>
                <a:cs typeface="Times New Roman" pitchFamily="18" charset="0"/>
              </a:rPr>
              <a:t>For </a:t>
            </a:r>
            <a:r>
              <a:rPr lang="en-US" dirty="0">
                <a:latin typeface="Times New Roman" pitchFamily="18" charset="0"/>
                <a:cs typeface="Times New Roman" pitchFamily="18" charset="0"/>
              </a:rPr>
              <a:t>Data Sources</a:t>
            </a:r>
            <a:r>
              <a:rPr lang="en-US" b="0" dirty="0">
                <a:latin typeface="Times New Roman" pitchFamily="18" charset="0"/>
                <a:cs typeface="Times New Roman" pitchFamily="18" charset="0"/>
              </a:rPr>
              <a:t>, select </a:t>
            </a:r>
            <a:r>
              <a:rPr lang="en-US" dirty="0">
                <a:latin typeface="Times New Roman" pitchFamily="18" charset="0"/>
                <a:cs typeface="Times New Roman" pitchFamily="18" charset="0"/>
              </a:rPr>
              <a:t>Edit</a:t>
            </a:r>
            <a:r>
              <a:rPr lang="en-US" b="0" dirty="0">
                <a:latin typeface="Times New Roman" pitchFamily="18" charset="0"/>
                <a:cs typeface="Times New Roman" pitchFamily="18" charset="0"/>
              </a:rPr>
              <a:t> if you want to change whether the data is embedded in the workbook or published separately, or change how people authenticate with data sources.</a:t>
            </a:r>
          </a:p>
          <a:p>
            <a:pPr lvl="1"/>
            <a:r>
              <a:rPr lang="en-US" dirty="0">
                <a:latin typeface="Times New Roman" pitchFamily="18" charset="0"/>
                <a:cs typeface="Times New Roman" pitchFamily="18" charset="0"/>
              </a:rPr>
              <a:t>If you’re publishing an extract and want to set up a refresh schedule, you must select </a:t>
            </a:r>
            <a:r>
              <a:rPr lang="en-US" b="1" dirty="0">
                <a:latin typeface="Times New Roman" pitchFamily="18" charset="0"/>
                <a:cs typeface="Times New Roman" pitchFamily="18" charset="0"/>
              </a:rPr>
              <a:t>Embed password</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Allow refresh access</a:t>
            </a:r>
            <a:r>
              <a:rPr lang="en-US" dirty="0">
                <a:latin typeface="Times New Roman" pitchFamily="18" charset="0"/>
                <a:cs typeface="Times New Roman" pitchFamily="18" charset="0"/>
              </a:rPr>
              <a:t>.</a:t>
            </a:r>
          </a:p>
          <a:p>
            <a:pPr lvl="1"/>
            <a:r>
              <a:rPr lang="en-US" dirty="0">
                <a:latin typeface="Times New Roman" pitchFamily="18" charset="0"/>
                <a:cs typeface="Times New Roman" pitchFamily="18" charset="0"/>
              </a:rPr>
              <a:t>If your workbook connects to a Tableau data source, we recommend embedding the password. If you instead choose to prompt users, they'll need additional permissions on the data source.</a:t>
            </a:r>
          </a:p>
          <a:p>
            <a:pPr marL="342900" indent="-342900">
              <a:buFont typeface="Arial" pitchFamily="34" charset="0"/>
              <a:buChar char="•"/>
            </a:pPr>
            <a:r>
              <a:rPr lang="en-US" b="0" dirty="0" smtClean="0">
                <a:latin typeface="Times New Roman" pitchFamily="18" charset="0"/>
                <a:cs typeface="Times New Roman" pitchFamily="18" charset="0"/>
              </a:rPr>
              <a:t>Configure</a:t>
            </a:r>
            <a:r>
              <a:rPr lang="en-US" b="0" dirty="0">
                <a:latin typeface="Times New Roman" pitchFamily="18" charset="0"/>
                <a:cs typeface="Times New Roman" pitchFamily="18" charset="0"/>
              </a:rPr>
              <a:t> </a:t>
            </a:r>
            <a:r>
              <a:rPr lang="en-US" b="0" dirty="0">
                <a:latin typeface="Times New Roman" pitchFamily="18" charset="0"/>
                <a:cs typeface="Times New Roman" pitchFamily="18" charset="0"/>
                <a:hlinkClick r:id="rId2"/>
              </a:rPr>
              <a:t>Variable publishing options</a:t>
            </a:r>
            <a:r>
              <a:rPr lang="en-US" b="0" dirty="0">
                <a:latin typeface="Times New Roman" pitchFamily="18" charset="0"/>
                <a:cs typeface="Times New Roman" pitchFamily="18" charset="0"/>
              </a:rPr>
              <a:t> that are available for this workbook.</a:t>
            </a:r>
          </a:p>
          <a:p>
            <a:pPr marL="342900" indent="-342900">
              <a:buFont typeface="Arial" pitchFamily="34" charset="0"/>
              <a:buChar char="•"/>
            </a:pPr>
            <a:r>
              <a:rPr lang="en-US" b="0" dirty="0">
                <a:latin typeface="Times New Roman" pitchFamily="18" charset="0"/>
                <a:cs typeface="Times New Roman" pitchFamily="18" charset="0"/>
              </a:rPr>
              <a:t>Click </a:t>
            </a:r>
            <a:r>
              <a:rPr lang="en-US" dirty="0">
                <a:latin typeface="Times New Roman" pitchFamily="18" charset="0"/>
                <a:cs typeface="Times New Roman" pitchFamily="18" charset="0"/>
              </a:rPr>
              <a:t>Publish</a:t>
            </a:r>
            <a:r>
              <a:rPr lang="en-US" b="0" dirty="0">
                <a:latin typeface="Times New Roman" pitchFamily="18" charset="0"/>
                <a:cs typeface="Times New Roman" pitchFamily="18" charset="0"/>
              </a:rPr>
              <a:t>.</a:t>
            </a:r>
          </a:p>
          <a:p>
            <a:pPr marL="342900" indent="-342900">
              <a:buFont typeface="Arial" pitchFamily="34" charset="0"/>
              <a:buChar char="•"/>
            </a:pPr>
            <a:r>
              <a:rPr lang="en-US" b="0" dirty="0">
                <a:latin typeface="Times New Roman" pitchFamily="18" charset="0"/>
                <a:cs typeface="Times New Roman" pitchFamily="18" charset="0"/>
              </a:rPr>
              <a:t>(Optional) Set up a refresh schedule for each extract you published.</a:t>
            </a:r>
          </a:p>
          <a:p>
            <a:pPr marL="342900" indent="-342900">
              <a:buFont typeface="Arial" pitchFamily="34" charset="0"/>
              <a:buChar char="•"/>
            </a:pPr>
            <a:r>
              <a:rPr lang="en-US" b="0" dirty="0">
                <a:latin typeface="Times New Roman" pitchFamily="18" charset="0"/>
                <a:cs typeface="Times New Roman" pitchFamily="18" charset="0"/>
              </a:rPr>
              <a:t>The publishing workflow guides you through these steps. For some data types you publish to Tableau Cloud, the publishing process starts Tableau Bridge on your </a:t>
            </a:r>
            <a:r>
              <a:rPr lang="en-US" b="0" dirty="0" smtClean="0">
                <a:latin typeface="Times New Roman" pitchFamily="18" charset="0"/>
                <a:cs typeface="Times New Roman" pitchFamily="18" charset="0"/>
              </a:rPr>
              <a:t>computer</a:t>
            </a:r>
            <a:endParaRPr lang="en-US" b="0" dirty="0">
              <a:latin typeface="Times New Roman" pitchFamily="18" charset="0"/>
              <a:cs typeface="Times New Roman" pitchFamily="18" charset="0"/>
            </a:endParaRPr>
          </a:p>
        </p:txBody>
      </p:sp>
    </p:spTree>
    <p:extLst>
      <p:ext uri="{BB962C8B-B14F-4D97-AF65-F5344CB8AC3E}">
        <p14:creationId xmlns:p14="http://schemas.microsoft.com/office/powerpoint/2010/main" val="352704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r>
              <a:rPr lang="en-US" dirty="0"/>
              <a:t>1. Data Ingestion Challenges</a:t>
            </a:r>
          </a:p>
          <a:p>
            <a:pPr marL="342900" indent="-342900" fontAlgn="ctr">
              <a:buFont typeface="Arial" pitchFamily="34" charset="0"/>
              <a:buChar char="•"/>
            </a:pPr>
            <a:r>
              <a:rPr lang="en-US" b="0" dirty="0"/>
              <a:t>One of the problems you might face in the first place while implementing a data engineering approach is connected to data </a:t>
            </a:r>
            <a:r>
              <a:rPr lang="en-US" b="0" dirty="0" smtClean="0"/>
              <a:t>ingestion.</a:t>
            </a:r>
          </a:p>
          <a:p>
            <a:pPr marL="342900" indent="-342900" fontAlgn="ctr">
              <a:buFont typeface="Arial" pitchFamily="34" charset="0"/>
              <a:buChar char="•"/>
            </a:pPr>
            <a:r>
              <a:rPr lang="en-US" b="0" dirty="0" smtClean="0"/>
              <a:t>The </a:t>
            </a:r>
            <a:r>
              <a:rPr lang="en-US" b="0" dirty="0"/>
              <a:t>main issue here lies in the variety of data as information comes from diverse sources with different formats and structures. </a:t>
            </a:r>
            <a:endParaRPr lang="en-US" b="0" dirty="0" smtClean="0"/>
          </a:p>
          <a:p>
            <a:pPr marL="342900" indent="-342900" fontAlgn="ctr">
              <a:buFont typeface="Arial" pitchFamily="34" charset="0"/>
              <a:buChar char="•"/>
            </a:pPr>
            <a:r>
              <a:rPr lang="en-US" b="0" dirty="0" smtClean="0"/>
              <a:t>Thus</a:t>
            </a:r>
            <a:r>
              <a:rPr lang="en-US" b="0" dirty="0"/>
              <a:t>, it requires transformation before further processing and analysis.</a:t>
            </a:r>
          </a:p>
          <a:p>
            <a:pPr marL="342900" indent="-342900">
              <a:buFont typeface="Arial" pitchFamily="34" charset="0"/>
              <a:buChar char="•"/>
            </a:pPr>
            <a:r>
              <a:rPr lang="en-US" b="0" dirty="0" smtClean="0"/>
              <a:t>You </a:t>
            </a:r>
            <a:r>
              <a:rPr lang="en-US" b="0" dirty="0"/>
              <a:t>should think about encompassing efficient and scalable data ingestion systems to handle large volumes of data and process it in real time.</a:t>
            </a:r>
          </a:p>
          <a:p>
            <a:pPr marL="342900" indent="-342900">
              <a:buFont typeface="Arial" pitchFamily="34" charset="0"/>
              <a:buChar char="•"/>
            </a:pPr>
            <a:r>
              <a:rPr lang="en-US" b="0" dirty="0"/>
              <a:t>On top of that, we can name data integrity and quality assurance as another </a:t>
            </a:r>
            <a:r>
              <a:rPr lang="en-US" b="0" dirty="0" smtClean="0"/>
              <a:t>challenge.</a:t>
            </a:r>
          </a:p>
          <a:p>
            <a:pPr marL="342900" indent="-342900">
              <a:buFont typeface="Arial" pitchFamily="34" charset="0"/>
              <a:buChar char="•"/>
            </a:pPr>
            <a:r>
              <a:rPr lang="en-US" b="0" dirty="0" smtClean="0"/>
              <a:t>Inaccurate </a:t>
            </a:r>
            <a:r>
              <a:rPr lang="en-US" b="0" dirty="0"/>
              <a:t>or inconsistent data can lead to incorrect analysis and insights. </a:t>
            </a:r>
            <a:endParaRPr lang="en-US" b="0" dirty="0" smtClean="0"/>
          </a:p>
          <a:p>
            <a:pPr marL="342900" indent="-342900">
              <a:buFont typeface="Arial" pitchFamily="34" charset="0"/>
              <a:buChar char="•"/>
            </a:pPr>
            <a:r>
              <a:rPr lang="en-US" b="0" dirty="0" smtClean="0"/>
              <a:t>So </a:t>
            </a:r>
            <a:r>
              <a:rPr lang="en-US" b="0" dirty="0"/>
              <a:t>it’s a good idea to implement data validation and cleansing processes in order to identify and address data quality issues during </a:t>
            </a:r>
            <a:r>
              <a:rPr lang="en-US" b="0" dirty="0" smtClean="0"/>
              <a:t>ingestion</a:t>
            </a:r>
            <a:r>
              <a:rPr lang="en-US" b="0" dirty="0"/>
              <a:t>.</a:t>
            </a:r>
          </a:p>
        </p:txBody>
      </p:sp>
    </p:spTree>
    <p:extLst>
      <p:ext uri="{BB962C8B-B14F-4D97-AF65-F5344CB8AC3E}">
        <p14:creationId xmlns:p14="http://schemas.microsoft.com/office/powerpoint/2010/main" val="1238378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r>
              <a:rPr lang="en-US" dirty="0"/>
              <a:t>2. Data Integration Challenges</a:t>
            </a:r>
          </a:p>
          <a:p>
            <a:pPr marL="342900" indent="-342900" fontAlgn="ctr">
              <a:buFont typeface="Arial" pitchFamily="34" charset="0"/>
              <a:buChar char="•"/>
            </a:pPr>
            <a:r>
              <a:rPr lang="en-US" b="0" dirty="0"/>
              <a:t>The next one of the problems we can highlight is data integration related to the connectivity of software solutions and data itself. </a:t>
            </a:r>
            <a:endParaRPr lang="en-US" b="0" dirty="0" smtClean="0"/>
          </a:p>
          <a:p>
            <a:pPr marL="342900" indent="-342900" fontAlgn="ctr">
              <a:buFont typeface="Arial" pitchFamily="34" charset="0"/>
              <a:buChar char="•"/>
            </a:pPr>
            <a:r>
              <a:rPr lang="en-US" b="0" dirty="0" smtClean="0"/>
              <a:t>One </a:t>
            </a:r>
            <a:r>
              <a:rPr lang="en-US" b="0" dirty="0"/>
              <a:t>of the primary goals of any data engineering project is to effectively connect disparate information sources and </a:t>
            </a:r>
            <a:r>
              <a:rPr lang="en-US" b="0" dirty="0">
                <a:hlinkClick r:id="rId2"/>
              </a:rPr>
              <a:t>integrate data</a:t>
            </a:r>
            <a:r>
              <a:rPr lang="en-US" b="0" dirty="0"/>
              <a:t> from a range of systems. </a:t>
            </a:r>
            <a:endParaRPr lang="en-US" b="0" dirty="0" smtClean="0"/>
          </a:p>
          <a:p>
            <a:pPr marL="342900" indent="-342900" fontAlgn="ctr">
              <a:buFont typeface="Arial" pitchFamily="34" charset="0"/>
              <a:buChar char="•"/>
            </a:pPr>
            <a:r>
              <a:rPr lang="en-US" b="0" dirty="0" smtClean="0"/>
              <a:t>That</a:t>
            </a:r>
            <a:r>
              <a:rPr lang="en-US" b="0" dirty="0"/>
              <a:t>, in and of itself, can be a challenge when you’re dealing with legacy systems that simply don’t have the built-in capabilities of connecting with modern software.</a:t>
            </a:r>
          </a:p>
          <a:p>
            <a:pPr marL="342900" indent="-342900">
              <a:buFont typeface="Arial" pitchFamily="34" charset="0"/>
              <a:buChar char="•"/>
            </a:pPr>
            <a:r>
              <a:rPr lang="en-US" b="0" dirty="0" smtClean="0"/>
              <a:t>Apart </a:t>
            </a:r>
            <a:r>
              <a:rPr lang="en-US" b="0" dirty="0"/>
              <a:t>from disparate systems, data that needs to be integrated can come with various formats, structures, and semantics. </a:t>
            </a:r>
            <a:endParaRPr lang="en-US" b="0" dirty="0" smtClean="0"/>
          </a:p>
          <a:p>
            <a:pPr marL="342900" indent="-342900">
              <a:buFont typeface="Arial" pitchFamily="34" charset="0"/>
              <a:buChar char="•"/>
            </a:pPr>
            <a:r>
              <a:rPr lang="en-US" b="0" dirty="0" smtClean="0"/>
              <a:t>Thus </a:t>
            </a:r>
            <a:r>
              <a:rPr lang="en-US" b="0" dirty="0"/>
              <a:t>it may require data transformation, mapping, and schema alignment to ensure compatibility and coherence across the integrated dataset</a:t>
            </a:r>
            <a:r>
              <a:rPr lang="en-US" b="0" dirty="0" smtClean="0"/>
              <a:t>.</a:t>
            </a:r>
            <a:endParaRPr lang="en-US" b="0" dirty="0"/>
          </a:p>
        </p:txBody>
      </p:sp>
    </p:spTree>
    <p:extLst>
      <p:ext uri="{BB962C8B-B14F-4D97-AF65-F5344CB8AC3E}">
        <p14:creationId xmlns:p14="http://schemas.microsoft.com/office/powerpoint/2010/main" val="1188202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lstStyle/>
          <a:p>
            <a:r>
              <a:rPr lang="en-US" dirty="0"/>
              <a:t>3. Data Storage Challenges</a:t>
            </a:r>
          </a:p>
          <a:p>
            <a:pPr marL="342900" indent="-342900" fontAlgn="ctr">
              <a:buFont typeface="Arial" pitchFamily="34" charset="0"/>
              <a:buChar char="•"/>
            </a:pPr>
            <a:r>
              <a:rPr lang="en-US" b="0" dirty="0"/>
              <a:t>There are two key challenges in the area of data storage. </a:t>
            </a:r>
            <a:endParaRPr lang="en-US" b="0" dirty="0" smtClean="0"/>
          </a:p>
          <a:p>
            <a:pPr marL="342900" indent="-342900" fontAlgn="ctr">
              <a:buFont typeface="Arial" pitchFamily="34" charset="0"/>
              <a:buChar char="•"/>
            </a:pPr>
            <a:r>
              <a:rPr lang="en-US" b="0" dirty="0" smtClean="0"/>
              <a:t>The </a:t>
            </a:r>
            <a:r>
              <a:rPr lang="en-US" b="0" dirty="0"/>
              <a:t>first one is about accommodating the increasing volumes of </a:t>
            </a:r>
            <a:r>
              <a:rPr lang="en-US" b="0" dirty="0" smtClean="0"/>
              <a:t>datasets.</a:t>
            </a:r>
          </a:p>
          <a:p>
            <a:pPr marL="342900" indent="-342900" fontAlgn="ctr">
              <a:buFont typeface="Arial" pitchFamily="34" charset="0"/>
              <a:buChar char="•"/>
            </a:pPr>
            <a:r>
              <a:rPr lang="en-US" b="0" smtClean="0"/>
              <a:t>For </a:t>
            </a:r>
            <a:r>
              <a:rPr lang="en-US" b="0" dirty="0"/>
              <a:t>example, data engineers can leverage options like distributed file systems and cloud-based storage services that can be easily expanded as data requirements grow, without compromising performance or incurring excessive costs.</a:t>
            </a:r>
          </a:p>
          <a:p>
            <a:pPr marL="342900" indent="-342900">
              <a:buFont typeface="Arial" pitchFamily="34" charset="0"/>
              <a:buChar char="•"/>
            </a:pPr>
            <a:r>
              <a:rPr lang="en-US" b="0" dirty="0"/>
              <a:t>The second challenge is data organization and retrieval. With massive amounts of data stored across various systems, it can get tricky to organize data in a way that allows for efficient and fast retrieval. </a:t>
            </a:r>
            <a:endParaRPr lang="en-US" b="0" dirty="0" smtClean="0"/>
          </a:p>
          <a:p>
            <a:pPr marL="342900" indent="-342900">
              <a:buFont typeface="Arial" pitchFamily="34" charset="0"/>
              <a:buChar char="•"/>
            </a:pPr>
            <a:r>
              <a:rPr lang="en-US" b="0" dirty="0" smtClean="0"/>
              <a:t>Effective </a:t>
            </a:r>
            <a:r>
              <a:rPr lang="en-US" b="0" dirty="0"/>
              <a:t>data indexing, partitioning, and data structure design are crucial to optimize data access patterns and minimize retrieval time.</a:t>
            </a:r>
          </a:p>
          <a:p>
            <a:pPr marL="342900" indent="-342900">
              <a:buFont typeface="Arial" pitchFamily="34" charset="0"/>
              <a:buChar char="•"/>
            </a:pPr>
            <a:r>
              <a:rPr lang="en-US" b="0" dirty="0"/>
              <a:t>Data engineers also need to consider the use of compression techniques and data encoding methods to optimize storage space utilization without sacrificing data integrity or accessibility</a:t>
            </a:r>
            <a:r>
              <a:rPr lang="en-US" b="0" dirty="0" smtClean="0"/>
              <a:t>.</a:t>
            </a:r>
            <a:endParaRPr lang="en-US" b="0" dirty="0"/>
          </a:p>
        </p:txBody>
      </p:sp>
    </p:spTree>
    <p:extLst>
      <p:ext uri="{BB962C8B-B14F-4D97-AF65-F5344CB8AC3E}">
        <p14:creationId xmlns:p14="http://schemas.microsoft.com/office/powerpoint/2010/main" val="3972216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fontScale="70000" lnSpcReduction="20000"/>
          </a:bodyPr>
          <a:lstStyle/>
          <a:p>
            <a:r>
              <a:rPr lang="en-US" sz="2900" dirty="0"/>
              <a:t>4. Data Processing Challenges</a:t>
            </a:r>
          </a:p>
          <a:p>
            <a:pPr marL="342900" indent="-342900" fontAlgn="ctr">
              <a:buFont typeface="Arial" pitchFamily="34" charset="0"/>
              <a:buChar char="•"/>
            </a:pPr>
            <a:r>
              <a:rPr lang="en-US" sz="2600" b="0" dirty="0" smtClean="0"/>
              <a:t>Data </a:t>
            </a:r>
            <a:r>
              <a:rPr lang="en-US" sz="2600" b="0" dirty="0"/>
              <a:t>from </a:t>
            </a:r>
            <a:r>
              <a:rPr lang="en-US" sz="2600" b="0" dirty="0">
                <a:hlinkClick r:id="rId2"/>
              </a:rPr>
              <a:t>mobile apps</a:t>
            </a:r>
            <a:r>
              <a:rPr lang="en-US" sz="2600" b="0" dirty="0"/>
              <a:t>, </a:t>
            </a:r>
            <a:r>
              <a:rPr lang="en-US" sz="2600" b="0" dirty="0" err="1">
                <a:hlinkClick r:id="rId3"/>
              </a:rPr>
              <a:t>IoT</a:t>
            </a:r>
            <a:r>
              <a:rPr lang="en-US" sz="2600" b="0" dirty="0">
                <a:hlinkClick r:id="rId3"/>
              </a:rPr>
              <a:t> devices</a:t>
            </a:r>
            <a:r>
              <a:rPr lang="en-US" sz="2600" b="0" dirty="0"/>
              <a:t>, and other platforms is constantly generated. </a:t>
            </a:r>
            <a:endParaRPr lang="en-US" sz="2600" b="0" dirty="0" smtClean="0"/>
          </a:p>
          <a:p>
            <a:pPr marL="342900" indent="-342900" fontAlgn="ctr">
              <a:buFont typeface="Arial" pitchFamily="34" charset="0"/>
              <a:buChar char="•"/>
            </a:pPr>
            <a:r>
              <a:rPr lang="en-US" sz="2600" b="0" dirty="0" smtClean="0"/>
              <a:t>It’s </a:t>
            </a:r>
            <a:r>
              <a:rPr lang="en-US" sz="2600" b="0" dirty="0"/>
              <a:t>easy to get overwhelmed by the seemingly never-ending influx of </a:t>
            </a:r>
            <a:r>
              <a:rPr lang="en-US" sz="2600" b="0" dirty="0" smtClean="0"/>
              <a:t>data.</a:t>
            </a:r>
          </a:p>
          <a:p>
            <a:pPr marL="342900" indent="-342900" fontAlgn="ctr">
              <a:buFont typeface="Arial" pitchFamily="34" charset="0"/>
              <a:buChar char="•"/>
            </a:pPr>
            <a:r>
              <a:rPr lang="en-US" sz="2600" b="0" dirty="0" smtClean="0"/>
              <a:t>Traditional </a:t>
            </a:r>
            <a:r>
              <a:rPr lang="en-US" sz="2600" b="0" dirty="0"/>
              <a:t>processing techniques may struggle to handle such large volumes efficiently. </a:t>
            </a:r>
            <a:endParaRPr lang="en-US" sz="2600" b="0" dirty="0" smtClean="0"/>
          </a:p>
          <a:p>
            <a:pPr marL="342900" indent="-342900" fontAlgn="ctr">
              <a:buFont typeface="Arial" pitchFamily="34" charset="0"/>
              <a:buChar char="•"/>
            </a:pPr>
            <a:r>
              <a:rPr lang="en-US" sz="2600" b="0" dirty="0" smtClean="0"/>
              <a:t>To </a:t>
            </a:r>
            <a:r>
              <a:rPr lang="en-US" sz="2600" b="0" dirty="0"/>
              <a:t>address this challenge, data engineers often employ distributed computing frameworks, such as Apache </a:t>
            </a:r>
            <a:r>
              <a:rPr lang="en-US" sz="2600" b="0" dirty="0" err="1"/>
              <a:t>Hadoop</a:t>
            </a:r>
            <a:r>
              <a:rPr lang="en-US" sz="2600" b="0" dirty="0"/>
              <a:t> or Apache Spark, which enable parallel processing across a cluster of machines, allowing for faster and more scalable data </a:t>
            </a:r>
            <a:r>
              <a:rPr lang="en-US" sz="2600" b="0" dirty="0" smtClean="0"/>
              <a:t>processing.</a:t>
            </a:r>
          </a:p>
          <a:p>
            <a:pPr marL="342900" indent="-342900" fontAlgn="ctr">
              <a:buFont typeface="Arial" pitchFamily="34" charset="0"/>
              <a:buChar char="•"/>
            </a:pPr>
            <a:r>
              <a:rPr lang="en-US" sz="2600" b="0" dirty="0" smtClean="0"/>
              <a:t>Another </a:t>
            </a:r>
            <a:r>
              <a:rPr lang="en-US" sz="2600" b="0" dirty="0"/>
              <a:t>issue that may arise within this category is that data may be incomplete, contain errors, or exhibit inconsistencies, which can impact the accuracy and validity of analytical results. </a:t>
            </a:r>
            <a:endParaRPr lang="en-US" sz="2600" b="0" dirty="0" smtClean="0"/>
          </a:p>
          <a:p>
            <a:pPr marL="342900" indent="-342900" fontAlgn="ctr">
              <a:buFont typeface="Arial" pitchFamily="34" charset="0"/>
              <a:buChar char="•"/>
            </a:pPr>
            <a:r>
              <a:rPr lang="en-US" sz="2600" b="0" dirty="0" smtClean="0"/>
              <a:t>If </a:t>
            </a:r>
            <a:r>
              <a:rPr lang="en-US" sz="2600" b="0" dirty="0"/>
              <a:t>many systems are using the same digital information and there are no real-time updates, inaccuracies can </a:t>
            </a:r>
            <a:r>
              <a:rPr lang="en-US" sz="2600" b="0" dirty="0" smtClean="0"/>
              <a:t>appear.</a:t>
            </a:r>
          </a:p>
          <a:p>
            <a:pPr marL="342900" indent="-342900" fontAlgn="ctr">
              <a:buFont typeface="Arial" pitchFamily="34" charset="0"/>
              <a:buChar char="•"/>
            </a:pPr>
            <a:r>
              <a:rPr lang="en-US" sz="2600" b="0" dirty="0" smtClean="0"/>
              <a:t>Naturally</a:t>
            </a:r>
            <a:r>
              <a:rPr lang="en-US" sz="2600" b="0" dirty="0"/>
              <a:t>, this is something you want to avoid because poor-quality data does nothing for your business.</a:t>
            </a:r>
          </a:p>
          <a:p>
            <a:pPr marL="342900" indent="-342900">
              <a:buFont typeface="Arial" pitchFamily="34" charset="0"/>
              <a:buChar char="•"/>
            </a:pPr>
            <a:r>
              <a:rPr lang="en-US" sz="2600" b="0" dirty="0"/>
              <a:t>A possible solution to this data engineering challenge is to establish a comprehensive </a:t>
            </a:r>
            <a:r>
              <a:rPr lang="en-US" sz="2600" b="0" dirty="0">
                <a:hlinkClick r:id="rId4"/>
              </a:rPr>
              <a:t>data management strategy</a:t>
            </a:r>
            <a:r>
              <a:rPr lang="en-US" sz="2600" b="0" dirty="0"/>
              <a:t> with a data governance </a:t>
            </a:r>
            <a:r>
              <a:rPr lang="en-US" sz="2600" b="0" dirty="0" smtClean="0"/>
              <a:t>plan.</a:t>
            </a:r>
          </a:p>
          <a:p>
            <a:pPr marL="342900" indent="-342900">
              <a:buFont typeface="Arial" pitchFamily="34" charset="0"/>
              <a:buChar char="•"/>
            </a:pPr>
            <a:r>
              <a:rPr lang="en-US" sz="2600" b="0" dirty="0" smtClean="0"/>
              <a:t>Doing </a:t>
            </a:r>
            <a:r>
              <a:rPr lang="en-US" sz="2600" b="0" dirty="0"/>
              <a:t>so will help ensure that all data-related activities have someone in charge and that there are policies in place that help maintain the integrity of all your digital information</a:t>
            </a:r>
            <a:r>
              <a:rPr lang="en-US" sz="2600" b="0" dirty="0" smtClean="0"/>
              <a:t>.</a:t>
            </a:r>
            <a:endParaRPr lang="en-US" sz="2600" b="0" dirty="0"/>
          </a:p>
        </p:txBody>
      </p:sp>
    </p:spTree>
    <p:extLst>
      <p:ext uri="{BB962C8B-B14F-4D97-AF65-F5344CB8AC3E}">
        <p14:creationId xmlns:p14="http://schemas.microsoft.com/office/powerpoint/2010/main" val="1260968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a:bodyPr>
          <a:lstStyle/>
          <a:p>
            <a:r>
              <a:rPr lang="en-US" dirty="0"/>
              <a:t>5. Data Quality and Governance Challenges</a:t>
            </a:r>
          </a:p>
          <a:p>
            <a:pPr marL="342900" indent="-342900" fontAlgn="ctr">
              <a:buFont typeface="Arial" pitchFamily="34" charset="0"/>
              <a:buChar char="•"/>
            </a:pPr>
            <a:r>
              <a:rPr lang="en-US" b="0" dirty="0"/>
              <a:t>Data quality and reliability may cause additional issues in the data engineering field. </a:t>
            </a:r>
            <a:endParaRPr lang="en-US" b="0" dirty="0" smtClean="0"/>
          </a:p>
          <a:p>
            <a:pPr marL="342900" indent="-342900" fontAlgn="ctr">
              <a:buFont typeface="Arial" pitchFamily="34" charset="0"/>
              <a:buChar char="•"/>
            </a:pPr>
            <a:r>
              <a:rPr lang="en-US" b="0" dirty="0" smtClean="0"/>
              <a:t>That’s </a:t>
            </a:r>
            <a:r>
              <a:rPr lang="en-US" b="0" dirty="0"/>
              <a:t>why it’s important to continuously implement data validation and cleansing practices to detect and handle data quality issues</a:t>
            </a:r>
            <a:r>
              <a:rPr lang="en-US" b="0" dirty="0" smtClean="0"/>
              <a:t>.</a:t>
            </a:r>
          </a:p>
          <a:p>
            <a:pPr marL="342900" indent="-342900" fontAlgn="ctr">
              <a:buFont typeface="Arial" pitchFamily="34" charset="0"/>
              <a:buChar char="•"/>
            </a:pPr>
            <a:r>
              <a:rPr lang="en-US" b="0" dirty="0" smtClean="0"/>
              <a:t>This </a:t>
            </a:r>
            <a:r>
              <a:rPr lang="en-US" b="0" dirty="0"/>
              <a:t>includes outlier detection, data imputation, and data validation rules.</a:t>
            </a:r>
          </a:p>
          <a:p>
            <a:pPr marL="342900" indent="-342900">
              <a:buFont typeface="Arial" pitchFamily="34" charset="0"/>
              <a:buChar char="•"/>
            </a:pPr>
            <a:r>
              <a:rPr lang="en-US" b="0" dirty="0"/>
              <a:t>Another challenge you may encounter is having to deal with regulatory compliance. </a:t>
            </a:r>
            <a:endParaRPr lang="en-US" b="0" dirty="0" smtClean="0"/>
          </a:p>
          <a:p>
            <a:pPr marL="342900" indent="-342900">
              <a:buFont typeface="Arial" pitchFamily="34" charset="0"/>
              <a:buChar char="•"/>
            </a:pPr>
            <a:r>
              <a:rPr lang="en-US" b="0" dirty="0" smtClean="0"/>
              <a:t>The </a:t>
            </a:r>
            <a:r>
              <a:rPr lang="en-US" b="0" dirty="0"/>
              <a:t>best way to deal with this is a combination of practices. Of course, it’s a good idea to keep monitoring any laws that may affect your business or even hire legal counsel. </a:t>
            </a:r>
            <a:endParaRPr lang="en-US" b="0" dirty="0" smtClean="0"/>
          </a:p>
          <a:p>
            <a:pPr marL="342900" indent="-342900">
              <a:buFont typeface="Arial" pitchFamily="34" charset="0"/>
              <a:buChar char="•"/>
            </a:pPr>
            <a:r>
              <a:rPr lang="en-US" b="0" dirty="0" smtClean="0"/>
              <a:t>However</a:t>
            </a:r>
            <a:r>
              <a:rPr lang="en-US" b="0" dirty="0"/>
              <a:t>, another good option is to work with data engineering specialists that have expertise in building compliant platforms and can share best practices with you</a:t>
            </a:r>
            <a:r>
              <a:rPr lang="en-US" b="0" dirty="0" smtClean="0"/>
              <a:t>.</a:t>
            </a:r>
            <a:endParaRPr lang="en-US" b="0" dirty="0"/>
          </a:p>
        </p:txBody>
      </p:sp>
    </p:spTree>
    <p:extLst>
      <p:ext uri="{BB962C8B-B14F-4D97-AF65-F5344CB8AC3E}">
        <p14:creationId xmlns:p14="http://schemas.microsoft.com/office/powerpoint/2010/main" val="2367912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784976" cy="6552728"/>
          </a:xfrm>
        </p:spPr>
        <p:txBody>
          <a:bodyPr>
            <a:normAutofit lnSpcReduction="10000"/>
          </a:bodyPr>
          <a:lstStyle/>
          <a:p>
            <a:r>
              <a:rPr lang="en-US" dirty="0"/>
              <a:t>6. Data Pipeline Orchestration Challenges</a:t>
            </a:r>
          </a:p>
          <a:p>
            <a:pPr marL="342900" indent="-342900" fontAlgn="ctr">
              <a:buFont typeface="Arial" pitchFamily="34" charset="0"/>
              <a:buChar char="•"/>
            </a:pPr>
            <a:r>
              <a:rPr lang="en-US" b="0" dirty="0"/>
              <a:t>Data pipelines orchestration can be quite complex and involve multiple stages and dependencies. </a:t>
            </a:r>
            <a:endParaRPr lang="en-US" b="0" dirty="0" smtClean="0"/>
          </a:p>
          <a:p>
            <a:pPr marL="342900" indent="-342900" fontAlgn="ctr">
              <a:buFont typeface="Arial" pitchFamily="34" charset="0"/>
              <a:buChar char="•"/>
            </a:pPr>
            <a:r>
              <a:rPr lang="en-US" b="0" dirty="0" smtClean="0"/>
              <a:t>This </a:t>
            </a:r>
            <a:r>
              <a:rPr lang="en-US" b="0" dirty="0"/>
              <a:t>can be a challenge as coordinating and managing the execution of various data processing tasks across different systems or components is not an easy feat.</a:t>
            </a:r>
          </a:p>
          <a:p>
            <a:pPr marL="342900" indent="-342900" fontAlgn="ctr">
              <a:buFont typeface="Arial" pitchFamily="34" charset="0"/>
              <a:buChar char="•"/>
            </a:pPr>
            <a:r>
              <a:rPr lang="en-US" b="0" dirty="0"/>
              <a:t>Data dependencies may exist between different processing stages or tasks, where the output of one task serves as the input for another. </a:t>
            </a:r>
            <a:endParaRPr lang="en-US" b="0" dirty="0" smtClean="0"/>
          </a:p>
          <a:p>
            <a:pPr marL="342900" indent="-342900" fontAlgn="ctr">
              <a:buFont typeface="Arial" pitchFamily="34" charset="0"/>
              <a:buChar char="•"/>
            </a:pPr>
            <a:r>
              <a:rPr lang="en-US" b="0" dirty="0" smtClean="0"/>
              <a:t>Thus </a:t>
            </a:r>
            <a:r>
              <a:rPr lang="en-US" b="0" dirty="0"/>
              <a:t>managing these dependencies and ensuring the timely availability of required data inputs can be complex.</a:t>
            </a:r>
          </a:p>
          <a:p>
            <a:pPr marL="342900" indent="-342900">
              <a:buFont typeface="Arial" pitchFamily="34" charset="0"/>
              <a:buChar char="•"/>
            </a:pPr>
            <a:r>
              <a:rPr lang="en-US" b="0" dirty="0"/>
              <a:t>On top of that, while working with data pipelines, you may encounter various issues such as network failures, hardware failures, or errors in processing tasks.</a:t>
            </a:r>
          </a:p>
          <a:p>
            <a:pPr marL="342900" indent="-342900">
              <a:buFont typeface="Arial" pitchFamily="34" charset="0"/>
              <a:buChar char="•"/>
            </a:pPr>
            <a:r>
              <a:rPr lang="en-US" b="0" dirty="0"/>
              <a:t>To overcome these challenges, data engineers employ robust orchestration frameworks, implement fault-tolerant designs, and plan for scalability. </a:t>
            </a:r>
            <a:endParaRPr lang="en-US" b="0" dirty="0" smtClean="0"/>
          </a:p>
          <a:p>
            <a:pPr marL="342900" indent="-342900">
              <a:buFont typeface="Arial" pitchFamily="34" charset="0"/>
              <a:buChar char="•"/>
            </a:pPr>
            <a:r>
              <a:rPr lang="en-US" b="0" dirty="0" smtClean="0"/>
              <a:t>It’s </a:t>
            </a:r>
            <a:r>
              <a:rPr lang="en-US" b="0" dirty="0"/>
              <a:t>also a good idea to implement monitoring and troubleshooting </a:t>
            </a:r>
            <a:r>
              <a:rPr lang="en-US" b="0" dirty="0" smtClean="0"/>
              <a:t>tools.</a:t>
            </a:r>
          </a:p>
          <a:p>
            <a:pPr marL="342900" indent="-342900">
              <a:buFont typeface="Arial" pitchFamily="34" charset="0"/>
              <a:buChar char="•"/>
            </a:pPr>
            <a:r>
              <a:rPr lang="en-US" b="0" dirty="0" smtClean="0"/>
              <a:t>These </a:t>
            </a:r>
            <a:r>
              <a:rPr lang="en-US" b="0" dirty="0"/>
              <a:t>practices help enable efficient and reliable data processing and ensure that you have a smooth flow of data through the pipelines.</a:t>
            </a:r>
          </a:p>
          <a:p>
            <a:endParaRPr lang="en-IN" dirty="0"/>
          </a:p>
        </p:txBody>
      </p:sp>
    </p:spTree>
    <p:extLst>
      <p:ext uri="{BB962C8B-B14F-4D97-AF65-F5344CB8AC3E}">
        <p14:creationId xmlns:p14="http://schemas.microsoft.com/office/powerpoint/2010/main" val="844184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413</TotalTime>
  <Words>1840</Words>
  <Application>Microsoft Office PowerPoint</Application>
  <PresentationFormat>On-screen Show (4:3)</PresentationFormat>
  <Paragraphs>269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Essential</vt:lpstr>
      <vt:lpstr>Unit No 5: Data sharing and collaboration and Integration</vt:lpstr>
      <vt:lpstr>Explore more complex data engineering challenges and solutions. Data Integration: Integrating data from different sources, Automating data pipelines.  Excel Automation and Visual Basic for Applications (VBA): Macro recording and editing, User-defined functions (UDFs), Error handling and debugging.  Power BI Sharing and Collaboration: Publishing and sharing reports, Collaboration features and workspaces, Power BI gateways for on-premises data access.  Sharing and Collaboration in Tableau: Publishing and sharing dashboards, User roles and permissions.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No 5: Data sharing and collaboration and Integration</dc:title>
  <dc:creator>renukai</dc:creator>
  <cp:lastModifiedBy>renukai</cp:lastModifiedBy>
  <cp:revision>37</cp:revision>
  <dcterms:created xsi:type="dcterms:W3CDTF">2023-10-30T17:20:56Z</dcterms:created>
  <dcterms:modified xsi:type="dcterms:W3CDTF">2023-11-24T06:26:08Z</dcterms:modified>
</cp:coreProperties>
</file>