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79" r:id="rId24"/>
    <p:sldId id="278" r:id="rId25"/>
    <p:sldId id="281" r:id="rId26"/>
    <p:sldId id="282" r:id="rId27"/>
    <p:sldId id="283" r:id="rId28"/>
    <p:sldId id="285" r:id="rId29"/>
    <p:sldId id="284" r:id="rId30"/>
    <p:sldId id="287" r:id="rId31"/>
    <p:sldId id="286" r:id="rId32"/>
    <p:sldId id="289" r:id="rId33"/>
    <p:sldId id="288" r:id="rId34"/>
    <p:sldId id="290" r:id="rId35"/>
    <p:sldId id="291" r:id="rId36"/>
    <p:sldId id="292" r:id="rId37"/>
    <p:sldId id="295" r:id="rId38"/>
    <p:sldId id="298" r:id="rId39"/>
    <p:sldId id="297" r:id="rId40"/>
    <p:sldId id="296" r:id="rId41"/>
    <p:sldId id="293" r:id="rId42"/>
    <p:sldId id="299"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49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EC5E731-D99C-43FD-992B-AEC416E4217D}" type="datetimeFigureOut">
              <a:rPr lang="en-US" smtClean="0"/>
              <a:pPr/>
              <a:t>4/17/2023</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C5E731-D99C-43FD-992B-AEC416E4217D}"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EC5E731-D99C-43FD-992B-AEC416E4217D}" type="datetimeFigureOut">
              <a:rPr lang="en-US" smtClean="0"/>
              <a:pPr/>
              <a:t>4/17/2023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A18D70-1B34-4EEE-BAE2-4409BE1694FB}"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4/17/2023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EC5E731-D99C-43FD-992B-AEC416E4217D}" type="datetimeFigureOut">
              <a:rPr lang="en-US" smtClean="0"/>
              <a:pPr/>
              <a:t>4/17/2023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EC5E731-D99C-43FD-992B-AEC416E4217D}" type="datetimeFigureOut">
              <a:rPr lang="en-US" smtClean="0"/>
              <a:pPr/>
              <a:t>4/17/2023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5E731-D99C-43FD-992B-AEC416E4217D}" type="datetimeFigureOut">
              <a:rPr lang="en-US" smtClean="0"/>
              <a:pPr/>
              <a:t>4/17/2023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EC5E731-D99C-43FD-992B-AEC416E4217D}" type="datetimeFigureOut">
              <a:rPr lang="en-US" smtClean="0"/>
              <a:pPr/>
              <a:t>4/17/2023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A18D70-1B34-4EEE-BAE2-4409BE1694F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EC5E731-D99C-43FD-992B-AEC416E4217D}" type="datetimeFigureOut">
              <a:rPr lang="en-US" smtClean="0"/>
              <a:pPr/>
              <a:t>4/17/2023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2A18D70-1B34-4EEE-BAE2-4409BE1694FB}"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C5E731-D99C-43FD-992B-AEC416E4217D}" type="datetimeFigureOut">
              <a:rPr lang="en-US" smtClean="0"/>
              <a:pPr/>
              <a:t>4/17/2023</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2A18D70-1B34-4EEE-BAE2-4409BE1694FB}"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htmL/html_table_borders.asp" TargetMode="External"/><Relationship Id="rId2" Type="http://schemas.openxmlformats.org/officeDocument/2006/relationships/hyperlink" Target="https://www.w3schools.com/htmL/html_favicon.asp" TargetMode="Externa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hyperlink" Target="https://www.w3schools.com/tags/att_form_novalidate.asp" TargetMode="External"/><Relationship Id="rId3" Type="http://schemas.openxmlformats.org/officeDocument/2006/relationships/hyperlink" Target="https://www.w3schools.com/tags/att_form_action.asp" TargetMode="External"/><Relationship Id="rId7" Type="http://schemas.openxmlformats.org/officeDocument/2006/relationships/hyperlink" Target="https://www.w3schools.com/tags/att_form_name.asp" TargetMode="External"/><Relationship Id="rId2" Type="http://schemas.openxmlformats.org/officeDocument/2006/relationships/hyperlink" Target="https://www.w3schools.com/tags/att_form_accept_charset.asp" TargetMode="External"/><Relationship Id="rId1" Type="http://schemas.openxmlformats.org/officeDocument/2006/relationships/slideLayout" Target="../slideLayouts/slideLayout1.xml"/><Relationship Id="rId6" Type="http://schemas.openxmlformats.org/officeDocument/2006/relationships/hyperlink" Target="https://www.w3schools.com/tags/att_form_method.asp" TargetMode="External"/><Relationship Id="rId5" Type="http://schemas.openxmlformats.org/officeDocument/2006/relationships/hyperlink" Target="https://www.w3schools.com/tags/att_form_enctype.asp" TargetMode="External"/><Relationship Id="rId4" Type="http://schemas.openxmlformats.org/officeDocument/2006/relationships/hyperlink" Target="https://www.w3schools.com/tags/att_form_autocomplete.asp" TargetMode="External"/><Relationship Id="rId9" Type="http://schemas.openxmlformats.org/officeDocument/2006/relationships/hyperlink" Target="https://www.w3schools.com/tags/att_form_target.asp"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Web_browser" TargetMode="External"/><Relationship Id="rId7" Type="http://schemas.openxmlformats.org/officeDocument/2006/relationships/hyperlink" Target="https://en.wikipedia.org/wiki/HTML5" TargetMode="External"/><Relationship Id="rId2" Type="http://schemas.openxmlformats.org/officeDocument/2006/relationships/hyperlink" Target="https://en.wikipedia.org/wiki/Markup_language" TargetMode="External"/><Relationship Id="rId1" Type="http://schemas.openxmlformats.org/officeDocument/2006/relationships/slideLayout" Target="../slideLayouts/slideLayout1.xml"/><Relationship Id="rId6" Type="http://schemas.openxmlformats.org/officeDocument/2006/relationships/hyperlink" Target="https://en.wikipedia.org/wiki/Typesetting" TargetMode="External"/><Relationship Id="rId5" Type="http://schemas.openxmlformats.org/officeDocument/2006/relationships/hyperlink" Target="https://en.wikipedia.org/wiki/Fieldset" TargetMode="External"/><Relationship Id="rId4" Type="http://schemas.openxmlformats.org/officeDocument/2006/relationships/hyperlink" Target="https://en.wikipedia.org/wiki/HTML_ele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1431161"/>
          </a:xfrm>
          <a:prstGeom prst="rect">
            <a:avLst/>
          </a:prstGeom>
          <a:noFill/>
        </p:spPr>
        <p:txBody>
          <a:bodyPr wrap="square" rtlCol="0">
            <a:spAutoFit/>
          </a:bodyPr>
          <a:lstStyle/>
          <a:p>
            <a:r>
              <a:rPr lang="en-IN" sz="2100" dirty="0" smtClean="0"/>
              <a:t>Unit No 1: Introduction to Web Essentials                                </a:t>
            </a:r>
            <a:r>
              <a:rPr lang="en-IN" sz="2400" dirty="0" smtClean="0"/>
              <a:t> [7 Hours] </a:t>
            </a:r>
            <a:endParaRPr lang="en-IN" sz="2100" dirty="0" smtClean="0"/>
          </a:p>
          <a:p>
            <a:r>
              <a:rPr lang="en-IN" sz="2100" dirty="0" smtClean="0">
                <a:solidFill>
                  <a:srgbClr val="FFFF00"/>
                </a:solidFill>
              </a:rPr>
              <a:t>The internet</a:t>
            </a:r>
            <a:r>
              <a:rPr lang="en-IN" sz="2100" dirty="0" smtClean="0"/>
              <a:t>, basic internet protocols, the world wide web, HTTP Request message, HTTP response message, web clients, web servers. </a:t>
            </a:r>
            <a:r>
              <a:rPr lang="en-IN" sz="2100" dirty="0" smtClean="0">
                <a:solidFill>
                  <a:srgbClr val="FFFF00"/>
                </a:solidFill>
              </a:rPr>
              <a:t>HTML: </a:t>
            </a:r>
            <a:r>
              <a:rPr lang="en-IN" sz="2100" dirty="0" smtClean="0"/>
              <a:t>Introduction, history and versions. HTML Elements  &amp; </a:t>
            </a:r>
            <a:r>
              <a:rPr lang="en-IN" sz="2100" dirty="0" smtClean="0">
                <a:solidFill>
                  <a:srgbClr val="FFFF00"/>
                </a:solidFill>
              </a:rPr>
              <a:t>CSS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7263527"/>
          </a:xfrm>
          <a:prstGeom prst="rect">
            <a:avLst/>
          </a:prstGeom>
          <a:noFill/>
        </p:spPr>
        <p:txBody>
          <a:bodyPr wrap="square" rtlCol="0">
            <a:spAutoFit/>
          </a:bodyPr>
          <a:lstStyle/>
          <a:p>
            <a:r>
              <a:rPr lang="en-IN" sz="1000" dirty="0" smtClean="0"/>
              <a:t>Unit No 1: Introduction to Web Essentials                                 [7 Hours] </a:t>
            </a:r>
          </a:p>
          <a:p>
            <a:r>
              <a:rPr lang="en-IN" sz="2400" dirty="0" smtClean="0"/>
              <a:t>- HTML Links</a:t>
            </a:r>
          </a:p>
          <a:p>
            <a:r>
              <a:rPr lang="en-IN" sz="2400" dirty="0" smtClean="0"/>
              <a:t>HTML links are defined with the &lt;a&gt; tag:</a:t>
            </a:r>
          </a:p>
          <a:p>
            <a:r>
              <a:rPr lang="en-IN" sz="2400" dirty="0" smtClean="0"/>
              <a:t>Example</a:t>
            </a:r>
          </a:p>
          <a:p>
            <a:r>
              <a:rPr lang="en-IN" sz="2400" dirty="0" smtClean="0">
                <a:solidFill>
                  <a:srgbClr val="FF0000"/>
                </a:solidFill>
              </a:rPr>
              <a:t>&lt;a </a:t>
            </a:r>
            <a:r>
              <a:rPr lang="en-IN" sz="2400" dirty="0" err="1" smtClean="0">
                <a:solidFill>
                  <a:srgbClr val="FF0000"/>
                </a:solidFill>
              </a:rPr>
              <a:t>href</a:t>
            </a:r>
            <a:r>
              <a:rPr lang="en-IN" sz="2400" dirty="0" smtClean="0">
                <a:solidFill>
                  <a:srgbClr val="FF0000"/>
                </a:solidFill>
              </a:rPr>
              <a:t>="https://www.w3schools.com"&gt;This is a link&lt;/a&gt;</a:t>
            </a:r>
          </a:p>
          <a:p>
            <a:r>
              <a:rPr lang="en-IN" sz="2400" dirty="0" smtClean="0"/>
              <a:t>-Empty HTML Elements</a:t>
            </a:r>
          </a:p>
          <a:p>
            <a:r>
              <a:rPr lang="en-IN" sz="2400" dirty="0" smtClean="0"/>
              <a:t>HTML elements with no content are called empty elements.</a:t>
            </a:r>
          </a:p>
          <a:p>
            <a:r>
              <a:rPr lang="en-IN" sz="2400" dirty="0" smtClean="0"/>
              <a:t>The &lt;</a:t>
            </a:r>
            <a:r>
              <a:rPr lang="en-IN" sz="2400" dirty="0" err="1" smtClean="0"/>
              <a:t>br</a:t>
            </a:r>
            <a:r>
              <a:rPr lang="en-IN" sz="2400" dirty="0" smtClean="0"/>
              <a:t>&gt; tag defines a line break, and is an empty element without a closing tag:</a:t>
            </a:r>
          </a:p>
          <a:p>
            <a:r>
              <a:rPr lang="en-IN" sz="2400" dirty="0" smtClean="0"/>
              <a:t>Example</a:t>
            </a:r>
          </a:p>
          <a:p>
            <a:r>
              <a:rPr lang="en-IN" sz="2400" dirty="0" smtClean="0"/>
              <a:t>&lt;p&gt;This is a &lt;</a:t>
            </a:r>
            <a:r>
              <a:rPr lang="en-IN" sz="2400" dirty="0" err="1" smtClean="0"/>
              <a:t>br</a:t>
            </a:r>
            <a:r>
              <a:rPr lang="en-IN" sz="2400" dirty="0" smtClean="0"/>
              <a:t>&gt; paragraph with a line break.&lt;/p&gt;</a:t>
            </a:r>
          </a:p>
          <a:p>
            <a:r>
              <a:rPr lang="en-IN" sz="2400" dirty="0" smtClean="0">
                <a:solidFill>
                  <a:srgbClr val="FF0000"/>
                </a:solidFill>
              </a:rPr>
              <a:t>-HTML is Not Case Sensitive.</a:t>
            </a:r>
          </a:p>
          <a:p>
            <a:r>
              <a:rPr lang="en-IN" sz="2400" dirty="0" smtClean="0">
                <a:solidFill>
                  <a:srgbClr val="FF0000"/>
                </a:solidFill>
              </a:rPr>
              <a:t>-</a:t>
            </a:r>
            <a:r>
              <a:rPr lang="en-IN" sz="2400" dirty="0" smtClean="0"/>
              <a:t> Empty HTML Elements</a:t>
            </a:r>
          </a:p>
          <a:p>
            <a:r>
              <a:rPr lang="en-IN" sz="2400" dirty="0" smtClean="0"/>
              <a:t>HTML elements with no content are called empty elements.</a:t>
            </a:r>
          </a:p>
          <a:p>
            <a:r>
              <a:rPr lang="en-IN" sz="2400" dirty="0" smtClean="0"/>
              <a:t>The &lt;</a:t>
            </a:r>
            <a:r>
              <a:rPr lang="en-IN" sz="2400" dirty="0" err="1" smtClean="0"/>
              <a:t>br</a:t>
            </a:r>
            <a:r>
              <a:rPr lang="en-IN" sz="2400" dirty="0" smtClean="0"/>
              <a:t>&gt; tag defines a line break, and is an empty element without a closing tag:</a:t>
            </a:r>
          </a:p>
          <a:p>
            <a:r>
              <a:rPr lang="en-IN" sz="2400" dirty="0" smtClean="0"/>
              <a:t>Example</a:t>
            </a:r>
          </a:p>
          <a:p>
            <a:r>
              <a:rPr lang="en-IN" sz="2400" dirty="0" smtClean="0">
                <a:solidFill>
                  <a:srgbClr val="FF0000"/>
                </a:solidFill>
              </a:rPr>
              <a:t>&lt;p&gt;This is a &lt;</a:t>
            </a:r>
            <a:r>
              <a:rPr lang="en-IN" sz="2400" dirty="0" err="1" smtClean="0">
                <a:solidFill>
                  <a:srgbClr val="FF0000"/>
                </a:solidFill>
              </a:rPr>
              <a:t>br</a:t>
            </a:r>
            <a:r>
              <a:rPr lang="en-IN" sz="2400" dirty="0" smtClean="0">
                <a:solidFill>
                  <a:srgbClr val="FF0000"/>
                </a:solidFill>
              </a:rPr>
              <a:t>&gt; paragraph with a line break.&lt;/p&gt;</a:t>
            </a:r>
          </a:p>
          <a:p>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524863"/>
          </a:xfrm>
          <a:prstGeom prst="rect">
            <a:avLst/>
          </a:prstGeom>
          <a:noFill/>
        </p:spPr>
        <p:txBody>
          <a:bodyPr wrap="square" rtlCol="0">
            <a:spAutoFit/>
          </a:bodyPr>
          <a:lstStyle/>
          <a:p>
            <a:r>
              <a:rPr lang="en-IN" sz="1000" dirty="0" smtClean="0"/>
              <a:t>Unit No 1: Introduction to Web Essentials                                 [7 Hours] </a:t>
            </a:r>
          </a:p>
          <a:p>
            <a:r>
              <a:rPr lang="en-IN" sz="2400" dirty="0" smtClean="0"/>
              <a:t>- Nested HTML Elements</a:t>
            </a:r>
          </a:p>
          <a:p>
            <a:r>
              <a:rPr lang="en-IN" sz="2400" dirty="0" smtClean="0"/>
              <a:t>HTML elements can be nested (this means that elements can contain other elements).</a:t>
            </a:r>
          </a:p>
          <a:p>
            <a:r>
              <a:rPr lang="en-IN" sz="2400" dirty="0" smtClean="0"/>
              <a:t>All HTML documents consist of nested HTML elements.</a:t>
            </a:r>
          </a:p>
          <a:p>
            <a:r>
              <a:rPr lang="en-IN" sz="2400" dirty="0" smtClean="0"/>
              <a:t>The following example contains four HTML elements (&lt;html&gt;, &lt;body&gt;, &lt;h1&gt; and &lt;p&gt;):</a:t>
            </a:r>
          </a:p>
          <a:p>
            <a:r>
              <a:rPr lang="en-IN" sz="2400" dirty="0" smtClean="0"/>
              <a:t>Example</a:t>
            </a:r>
          </a:p>
          <a:p>
            <a:r>
              <a:rPr lang="en-IN" sz="2400" dirty="0" smtClean="0">
                <a:solidFill>
                  <a:srgbClr val="FF0000"/>
                </a:solidFill>
              </a:rPr>
              <a:t>&lt;!DOCTYPE html&gt;</a:t>
            </a:r>
            <a:br>
              <a:rPr lang="en-IN" sz="2400" dirty="0" smtClean="0">
                <a:solidFill>
                  <a:srgbClr val="FF0000"/>
                </a:solidFill>
              </a:rPr>
            </a:br>
            <a:r>
              <a:rPr lang="en-IN" sz="2400" dirty="0" smtClean="0">
                <a:solidFill>
                  <a:srgbClr val="FF0000"/>
                </a:solidFill>
              </a:rPr>
              <a:t>&lt;html&gt;</a:t>
            </a:r>
            <a:br>
              <a:rPr lang="en-IN" sz="2400" dirty="0" smtClean="0">
                <a:solidFill>
                  <a:srgbClr val="FF0000"/>
                </a:solidFill>
              </a:rPr>
            </a:br>
            <a:r>
              <a:rPr lang="en-IN" sz="2400" dirty="0" smtClean="0">
                <a:solidFill>
                  <a:srgbClr val="FF0000"/>
                </a:solidFill>
              </a:rPr>
              <a:t>&lt;body&gt;</a:t>
            </a:r>
            <a:br>
              <a:rPr lang="en-IN" sz="2400" dirty="0" smtClean="0">
                <a:solidFill>
                  <a:srgbClr val="FF0000"/>
                </a:solidFill>
              </a:rPr>
            </a:br>
            <a:r>
              <a:rPr lang="en-IN" sz="2400" dirty="0" smtClean="0">
                <a:solidFill>
                  <a:srgbClr val="FF0000"/>
                </a:solidFill>
              </a:rPr>
              <a:t/>
            </a:r>
            <a:br>
              <a:rPr lang="en-IN" sz="2400" dirty="0" smtClean="0">
                <a:solidFill>
                  <a:srgbClr val="FF0000"/>
                </a:solidFill>
              </a:rPr>
            </a:br>
            <a:r>
              <a:rPr lang="en-IN" sz="2400" dirty="0" smtClean="0">
                <a:solidFill>
                  <a:srgbClr val="FF0000"/>
                </a:solidFill>
              </a:rPr>
              <a:t>&lt;h1&gt;My First Heading&lt;/h1&gt;</a:t>
            </a:r>
            <a:br>
              <a:rPr lang="en-IN" sz="2400" dirty="0" smtClean="0">
                <a:solidFill>
                  <a:srgbClr val="FF0000"/>
                </a:solidFill>
              </a:rPr>
            </a:br>
            <a:r>
              <a:rPr lang="en-IN" sz="2400" dirty="0" smtClean="0">
                <a:solidFill>
                  <a:srgbClr val="FF0000"/>
                </a:solidFill>
              </a:rPr>
              <a:t>&lt;p&gt;My first paragraph.&lt;/p&gt;</a:t>
            </a:r>
            <a:br>
              <a:rPr lang="en-IN" sz="2400" dirty="0" smtClean="0">
                <a:solidFill>
                  <a:srgbClr val="FF0000"/>
                </a:solidFill>
              </a:rPr>
            </a:br>
            <a:r>
              <a:rPr lang="en-IN" sz="2400" dirty="0" smtClean="0">
                <a:solidFill>
                  <a:srgbClr val="FF0000"/>
                </a:solidFill>
              </a:rPr>
              <a:t/>
            </a:r>
            <a:br>
              <a:rPr lang="en-IN" sz="2400" dirty="0" smtClean="0">
                <a:solidFill>
                  <a:srgbClr val="FF0000"/>
                </a:solidFill>
              </a:rPr>
            </a:br>
            <a:r>
              <a:rPr lang="en-IN" sz="2400" dirty="0" smtClean="0">
                <a:solidFill>
                  <a:srgbClr val="FF0000"/>
                </a:solidFill>
              </a:rPr>
              <a:t>&lt;/body&gt;</a:t>
            </a:r>
          </a:p>
          <a:p>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7263527"/>
          </a:xfrm>
          <a:prstGeom prst="rect">
            <a:avLst/>
          </a:prstGeom>
          <a:noFill/>
        </p:spPr>
        <p:txBody>
          <a:bodyPr wrap="square" rtlCol="0">
            <a:spAutoFit/>
          </a:bodyPr>
          <a:lstStyle/>
          <a:p>
            <a:r>
              <a:rPr lang="en-IN" sz="1000" dirty="0" smtClean="0"/>
              <a:t>Unit No 1: Introduction to Web Essentials                                 [7 Hours] </a:t>
            </a:r>
          </a:p>
          <a:p>
            <a:pPr>
              <a:buFontTx/>
              <a:buChar char="-"/>
            </a:pPr>
            <a:r>
              <a:rPr lang="en-IN" sz="2400" dirty="0" smtClean="0"/>
              <a:t>HTML Attributes</a:t>
            </a:r>
          </a:p>
          <a:p>
            <a:endParaRPr lang="en-IN" sz="2400" dirty="0" smtClean="0"/>
          </a:p>
          <a:p>
            <a:pPr>
              <a:buFontTx/>
              <a:buChar char="-"/>
            </a:pPr>
            <a:r>
              <a:rPr lang="en-IN" sz="2400" dirty="0" smtClean="0"/>
              <a:t>HTML attributes provide additional information about HTML elements.</a:t>
            </a:r>
          </a:p>
          <a:p>
            <a:endParaRPr lang="en-IN" sz="2400" dirty="0" smtClean="0"/>
          </a:p>
          <a:p>
            <a:r>
              <a:rPr lang="en-IN" sz="2400" dirty="0" smtClean="0"/>
              <a:t>-All HTML elements can have </a:t>
            </a:r>
            <a:r>
              <a:rPr lang="en-IN" sz="2400" b="1" dirty="0" smtClean="0"/>
              <a:t>attributes</a:t>
            </a:r>
            <a:endParaRPr lang="en-IN" sz="2400" dirty="0" smtClean="0"/>
          </a:p>
          <a:p>
            <a:r>
              <a:rPr lang="en-IN" sz="2400" dirty="0" smtClean="0"/>
              <a:t>1) Attributes provide </a:t>
            </a:r>
            <a:r>
              <a:rPr lang="en-IN" sz="2400" b="1" dirty="0" smtClean="0"/>
              <a:t>additional information</a:t>
            </a:r>
            <a:r>
              <a:rPr lang="en-IN" sz="2400" dirty="0" smtClean="0"/>
              <a:t> about elements</a:t>
            </a:r>
          </a:p>
          <a:p>
            <a:r>
              <a:rPr lang="en-IN" sz="2400" dirty="0" smtClean="0"/>
              <a:t>2) Attributes are always specified in </a:t>
            </a:r>
            <a:r>
              <a:rPr lang="en-IN" sz="2400" b="1" dirty="0" smtClean="0"/>
              <a:t>the start tag</a:t>
            </a:r>
            <a:endParaRPr lang="en-IN" sz="2400" dirty="0" smtClean="0"/>
          </a:p>
          <a:p>
            <a:r>
              <a:rPr lang="en-IN" sz="2400" dirty="0" smtClean="0"/>
              <a:t>3) Attributes usually come in name/value pairs 	like: </a:t>
            </a:r>
            <a:r>
              <a:rPr lang="en-IN" sz="2400" b="1" dirty="0" smtClean="0"/>
              <a:t>name="value"</a:t>
            </a:r>
            <a:endParaRPr lang="en-IN" sz="2400" dirty="0" smtClean="0"/>
          </a:p>
          <a:p>
            <a:endParaRPr lang="en-IN" sz="2400" dirty="0" smtClean="0"/>
          </a:p>
          <a:p>
            <a:r>
              <a:rPr lang="en-IN" sz="2400" dirty="0" smtClean="0"/>
              <a:t>The </a:t>
            </a:r>
            <a:r>
              <a:rPr lang="en-IN" sz="2400" dirty="0" err="1" smtClean="0"/>
              <a:t>href</a:t>
            </a:r>
            <a:r>
              <a:rPr lang="en-IN" sz="2400" dirty="0" smtClean="0"/>
              <a:t> Attribute</a:t>
            </a:r>
          </a:p>
          <a:p>
            <a:r>
              <a:rPr lang="en-IN" sz="2400" dirty="0" smtClean="0"/>
              <a:t>The &lt;a&gt; tag defines a hyperlink. The </a:t>
            </a:r>
            <a:r>
              <a:rPr lang="en-IN" sz="2400" dirty="0" err="1" smtClean="0"/>
              <a:t>href</a:t>
            </a:r>
            <a:r>
              <a:rPr lang="en-IN" sz="2400" dirty="0" smtClean="0"/>
              <a:t> attribute specifies the URL of the page the link goes to:</a:t>
            </a:r>
          </a:p>
          <a:p>
            <a:r>
              <a:rPr lang="en-IN" sz="2400" dirty="0" smtClean="0"/>
              <a:t>Example:</a:t>
            </a:r>
          </a:p>
          <a:p>
            <a:r>
              <a:rPr lang="en-IN" sz="2400" dirty="0" smtClean="0">
                <a:solidFill>
                  <a:srgbClr val="FF0000"/>
                </a:solidFill>
              </a:rPr>
              <a:t>&lt;a </a:t>
            </a:r>
            <a:r>
              <a:rPr lang="en-IN" sz="2400" dirty="0" err="1" smtClean="0">
                <a:solidFill>
                  <a:srgbClr val="FF0000"/>
                </a:solidFill>
              </a:rPr>
              <a:t>href</a:t>
            </a:r>
            <a:r>
              <a:rPr lang="en-IN" sz="2400" dirty="0" smtClean="0">
                <a:solidFill>
                  <a:srgbClr val="FF0000"/>
                </a:solidFill>
              </a:rPr>
              <a:t>="https://www.w3schools.com"&gt;Visit W3Schools&lt;/a&gt;</a:t>
            </a: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894195"/>
          </a:xfrm>
          <a:prstGeom prst="rect">
            <a:avLst/>
          </a:prstGeom>
          <a:noFill/>
        </p:spPr>
        <p:txBody>
          <a:bodyPr wrap="square" rtlCol="0">
            <a:spAutoFit/>
          </a:bodyPr>
          <a:lstStyle/>
          <a:p>
            <a:r>
              <a:rPr lang="en-IN" sz="1000" dirty="0" smtClean="0"/>
              <a:t>Unit No 1: Introduction to Web Essentials                                 [7 Hours] </a:t>
            </a:r>
          </a:p>
          <a:p>
            <a:r>
              <a:rPr lang="en-IN" sz="2400" dirty="0" smtClean="0"/>
              <a:t>- The </a:t>
            </a:r>
            <a:r>
              <a:rPr lang="en-IN" sz="2400" dirty="0" err="1" smtClean="0"/>
              <a:t>src</a:t>
            </a:r>
            <a:r>
              <a:rPr lang="en-IN" sz="2400" dirty="0" smtClean="0"/>
              <a:t> Attribute</a:t>
            </a:r>
          </a:p>
          <a:p>
            <a:r>
              <a:rPr lang="en-IN" sz="2400" dirty="0" smtClean="0"/>
              <a:t>The &lt;</a:t>
            </a:r>
            <a:r>
              <a:rPr lang="en-IN" sz="2400" dirty="0" err="1" smtClean="0"/>
              <a:t>img</a:t>
            </a:r>
            <a:r>
              <a:rPr lang="en-IN" sz="2400" dirty="0" smtClean="0"/>
              <a:t>&gt; tag is used to embed an image in an HTML page. The </a:t>
            </a:r>
            <a:r>
              <a:rPr lang="en-IN" sz="2400" dirty="0" err="1" smtClean="0"/>
              <a:t>src</a:t>
            </a:r>
            <a:r>
              <a:rPr lang="en-IN" sz="2400" dirty="0" smtClean="0"/>
              <a:t> attribute specifies the path to the image to be displayed:</a:t>
            </a:r>
          </a:p>
          <a:p>
            <a:r>
              <a:rPr lang="en-IN" sz="2400" dirty="0" smtClean="0"/>
              <a:t>Example</a:t>
            </a:r>
          </a:p>
          <a:p>
            <a:r>
              <a:rPr lang="en-IN" sz="2400" dirty="0" smtClean="0">
                <a:solidFill>
                  <a:srgbClr val="FF0000"/>
                </a:solidFill>
              </a:rPr>
              <a:t>&lt;</a:t>
            </a:r>
            <a:r>
              <a:rPr lang="en-IN" sz="2400" dirty="0" err="1" smtClean="0">
                <a:solidFill>
                  <a:srgbClr val="FF0000"/>
                </a:solidFill>
              </a:rPr>
              <a:t>img</a:t>
            </a:r>
            <a:r>
              <a:rPr lang="en-IN" sz="2400" dirty="0" smtClean="0">
                <a:solidFill>
                  <a:srgbClr val="FF0000"/>
                </a:solidFill>
              </a:rPr>
              <a:t> </a:t>
            </a:r>
            <a:r>
              <a:rPr lang="en-IN" sz="2400" dirty="0" err="1" smtClean="0">
                <a:solidFill>
                  <a:srgbClr val="FF0000"/>
                </a:solidFill>
              </a:rPr>
              <a:t>src</a:t>
            </a:r>
            <a:r>
              <a:rPr lang="en-IN" sz="2400" dirty="0" smtClean="0">
                <a:solidFill>
                  <a:srgbClr val="FF0000"/>
                </a:solidFill>
              </a:rPr>
              <a:t>="img_girl.jpg"&gt;</a:t>
            </a:r>
          </a:p>
          <a:p>
            <a:r>
              <a:rPr lang="en-IN" sz="2400" dirty="0" smtClean="0"/>
              <a:t>There are two ways to specify the URL in the </a:t>
            </a:r>
            <a:r>
              <a:rPr lang="en-IN" sz="2400" dirty="0" err="1" smtClean="0"/>
              <a:t>src</a:t>
            </a:r>
            <a:r>
              <a:rPr lang="en-IN" sz="2400" dirty="0" smtClean="0"/>
              <a:t> attribute:</a:t>
            </a:r>
          </a:p>
          <a:p>
            <a:r>
              <a:rPr lang="en-IN" sz="2400" b="1" dirty="0" smtClean="0"/>
              <a:t>1. Absolute URL</a:t>
            </a:r>
            <a:r>
              <a:rPr lang="en-IN" sz="2400" dirty="0" smtClean="0"/>
              <a:t> - Links to an external image that is hosted on another website. </a:t>
            </a:r>
            <a:r>
              <a:rPr lang="en-IN" sz="2400" dirty="0" smtClean="0">
                <a:solidFill>
                  <a:srgbClr val="FF0000"/>
                </a:solidFill>
              </a:rPr>
              <a:t>Example: </a:t>
            </a:r>
            <a:r>
              <a:rPr lang="en-IN" sz="2400" dirty="0" err="1" smtClean="0">
                <a:solidFill>
                  <a:srgbClr val="FF0000"/>
                </a:solidFill>
              </a:rPr>
              <a:t>src</a:t>
            </a:r>
            <a:r>
              <a:rPr lang="en-IN" sz="2400" dirty="0" smtClean="0">
                <a:solidFill>
                  <a:srgbClr val="FF0000"/>
                </a:solidFill>
              </a:rPr>
              <a:t>="https://www.w3schools.com/images/img_girl.jpg”</a:t>
            </a:r>
          </a:p>
          <a:p>
            <a:r>
              <a:rPr lang="en-IN" sz="2400" b="1" dirty="0" smtClean="0"/>
              <a:t>Notes:</a:t>
            </a:r>
            <a:r>
              <a:rPr lang="en-IN" sz="2400" dirty="0" smtClean="0"/>
              <a:t> External images might be under copyright. If you do not get permission to use it, you may be in violation of copyright laws. In addition, you cannot control external images; it can suddenly be removed or changed.</a:t>
            </a:r>
          </a:p>
          <a:p>
            <a:r>
              <a:rPr lang="en-IN" sz="2400" b="1" dirty="0" smtClean="0"/>
              <a:t>2. Relative URL</a:t>
            </a:r>
            <a:r>
              <a:rPr lang="en-IN" sz="2400" dirty="0" smtClean="0"/>
              <a:t> - Links to an image that is hosted within the website. Here, the URL does not include the domain name. If the URL begins without a slash, it will be relative to the current page.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5786199"/>
          </a:xfrm>
          <a:prstGeom prst="rect">
            <a:avLst/>
          </a:prstGeom>
          <a:noFill/>
        </p:spPr>
        <p:txBody>
          <a:bodyPr wrap="square" rtlCol="0">
            <a:spAutoFit/>
          </a:bodyPr>
          <a:lstStyle/>
          <a:p>
            <a:r>
              <a:rPr lang="en-IN" sz="1000" dirty="0" smtClean="0"/>
              <a:t>Unit No 1: Introduction to Web Essentials                                 [7 Hours] </a:t>
            </a:r>
          </a:p>
          <a:p>
            <a:r>
              <a:rPr lang="en-IN" sz="2400" dirty="0" smtClean="0"/>
              <a:t>-Example:</a:t>
            </a:r>
          </a:p>
          <a:p>
            <a:r>
              <a:rPr lang="en-IN" sz="2400" dirty="0" smtClean="0">
                <a:solidFill>
                  <a:srgbClr val="FF0000"/>
                </a:solidFill>
              </a:rPr>
              <a:t> </a:t>
            </a:r>
            <a:r>
              <a:rPr lang="en-IN" sz="2400" dirty="0" err="1" smtClean="0">
                <a:solidFill>
                  <a:srgbClr val="FF0000"/>
                </a:solidFill>
              </a:rPr>
              <a:t>src</a:t>
            </a:r>
            <a:r>
              <a:rPr lang="en-IN" sz="2400" dirty="0" smtClean="0">
                <a:solidFill>
                  <a:srgbClr val="FF0000"/>
                </a:solidFill>
              </a:rPr>
              <a:t>="img_girl.jpg". </a:t>
            </a:r>
          </a:p>
          <a:p>
            <a:r>
              <a:rPr lang="en-IN" sz="2400" dirty="0" smtClean="0"/>
              <a:t>If the URL begins with a slash, it will be relative to the domain. Example: </a:t>
            </a:r>
          </a:p>
          <a:p>
            <a:r>
              <a:rPr lang="en-IN" sz="2400" dirty="0" err="1" smtClean="0">
                <a:solidFill>
                  <a:srgbClr val="FF0000"/>
                </a:solidFill>
              </a:rPr>
              <a:t>src</a:t>
            </a:r>
            <a:r>
              <a:rPr lang="en-IN" sz="2400" dirty="0" smtClean="0">
                <a:solidFill>
                  <a:srgbClr val="FF0000"/>
                </a:solidFill>
              </a:rPr>
              <a:t>="/images/img_girl.jpg".</a:t>
            </a:r>
          </a:p>
          <a:p>
            <a:r>
              <a:rPr lang="en-IN" sz="2400" b="1" dirty="0" smtClean="0"/>
              <a:t>Tip:</a:t>
            </a:r>
            <a:r>
              <a:rPr lang="en-IN" sz="2400" dirty="0" smtClean="0"/>
              <a:t> It is almost always best to use relative URLs. They will not break if you change domain.</a:t>
            </a:r>
          </a:p>
          <a:p>
            <a:r>
              <a:rPr lang="en-IN" sz="2400" dirty="0" smtClean="0"/>
              <a:t>The width and height Attributes</a:t>
            </a:r>
          </a:p>
          <a:p>
            <a:r>
              <a:rPr lang="en-IN" sz="2400" dirty="0" smtClean="0"/>
              <a:t>The &lt;</a:t>
            </a:r>
            <a:r>
              <a:rPr lang="en-IN" sz="2400" dirty="0" err="1" smtClean="0"/>
              <a:t>img</a:t>
            </a:r>
            <a:r>
              <a:rPr lang="en-IN" sz="2400" dirty="0" smtClean="0"/>
              <a:t>&gt; tag should also contain the width and height attributes, which specify the width and height of the image (in pixels):</a:t>
            </a:r>
          </a:p>
          <a:p>
            <a:r>
              <a:rPr lang="en-IN" sz="2400" dirty="0" smtClean="0"/>
              <a:t>Example</a:t>
            </a:r>
          </a:p>
          <a:p>
            <a:r>
              <a:rPr lang="en-IN" sz="2400" dirty="0" smtClean="0">
                <a:solidFill>
                  <a:srgbClr val="FF0000"/>
                </a:solidFill>
              </a:rPr>
              <a:t>&lt;</a:t>
            </a:r>
            <a:r>
              <a:rPr lang="en-IN" sz="2400" dirty="0" err="1" smtClean="0">
                <a:solidFill>
                  <a:srgbClr val="FF0000"/>
                </a:solidFill>
              </a:rPr>
              <a:t>img</a:t>
            </a:r>
            <a:r>
              <a:rPr lang="en-IN" sz="2400" dirty="0" smtClean="0">
                <a:solidFill>
                  <a:srgbClr val="FF0000"/>
                </a:solidFill>
              </a:rPr>
              <a:t> </a:t>
            </a:r>
            <a:r>
              <a:rPr lang="en-IN" sz="2400" dirty="0" err="1" smtClean="0">
                <a:solidFill>
                  <a:srgbClr val="FF0000"/>
                </a:solidFill>
              </a:rPr>
              <a:t>src</a:t>
            </a:r>
            <a:r>
              <a:rPr lang="en-IN" sz="2400" dirty="0" smtClean="0">
                <a:solidFill>
                  <a:srgbClr val="FF0000"/>
                </a:solidFill>
              </a:rPr>
              <a:t>="img_girl.jpg" width="500" height="600"&gt;</a:t>
            </a:r>
          </a:p>
          <a:p>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4308872"/>
          </a:xfrm>
          <a:prstGeom prst="rect">
            <a:avLst/>
          </a:prstGeom>
          <a:noFill/>
        </p:spPr>
        <p:txBody>
          <a:bodyPr wrap="square" rtlCol="0">
            <a:spAutoFit/>
          </a:bodyPr>
          <a:lstStyle/>
          <a:p>
            <a:r>
              <a:rPr lang="en-IN" sz="1000" dirty="0" smtClean="0"/>
              <a:t>Unit No 1: Introduction to Web Essentials                                 [7 Hours] </a:t>
            </a:r>
          </a:p>
          <a:p>
            <a:r>
              <a:rPr lang="en-IN" sz="2400" dirty="0" smtClean="0"/>
              <a:t>-The alt Attribute</a:t>
            </a:r>
          </a:p>
          <a:p>
            <a:r>
              <a:rPr lang="en-IN" sz="2400" dirty="0" smtClean="0"/>
              <a:t>The required alt attribute for the &lt;</a:t>
            </a:r>
            <a:r>
              <a:rPr lang="en-IN" sz="2400" dirty="0" err="1" smtClean="0"/>
              <a:t>img</a:t>
            </a:r>
            <a:r>
              <a:rPr lang="en-IN" sz="2400" dirty="0" smtClean="0"/>
              <a:t>&gt; tag specifies an alternate text for an image, if the image for some reason cannot be displayed. This can be due to a slow connection, or an error in the </a:t>
            </a:r>
            <a:r>
              <a:rPr lang="en-IN" sz="2400" dirty="0" err="1" smtClean="0"/>
              <a:t>src</a:t>
            </a:r>
            <a:r>
              <a:rPr lang="en-IN" sz="2400" dirty="0" smtClean="0"/>
              <a:t> attribute, or if the user uses a screen reader.</a:t>
            </a:r>
          </a:p>
          <a:p>
            <a:r>
              <a:rPr lang="en-IN" sz="2400" dirty="0" smtClean="0"/>
              <a:t>Example</a:t>
            </a:r>
          </a:p>
          <a:p>
            <a:r>
              <a:rPr lang="en-IN" sz="2400" dirty="0" smtClean="0">
                <a:solidFill>
                  <a:srgbClr val="FF0000"/>
                </a:solidFill>
              </a:rPr>
              <a:t>&lt;</a:t>
            </a:r>
            <a:r>
              <a:rPr lang="en-IN" sz="2400" dirty="0" err="1" smtClean="0">
                <a:solidFill>
                  <a:srgbClr val="FF0000"/>
                </a:solidFill>
              </a:rPr>
              <a:t>img</a:t>
            </a:r>
            <a:r>
              <a:rPr lang="en-IN" sz="2400" dirty="0" smtClean="0">
                <a:solidFill>
                  <a:srgbClr val="FF0000"/>
                </a:solidFill>
              </a:rPr>
              <a:t> </a:t>
            </a:r>
            <a:r>
              <a:rPr lang="en-IN" sz="2400" dirty="0" err="1" smtClean="0">
                <a:solidFill>
                  <a:srgbClr val="FF0000"/>
                </a:solidFill>
              </a:rPr>
              <a:t>src</a:t>
            </a:r>
            <a:r>
              <a:rPr lang="en-IN" sz="2400" dirty="0" smtClean="0">
                <a:solidFill>
                  <a:srgbClr val="FF0000"/>
                </a:solidFill>
              </a:rPr>
              <a:t>="img_girl.jpg" alt="Girl with a jacket"&gt;</a:t>
            </a:r>
          </a:p>
          <a:p>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8002191"/>
          </a:xfrm>
          <a:prstGeom prst="rect">
            <a:avLst/>
          </a:prstGeom>
          <a:noFill/>
        </p:spPr>
        <p:txBody>
          <a:bodyPr wrap="square" rtlCol="0">
            <a:spAutoFit/>
          </a:bodyPr>
          <a:lstStyle/>
          <a:p>
            <a:r>
              <a:rPr lang="en-IN" sz="1000" dirty="0" smtClean="0"/>
              <a:t>Unit No 1: Introduction to Web Essentials                                 [7 Hours] </a:t>
            </a:r>
          </a:p>
          <a:p>
            <a:r>
              <a:rPr lang="en-IN" sz="2400" b="1" dirty="0" smtClean="0">
                <a:solidFill>
                  <a:srgbClr val="FF0000"/>
                </a:solidFill>
              </a:rPr>
              <a:t>Summary</a:t>
            </a:r>
          </a:p>
          <a:p>
            <a:r>
              <a:rPr lang="en-IN" sz="2400" dirty="0" smtClean="0"/>
              <a:t>-All HTML elements can have </a:t>
            </a:r>
            <a:r>
              <a:rPr lang="en-IN" sz="2400" b="1" dirty="0" smtClean="0"/>
              <a:t>attributes</a:t>
            </a:r>
            <a:endParaRPr lang="en-IN" sz="2400" dirty="0" smtClean="0"/>
          </a:p>
          <a:p>
            <a:r>
              <a:rPr lang="en-IN" sz="2400" dirty="0" smtClean="0"/>
              <a:t>-The </a:t>
            </a:r>
            <a:r>
              <a:rPr lang="en-IN" sz="2400" dirty="0" err="1" smtClean="0"/>
              <a:t>href</a:t>
            </a:r>
            <a:r>
              <a:rPr lang="en-IN" sz="2400" dirty="0" smtClean="0"/>
              <a:t> attribute of &lt;a&gt; specifies the URL of the page the link goes to</a:t>
            </a:r>
          </a:p>
          <a:p>
            <a:r>
              <a:rPr lang="en-IN" sz="2400" dirty="0" smtClean="0"/>
              <a:t>-The </a:t>
            </a:r>
            <a:r>
              <a:rPr lang="en-IN" sz="2400" dirty="0" err="1" smtClean="0"/>
              <a:t>src</a:t>
            </a:r>
            <a:r>
              <a:rPr lang="en-IN" sz="2400" dirty="0" smtClean="0"/>
              <a:t> attribute of &lt;</a:t>
            </a:r>
            <a:r>
              <a:rPr lang="en-IN" sz="2400" dirty="0" err="1" smtClean="0"/>
              <a:t>img</a:t>
            </a:r>
            <a:r>
              <a:rPr lang="en-IN" sz="2400" dirty="0" smtClean="0"/>
              <a:t>&gt; specifies the path to the image to be displayed.</a:t>
            </a:r>
          </a:p>
          <a:p>
            <a:r>
              <a:rPr lang="en-IN" sz="2400" dirty="0" smtClean="0"/>
              <a:t>-The width and height attributes of &lt;</a:t>
            </a:r>
            <a:r>
              <a:rPr lang="en-IN" sz="2400" dirty="0" err="1" smtClean="0"/>
              <a:t>img</a:t>
            </a:r>
            <a:r>
              <a:rPr lang="en-IN" sz="2400" dirty="0" smtClean="0"/>
              <a:t>&gt; provide size information for images</a:t>
            </a:r>
          </a:p>
          <a:p>
            <a:r>
              <a:rPr lang="en-IN" sz="2400" dirty="0" smtClean="0"/>
              <a:t>-The alt attribute of &lt;</a:t>
            </a:r>
            <a:r>
              <a:rPr lang="en-IN" sz="2400" dirty="0" err="1" smtClean="0"/>
              <a:t>img</a:t>
            </a:r>
            <a:r>
              <a:rPr lang="en-IN" sz="2400" dirty="0" smtClean="0"/>
              <a:t>&gt; provides an alternate text for an image</a:t>
            </a:r>
          </a:p>
          <a:p>
            <a:r>
              <a:rPr lang="en-IN" sz="2400" dirty="0" smtClean="0"/>
              <a:t>-The style attribute is used to add styles to an element, such as </a:t>
            </a:r>
            <a:r>
              <a:rPr lang="en-IN" sz="2400" dirty="0" err="1" smtClean="0"/>
              <a:t>color</a:t>
            </a:r>
            <a:r>
              <a:rPr lang="en-IN" sz="2400" dirty="0" smtClean="0"/>
              <a:t>, font, size, and more</a:t>
            </a:r>
          </a:p>
          <a:p>
            <a:r>
              <a:rPr lang="en-IN" sz="2400" dirty="0" smtClean="0"/>
              <a:t>-The </a:t>
            </a:r>
            <a:r>
              <a:rPr lang="en-IN" sz="2400" dirty="0" err="1" smtClean="0"/>
              <a:t>lang</a:t>
            </a:r>
            <a:r>
              <a:rPr lang="en-IN" sz="2400" dirty="0" smtClean="0"/>
              <a:t> attribute of the &lt;html&gt; tag declares the language of the Web page</a:t>
            </a:r>
          </a:p>
          <a:p>
            <a:r>
              <a:rPr lang="en-IN" sz="2400" dirty="0" smtClean="0"/>
              <a:t>-The title attribute defines some extra information about an element</a:t>
            </a: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4308872"/>
          </a:xfrm>
          <a:prstGeom prst="rect">
            <a:avLst/>
          </a:prstGeom>
          <a:noFill/>
        </p:spPr>
        <p:txBody>
          <a:bodyPr wrap="square" rtlCol="0">
            <a:spAutoFit/>
          </a:bodyPr>
          <a:lstStyle/>
          <a:p>
            <a:r>
              <a:rPr lang="en-IN" sz="1000" dirty="0" smtClean="0"/>
              <a:t>Unit No 1: Introduction to Web Essentials                                 [7 Hours] </a:t>
            </a:r>
          </a:p>
          <a:p>
            <a:r>
              <a:rPr lang="en-IN" sz="2400" dirty="0" smtClean="0"/>
              <a:t>HTML Tables</a:t>
            </a:r>
          </a:p>
          <a:p>
            <a:r>
              <a:rPr lang="en-IN" sz="2400" dirty="0" smtClean="0">
                <a:hlinkClick r:id="rId2"/>
              </a:rPr>
              <a:t>❮ </a:t>
            </a:r>
            <a:r>
              <a:rPr lang="en-IN" sz="2400" dirty="0" err="1" smtClean="0">
                <a:hlinkClick r:id="rId2"/>
              </a:rPr>
              <a:t>Previous</a:t>
            </a:r>
            <a:r>
              <a:rPr lang="en-IN" sz="2400" dirty="0" err="1" smtClean="0">
                <a:hlinkClick r:id="rId3"/>
              </a:rPr>
              <a:t>Next</a:t>
            </a:r>
            <a:r>
              <a:rPr lang="en-IN" sz="2400" dirty="0" smtClean="0">
                <a:hlinkClick r:id="rId3"/>
              </a:rPr>
              <a:t> ❯</a:t>
            </a:r>
            <a:endParaRPr lang="en-IN" sz="2400" dirty="0" smtClean="0"/>
          </a:p>
          <a:p>
            <a:r>
              <a:rPr lang="en-IN" sz="2400" dirty="0" smtClean="0"/>
              <a:t>HTML tables allow web developers to arrange data into rows and columns.</a:t>
            </a:r>
          </a:p>
          <a:p>
            <a:r>
              <a:rPr lang="en-IN" sz="2400" dirty="0" smtClean="0"/>
              <a:t>-Normally table looks like</a:t>
            </a:r>
          </a:p>
          <a:p>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pic>
        <p:nvPicPr>
          <p:cNvPr id="4" name="Picture 3" descr="table.jpg"/>
          <p:cNvPicPr>
            <a:picLocks noChangeAspect="1"/>
          </p:cNvPicPr>
          <p:nvPr/>
        </p:nvPicPr>
        <p:blipFill>
          <a:blip r:embed="rId4"/>
          <a:stretch>
            <a:fillRect/>
          </a:stretch>
        </p:blipFill>
        <p:spPr>
          <a:xfrm>
            <a:off x="214282" y="2428868"/>
            <a:ext cx="8701088" cy="435771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524863"/>
          </a:xfrm>
          <a:prstGeom prst="rect">
            <a:avLst/>
          </a:prstGeom>
          <a:noFill/>
        </p:spPr>
        <p:txBody>
          <a:bodyPr wrap="square" rtlCol="0">
            <a:spAutoFit/>
          </a:bodyPr>
          <a:lstStyle/>
          <a:p>
            <a:r>
              <a:rPr lang="en-IN" sz="1000" dirty="0" smtClean="0"/>
              <a:t>Unit No 1: Introduction to Web Essentials                                 [7 Hours] </a:t>
            </a:r>
          </a:p>
          <a:p>
            <a:r>
              <a:rPr lang="en-IN" sz="2400" dirty="0" smtClean="0"/>
              <a:t>Define an HTML Table</a:t>
            </a:r>
          </a:p>
          <a:p>
            <a:r>
              <a:rPr lang="en-IN" sz="2400" dirty="0" smtClean="0"/>
              <a:t>A table in HTML consists of table cells inside rows and columns.</a:t>
            </a:r>
          </a:p>
          <a:p>
            <a:r>
              <a:rPr lang="en-IN" sz="2400" dirty="0" smtClean="0"/>
              <a:t>Example :A simple HTML table:</a:t>
            </a:r>
          </a:p>
          <a:p>
            <a:r>
              <a:rPr lang="en-IN" sz="2400" dirty="0" smtClean="0">
                <a:solidFill>
                  <a:srgbClr val="FF0000"/>
                </a:solidFill>
              </a:rPr>
              <a:t>&lt;table&gt;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th</a:t>
            </a:r>
            <a:r>
              <a:rPr lang="en-IN" sz="2400" dirty="0" smtClean="0">
                <a:solidFill>
                  <a:srgbClr val="FF0000"/>
                </a:solidFill>
              </a:rPr>
              <a:t>&gt;Company&lt;/</a:t>
            </a:r>
            <a:r>
              <a:rPr lang="en-IN" sz="2400" dirty="0" err="1" smtClean="0">
                <a:solidFill>
                  <a:srgbClr val="FF0000"/>
                </a:solidFill>
              </a:rPr>
              <a:t>th</a:t>
            </a:r>
            <a:r>
              <a:rPr lang="en-IN" sz="2400" dirty="0" smtClean="0">
                <a:solidFill>
                  <a:srgbClr val="FF0000"/>
                </a:solidFill>
              </a:rPr>
              <a:t>&gt;   &lt;</a:t>
            </a:r>
            <a:r>
              <a:rPr lang="en-IN" sz="2400" dirty="0" err="1" smtClean="0">
                <a:solidFill>
                  <a:srgbClr val="FF0000"/>
                </a:solidFill>
              </a:rPr>
              <a:t>th</a:t>
            </a:r>
            <a:r>
              <a:rPr lang="en-IN" sz="2400" dirty="0" smtClean="0">
                <a:solidFill>
                  <a:srgbClr val="FF0000"/>
                </a:solidFill>
              </a:rPr>
              <a:t>&gt;Contact&lt;/</a:t>
            </a:r>
            <a:r>
              <a:rPr lang="en-IN" sz="2400" dirty="0" err="1" smtClean="0">
                <a:solidFill>
                  <a:srgbClr val="FF0000"/>
                </a:solidFill>
              </a:rPr>
              <a:t>th</a:t>
            </a:r>
            <a:r>
              <a:rPr lang="en-IN" sz="2400" dirty="0" smtClean="0">
                <a:solidFill>
                  <a:srgbClr val="FF0000"/>
                </a:solidFill>
              </a:rPr>
              <a:t>&gt;    &lt;</a:t>
            </a:r>
            <a:r>
              <a:rPr lang="en-IN" sz="2400" dirty="0" err="1" smtClean="0">
                <a:solidFill>
                  <a:srgbClr val="FF0000"/>
                </a:solidFill>
              </a:rPr>
              <a:t>th</a:t>
            </a:r>
            <a:r>
              <a:rPr lang="en-IN" sz="2400" dirty="0" smtClean="0">
                <a:solidFill>
                  <a:srgbClr val="FF0000"/>
                </a:solidFill>
              </a:rPr>
              <a:t>&gt;Country&lt;/</a:t>
            </a:r>
            <a:r>
              <a:rPr lang="en-IN" sz="2400" dirty="0" err="1" smtClean="0">
                <a:solidFill>
                  <a:srgbClr val="FF0000"/>
                </a:solidFill>
              </a:rPr>
              <a:t>th</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    &lt;td&gt;</a:t>
            </a:r>
            <a:r>
              <a:rPr lang="en-IN" sz="2400" dirty="0" err="1" smtClean="0">
                <a:solidFill>
                  <a:srgbClr val="FF0000"/>
                </a:solidFill>
              </a:rPr>
              <a:t>Alfreds</a:t>
            </a:r>
            <a:r>
              <a:rPr lang="en-IN" sz="2400" dirty="0" smtClean="0">
                <a:solidFill>
                  <a:srgbClr val="FF0000"/>
                </a:solidFill>
              </a:rPr>
              <a:t> </a:t>
            </a:r>
            <a:r>
              <a:rPr lang="en-IN" sz="2400" dirty="0" err="1" smtClean="0">
                <a:solidFill>
                  <a:srgbClr val="FF0000"/>
                </a:solidFill>
              </a:rPr>
              <a:t>Futterkiste</a:t>
            </a:r>
            <a:r>
              <a:rPr lang="en-IN" sz="2400" dirty="0" smtClean="0">
                <a:solidFill>
                  <a:srgbClr val="FF0000"/>
                </a:solidFill>
              </a:rPr>
              <a:t>&lt;/td&gt;  &lt;td&gt;Maria Anders&lt;/td&gt;</a:t>
            </a:r>
            <a:br>
              <a:rPr lang="en-IN" sz="2400" dirty="0" smtClean="0">
                <a:solidFill>
                  <a:srgbClr val="FF0000"/>
                </a:solidFill>
              </a:rPr>
            </a:br>
            <a:r>
              <a:rPr lang="en-IN" sz="2400" dirty="0" smtClean="0">
                <a:solidFill>
                  <a:srgbClr val="FF0000"/>
                </a:solidFill>
              </a:rPr>
              <a:t>    &lt;td&gt;Germany&lt;/td&gt;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    &lt;td&gt;Centro </a:t>
            </a:r>
            <a:r>
              <a:rPr lang="en-IN" sz="2400" dirty="0" err="1" smtClean="0">
                <a:solidFill>
                  <a:srgbClr val="FF0000"/>
                </a:solidFill>
              </a:rPr>
              <a:t>comercial</a:t>
            </a:r>
            <a:r>
              <a:rPr lang="en-IN" sz="2400" dirty="0" smtClean="0">
                <a:solidFill>
                  <a:srgbClr val="FF0000"/>
                </a:solidFill>
              </a:rPr>
              <a:t> </a:t>
            </a:r>
            <a:r>
              <a:rPr lang="en-IN" sz="2400" dirty="0" err="1" smtClean="0">
                <a:solidFill>
                  <a:srgbClr val="FF0000"/>
                </a:solidFill>
              </a:rPr>
              <a:t>Moctezuma</a:t>
            </a:r>
            <a:r>
              <a:rPr lang="en-IN" sz="2400" dirty="0" smtClean="0">
                <a:solidFill>
                  <a:srgbClr val="FF0000"/>
                </a:solidFill>
              </a:rPr>
              <a:t>&lt;/td&gt;</a:t>
            </a:r>
            <a:br>
              <a:rPr lang="en-IN" sz="2400" dirty="0" smtClean="0">
                <a:solidFill>
                  <a:srgbClr val="FF0000"/>
                </a:solidFill>
              </a:rPr>
            </a:br>
            <a:r>
              <a:rPr lang="en-IN" sz="2400" dirty="0" smtClean="0">
                <a:solidFill>
                  <a:srgbClr val="FF0000"/>
                </a:solidFill>
              </a:rPr>
              <a:t>    &lt;td&gt;Francisco Chang&lt;/td&gt;</a:t>
            </a:r>
            <a:br>
              <a:rPr lang="en-IN" sz="2400" dirty="0" smtClean="0">
                <a:solidFill>
                  <a:srgbClr val="FF0000"/>
                </a:solidFill>
              </a:rPr>
            </a:br>
            <a:r>
              <a:rPr lang="en-IN" sz="2400" dirty="0" smtClean="0">
                <a:solidFill>
                  <a:srgbClr val="FF0000"/>
                </a:solidFill>
              </a:rPr>
              <a:t>    &lt;td&gt;Mexico&lt;/td&gt;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&lt;/table&gt;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7632859"/>
          </a:xfrm>
          <a:prstGeom prst="rect">
            <a:avLst/>
          </a:prstGeom>
          <a:noFill/>
        </p:spPr>
        <p:txBody>
          <a:bodyPr wrap="square" rtlCol="0">
            <a:spAutoFit/>
          </a:bodyPr>
          <a:lstStyle/>
          <a:p>
            <a:r>
              <a:rPr lang="en-IN" sz="1000" dirty="0" smtClean="0"/>
              <a:t>Unit No 1: Introduction to Web Essentials                                 [7 Hours] </a:t>
            </a:r>
          </a:p>
          <a:p>
            <a:r>
              <a:rPr lang="en-IN" sz="2400" dirty="0" smtClean="0"/>
              <a:t>-Table Cells</a:t>
            </a:r>
          </a:p>
          <a:p>
            <a:r>
              <a:rPr lang="en-IN" sz="2400" dirty="0" smtClean="0"/>
              <a:t>-Each table cell is defined by a &lt;td&gt; and a &lt;/td&gt; tag.</a:t>
            </a:r>
          </a:p>
          <a:p>
            <a:r>
              <a:rPr lang="en-IN" sz="2400" dirty="0" smtClean="0"/>
              <a:t>td stands for table data.</a:t>
            </a:r>
          </a:p>
          <a:p>
            <a:r>
              <a:rPr lang="en-IN" sz="2400" dirty="0" smtClean="0"/>
              <a:t>-Everything between &lt;td&gt; and &lt;/td&gt; are the content of the table cell.</a:t>
            </a:r>
          </a:p>
          <a:p>
            <a:r>
              <a:rPr lang="en-IN" sz="2400" dirty="0" smtClean="0"/>
              <a:t>-Example</a:t>
            </a:r>
          </a:p>
          <a:p>
            <a:r>
              <a:rPr lang="en-IN" sz="2400" dirty="0" smtClean="0">
                <a:solidFill>
                  <a:srgbClr val="FF0000"/>
                </a:solidFill>
              </a:rPr>
              <a:t>&lt;table&gt;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  &lt;td&gt;Emil&lt;/td&gt;    &lt;td&gt;Tobias&lt;/td&gt;    &lt;td&gt;</a:t>
            </a:r>
            <a:r>
              <a:rPr lang="en-IN" sz="2400" dirty="0" err="1" smtClean="0">
                <a:solidFill>
                  <a:srgbClr val="FF0000"/>
                </a:solidFill>
              </a:rPr>
              <a:t>Linus</a:t>
            </a:r>
            <a:r>
              <a:rPr lang="en-IN" sz="2400" dirty="0" smtClean="0">
                <a:solidFill>
                  <a:srgbClr val="FF0000"/>
                </a:solidFill>
              </a:rPr>
              <a:t>&lt;/td&gt;</a:t>
            </a:r>
            <a:br>
              <a:rPr lang="en-IN" sz="2400" dirty="0" smtClean="0">
                <a:solidFill>
                  <a:srgbClr val="FF0000"/>
                </a:solidFill>
              </a:rPr>
            </a:br>
            <a:r>
              <a:rPr lang="en-IN" sz="2400" dirty="0" smtClean="0">
                <a:solidFill>
                  <a:srgbClr val="FF0000"/>
                </a:solidFill>
              </a:rPr>
              <a:t>  &lt;/</a:t>
            </a:r>
            <a:r>
              <a:rPr lang="en-IN" sz="2400" dirty="0" err="1" smtClean="0">
                <a:solidFill>
                  <a:srgbClr val="FF0000"/>
                </a:solidFill>
              </a:rPr>
              <a:t>tr</a:t>
            </a:r>
            <a:r>
              <a:rPr lang="en-IN" sz="2400" dirty="0" smtClean="0">
                <a:solidFill>
                  <a:srgbClr val="FF0000"/>
                </a:solidFill>
              </a:rPr>
              <a:t>&gt;</a:t>
            </a:r>
            <a:br>
              <a:rPr lang="en-IN" sz="2400" dirty="0" smtClean="0">
                <a:solidFill>
                  <a:srgbClr val="FF0000"/>
                </a:solidFill>
              </a:rPr>
            </a:br>
            <a:r>
              <a:rPr lang="en-IN" sz="2400" dirty="0" smtClean="0">
                <a:solidFill>
                  <a:srgbClr val="FF0000"/>
                </a:solidFill>
              </a:rPr>
              <a:t>&lt;/table&gt;</a:t>
            </a:r>
          </a:p>
          <a:p>
            <a:r>
              <a:rPr lang="en-IN" sz="2400" dirty="0" smtClean="0">
                <a:solidFill>
                  <a:srgbClr val="FF0000"/>
                </a:solidFill>
              </a:rPr>
              <a:t>-</a:t>
            </a:r>
            <a:r>
              <a:rPr lang="en-IN" sz="2400" b="1" dirty="0" smtClean="0"/>
              <a:t>Note:</a:t>
            </a:r>
            <a:r>
              <a:rPr lang="en-IN" sz="2400" dirty="0" smtClean="0"/>
              <a:t> A table cell can contain all sorts of HTML elements: text, images, lists, links, other tables, etc.</a:t>
            </a:r>
          </a:p>
          <a:p>
            <a:r>
              <a:rPr lang="en-IN" sz="2400" dirty="0" smtClean="0"/>
              <a:t>-Table Rows</a:t>
            </a:r>
          </a:p>
          <a:p>
            <a:r>
              <a:rPr lang="en-IN" sz="2400" dirty="0" smtClean="0"/>
              <a:t>Each table row starts with a &lt;</a:t>
            </a:r>
            <a:r>
              <a:rPr lang="en-IN" sz="2400" dirty="0" err="1" smtClean="0"/>
              <a:t>tr</a:t>
            </a:r>
            <a:r>
              <a:rPr lang="en-IN" sz="2400" dirty="0" smtClean="0"/>
              <a:t>&gt; and ends with a &lt;/</a:t>
            </a:r>
            <a:r>
              <a:rPr lang="en-IN" sz="2400" dirty="0" err="1" smtClean="0"/>
              <a:t>tr</a:t>
            </a:r>
            <a:r>
              <a:rPr lang="en-IN" sz="2400" dirty="0" smtClean="0"/>
              <a:t>&gt; tag.</a:t>
            </a:r>
          </a:p>
          <a:p>
            <a:r>
              <a:rPr lang="en-IN" sz="2400" dirty="0" err="1" smtClean="0"/>
              <a:t>tr</a:t>
            </a:r>
            <a:r>
              <a:rPr lang="en-IN" sz="2400" dirty="0" smtClean="0"/>
              <a:t> stands for table row.</a:t>
            </a: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5262979"/>
          </a:xfrm>
          <a:prstGeom prst="rect">
            <a:avLst/>
          </a:prstGeom>
          <a:noFill/>
        </p:spPr>
        <p:txBody>
          <a:bodyPr wrap="square" rtlCol="0">
            <a:spAutoFit/>
          </a:bodyPr>
          <a:lstStyle/>
          <a:p>
            <a:r>
              <a:rPr lang="en-IN" sz="2100" dirty="0" smtClean="0"/>
              <a:t>Unit No 1: Introduction to Web Essentials                                </a:t>
            </a:r>
            <a:r>
              <a:rPr lang="en-IN" sz="2400" dirty="0" smtClean="0"/>
              <a:t> [7 Hours] </a:t>
            </a:r>
          </a:p>
          <a:p>
            <a:r>
              <a:rPr lang="en-IN" sz="2400" dirty="0" smtClean="0"/>
              <a:t>-The Internet (or internet)[a] is a global system of interconnected computer networks that uses the Internet protocol suite (TCP/IP)[b] to communicate between networks and devices. </a:t>
            </a:r>
          </a:p>
          <a:p>
            <a:r>
              <a:rPr lang="en-IN" sz="2400" dirty="0" smtClean="0"/>
              <a:t>-It is a network of networks that consists of private, public, academic, business, and government networks of local to global scope, linked by a broad array of electronic, wireless, and optical networking technologies. </a:t>
            </a:r>
          </a:p>
          <a:p>
            <a:r>
              <a:rPr lang="en-IN" sz="2400" dirty="0" smtClean="0"/>
              <a:t>-Applications of the World Wide Web (WWW), electronic mail, telephony, and file sharing.</a:t>
            </a:r>
            <a:br>
              <a:rPr lang="en-IN" sz="2400" dirty="0" smtClean="0"/>
            </a:br>
            <a:r>
              <a:rPr lang="en-IN" sz="2400" dirty="0" smtClean="0"/>
              <a:t>-The Internet has no single centralized governance in either technological implementation or policies for access and usage; each constituent network sets its own policies.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7632859"/>
          </a:xfrm>
          <a:prstGeom prst="rect">
            <a:avLst/>
          </a:prstGeom>
          <a:noFill/>
        </p:spPr>
        <p:txBody>
          <a:bodyPr wrap="square" rtlCol="0">
            <a:spAutoFit/>
          </a:bodyPr>
          <a:lstStyle/>
          <a:p>
            <a:r>
              <a:rPr lang="en-IN" sz="1000" dirty="0" smtClean="0"/>
              <a:t>Unit No 1: Introduction to Web Essentials                                 [7 Hours] </a:t>
            </a:r>
          </a:p>
          <a:p>
            <a:r>
              <a:rPr lang="en-IN" sz="2400" dirty="0" smtClean="0"/>
              <a:t>-HTML Forms</a:t>
            </a:r>
          </a:p>
          <a:p>
            <a:r>
              <a:rPr lang="en-IN" sz="2400" dirty="0" smtClean="0"/>
              <a:t>An HTML form is used to collect user input. The user input is most often sent to a server for processing.</a:t>
            </a:r>
          </a:p>
          <a:p>
            <a:r>
              <a:rPr lang="en-IN" sz="2400" dirty="0" smtClean="0"/>
              <a:t>-The &lt;form&gt; Element</a:t>
            </a:r>
          </a:p>
          <a:p>
            <a:r>
              <a:rPr lang="en-IN" sz="2400" dirty="0" smtClean="0"/>
              <a:t>The HTML &lt;form&gt; element is used to create an HTML form for user input: Example:</a:t>
            </a:r>
          </a:p>
          <a:p>
            <a:r>
              <a:rPr lang="en-IN" sz="2400" dirty="0" smtClean="0">
                <a:solidFill>
                  <a:srgbClr val="FF0000"/>
                </a:solidFill>
              </a:rPr>
              <a:t>&lt;form&gt;</a:t>
            </a:r>
            <a:br>
              <a:rPr lang="en-IN" sz="2400" dirty="0" smtClean="0">
                <a:solidFill>
                  <a:srgbClr val="FF0000"/>
                </a:solidFill>
              </a:rPr>
            </a:br>
            <a:r>
              <a:rPr lang="en-IN" sz="2400" dirty="0" smtClean="0">
                <a:solidFill>
                  <a:srgbClr val="FF0000"/>
                </a:solidFill>
              </a:rPr>
              <a:t>.</a:t>
            </a:r>
            <a:br>
              <a:rPr lang="en-IN" sz="2400" dirty="0" smtClean="0">
                <a:solidFill>
                  <a:srgbClr val="FF0000"/>
                </a:solidFill>
              </a:rPr>
            </a:br>
            <a:r>
              <a:rPr lang="en-IN" sz="2400" i="1" dirty="0" smtClean="0">
                <a:solidFill>
                  <a:srgbClr val="FF0000"/>
                </a:solidFill>
              </a:rPr>
              <a:t>form elements</a:t>
            </a:r>
            <a:r>
              <a:rPr lang="en-IN" sz="2400" dirty="0" smtClean="0">
                <a:solidFill>
                  <a:srgbClr val="FF0000"/>
                </a:solidFill>
              </a:rPr>
              <a:t/>
            </a:r>
            <a:br>
              <a:rPr lang="en-IN" sz="2400" dirty="0" smtClean="0">
                <a:solidFill>
                  <a:srgbClr val="FF0000"/>
                </a:solidFill>
              </a:rPr>
            </a:br>
            <a:r>
              <a:rPr lang="en-IN" sz="2400" dirty="0" smtClean="0">
                <a:solidFill>
                  <a:srgbClr val="FF0000"/>
                </a:solidFill>
              </a:rPr>
              <a:t>.</a:t>
            </a:r>
            <a:br>
              <a:rPr lang="en-IN" sz="2400" dirty="0" smtClean="0">
                <a:solidFill>
                  <a:srgbClr val="FF0000"/>
                </a:solidFill>
              </a:rPr>
            </a:br>
            <a:r>
              <a:rPr lang="en-IN" sz="2400" dirty="0" smtClean="0">
                <a:solidFill>
                  <a:srgbClr val="FF0000"/>
                </a:solidFill>
              </a:rPr>
              <a:t>&lt;/form&gt;</a:t>
            </a:r>
            <a:br>
              <a:rPr lang="en-IN" sz="2400" dirty="0" smtClean="0">
                <a:solidFill>
                  <a:srgbClr val="FF0000"/>
                </a:solidFill>
              </a:rPr>
            </a:br>
            <a:endParaRPr lang="en-IN" sz="2400" dirty="0" smtClean="0">
              <a:solidFill>
                <a:srgbClr val="FF0000"/>
              </a:solidFill>
            </a:endParaRPr>
          </a:p>
          <a:p>
            <a:r>
              <a:rPr lang="en-IN" sz="2400" dirty="0" smtClean="0"/>
              <a:t>The &lt;form&gt; element is a container for different types of input elements, such as: text fields, checkboxes, radio buttons, submit buttons, etc.</a:t>
            </a: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4308872"/>
          </a:xfrm>
          <a:prstGeom prst="rect">
            <a:avLst/>
          </a:prstGeom>
          <a:noFill/>
        </p:spPr>
        <p:txBody>
          <a:bodyPr wrap="square" rtlCol="0">
            <a:spAutoFit/>
          </a:bodyPr>
          <a:lstStyle/>
          <a:p>
            <a:r>
              <a:rPr lang="en-IN" sz="1000" dirty="0" smtClean="0"/>
              <a:t>Unit No 1: Introduction to Web Essentials                                 [7 Hours] </a:t>
            </a:r>
          </a:p>
          <a:p>
            <a:r>
              <a:rPr lang="en-IN" sz="2400" dirty="0" smtClean="0"/>
              <a:t>-HTML Forms</a:t>
            </a:r>
          </a:p>
          <a:p>
            <a:r>
              <a:rPr lang="en-IN" sz="2400" dirty="0" smtClean="0"/>
              <a:t>The &lt;input&gt; Element</a:t>
            </a:r>
          </a:p>
          <a:p>
            <a:r>
              <a:rPr lang="en-IN" sz="2400" dirty="0" smtClean="0"/>
              <a:t>The HTML &lt;input&gt; element is the most used form element.</a:t>
            </a:r>
          </a:p>
          <a:p>
            <a:r>
              <a:rPr lang="en-IN" sz="2400" dirty="0" smtClean="0"/>
              <a:t>An &lt;input&gt; element can be displayed in many ways, depending on the type attribute.</a:t>
            </a:r>
          </a:p>
          <a:p>
            <a:r>
              <a:rPr lang="en-IN" sz="2400" dirty="0" smtClean="0"/>
              <a:t>Here are some examples:</a:t>
            </a: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pic>
        <p:nvPicPr>
          <p:cNvPr id="4" name="Picture 3" descr="form elements.png"/>
          <p:cNvPicPr>
            <a:picLocks noChangeAspect="1"/>
          </p:cNvPicPr>
          <p:nvPr/>
        </p:nvPicPr>
        <p:blipFill>
          <a:blip r:embed="rId2"/>
          <a:stretch>
            <a:fillRect/>
          </a:stretch>
        </p:blipFill>
        <p:spPr>
          <a:xfrm>
            <a:off x="270862" y="2519036"/>
            <a:ext cx="8602276" cy="241016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8002191"/>
          </a:xfrm>
          <a:prstGeom prst="rect">
            <a:avLst/>
          </a:prstGeom>
          <a:noFill/>
        </p:spPr>
        <p:txBody>
          <a:bodyPr wrap="square" rtlCol="0">
            <a:spAutoFit/>
          </a:bodyPr>
          <a:lstStyle/>
          <a:p>
            <a:r>
              <a:rPr lang="en-IN" sz="1000" dirty="0" smtClean="0"/>
              <a:t>Unit No 1: Introduction to Web Essentials                                 [7 Hours] </a:t>
            </a:r>
          </a:p>
          <a:p>
            <a:r>
              <a:rPr lang="en-IN" sz="2400" dirty="0" smtClean="0"/>
              <a:t>-Text Fields</a:t>
            </a:r>
          </a:p>
          <a:p>
            <a:r>
              <a:rPr lang="en-IN" sz="2400" dirty="0" smtClean="0"/>
              <a:t>The </a:t>
            </a:r>
            <a:r>
              <a:rPr lang="en-IN" sz="2400" dirty="0" smtClean="0">
                <a:solidFill>
                  <a:srgbClr val="FFFF00"/>
                </a:solidFill>
              </a:rPr>
              <a:t>&lt;input type="text"&gt;</a:t>
            </a:r>
            <a:r>
              <a:rPr lang="en-IN" sz="2400" dirty="0" smtClean="0"/>
              <a:t> </a:t>
            </a:r>
          </a:p>
          <a:p>
            <a:r>
              <a:rPr lang="en-IN" sz="2400" dirty="0" smtClean="0"/>
              <a:t>defines a single-line input field for text input.</a:t>
            </a:r>
          </a:p>
          <a:p>
            <a:r>
              <a:rPr lang="en-IN" sz="2400" dirty="0" smtClean="0"/>
              <a:t>*****</a:t>
            </a:r>
          </a:p>
          <a:p>
            <a:r>
              <a:rPr lang="en-IN" sz="2400" dirty="0" smtClean="0"/>
              <a:t>Example</a:t>
            </a:r>
          </a:p>
          <a:p>
            <a:r>
              <a:rPr lang="en-IN" sz="2400" dirty="0" smtClean="0"/>
              <a:t>A form with input fields for text:</a:t>
            </a:r>
          </a:p>
          <a:p>
            <a:r>
              <a:rPr lang="en-IN" sz="2400" dirty="0" smtClean="0">
                <a:solidFill>
                  <a:srgbClr val="FFFF00"/>
                </a:solidFill>
              </a:rPr>
              <a:t>&lt;form&gt;</a:t>
            </a:r>
            <a:br>
              <a:rPr lang="en-IN" sz="2400" dirty="0" smtClean="0">
                <a:solidFill>
                  <a:srgbClr val="FFFF00"/>
                </a:solidFill>
              </a:rPr>
            </a:br>
            <a:r>
              <a:rPr lang="en-IN" sz="2400" dirty="0" smtClean="0">
                <a:solidFill>
                  <a:srgbClr val="FFFF00"/>
                </a:solidFill>
              </a:rPr>
              <a:t>  &lt;label for="</a:t>
            </a:r>
            <a:r>
              <a:rPr lang="en-IN" sz="2400" dirty="0" err="1" smtClean="0">
                <a:solidFill>
                  <a:srgbClr val="FFFF00"/>
                </a:solidFill>
              </a:rPr>
              <a:t>fname</a:t>
            </a:r>
            <a:r>
              <a:rPr lang="en-IN" sz="2400" dirty="0" smtClean="0">
                <a:solidFill>
                  <a:srgbClr val="FFFF00"/>
                </a:solidFill>
              </a:rPr>
              <a:t>"&gt;First name:&lt;/label&gt;&lt;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  &lt;input type="text" id="</a:t>
            </a:r>
            <a:r>
              <a:rPr lang="en-IN" sz="2400" dirty="0" err="1" smtClean="0">
                <a:solidFill>
                  <a:srgbClr val="FFFF00"/>
                </a:solidFill>
              </a:rPr>
              <a:t>fname</a:t>
            </a:r>
            <a:r>
              <a:rPr lang="en-IN" sz="2400" dirty="0" smtClean="0">
                <a:solidFill>
                  <a:srgbClr val="FFFF00"/>
                </a:solidFill>
              </a:rPr>
              <a:t>" name="</a:t>
            </a:r>
            <a:r>
              <a:rPr lang="en-IN" sz="2400" dirty="0" err="1" smtClean="0">
                <a:solidFill>
                  <a:srgbClr val="FFFF00"/>
                </a:solidFill>
              </a:rPr>
              <a:t>fname</a:t>
            </a:r>
            <a:r>
              <a:rPr lang="en-IN" sz="2400" dirty="0" smtClean="0">
                <a:solidFill>
                  <a:srgbClr val="FFFF00"/>
                </a:solidFill>
              </a:rPr>
              <a:t>"&gt;&lt;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  &lt;label for="</a:t>
            </a:r>
            <a:r>
              <a:rPr lang="en-IN" sz="2400" dirty="0" err="1" smtClean="0">
                <a:solidFill>
                  <a:srgbClr val="FFFF00"/>
                </a:solidFill>
              </a:rPr>
              <a:t>lname</a:t>
            </a:r>
            <a:r>
              <a:rPr lang="en-IN" sz="2400" dirty="0" smtClean="0">
                <a:solidFill>
                  <a:srgbClr val="FFFF00"/>
                </a:solidFill>
              </a:rPr>
              <a:t>"&gt;Last name:&lt;/label&gt;&lt;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  &lt;input type="text" id="</a:t>
            </a:r>
            <a:r>
              <a:rPr lang="en-IN" sz="2400" dirty="0" err="1" smtClean="0">
                <a:solidFill>
                  <a:srgbClr val="FFFF00"/>
                </a:solidFill>
              </a:rPr>
              <a:t>lname</a:t>
            </a:r>
            <a:r>
              <a:rPr lang="en-IN" sz="2400" dirty="0" smtClean="0">
                <a:solidFill>
                  <a:srgbClr val="FFFF00"/>
                </a:solidFill>
              </a:rPr>
              <a:t>" name="</a:t>
            </a:r>
            <a:r>
              <a:rPr lang="en-IN" sz="2400" dirty="0" err="1" smtClean="0">
                <a:solidFill>
                  <a:srgbClr val="FFFF00"/>
                </a:solidFill>
              </a:rPr>
              <a:t>lname</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&lt;/form&gt;</a:t>
            </a:r>
          </a:p>
          <a:p>
            <a:r>
              <a:rPr lang="en-IN" sz="2400" dirty="0" smtClean="0">
                <a:solidFill>
                  <a:srgbClr val="FFFF00"/>
                </a:solidFill>
              </a:rPr>
              <a:t>*********</a:t>
            </a:r>
          </a:p>
          <a:p>
            <a:r>
              <a:rPr lang="en-IN" sz="2400" dirty="0" smtClean="0"/>
              <a:t>Note: 20 characters.</a:t>
            </a:r>
          </a:p>
          <a:p>
            <a:r>
              <a:rPr lang="en-IN" sz="2400" dirty="0" smtClean="0"/>
              <a:t>The &lt;label&gt; tag defines a label for many form elements.</a:t>
            </a:r>
            <a:endParaRPr lang="en-IN" sz="2400" dirty="0" smtClean="0">
              <a:solidFill>
                <a:srgbClr val="FFFF00"/>
              </a:solidFill>
            </a:endParaRPr>
          </a:p>
          <a:p>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9479518"/>
          </a:xfrm>
          <a:prstGeom prst="rect">
            <a:avLst/>
          </a:prstGeom>
          <a:noFill/>
        </p:spPr>
        <p:txBody>
          <a:bodyPr wrap="square" rtlCol="0">
            <a:spAutoFit/>
          </a:bodyPr>
          <a:lstStyle/>
          <a:p>
            <a:r>
              <a:rPr lang="en-IN" sz="1000" dirty="0" smtClean="0"/>
              <a:t>Unit No 1: Introduction to Web Essentials                                 [7 Hours] </a:t>
            </a:r>
          </a:p>
          <a:p>
            <a:r>
              <a:rPr lang="en-IN" sz="2400" dirty="0" smtClean="0"/>
              <a:t>-Radio Buttons</a:t>
            </a:r>
          </a:p>
          <a:p>
            <a:r>
              <a:rPr lang="en-IN" sz="2400" dirty="0" smtClean="0"/>
              <a:t> </a:t>
            </a:r>
            <a:r>
              <a:rPr lang="en-IN" sz="2400" dirty="0" smtClean="0">
                <a:solidFill>
                  <a:srgbClr val="FFFF00"/>
                </a:solidFill>
              </a:rPr>
              <a:t>&lt;input type="radio"&gt;</a:t>
            </a:r>
            <a:r>
              <a:rPr lang="en-IN" sz="2400" dirty="0" smtClean="0"/>
              <a:t>  </a:t>
            </a:r>
          </a:p>
          <a:p>
            <a:r>
              <a:rPr lang="en-IN" sz="2400" dirty="0" smtClean="0"/>
              <a:t>defines a radio button.</a:t>
            </a:r>
          </a:p>
          <a:p>
            <a:r>
              <a:rPr lang="en-IN" sz="2400" dirty="0" smtClean="0"/>
              <a:t>Radio buttons let a user select ONE of a limited number of choices.</a:t>
            </a:r>
          </a:p>
          <a:p>
            <a:r>
              <a:rPr lang="en-IN" sz="2400" dirty="0" smtClean="0"/>
              <a:t>-Checkboxes</a:t>
            </a:r>
          </a:p>
          <a:p>
            <a:r>
              <a:rPr lang="en-IN" sz="2400" dirty="0" smtClean="0">
                <a:solidFill>
                  <a:srgbClr val="FFFF00"/>
                </a:solidFill>
              </a:rPr>
              <a:t> &lt;input type="checkbox"&gt;</a:t>
            </a:r>
          </a:p>
          <a:p>
            <a:r>
              <a:rPr lang="en-IN" sz="2400" dirty="0" smtClean="0"/>
              <a:t> defines a </a:t>
            </a:r>
            <a:r>
              <a:rPr lang="en-IN" sz="2400" b="1" dirty="0" smtClean="0"/>
              <a:t>checkbox</a:t>
            </a:r>
            <a:r>
              <a:rPr lang="en-IN" sz="2400" dirty="0" smtClean="0"/>
              <a:t>.</a:t>
            </a:r>
          </a:p>
          <a:p>
            <a:r>
              <a:rPr lang="en-IN" sz="2400" dirty="0" smtClean="0"/>
              <a:t>Checkboxes let a user select ZERO or MORE options of a limited number of choices.</a:t>
            </a:r>
          </a:p>
          <a:p>
            <a:r>
              <a:rPr lang="en-IN" sz="2400" dirty="0" smtClean="0"/>
              <a:t>-The Submit Button</a:t>
            </a:r>
          </a:p>
          <a:p>
            <a:r>
              <a:rPr lang="en-IN" sz="2400" dirty="0" smtClean="0">
                <a:solidFill>
                  <a:srgbClr val="FFFF00"/>
                </a:solidFill>
              </a:rPr>
              <a:t> &lt;input type="submit"&gt;</a:t>
            </a:r>
          </a:p>
          <a:p>
            <a:r>
              <a:rPr lang="en-IN" sz="2400" dirty="0" smtClean="0"/>
              <a:t> defines a button for submitting the form data to a form-handler.</a:t>
            </a:r>
          </a:p>
          <a:p>
            <a:r>
              <a:rPr lang="en-IN" sz="2400" dirty="0" smtClean="0"/>
              <a:t>The form-handler is typically a file on the server with a script for processing input data.</a:t>
            </a:r>
          </a:p>
          <a:p>
            <a:r>
              <a:rPr lang="en-IN" sz="2400" dirty="0" smtClean="0"/>
              <a:t>The form-handler is specified in the form's action attribute.</a:t>
            </a:r>
          </a:p>
          <a:p>
            <a:endParaRPr lang="en-IN" sz="2400" dirty="0" smtClean="0"/>
          </a:p>
          <a:p>
            <a:endParaRPr lang="en-IN" sz="2400" dirty="0" smtClean="0"/>
          </a:p>
          <a:p>
            <a:endParaRPr lang="en-IN" sz="2400" dirty="0" smtClean="0"/>
          </a:p>
          <a:p>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4678204"/>
          </a:xfrm>
          <a:prstGeom prst="rect">
            <a:avLst/>
          </a:prstGeom>
          <a:noFill/>
        </p:spPr>
        <p:txBody>
          <a:bodyPr wrap="square" rtlCol="0">
            <a:spAutoFit/>
          </a:bodyPr>
          <a:lstStyle/>
          <a:p>
            <a:r>
              <a:rPr lang="en-IN" sz="1000" dirty="0" smtClean="0"/>
              <a:t>Unit No 1: Introduction to Web Essentials                                 [7 Hours] </a:t>
            </a:r>
          </a:p>
          <a:p>
            <a:r>
              <a:rPr lang="en-IN" sz="2400" dirty="0" smtClean="0"/>
              <a:t>-The Name Attribute for  </a:t>
            </a:r>
            <a:r>
              <a:rPr lang="en-IN" sz="2400" dirty="0" smtClean="0">
                <a:solidFill>
                  <a:srgbClr val="FFFF00"/>
                </a:solidFill>
              </a:rPr>
              <a:t>&lt;input&gt;</a:t>
            </a:r>
          </a:p>
          <a:p>
            <a:r>
              <a:rPr lang="en-IN" sz="2400" dirty="0" smtClean="0"/>
              <a:t>Notice that each input field must have a name attribute to be submitted. If the name attribute is omitted, the value of the input field will not be sent at all.</a:t>
            </a:r>
          </a:p>
          <a:p>
            <a:endParaRPr lang="en-IN" sz="2400" dirty="0" smtClean="0"/>
          </a:p>
          <a:p>
            <a:endParaRPr lang="en-IN" sz="2400" dirty="0" smtClean="0"/>
          </a:p>
          <a:p>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0" y="-24"/>
            <a:ext cx="8929718" cy="8740854"/>
          </a:xfrm>
          <a:prstGeom prst="rect">
            <a:avLst/>
          </a:prstGeom>
          <a:noFill/>
        </p:spPr>
        <p:txBody>
          <a:bodyPr wrap="square" rtlCol="0">
            <a:spAutoFit/>
          </a:bodyPr>
          <a:lstStyle/>
          <a:p>
            <a:r>
              <a:rPr lang="en-IN" sz="1000" dirty="0" smtClean="0"/>
              <a:t>Unit No 1: Introduction to Web Essentials                                 [7 Hours] </a:t>
            </a:r>
          </a:p>
          <a:p>
            <a:r>
              <a:rPr lang="en-IN" sz="2400" dirty="0" smtClean="0"/>
              <a:t>-</a:t>
            </a:r>
            <a:r>
              <a:rPr lang="en-IN" sz="2400" b="1" dirty="0" smtClean="0">
                <a:solidFill>
                  <a:srgbClr val="FFFF00"/>
                </a:solidFill>
              </a:rPr>
              <a:t>-The  Action  Attribute</a:t>
            </a:r>
          </a:p>
          <a:p>
            <a:r>
              <a:rPr lang="en-IN" sz="2400" dirty="0" smtClean="0"/>
              <a:t>The action attribute defines the action to be performed when the form is submitted.</a:t>
            </a:r>
          </a:p>
          <a:p>
            <a:r>
              <a:rPr lang="en-IN" sz="2400" dirty="0" smtClean="0"/>
              <a:t>-Usually, the form data is sent to a file on the server when the user clicks on the submit button.</a:t>
            </a:r>
          </a:p>
          <a:p>
            <a:r>
              <a:rPr lang="en-IN" sz="2400" dirty="0" smtClean="0"/>
              <a:t>-In the example below, the form data is sent to a file called "action_page.php". This file contains a server-side script that handles the form data: Example</a:t>
            </a:r>
          </a:p>
          <a:p>
            <a:r>
              <a:rPr lang="en-IN" sz="2400" dirty="0" smtClean="0"/>
              <a:t>On submit, send form data to "action_page.php":</a:t>
            </a:r>
          </a:p>
          <a:p>
            <a:r>
              <a:rPr lang="en-IN" sz="2400" dirty="0" smtClean="0">
                <a:solidFill>
                  <a:srgbClr val="FFFF00"/>
                </a:solidFill>
              </a:rPr>
              <a:t>&lt;form action="/action_page.php"&gt;</a:t>
            </a:r>
            <a:br>
              <a:rPr lang="en-IN" sz="2400" dirty="0" smtClean="0">
                <a:solidFill>
                  <a:srgbClr val="FFFF00"/>
                </a:solidFill>
              </a:rPr>
            </a:br>
            <a:r>
              <a:rPr lang="en-IN" sz="2400" dirty="0" smtClean="0">
                <a:solidFill>
                  <a:srgbClr val="FFFF00"/>
                </a:solidFill>
              </a:rPr>
              <a:t>&lt;label for="</a:t>
            </a:r>
            <a:r>
              <a:rPr lang="en-IN" sz="2400" dirty="0" err="1" smtClean="0">
                <a:solidFill>
                  <a:srgbClr val="FFFF00"/>
                </a:solidFill>
              </a:rPr>
              <a:t>fname</a:t>
            </a:r>
            <a:r>
              <a:rPr lang="en-IN" sz="2400" dirty="0" smtClean="0">
                <a:solidFill>
                  <a:srgbClr val="FFFF00"/>
                </a:solidFill>
              </a:rPr>
              <a:t>"&gt;First name:&lt;/label&gt;&lt;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&lt;input type="text" id="</a:t>
            </a:r>
            <a:r>
              <a:rPr lang="en-IN" sz="2400" dirty="0" err="1" smtClean="0">
                <a:solidFill>
                  <a:srgbClr val="FFFF00"/>
                </a:solidFill>
              </a:rPr>
              <a:t>fname</a:t>
            </a:r>
            <a:r>
              <a:rPr lang="en-IN" sz="2400" dirty="0" smtClean="0">
                <a:solidFill>
                  <a:srgbClr val="FFFF00"/>
                </a:solidFill>
              </a:rPr>
              <a:t>" name="</a:t>
            </a:r>
            <a:r>
              <a:rPr lang="en-IN" sz="2400" dirty="0" err="1" smtClean="0">
                <a:solidFill>
                  <a:srgbClr val="FFFF00"/>
                </a:solidFill>
              </a:rPr>
              <a:t>fname</a:t>
            </a:r>
            <a:r>
              <a:rPr lang="en-IN" sz="2400" dirty="0" smtClean="0">
                <a:solidFill>
                  <a:srgbClr val="FFFF00"/>
                </a:solidFill>
              </a:rPr>
              <a:t>" value="John"&gt;&lt;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  &lt;label for="</a:t>
            </a:r>
            <a:r>
              <a:rPr lang="en-IN" sz="2400" dirty="0" err="1" smtClean="0">
                <a:solidFill>
                  <a:srgbClr val="FFFF00"/>
                </a:solidFill>
              </a:rPr>
              <a:t>lname</a:t>
            </a:r>
            <a:r>
              <a:rPr lang="en-IN" sz="2400" dirty="0" smtClean="0">
                <a:solidFill>
                  <a:srgbClr val="FFFF00"/>
                </a:solidFill>
              </a:rPr>
              <a:t>"&gt;Last name:&lt;/label&gt;&lt;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  &lt;input type="text" id="</a:t>
            </a:r>
            <a:r>
              <a:rPr lang="en-IN" sz="2400" dirty="0" err="1" smtClean="0">
                <a:solidFill>
                  <a:srgbClr val="FFFF00"/>
                </a:solidFill>
              </a:rPr>
              <a:t>lname</a:t>
            </a:r>
            <a:r>
              <a:rPr lang="en-IN" sz="2400" dirty="0" smtClean="0">
                <a:solidFill>
                  <a:srgbClr val="FFFF00"/>
                </a:solidFill>
              </a:rPr>
              <a:t>" name="</a:t>
            </a:r>
            <a:r>
              <a:rPr lang="en-IN" sz="2400" dirty="0" err="1" smtClean="0">
                <a:solidFill>
                  <a:srgbClr val="FFFF00"/>
                </a:solidFill>
              </a:rPr>
              <a:t>lname</a:t>
            </a:r>
            <a:r>
              <a:rPr lang="en-IN" sz="2400" dirty="0" smtClean="0">
                <a:solidFill>
                  <a:srgbClr val="FFFF00"/>
                </a:solidFill>
              </a:rPr>
              <a:t>" value="Doe"&gt;&lt;</a:t>
            </a:r>
            <a:r>
              <a:rPr lang="en-IN" sz="2400" dirty="0" err="1" smtClean="0">
                <a:solidFill>
                  <a:srgbClr val="FFFF00"/>
                </a:solidFill>
              </a:rPr>
              <a:t>br</a:t>
            </a:r>
            <a:r>
              <a:rPr lang="en-IN" sz="2400" dirty="0" smtClean="0">
                <a:solidFill>
                  <a:srgbClr val="FFFF00"/>
                </a:solidFill>
              </a:rPr>
              <a:t>&gt;&lt;</a:t>
            </a:r>
            <a:r>
              <a:rPr lang="en-IN" sz="2400" dirty="0" err="1" smtClean="0">
                <a:solidFill>
                  <a:srgbClr val="FFFF00"/>
                </a:solidFill>
              </a:rPr>
              <a:t>br</a:t>
            </a:r>
            <a:r>
              <a:rPr lang="en-IN" sz="2400" dirty="0" smtClean="0">
                <a:solidFill>
                  <a:srgbClr val="FFFF00"/>
                </a:solidFill>
              </a:rPr>
              <a:t>&gt;</a:t>
            </a:r>
            <a:br>
              <a:rPr lang="en-IN" sz="2400" dirty="0" smtClean="0">
                <a:solidFill>
                  <a:srgbClr val="FFFF00"/>
                </a:solidFill>
              </a:rPr>
            </a:br>
            <a:r>
              <a:rPr lang="en-IN" sz="2400" dirty="0" smtClean="0">
                <a:solidFill>
                  <a:srgbClr val="FFFF00"/>
                </a:solidFill>
              </a:rPr>
              <a:t>  &lt;input type="submit" value="Submit"&gt;</a:t>
            </a:r>
            <a:br>
              <a:rPr lang="en-IN" sz="2400" dirty="0" smtClean="0">
                <a:solidFill>
                  <a:srgbClr val="FFFF00"/>
                </a:solidFill>
              </a:rPr>
            </a:br>
            <a:r>
              <a:rPr lang="en-IN" sz="2400" dirty="0" smtClean="0">
                <a:solidFill>
                  <a:srgbClr val="FFFF00"/>
                </a:solidFill>
              </a:rPr>
              <a:t>&lt;/form&gt;</a:t>
            </a:r>
          </a:p>
          <a:p>
            <a:r>
              <a:rPr lang="en-IN" sz="2400" b="1" dirty="0" smtClean="0"/>
              <a:t>Tip:</a:t>
            </a:r>
            <a:r>
              <a:rPr lang="en-IN" sz="2400" dirty="0" smtClean="0"/>
              <a:t> </a:t>
            </a:r>
            <a:r>
              <a:rPr lang="en-IN" dirty="0" smtClean="0"/>
              <a:t>If the action attribute is omitted, the action is set to the current page</a:t>
            </a:r>
            <a:endParaRPr lang="en-IN" dirty="0" smtClean="0">
              <a:solidFill>
                <a:srgbClr val="FFFF00"/>
              </a:solidFill>
            </a:endParaRP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524863"/>
          </a:xfrm>
          <a:prstGeom prst="rect">
            <a:avLst/>
          </a:prstGeom>
          <a:noFill/>
        </p:spPr>
        <p:txBody>
          <a:bodyPr wrap="square" rtlCol="0">
            <a:spAutoFit/>
          </a:bodyPr>
          <a:lstStyle/>
          <a:p>
            <a:r>
              <a:rPr lang="en-IN" sz="1000" dirty="0" smtClean="0"/>
              <a:t>Unit No 1: Introduction to Web Essentials                                 [7 Hours] </a:t>
            </a:r>
          </a:p>
          <a:p>
            <a:r>
              <a:rPr lang="en-IN" sz="2400" dirty="0" smtClean="0">
                <a:solidFill>
                  <a:srgbClr val="FFFF00"/>
                </a:solidFill>
              </a:rPr>
              <a:t>-The Target Attribute</a:t>
            </a:r>
          </a:p>
          <a:p>
            <a:r>
              <a:rPr lang="en-IN" sz="2400" dirty="0" smtClean="0"/>
              <a:t>-The target attribute specifies where to display the response that is received after submitting the form.</a:t>
            </a:r>
          </a:p>
          <a:p>
            <a:r>
              <a:rPr lang="en-IN" sz="2400" dirty="0" smtClean="0"/>
              <a:t>-The target attribute can have one of the following values:</a:t>
            </a:r>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graphicFrame>
        <p:nvGraphicFramePr>
          <p:cNvPr id="4" name="Table 3"/>
          <p:cNvGraphicFramePr>
            <a:graphicFrameLocks noGrp="1"/>
          </p:cNvGraphicFramePr>
          <p:nvPr/>
        </p:nvGraphicFramePr>
        <p:xfrm>
          <a:off x="714348" y="2214554"/>
          <a:ext cx="7929618" cy="4286278"/>
        </p:xfrm>
        <a:graphic>
          <a:graphicData uri="http://schemas.openxmlformats.org/drawingml/2006/table">
            <a:tbl>
              <a:tblPr firstRow="1" bandRow="1">
                <a:tableStyleId>{5C22544A-7EE6-4342-B048-85BDC9FD1C3A}</a:tableStyleId>
              </a:tblPr>
              <a:tblGrid>
                <a:gridCol w="3071834"/>
                <a:gridCol w="4857784"/>
              </a:tblGrid>
              <a:tr h="465178">
                <a:tc>
                  <a:txBody>
                    <a:bodyPr/>
                    <a:lstStyle/>
                    <a:p>
                      <a:pPr algn="ctr" fontAlgn="t"/>
                      <a:r>
                        <a:rPr lang="en-IN" dirty="0"/>
                        <a:t>Value</a:t>
                      </a:r>
                    </a:p>
                  </a:txBody>
                  <a:tcPr marL="152400" marR="76200" marT="76200" marB="76200"/>
                </a:tc>
                <a:tc>
                  <a:txBody>
                    <a:bodyPr/>
                    <a:lstStyle/>
                    <a:p>
                      <a:pPr algn="ctr" fontAlgn="t"/>
                      <a:r>
                        <a:rPr lang="en-IN"/>
                        <a:t>Description</a:t>
                      </a:r>
                    </a:p>
                  </a:txBody>
                  <a:tcPr marL="76200" marR="76200" marT="76200" marB="76200"/>
                </a:tc>
              </a:tr>
              <a:tr h="764220">
                <a:tc>
                  <a:txBody>
                    <a:bodyPr/>
                    <a:lstStyle/>
                    <a:p>
                      <a:pPr algn="ctr" fontAlgn="t"/>
                      <a:r>
                        <a:rPr lang="en-IN" dirty="0"/>
                        <a:t>_blank</a:t>
                      </a:r>
                    </a:p>
                  </a:txBody>
                  <a:tcPr marL="152400" marR="76200" marT="76200" marB="76200"/>
                </a:tc>
                <a:tc>
                  <a:txBody>
                    <a:bodyPr/>
                    <a:lstStyle/>
                    <a:p>
                      <a:pPr algn="ctr" fontAlgn="t"/>
                      <a:r>
                        <a:rPr lang="en-IN"/>
                        <a:t>The response is displayed in a new window or tab</a:t>
                      </a:r>
                    </a:p>
                  </a:txBody>
                  <a:tcPr marL="76200" marR="76200" marT="76200" marB="76200"/>
                </a:tc>
              </a:tr>
              <a:tr h="764220">
                <a:tc>
                  <a:txBody>
                    <a:bodyPr/>
                    <a:lstStyle/>
                    <a:p>
                      <a:pPr algn="ctr" fontAlgn="t"/>
                      <a:r>
                        <a:rPr lang="en-IN"/>
                        <a:t>_self</a:t>
                      </a:r>
                    </a:p>
                  </a:txBody>
                  <a:tcPr marL="152400" marR="76200" marT="76200" marB="76200"/>
                </a:tc>
                <a:tc>
                  <a:txBody>
                    <a:bodyPr/>
                    <a:lstStyle/>
                    <a:p>
                      <a:pPr algn="ctr" fontAlgn="t"/>
                      <a:r>
                        <a:rPr lang="en-IN"/>
                        <a:t>The response is displayed in the current window</a:t>
                      </a:r>
                    </a:p>
                  </a:txBody>
                  <a:tcPr marL="76200" marR="76200" marT="76200" marB="76200"/>
                </a:tc>
              </a:tr>
              <a:tr h="764220">
                <a:tc>
                  <a:txBody>
                    <a:bodyPr/>
                    <a:lstStyle/>
                    <a:p>
                      <a:pPr algn="ctr" fontAlgn="t"/>
                      <a:r>
                        <a:rPr lang="en-IN"/>
                        <a:t>_parent</a:t>
                      </a:r>
                    </a:p>
                  </a:txBody>
                  <a:tcPr marL="152400" marR="76200" marT="76200" marB="76200"/>
                </a:tc>
                <a:tc>
                  <a:txBody>
                    <a:bodyPr/>
                    <a:lstStyle/>
                    <a:p>
                      <a:pPr algn="ctr" fontAlgn="t"/>
                      <a:r>
                        <a:rPr lang="en-IN"/>
                        <a:t>The response is displayed in the parent frame</a:t>
                      </a:r>
                    </a:p>
                  </a:txBody>
                  <a:tcPr marL="76200" marR="76200" marT="76200" marB="76200"/>
                </a:tc>
              </a:tr>
              <a:tr h="764220">
                <a:tc>
                  <a:txBody>
                    <a:bodyPr/>
                    <a:lstStyle/>
                    <a:p>
                      <a:pPr algn="ctr" fontAlgn="t"/>
                      <a:r>
                        <a:rPr lang="en-IN"/>
                        <a:t>_top</a:t>
                      </a:r>
                    </a:p>
                  </a:txBody>
                  <a:tcPr marL="152400" marR="76200" marT="76200" marB="76200"/>
                </a:tc>
                <a:tc>
                  <a:txBody>
                    <a:bodyPr/>
                    <a:lstStyle/>
                    <a:p>
                      <a:pPr algn="ctr" fontAlgn="t"/>
                      <a:r>
                        <a:rPr lang="en-IN"/>
                        <a:t>The response is displayed in the full body of the window</a:t>
                      </a:r>
                    </a:p>
                  </a:txBody>
                  <a:tcPr marL="76200" marR="76200" marT="76200" marB="76200"/>
                </a:tc>
              </a:tr>
              <a:tr h="764220">
                <a:tc>
                  <a:txBody>
                    <a:bodyPr/>
                    <a:lstStyle/>
                    <a:p>
                      <a:pPr algn="ctr" fontAlgn="t"/>
                      <a:r>
                        <a:rPr lang="en-IN" i="1"/>
                        <a:t>framename</a:t>
                      </a:r>
                      <a:endParaRPr lang="en-IN"/>
                    </a:p>
                  </a:txBody>
                  <a:tcPr marL="152400" marR="76200" marT="76200" marB="76200"/>
                </a:tc>
                <a:tc>
                  <a:txBody>
                    <a:bodyPr/>
                    <a:lstStyle/>
                    <a:p>
                      <a:pPr algn="ctr" fontAlgn="t"/>
                      <a:r>
                        <a:rPr lang="en-IN" dirty="0"/>
                        <a:t>The response is displayed in a named </a:t>
                      </a:r>
                      <a:r>
                        <a:rPr lang="en-IN" dirty="0" err="1"/>
                        <a:t>iframe</a:t>
                      </a:r>
                      <a:endParaRPr lang="en-IN" dirty="0"/>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155531"/>
          </a:xfrm>
          <a:prstGeom prst="rect">
            <a:avLst/>
          </a:prstGeom>
          <a:noFill/>
        </p:spPr>
        <p:txBody>
          <a:bodyPr wrap="square" rtlCol="0">
            <a:spAutoFit/>
          </a:bodyPr>
          <a:lstStyle/>
          <a:p>
            <a:r>
              <a:rPr lang="en-IN" sz="1000" dirty="0" smtClean="0"/>
              <a:t>Unit No 1: Introduction to Web Essentials                                 [7 Hours] </a:t>
            </a:r>
          </a:p>
          <a:p>
            <a:r>
              <a:rPr lang="en-IN" sz="2400" dirty="0" smtClean="0"/>
              <a:t>-The default value is _self which means that the response will open in the current window.</a:t>
            </a:r>
          </a:p>
          <a:p>
            <a:r>
              <a:rPr lang="en-IN" sz="2400" dirty="0" smtClean="0"/>
              <a:t>-Example</a:t>
            </a:r>
          </a:p>
          <a:p>
            <a:r>
              <a:rPr lang="en-IN" sz="2400" dirty="0" smtClean="0"/>
              <a:t>Here, the submitted result will open in a new browser tab:</a:t>
            </a:r>
          </a:p>
          <a:p>
            <a:r>
              <a:rPr lang="en-IN" sz="2400" dirty="0" smtClean="0">
                <a:solidFill>
                  <a:srgbClr val="FFFF00"/>
                </a:solidFill>
              </a:rPr>
              <a:t>&lt;form action="/action_page.php" target="_blank"&gt;</a:t>
            </a:r>
          </a:p>
          <a:p>
            <a:r>
              <a:rPr lang="en-IN" sz="2400" b="1" dirty="0" smtClean="0">
                <a:solidFill>
                  <a:srgbClr val="FFFF00"/>
                </a:solidFill>
              </a:rPr>
              <a:t>The Method Attribute</a:t>
            </a:r>
          </a:p>
          <a:p>
            <a:r>
              <a:rPr lang="en-IN" sz="2400" dirty="0" smtClean="0"/>
              <a:t>-The method attribute specifies the HTTP method to be used when submitting the form data.</a:t>
            </a:r>
          </a:p>
          <a:p>
            <a:r>
              <a:rPr lang="en-IN" sz="2400" dirty="0" smtClean="0"/>
              <a:t>The form-data can be sent as URL variables (with method="get") or as HTTP post transaction (with method="post").</a:t>
            </a:r>
          </a:p>
          <a:p>
            <a:r>
              <a:rPr lang="en-IN" sz="2400" dirty="0" smtClean="0"/>
              <a:t>- Example</a:t>
            </a:r>
          </a:p>
          <a:p>
            <a:r>
              <a:rPr lang="en-IN" sz="2400" dirty="0" smtClean="0"/>
              <a:t>-This example uses the GET method when submitting the form data:</a:t>
            </a:r>
          </a:p>
          <a:p>
            <a:r>
              <a:rPr lang="en-IN" sz="2400" dirty="0" smtClean="0">
                <a:solidFill>
                  <a:srgbClr val="FFFF00"/>
                </a:solidFill>
              </a:rPr>
              <a:t>&lt;form action="/action_page.php" method="get"&gt;</a:t>
            </a:r>
          </a:p>
          <a:p>
            <a:r>
              <a:rPr lang="en-IN" sz="2400" dirty="0" smtClean="0">
                <a:solidFill>
                  <a:srgbClr val="FFFF00"/>
                </a:solidFill>
              </a:rPr>
              <a:t>T</a:t>
            </a:r>
            <a:r>
              <a:rPr lang="en-IN" sz="2400" dirty="0" smtClean="0"/>
              <a:t>he default HTTP method when submitting form data is GET. </a:t>
            </a:r>
          </a:p>
          <a:p>
            <a:endParaRPr lang="en-IN" sz="2400" dirty="0">
              <a:solidFill>
                <a:srgbClr val="FFFF0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3939540"/>
          </a:xfrm>
          <a:prstGeom prst="rect">
            <a:avLst/>
          </a:prstGeom>
          <a:noFill/>
        </p:spPr>
        <p:txBody>
          <a:bodyPr wrap="square" rtlCol="0">
            <a:spAutoFit/>
          </a:bodyPr>
          <a:lstStyle/>
          <a:p>
            <a:r>
              <a:rPr lang="en-IN" sz="1000" dirty="0" smtClean="0"/>
              <a:t>Unit No 1: Introduction to Web Essentials                                 [7 Hours] </a:t>
            </a:r>
          </a:p>
          <a:p>
            <a:r>
              <a:rPr lang="en-IN" sz="2400" dirty="0" smtClean="0"/>
              <a:t>-Example</a:t>
            </a:r>
          </a:p>
          <a:p>
            <a:r>
              <a:rPr lang="en-IN" sz="2400" dirty="0" smtClean="0"/>
              <a:t>This example uses the POST method when submitting the form data:</a:t>
            </a:r>
          </a:p>
          <a:p>
            <a:r>
              <a:rPr lang="en-IN" sz="2400" dirty="0" smtClean="0">
                <a:solidFill>
                  <a:srgbClr val="FFFF00"/>
                </a:solidFill>
              </a:rPr>
              <a:t>&lt;form action="/action_page.php" method="post"&gt;</a:t>
            </a:r>
          </a:p>
          <a:p>
            <a:endParaRPr lang="en-IN" sz="2400" dirty="0" smtClean="0">
              <a:solidFill>
                <a:srgbClr val="FFFF00"/>
              </a:solidFill>
            </a:endParaRP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8002191"/>
          </a:xfrm>
          <a:prstGeom prst="rect">
            <a:avLst/>
          </a:prstGeom>
          <a:noFill/>
        </p:spPr>
        <p:txBody>
          <a:bodyPr wrap="square" rtlCol="0">
            <a:spAutoFit/>
          </a:bodyPr>
          <a:lstStyle/>
          <a:p>
            <a:r>
              <a:rPr lang="en-IN" sz="1000" dirty="0" smtClean="0"/>
              <a:t>Unit No 1: Introduction to Web Essentials                                 [7 Hours] </a:t>
            </a:r>
          </a:p>
          <a:p>
            <a:r>
              <a:rPr lang="en-IN" sz="2400" dirty="0" smtClean="0"/>
              <a:t>-IMP</a:t>
            </a:r>
            <a:r>
              <a:rPr lang="en-IN" sz="2400" b="1" dirty="0" smtClean="0"/>
              <a:t> Points on GET:</a:t>
            </a:r>
            <a:endParaRPr lang="en-IN" sz="2400" dirty="0" smtClean="0"/>
          </a:p>
          <a:p>
            <a:r>
              <a:rPr lang="en-IN" sz="2400" dirty="0" smtClean="0"/>
              <a:t>1.Appends the form data to the URL, in name/value pairs</a:t>
            </a:r>
          </a:p>
          <a:p>
            <a:r>
              <a:rPr lang="en-IN" sz="2400" dirty="0" smtClean="0"/>
              <a:t>NEVER use GET to send sensitive data! (the submitted form data is visible in the URL!)</a:t>
            </a:r>
          </a:p>
          <a:p>
            <a:r>
              <a:rPr lang="en-IN" sz="2400" dirty="0" smtClean="0"/>
              <a:t>2.The length of a URL is limited (2048 characters)</a:t>
            </a:r>
          </a:p>
          <a:p>
            <a:r>
              <a:rPr lang="en-IN" sz="2400" dirty="0" smtClean="0"/>
              <a:t>Useful for form submissions where a user wants to bookmark the result</a:t>
            </a:r>
          </a:p>
          <a:p>
            <a:r>
              <a:rPr lang="en-IN" sz="2400" dirty="0" smtClean="0"/>
              <a:t>3.GET is good for non-secure data, like query strings in Google</a:t>
            </a:r>
          </a:p>
          <a:p>
            <a:r>
              <a:rPr lang="en-IN" sz="2400" b="1" dirty="0" smtClean="0"/>
              <a:t>-</a:t>
            </a:r>
            <a:r>
              <a:rPr lang="en-IN" sz="2400" dirty="0" smtClean="0"/>
              <a:t> IMP</a:t>
            </a:r>
            <a:r>
              <a:rPr lang="en-IN" sz="2400" b="1" dirty="0" smtClean="0"/>
              <a:t> Points on POST:</a:t>
            </a:r>
            <a:endParaRPr lang="en-IN" sz="2400" dirty="0" smtClean="0"/>
          </a:p>
          <a:p>
            <a:r>
              <a:rPr lang="en-IN" sz="2400" dirty="0" smtClean="0"/>
              <a:t>1.Appends the form data inside the body of the HTTP request (the submitted form data is not shown in the URL)</a:t>
            </a:r>
          </a:p>
          <a:p>
            <a:r>
              <a:rPr lang="en-IN" sz="2400" dirty="0" smtClean="0"/>
              <a:t>2.POST has no size limitations, and can be used to send large amounts of data.</a:t>
            </a:r>
          </a:p>
          <a:p>
            <a:r>
              <a:rPr lang="en-IN" sz="2400" dirty="0" smtClean="0"/>
              <a:t>3.Form submissions with POST cannot be bookmarked</a:t>
            </a:r>
          </a:p>
          <a:p>
            <a:endParaRPr lang="en-IN" sz="2400" b="1" dirty="0" smtClean="0">
              <a:solidFill>
                <a:srgbClr val="FFFF00"/>
              </a:solidFill>
            </a:endParaRPr>
          </a:p>
          <a:p>
            <a:r>
              <a:rPr lang="en-IN" sz="2400" b="1" dirty="0" smtClean="0">
                <a:solidFill>
                  <a:srgbClr val="FFFF00"/>
                </a:solidFill>
              </a:rPr>
              <a:t>Tip:</a:t>
            </a:r>
            <a:r>
              <a:rPr lang="en-IN" sz="2400" dirty="0" smtClean="0">
                <a:solidFill>
                  <a:srgbClr val="FFFF00"/>
                </a:solidFill>
              </a:rPr>
              <a:t> Always use POST if the form data contains sensitive or personal information!</a:t>
            </a:r>
          </a:p>
          <a:p>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001643"/>
          </a:xfrm>
          <a:prstGeom prst="rect">
            <a:avLst/>
          </a:prstGeom>
          <a:noFill/>
        </p:spPr>
        <p:txBody>
          <a:bodyPr wrap="square" rtlCol="0">
            <a:spAutoFit/>
          </a:bodyPr>
          <a:lstStyle/>
          <a:p>
            <a:r>
              <a:rPr lang="en-IN" sz="1000" dirty="0" smtClean="0"/>
              <a:t>Unit No 1: Introduction to Web Essentials                                 [7 Hours] </a:t>
            </a:r>
          </a:p>
          <a:p>
            <a:r>
              <a:rPr lang="en-IN" sz="2400" dirty="0" smtClean="0"/>
              <a:t>-History-</a:t>
            </a:r>
            <a:br>
              <a:rPr lang="en-IN" sz="2400" dirty="0" smtClean="0"/>
            </a:br>
            <a:r>
              <a:rPr lang="en-IN" sz="2400" dirty="0" smtClean="0"/>
              <a:t>In 1960s, the Advanced Research Projects Agency (ARPA) of the United States Department of </a:t>
            </a:r>
            <a:r>
              <a:rPr lang="en-IN" sz="2400" dirty="0" err="1" smtClean="0"/>
              <a:t>Defense</a:t>
            </a:r>
            <a:r>
              <a:rPr lang="en-IN" sz="2400" dirty="0" smtClean="0"/>
              <a:t> (</a:t>
            </a:r>
            <a:r>
              <a:rPr lang="en-IN" sz="2400" dirty="0" err="1" smtClean="0"/>
              <a:t>DoD</a:t>
            </a:r>
            <a:r>
              <a:rPr lang="en-IN" sz="2400" dirty="0" smtClean="0"/>
              <a:t>) funded research into time-sharing of computers.</a:t>
            </a:r>
            <a:br>
              <a:rPr lang="en-IN" sz="2400" dirty="0" smtClean="0"/>
            </a:br>
            <a:r>
              <a:rPr lang="en-IN" sz="2400" dirty="0" smtClean="0"/>
              <a:t>-What is the Internet Protocol (IP)? The Internet Protocol (IP) is a protocol, or set of rules, for routing and addressing packets of data so that they can travel across networks and arrive at the correct destination.</a:t>
            </a:r>
          </a:p>
          <a:p>
            <a:pPr>
              <a:buFontTx/>
              <a:buChar char="-"/>
            </a:pPr>
            <a:r>
              <a:rPr lang="en-IN" sz="2400" dirty="0" smtClean="0"/>
              <a:t>Data traversing the Internet is divided into smaller pieces, called packets.</a:t>
            </a:r>
          </a:p>
          <a:p>
            <a:pPr>
              <a:buFontTx/>
              <a:buChar char="-"/>
            </a:pPr>
            <a:r>
              <a:rPr lang="en-IN" sz="2400" dirty="0" smtClean="0"/>
              <a:t>Common Internet </a:t>
            </a:r>
            <a:r>
              <a:rPr lang="en-IN" sz="2400" dirty="0" err="1" smtClean="0"/>
              <a:t>protocolsEdit</a:t>
            </a:r>
            <a:r>
              <a:rPr lang="en-IN" sz="2400" dirty="0" smtClean="0"/>
              <a:t/>
            </a:r>
            <a:br>
              <a:rPr lang="en-IN" sz="2400" dirty="0" smtClean="0"/>
            </a:br>
            <a:r>
              <a:rPr lang="en-IN" sz="2400" dirty="0" smtClean="0"/>
              <a:t>Common Internet protocols include TCP/IP (Transmission Control Protocol/Internet Protocol), UDP/IP (User Datagram Protocol/Internet Protocol), HTTP (</a:t>
            </a:r>
            <a:r>
              <a:rPr lang="en-IN" sz="2400" dirty="0" err="1" smtClean="0"/>
              <a:t>HyperText</a:t>
            </a:r>
            <a:r>
              <a:rPr lang="en-IN" sz="2400" dirty="0" smtClean="0"/>
              <a:t> Transfer Protocol) and FTP (File Transfer Protocol)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7632859"/>
          </a:xfrm>
          <a:prstGeom prst="rect">
            <a:avLst/>
          </a:prstGeom>
          <a:noFill/>
        </p:spPr>
        <p:txBody>
          <a:bodyPr wrap="square" rtlCol="0">
            <a:spAutoFit/>
          </a:bodyPr>
          <a:lstStyle/>
          <a:p>
            <a:r>
              <a:rPr lang="en-IN" sz="1000" dirty="0" smtClean="0"/>
              <a:t>Unit No 1: Introduction to Web Essentials                                 [7 Hours] </a:t>
            </a:r>
          </a:p>
          <a:p>
            <a:r>
              <a:rPr lang="en-IN" sz="2400" b="1" dirty="0" smtClean="0"/>
              <a:t> </a:t>
            </a:r>
            <a:r>
              <a:rPr lang="en-IN" sz="2400" b="1" dirty="0" smtClean="0">
                <a:solidFill>
                  <a:srgbClr val="FFFF00"/>
                </a:solidFill>
              </a:rPr>
              <a:t>The </a:t>
            </a:r>
            <a:r>
              <a:rPr lang="en-IN" sz="2400" b="1" dirty="0" err="1" smtClean="0">
                <a:solidFill>
                  <a:srgbClr val="FFFF00"/>
                </a:solidFill>
              </a:rPr>
              <a:t>Autocomplete</a:t>
            </a:r>
            <a:r>
              <a:rPr lang="en-IN" sz="2400" b="1" dirty="0" smtClean="0">
                <a:solidFill>
                  <a:srgbClr val="FFFF00"/>
                </a:solidFill>
              </a:rPr>
              <a:t> Attribute</a:t>
            </a:r>
          </a:p>
          <a:p>
            <a:r>
              <a:rPr lang="en-IN" sz="2400" dirty="0" smtClean="0"/>
              <a:t>-The </a:t>
            </a:r>
            <a:r>
              <a:rPr lang="en-IN" sz="2400" dirty="0" err="1" smtClean="0"/>
              <a:t>autocomplete</a:t>
            </a:r>
            <a:r>
              <a:rPr lang="en-IN" sz="2400" dirty="0" smtClean="0"/>
              <a:t> attribute specifies whether a form should have </a:t>
            </a:r>
            <a:r>
              <a:rPr lang="en-IN" sz="2400" dirty="0" err="1" smtClean="0"/>
              <a:t>autocomplete</a:t>
            </a:r>
            <a:r>
              <a:rPr lang="en-IN" sz="2400" dirty="0" smtClean="0"/>
              <a:t> on or off.</a:t>
            </a:r>
          </a:p>
          <a:p>
            <a:r>
              <a:rPr lang="en-IN" sz="2400" dirty="0" smtClean="0"/>
              <a:t>-When </a:t>
            </a:r>
            <a:r>
              <a:rPr lang="en-IN" sz="2400" dirty="0" err="1" smtClean="0"/>
              <a:t>autocomplete</a:t>
            </a:r>
            <a:r>
              <a:rPr lang="en-IN" sz="2400" dirty="0" smtClean="0"/>
              <a:t> is on, the browser automatically complete values based on values that the user has entered before.</a:t>
            </a:r>
          </a:p>
          <a:p>
            <a:r>
              <a:rPr lang="en-IN" sz="2400" dirty="0" smtClean="0"/>
              <a:t>-Example</a:t>
            </a:r>
          </a:p>
          <a:p>
            <a:r>
              <a:rPr lang="en-IN" sz="2400" dirty="0" smtClean="0"/>
              <a:t>A form with </a:t>
            </a:r>
            <a:r>
              <a:rPr lang="en-IN" sz="2400" dirty="0" err="1" smtClean="0"/>
              <a:t>autocomplete</a:t>
            </a:r>
            <a:r>
              <a:rPr lang="en-IN" sz="2400" dirty="0" smtClean="0"/>
              <a:t> on:</a:t>
            </a:r>
          </a:p>
          <a:p>
            <a:r>
              <a:rPr lang="en-IN" sz="2400" dirty="0" smtClean="0">
                <a:solidFill>
                  <a:srgbClr val="FFFF00"/>
                </a:solidFill>
              </a:rPr>
              <a:t>&lt;form action="/action_page.php" </a:t>
            </a:r>
            <a:r>
              <a:rPr lang="en-IN" sz="2400" dirty="0" err="1" smtClean="0">
                <a:solidFill>
                  <a:srgbClr val="FFFF00"/>
                </a:solidFill>
              </a:rPr>
              <a:t>autocomplete</a:t>
            </a:r>
            <a:r>
              <a:rPr lang="en-IN" sz="2400" dirty="0" smtClean="0">
                <a:solidFill>
                  <a:srgbClr val="FFFF00"/>
                </a:solidFill>
              </a:rPr>
              <a:t>="on"&gt;</a:t>
            </a:r>
          </a:p>
          <a:p>
            <a:r>
              <a:rPr lang="en-IN" sz="2400" dirty="0" smtClean="0">
                <a:solidFill>
                  <a:srgbClr val="FFFF00"/>
                </a:solidFill>
              </a:rPr>
              <a:t>The </a:t>
            </a:r>
            <a:r>
              <a:rPr lang="en-IN" sz="2400" dirty="0" err="1" smtClean="0">
                <a:solidFill>
                  <a:srgbClr val="FFFF00"/>
                </a:solidFill>
              </a:rPr>
              <a:t>Novalidate</a:t>
            </a:r>
            <a:r>
              <a:rPr lang="en-IN" sz="2400" dirty="0" smtClean="0">
                <a:solidFill>
                  <a:srgbClr val="FFFF00"/>
                </a:solidFill>
              </a:rPr>
              <a:t> Attribute</a:t>
            </a:r>
          </a:p>
          <a:p>
            <a:r>
              <a:rPr lang="en-IN" sz="2400" dirty="0" smtClean="0"/>
              <a:t>-The </a:t>
            </a:r>
            <a:r>
              <a:rPr lang="en-IN" sz="2400" dirty="0" err="1" smtClean="0"/>
              <a:t>novalidate</a:t>
            </a:r>
            <a:r>
              <a:rPr lang="en-IN" sz="2400" dirty="0" smtClean="0"/>
              <a:t> attribute is a </a:t>
            </a:r>
            <a:r>
              <a:rPr lang="en-IN" sz="2400" dirty="0" err="1" smtClean="0"/>
              <a:t>boolean</a:t>
            </a:r>
            <a:r>
              <a:rPr lang="en-IN" sz="2400" dirty="0" smtClean="0"/>
              <a:t> attribute.</a:t>
            </a:r>
          </a:p>
          <a:p>
            <a:r>
              <a:rPr lang="en-IN" sz="2400" dirty="0" smtClean="0"/>
              <a:t>-When present, it specifies that the form-data (input) should not be validated when submitted.</a:t>
            </a:r>
          </a:p>
          <a:p>
            <a:r>
              <a:rPr lang="en-IN" sz="2400" dirty="0" smtClean="0"/>
              <a:t>-Example</a:t>
            </a:r>
          </a:p>
          <a:p>
            <a:r>
              <a:rPr lang="en-IN" sz="2400" dirty="0" smtClean="0"/>
              <a:t>A form with a </a:t>
            </a:r>
            <a:r>
              <a:rPr lang="en-IN" sz="2400" dirty="0" err="1" smtClean="0"/>
              <a:t>novalidate</a:t>
            </a:r>
            <a:r>
              <a:rPr lang="en-IN" sz="2400" dirty="0" smtClean="0"/>
              <a:t> attribute:</a:t>
            </a:r>
          </a:p>
          <a:p>
            <a:r>
              <a:rPr lang="en-IN" sz="2400" dirty="0" smtClean="0">
                <a:solidFill>
                  <a:srgbClr val="FFFF00"/>
                </a:solidFill>
              </a:rPr>
              <a:t>&lt;form action="/action_page.php" </a:t>
            </a:r>
            <a:r>
              <a:rPr lang="en-IN" sz="2400" dirty="0" err="1" smtClean="0">
                <a:solidFill>
                  <a:srgbClr val="FFFF00"/>
                </a:solidFill>
              </a:rPr>
              <a:t>novalidate</a:t>
            </a:r>
            <a:r>
              <a:rPr lang="en-IN" sz="2400" dirty="0" smtClean="0">
                <a:solidFill>
                  <a:srgbClr val="FFFF00"/>
                </a:solidFill>
              </a:rPr>
              <a:t>&gt;</a:t>
            </a: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2092881"/>
          </a:xfrm>
          <a:prstGeom prst="rect">
            <a:avLst/>
          </a:prstGeom>
          <a:noFill/>
        </p:spPr>
        <p:txBody>
          <a:bodyPr wrap="square" rtlCol="0">
            <a:spAutoFit/>
          </a:bodyPr>
          <a:lstStyle/>
          <a:p>
            <a:r>
              <a:rPr lang="en-IN" sz="1000" dirty="0" smtClean="0"/>
              <a:t>Unit No 1: Introduction to Web Essentials                                 [7 Hours] </a:t>
            </a:r>
          </a:p>
          <a:p>
            <a:r>
              <a:rPr lang="en-IN" sz="2400" dirty="0" smtClean="0"/>
              <a:t>-</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graphicFrame>
        <p:nvGraphicFramePr>
          <p:cNvPr id="4" name="Table 3"/>
          <p:cNvGraphicFramePr>
            <a:graphicFrameLocks noGrp="1"/>
          </p:cNvGraphicFramePr>
          <p:nvPr/>
        </p:nvGraphicFramePr>
        <p:xfrm>
          <a:off x="1500166" y="751546"/>
          <a:ext cx="6096000" cy="6035040"/>
        </p:xfrm>
        <a:graphic>
          <a:graphicData uri="http://schemas.openxmlformats.org/drawingml/2006/table">
            <a:tbl>
              <a:tblPr firstRow="1" bandRow="1">
                <a:tableStyleId>{5C22544A-7EE6-4342-B048-85BDC9FD1C3A}</a:tableStyleId>
              </a:tblPr>
              <a:tblGrid>
                <a:gridCol w="1643074"/>
                <a:gridCol w="4452926"/>
              </a:tblGrid>
              <a:tr h="370840">
                <a:tc>
                  <a:txBody>
                    <a:bodyPr/>
                    <a:lstStyle/>
                    <a:p>
                      <a:pPr algn="ctr" fontAlgn="t"/>
                      <a:r>
                        <a:rPr lang="en-IN" dirty="0"/>
                        <a:t>Attribute</a:t>
                      </a:r>
                    </a:p>
                  </a:txBody>
                  <a:tcPr marL="152400" marR="76200" marT="76200" marB="76200"/>
                </a:tc>
                <a:tc>
                  <a:txBody>
                    <a:bodyPr/>
                    <a:lstStyle/>
                    <a:p>
                      <a:pPr algn="ctr" fontAlgn="t"/>
                      <a:r>
                        <a:rPr lang="en-IN" dirty="0"/>
                        <a:t>Description</a:t>
                      </a:r>
                    </a:p>
                  </a:txBody>
                  <a:tcPr marL="76200" marR="76200" marT="76200" marB="76200"/>
                </a:tc>
              </a:tr>
              <a:tr h="370840">
                <a:tc>
                  <a:txBody>
                    <a:bodyPr/>
                    <a:lstStyle/>
                    <a:p>
                      <a:pPr algn="ctr" fontAlgn="t"/>
                      <a:r>
                        <a:rPr lang="en-IN" dirty="0">
                          <a:hlinkClick r:id="rId2"/>
                        </a:rPr>
                        <a:t>accept-</a:t>
                      </a:r>
                      <a:r>
                        <a:rPr lang="en-IN" dirty="0" err="1">
                          <a:hlinkClick r:id="rId2"/>
                        </a:rPr>
                        <a:t>charset</a:t>
                      </a:r>
                      <a:endParaRPr lang="en-IN" dirty="0"/>
                    </a:p>
                  </a:txBody>
                  <a:tcPr marL="152400" marR="76200" marT="76200" marB="76200"/>
                </a:tc>
                <a:tc>
                  <a:txBody>
                    <a:bodyPr/>
                    <a:lstStyle/>
                    <a:p>
                      <a:pPr algn="ctr" fontAlgn="t"/>
                      <a:r>
                        <a:rPr lang="en-IN" dirty="0"/>
                        <a:t>Specifies the character encodings used for form submission</a:t>
                      </a:r>
                    </a:p>
                  </a:txBody>
                  <a:tcPr marL="76200" marR="76200" marT="76200" marB="76200"/>
                </a:tc>
              </a:tr>
              <a:tr h="370840">
                <a:tc>
                  <a:txBody>
                    <a:bodyPr/>
                    <a:lstStyle/>
                    <a:p>
                      <a:pPr algn="ctr" fontAlgn="t"/>
                      <a:r>
                        <a:rPr lang="en-IN">
                          <a:hlinkClick r:id="rId3"/>
                        </a:rPr>
                        <a:t>action</a:t>
                      </a:r>
                      <a:endParaRPr lang="en-IN"/>
                    </a:p>
                  </a:txBody>
                  <a:tcPr marL="152400" marR="76200" marT="76200" marB="76200"/>
                </a:tc>
                <a:tc>
                  <a:txBody>
                    <a:bodyPr/>
                    <a:lstStyle/>
                    <a:p>
                      <a:pPr algn="ctr" fontAlgn="t"/>
                      <a:r>
                        <a:rPr lang="en-IN" dirty="0"/>
                        <a:t>Specifies where to send the form-data when a form is submitted</a:t>
                      </a:r>
                    </a:p>
                  </a:txBody>
                  <a:tcPr marL="76200" marR="76200" marT="76200" marB="76200"/>
                </a:tc>
              </a:tr>
              <a:tr h="370840">
                <a:tc>
                  <a:txBody>
                    <a:bodyPr/>
                    <a:lstStyle/>
                    <a:p>
                      <a:pPr algn="ctr" fontAlgn="t"/>
                      <a:r>
                        <a:rPr lang="en-IN">
                          <a:hlinkClick r:id="rId4"/>
                        </a:rPr>
                        <a:t>autocomplete</a:t>
                      </a:r>
                      <a:endParaRPr lang="en-IN"/>
                    </a:p>
                  </a:txBody>
                  <a:tcPr marL="152400" marR="76200" marT="76200" marB="76200"/>
                </a:tc>
                <a:tc>
                  <a:txBody>
                    <a:bodyPr/>
                    <a:lstStyle/>
                    <a:p>
                      <a:pPr algn="ctr" fontAlgn="t"/>
                      <a:r>
                        <a:rPr lang="en-IN" dirty="0"/>
                        <a:t>Specifies whether a form should have </a:t>
                      </a:r>
                      <a:r>
                        <a:rPr lang="en-IN" dirty="0" err="1"/>
                        <a:t>autocomplete</a:t>
                      </a:r>
                      <a:r>
                        <a:rPr lang="en-IN" dirty="0"/>
                        <a:t> on or off</a:t>
                      </a:r>
                    </a:p>
                  </a:txBody>
                  <a:tcPr marL="76200" marR="76200" marT="76200" marB="76200"/>
                </a:tc>
              </a:tr>
              <a:tr h="370840">
                <a:tc>
                  <a:txBody>
                    <a:bodyPr/>
                    <a:lstStyle/>
                    <a:p>
                      <a:pPr algn="ctr" fontAlgn="t"/>
                      <a:r>
                        <a:rPr lang="en-IN">
                          <a:hlinkClick r:id="rId5"/>
                        </a:rPr>
                        <a:t>enctype</a:t>
                      </a:r>
                      <a:endParaRPr lang="en-IN"/>
                    </a:p>
                  </a:txBody>
                  <a:tcPr marL="152400" marR="76200" marT="76200" marB="76200"/>
                </a:tc>
                <a:tc>
                  <a:txBody>
                    <a:bodyPr/>
                    <a:lstStyle/>
                    <a:p>
                      <a:pPr algn="ctr" fontAlgn="t"/>
                      <a:r>
                        <a:rPr lang="en-IN"/>
                        <a:t>Specifies how the form-data should be encoded when submitting it to the server (only for method="post")</a:t>
                      </a:r>
                    </a:p>
                  </a:txBody>
                  <a:tcPr marL="76200" marR="76200" marT="76200" marB="76200"/>
                </a:tc>
              </a:tr>
              <a:tr h="370840">
                <a:tc>
                  <a:txBody>
                    <a:bodyPr/>
                    <a:lstStyle/>
                    <a:p>
                      <a:pPr algn="ctr" fontAlgn="t"/>
                      <a:r>
                        <a:rPr lang="en-IN">
                          <a:hlinkClick r:id="rId6"/>
                        </a:rPr>
                        <a:t>method</a:t>
                      </a:r>
                      <a:endParaRPr lang="en-IN"/>
                    </a:p>
                  </a:txBody>
                  <a:tcPr marL="152400" marR="76200" marT="76200" marB="76200"/>
                </a:tc>
                <a:tc>
                  <a:txBody>
                    <a:bodyPr/>
                    <a:lstStyle/>
                    <a:p>
                      <a:pPr algn="ctr" fontAlgn="t"/>
                      <a:r>
                        <a:rPr lang="en-IN"/>
                        <a:t>Specifies the HTTP method to use when sending form-data</a:t>
                      </a:r>
                    </a:p>
                  </a:txBody>
                  <a:tcPr marL="76200" marR="76200" marT="76200" marB="76200"/>
                </a:tc>
              </a:tr>
              <a:tr h="370840">
                <a:tc>
                  <a:txBody>
                    <a:bodyPr/>
                    <a:lstStyle/>
                    <a:p>
                      <a:pPr algn="ctr" fontAlgn="t"/>
                      <a:r>
                        <a:rPr lang="en-IN">
                          <a:hlinkClick r:id="rId7"/>
                        </a:rPr>
                        <a:t>name</a:t>
                      </a:r>
                      <a:endParaRPr lang="en-IN"/>
                    </a:p>
                  </a:txBody>
                  <a:tcPr marL="152400" marR="76200" marT="76200" marB="76200"/>
                </a:tc>
                <a:tc>
                  <a:txBody>
                    <a:bodyPr/>
                    <a:lstStyle/>
                    <a:p>
                      <a:pPr algn="ctr" fontAlgn="t"/>
                      <a:r>
                        <a:rPr lang="en-IN"/>
                        <a:t>Specifies the name of the form</a:t>
                      </a:r>
                    </a:p>
                  </a:txBody>
                  <a:tcPr marL="76200" marR="76200" marT="76200" marB="76200"/>
                </a:tc>
              </a:tr>
              <a:tr h="370840">
                <a:tc>
                  <a:txBody>
                    <a:bodyPr/>
                    <a:lstStyle/>
                    <a:p>
                      <a:pPr algn="ctr" fontAlgn="t"/>
                      <a:r>
                        <a:rPr lang="en-IN">
                          <a:hlinkClick r:id="rId8"/>
                        </a:rPr>
                        <a:t>novalidate</a:t>
                      </a:r>
                      <a:endParaRPr lang="en-IN"/>
                    </a:p>
                  </a:txBody>
                  <a:tcPr marL="152400" marR="76200" marT="76200" marB="76200"/>
                </a:tc>
                <a:tc>
                  <a:txBody>
                    <a:bodyPr/>
                    <a:lstStyle/>
                    <a:p>
                      <a:pPr algn="ctr" fontAlgn="t"/>
                      <a:r>
                        <a:rPr lang="en-IN"/>
                        <a:t>Specifies that the form should not be validated when submitted</a:t>
                      </a:r>
                    </a:p>
                  </a:txBody>
                  <a:tcPr marL="76200" marR="76200" marT="76200" marB="76200"/>
                </a:tc>
              </a:tr>
              <a:tr h="370840">
                <a:tc>
                  <a:txBody>
                    <a:bodyPr/>
                    <a:lstStyle/>
                    <a:p>
                      <a:pPr algn="ctr" fontAlgn="t"/>
                      <a:r>
                        <a:rPr lang="en-IN" dirty="0">
                          <a:hlinkClick r:id="rId9"/>
                        </a:rPr>
                        <a:t>target</a:t>
                      </a:r>
                      <a:endParaRPr lang="en-IN" dirty="0"/>
                    </a:p>
                  </a:txBody>
                  <a:tcPr marL="152400" marR="76200" marT="76200" marB="76200"/>
                </a:tc>
                <a:tc>
                  <a:txBody>
                    <a:bodyPr/>
                    <a:lstStyle/>
                    <a:p>
                      <a:pPr algn="ctr" fontAlgn="t"/>
                      <a:r>
                        <a:rPr lang="en-IN" dirty="0"/>
                        <a:t>Specifies where to display the response that is received after submitting the form</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2462213"/>
          </a:xfrm>
          <a:prstGeom prst="rect">
            <a:avLst/>
          </a:prstGeom>
          <a:noFill/>
        </p:spPr>
        <p:txBody>
          <a:bodyPr wrap="square" rtlCol="0">
            <a:spAutoFit/>
          </a:bodyPr>
          <a:lstStyle/>
          <a:p>
            <a:r>
              <a:rPr lang="en-IN" sz="1000" dirty="0" smtClean="0"/>
              <a:t>Unit No 1: Introduction to Web Essentials                                 [7 Hours] </a:t>
            </a:r>
          </a:p>
          <a:p>
            <a:r>
              <a:rPr lang="en-IN" sz="2400" dirty="0" smtClean="0"/>
              <a:t>- Difference between Html and Html5</a:t>
            </a:r>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graphicFrame>
        <p:nvGraphicFramePr>
          <p:cNvPr id="4" name="Table 3"/>
          <p:cNvGraphicFramePr>
            <a:graphicFrameLocks noGrp="1"/>
          </p:cNvGraphicFramePr>
          <p:nvPr/>
        </p:nvGraphicFramePr>
        <p:xfrm>
          <a:off x="214281" y="1071546"/>
          <a:ext cx="8715438" cy="4897120"/>
        </p:xfrm>
        <a:graphic>
          <a:graphicData uri="http://schemas.openxmlformats.org/drawingml/2006/table">
            <a:tbl>
              <a:tblPr firstRow="1" bandRow="1">
                <a:tableStyleId>{5C22544A-7EE6-4342-B048-85BDC9FD1C3A}</a:tableStyleId>
              </a:tblPr>
              <a:tblGrid>
                <a:gridCol w="2905146"/>
                <a:gridCol w="2905146"/>
                <a:gridCol w="2905146"/>
              </a:tblGrid>
              <a:tr h="370840">
                <a:tc>
                  <a:txBody>
                    <a:bodyPr/>
                    <a:lstStyle/>
                    <a:p>
                      <a:pPr algn="l" fontAlgn="t"/>
                      <a:r>
                        <a:rPr lang="en-IN" dirty="0">
                          <a:solidFill>
                            <a:srgbClr val="000000"/>
                          </a:solidFill>
                          <a:latin typeface="times new roman"/>
                        </a:rPr>
                        <a:t>Features</a:t>
                      </a:r>
                    </a:p>
                  </a:txBody>
                  <a:tcPr marL="114300" marR="114300" marT="114300" marB="114300"/>
                </a:tc>
                <a:tc>
                  <a:txBody>
                    <a:bodyPr/>
                    <a:lstStyle/>
                    <a:p>
                      <a:pPr algn="l" fontAlgn="t"/>
                      <a:r>
                        <a:rPr lang="en-IN">
                          <a:solidFill>
                            <a:srgbClr val="000000"/>
                          </a:solidFill>
                          <a:latin typeface="times new roman"/>
                        </a:rPr>
                        <a:t>Html</a:t>
                      </a:r>
                    </a:p>
                  </a:txBody>
                  <a:tcPr marL="114300" marR="114300" marT="114300" marB="114300"/>
                </a:tc>
                <a:tc>
                  <a:txBody>
                    <a:bodyPr/>
                    <a:lstStyle/>
                    <a:p>
                      <a:pPr algn="l" fontAlgn="t"/>
                      <a:r>
                        <a:rPr lang="en-IN">
                          <a:solidFill>
                            <a:srgbClr val="000000"/>
                          </a:solidFill>
                          <a:latin typeface="times new roman"/>
                        </a:rPr>
                        <a:t>Html5</a:t>
                      </a:r>
                    </a:p>
                  </a:txBody>
                  <a:tcPr marL="114300" marR="114300" marT="114300" marB="114300"/>
                </a:tc>
              </a:tr>
              <a:tr h="370840">
                <a:tc>
                  <a:txBody>
                    <a:bodyPr/>
                    <a:lstStyle/>
                    <a:p>
                      <a:pPr algn="just" fontAlgn="t"/>
                      <a:r>
                        <a:rPr lang="en-IN">
                          <a:solidFill>
                            <a:srgbClr val="333333"/>
                          </a:solidFill>
                          <a:latin typeface="inter-regular"/>
                        </a:rPr>
                        <a:t>definition</a:t>
                      </a:r>
                    </a:p>
                  </a:txBody>
                  <a:tcPr marL="76200" marR="76200" marT="76200" marB="76200"/>
                </a:tc>
                <a:tc>
                  <a:txBody>
                    <a:bodyPr/>
                    <a:lstStyle/>
                    <a:p>
                      <a:pPr algn="just" fontAlgn="t"/>
                      <a:r>
                        <a:rPr lang="en-IN">
                          <a:solidFill>
                            <a:srgbClr val="333333"/>
                          </a:solidFill>
                          <a:latin typeface="inter-regular"/>
                        </a:rPr>
                        <a:t>A hypertext markup language (HTML) is the primary language for developing web pages.</a:t>
                      </a:r>
                    </a:p>
                  </a:txBody>
                  <a:tcPr marL="76200" marR="76200" marT="76200" marB="76200"/>
                </a:tc>
                <a:tc>
                  <a:txBody>
                    <a:bodyPr/>
                    <a:lstStyle/>
                    <a:p>
                      <a:pPr algn="just" fontAlgn="t"/>
                      <a:r>
                        <a:rPr lang="en-IN">
                          <a:solidFill>
                            <a:srgbClr val="333333"/>
                          </a:solidFill>
                          <a:latin typeface="inter-regular"/>
                        </a:rPr>
                        <a:t>HTML5 is a new version of HTML with new functionalities with markup language with Internet technologies.</a:t>
                      </a:r>
                    </a:p>
                  </a:txBody>
                  <a:tcPr marL="76200" marR="76200" marT="76200" marB="76200"/>
                </a:tc>
              </a:tr>
              <a:tr h="370840">
                <a:tc>
                  <a:txBody>
                    <a:bodyPr/>
                    <a:lstStyle/>
                    <a:p>
                      <a:pPr algn="just" fontAlgn="t"/>
                      <a:r>
                        <a:rPr lang="en-IN">
                          <a:solidFill>
                            <a:srgbClr val="333333"/>
                          </a:solidFill>
                          <a:latin typeface="inter-regular"/>
                        </a:rPr>
                        <a:t>Multimedia support</a:t>
                      </a:r>
                    </a:p>
                  </a:txBody>
                  <a:tcPr marL="76200" marR="76200" marT="76200" marB="76200"/>
                </a:tc>
                <a:tc>
                  <a:txBody>
                    <a:bodyPr/>
                    <a:lstStyle/>
                    <a:p>
                      <a:pPr algn="just" fontAlgn="t"/>
                      <a:r>
                        <a:rPr lang="en-IN">
                          <a:solidFill>
                            <a:srgbClr val="333333"/>
                          </a:solidFill>
                          <a:latin typeface="inter-regular"/>
                        </a:rPr>
                        <a:t>Language in </a:t>
                      </a:r>
                      <a:r>
                        <a:rPr lang="en-IN" b="1">
                          <a:solidFill>
                            <a:srgbClr val="333333"/>
                          </a:solidFill>
                          <a:latin typeface="inter-bold"/>
                        </a:rPr>
                        <a:t>HTML</a:t>
                      </a:r>
                      <a:r>
                        <a:rPr lang="en-IN">
                          <a:solidFill>
                            <a:srgbClr val="333333"/>
                          </a:solidFill>
                          <a:latin typeface="inter-regular"/>
                        </a:rPr>
                        <a:t> does not have support for video and audio.</a:t>
                      </a:r>
                    </a:p>
                  </a:txBody>
                  <a:tcPr marL="76200" marR="76200" marT="76200" marB="76200"/>
                </a:tc>
                <a:tc>
                  <a:txBody>
                    <a:bodyPr/>
                    <a:lstStyle/>
                    <a:p>
                      <a:pPr algn="just" fontAlgn="t"/>
                      <a:r>
                        <a:rPr lang="en-IN" b="1">
                          <a:solidFill>
                            <a:srgbClr val="333333"/>
                          </a:solidFill>
                          <a:latin typeface="inter-bold"/>
                        </a:rPr>
                        <a:t>HTML5</a:t>
                      </a:r>
                      <a:r>
                        <a:rPr lang="en-IN">
                          <a:solidFill>
                            <a:srgbClr val="333333"/>
                          </a:solidFill>
                          <a:latin typeface="inter-regular"/>
                        </a:rPr>
                        <a:t> supports both video and audio.</a:t>
                      </a:r>
                    </a:p>
                  </a:txBody>
                  <a:tcPr marL="76200" marR="76200" marT="76200" marB="76200"/>
                </a:tc>
              </a:tr>
              <a:tr h="370840">
                <a:tc>
                  <a:txBody>
                    <a:bodyPr/>
                    <a:lstStyle/>
                    <a:p>
                      <a:pPr algn="just" fontAlgn="t"/>
                      <a:r>
                        <a:rPr lang="en-IN">
                          <a:solidFill>
                            <a:srgbClr val="333333"/>
                          </a:solidFill>
                          <a:latin typeface="inter-regular"/>
                        </a:rPr>
                        <a:t>Storage</a:t>
                      </a:r>
                    </a:p>
                  </a:txBody>
                  <a:tcPr marL="76200" marR="76200" marT="76200" marB="76200"/>
                </a:tc>
                <a:tc>
                  <a:txBody>
                    <a:bodyPr/>
                    <a:lstStyle/>
                    <a:p>
                      <a:pPr algn="just" fontAlgn="t"/>
                      <a:r>
                        <a:rPr lang="en-IN">
                          <a:solidFill>
                            <a:srgbClr val="333333"/>
                          </a:solidFill>
                          <a:latin typeface="inter-regular"/>
                        </a:rPr>
                        <a:t>The HTML browser uses cache memory as temporary storage.</a:t>
                      </a:r>
                    </a:p>
                  </a:txBody>
                  <a:tcPr marL="76200" marR="76200" marT="76200" marB="76200"/>
                </a:tc>
                <a:tc>
                  <a:txBody>
                    <a:bodyPr/>
                    <a:lstStyle/>
                    <a:p>
                      <a:pPr algn="just" fontAlgn="t"/>
                      <a:r>
                        <a:rPr lang="en-IN" dirty="0">
                          <a:solidFill>
                            <a:srgbClr val="333333"/>
                          </a:solidFill>
                          <a:latin typeface="inter-regular"/>
                        </a:rPr>
                        <a:t>HTML5 has the storage options </a:t>
                      </a:r>
                      <a:r>
                        <a:rPr lang="en-IN" dirty="0" err="1">
                          <a:solidFill>
                            <a:srgbClr val="333333"/>
                          </a:solidFill>
                          <a:latin typeface="inter-regular"/>
                        </a:rPr>
                        <a:t>like:</a:t>
                      </a:r>
                      <a:r>
                        <a:rPr lang="en-IN" b="1" dirty="0" err="1">
                          <a:solidFill>
                            <a:srgbClr val="333333"/>
                          </a:solidFill>
                          <a:latin typeface="inter-bold"/>
                        </a:rPr>
                        <a:t>application</a:t>
                      </a:r>
                      <a:r>
                        <a:rPr lang="en-IN" b="1" dirty="0">
                          <a:solidFill>
                            <a:srgbClr val="333333"/>
                          </a:solidFill>
                          <a:latin typeface="inter-bold"/>
                        </a:rPr>
                        <a:t> cache, SQL database,</a:t>
                      </a:r>
                      <a:r>
                        <a:rPr lang="en-IN" dirty="0">
                          <a:solidFill>
                            <a:srgbClr val="333333"/>
                          </a:solidFill>
                          <a:latin typeface="inter-regular"/>
                        </a:rPr>
                        <a:t> and </a:t>
                      </a:r>
                      <a:r>
                        <a:rPr lang="en-IN" b="1" dirty="0">
                          <a:solidFill>
                            <a:srgbClr val="333333"/>
                          </a:solidFill>
                          <a:latin typeface="inter-bold"/>
                        </a:rPr>
                        <a:t>web storage</a:t>
                      </a:r>
                      <a:r>
                        <a:rPr lang="en-IN" dirty="0">
                          <a:solidFill>
                            <a:srgbClr val="333333"/>
                          </a:solidFill>
                          <a:latin typeface="inter-regular"/>
                        </a:rPr>
                        <a:t>.</a:t>
                      </a:r>
                    </a:p>
                  </a:txBody>
                  <a:tcPr marL="76200" marR="76200" marT="76200" marB="76200"/>
                </a:tc>
              </a:tr>
              <a:tr h="370840">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3200876"/>
          </a:xfrm>
          <a:prstGeom prst="rect">
            <a:avLst/>
          </a:prstGeom>
          <a:noFill/>
        </p:spPr>
        <p:txBody>
          <a:bodyPr wrap="square" rtlCol="0">
            <a:spAutoFit/>
          </a:bodyPr>
          <a:lstStyle/>
          <a:p>
            <a:r>
              <a:rPr lang="en-IN" sz="1000" dirty="0" smtClean="0"/>
              <a:t>Unit No 1: Introduction to Web Essentials                                 [7 Hours] </a:t>
            </a:r>
          </a:p>
          <a:p>
            <a:pPr fontAlgn="t"/>
            <a:r>
              <a:rPr lang="en-IN" sz="2400" dirty="0" smtClean="0"/>
              <a:t>-</a:t>
            </a:r>
          </a:p>
          <a:p>
            <a:pPr fontAlgn="t"/>
            <a:endParaRPr lang="en-IN" sz="2400" dirty="0" smtClean="0"/>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graphicFrame>
        <p:nvGraphicFramePr>
          <p:cNvPr id="4" name="Table 3"/>
          <p:cNvGraphicFramePr>
            <a:graphicFrameLocks noGrp="1"/>
          </p:cNvGraphicFramePr>
          <p:nvPr/>
        </p:nvGraphicFramePr>
        <p:xfrm>
          <a:off x="142845" y="642918"/>
          <a:ext cx="8786874" cy="5247640"/>
        </p:xfrm>
        <a:graphic>
          <a:graphicData uri="http://schemas.openxmlformats.org/drawingml/2006/table">
            <a:tbl>
              <a:tblPr firstRow="1" bandRow="1">
                <a:tableStyleId>{5C22544A-7EE6-4342-B048-85BDC9FD1C3A}</a:tableStyleId>
              </a:tblPr>
              <a:tblGrid>
                <a:gridCol w="1428759"/>
                <a:gridCol w="4429157"/>
                <a:gridCol w="2928958"/>
              </a:tblGrid>
              <a:tr h="370840">
                <a:tc>
                  <a:txBody>
                    <a:bodyPr/>
                    <a:lstStyle/>
                    <a:p>
                      <a:pPr algn="ctr" fontAlgn="t"/>
                      <a:r>
                        <a:rPr lang="en-IN" dirty="0">
                          <a:solidFill>
                            <a:srgbClr val="333333"/>
                          </a:solidFill>
                          <a:latin typeface="inter-regular"/>
                        </a:rPr>
                        <a:t>Storage</a:t>
                      </a:r>
                    </a:p>
                  </a:txBody>
                  <a:tcPr marL="76200" marR="76200" marT="76200" marB="76200"/>
                </a:tc>
                <a:tc>
                  <a:txBody>
                    <a:bodyPr/>
                    <a:lstStyle/>
                    <a:p>
                      <a:pPr algn="ctr" fontAlgn="t"/>
                      <a:r>
                        <a:rPr lang="en-IN" dirty="0">
                          <a:solidFill>
                            <a:srgbClr val="333333"/>
                          </a:solidFill>
                          <a:latin typeface="inter-regular"/>
                        </a:rPr>
                        <a:t>Uses cookies to store data.</a:t>
                      </a:r>
                    </a:p>
                  </a:txBody>
                  <a:tcPr marL="76200" marR="76200" marT="76200" marB="76200"/>
                </a:tc>
                <a:tc>
                  <a:txBody>
                    <a:bodyPr/>
                    <a:lstStyle/>
                    <a:p>
                      <a:pPr algn="ctr" fontAlgn="t"/>
                      <a:r>
                        <a:rPr lang="en-IN" dirty="0">
                          <a:solidFill>
                            <a:srgbClr val="333333"/>
                          </a:solidFill>
                          <a:latin typeface="inter-regular"/>
                        </a:rPr>
                        <a:t>Uses local storage instead of cookies</a:t>
                      </a:r>
                    </a:p>
                  </a:txBody>
                  <a:tcPr marL="76200" marR="76200" marT="76200" marB="76200"/>
                </a:tc>
              </a:tr>
              <a:tr h="370840">
                <a:tc>
                  <a:txBody>
                    <a:bodyPr/>
                    <a:lstStyle/>
                    <a:p>
                      <a:pPr algn="just" fontAlgn="t"/>
                      <a:r>
                        <a:rPr lang="en-IN" dirty="0">
                          <a:solidFill>
                            <a:srgbClr val="333333"/>
                          </a:solidFill>
                          <a:latin typeface="inter-regular"/>
                        </a:rPr>
                        <a:t>Vector and Graphics</a:t>
                      </a:r>
                    </a:p>
                  </a:txBody>
                  <a:tcPr marL="76200" marR="76200" marT="76200" marB="76200"/>
                </a:tc>
                <a:tc>
                  <a:txBody>
                    <a:bodyPr/>
                    <a:lstStyle/>
                    <a:p>
                      <a:pPr algn="just" fontAlgn="t"/>
                      <a:r>
                        <a:rPr lang="en-IN" dirty="0">
                          <a:solidFill>
                            <a:srgbClr val="333333"/>
                          </a:solidFill>
                          <a:latin typeface="inter-regular"/>
                        </a:rPr>
                        <a:t>Vector graphics are possible with the help of technologies like </a:t>
                      </a:r>
                      <a:r>
                        <a:rPr lang="en-IN" b="1" dirty="0">
                          <a:solidFill>
                            <a:srgbClr val="333333"/>
                          </a:solidFill>
                          <a:latin typeface="inter-bold"/>
                        </a:rPr>
                        <a:t>VML, </a:t>
                      </a:r>
                      <a:r>
                        <a:rPr lang="en-IN" b="1" dirty="0" err="1">
                          <a:solidFill>
                            <a:srgbClr val="333333"/>
                          </a:solidFill>
                          <a:latin typeface="inter-bold"/>
                        </a:rPr>
                        <a:t>Silverlight</a:t>
                      </a:r>
                      <a:r>
                        <a:rPr lang="en-IN" b="1" dirty="0">
                          <a:solidFill>
                            <a:srgbClr val="333333"/>
                          </a:solidFill>
                          <a:latin typeface="inter-bold"/>
                        </a:rPr>
                        <a:t>, </a:t>
                      </a:r>
                      <a:r>
                        <a:rPr lang="en-IN" b="1" dirty="0" err="1">
                          <a:solidFill>
                            <a:srgbClr val="333333"/>
                          </a:solidFill>
                          <a:latin typeface="inter-bold"/>
                        </a:rPr>
                        <a:t>Flash,etc</a:t>
                      </a:r>
                      <a:r>
                        <a:rPr lang="en-IN" dirty="0">
                          <a:solidFill>
                            <a:srgbClr val="333333"/>
                          </a:solidFill>
                          <a:latin typeface="inter-regular"/>
                        </a:rPr>
                        <a:t>.</a:t>
                      </a:r>
                    </a:p>
                  </a:txBody>
                  <a:tcPr marL="76200" marR="76200" marT="76200" marB="76200"/>
                </a:tc>
                <a:tc>
                  <a:txBody>
                    <a:bodyPr/>
                    <a:lstStyle/>
                    <a:p>
                      <a:pPr algn="just" fontAlgn="t"/>
                      <a:r>
                        <a:rPr lang="en-IN" dirty="0">
                          <a:solidFill>
                            <a:srgbClr val="333333"/>
                          </a:solidFill>
                          <a:latin typeface="inter-regular"/>
                        </a:rPr>
                        <a:t>Vector graphics is an integral part of </a:t>
                      </a:r>
                      <a:r>
                        <a:rPr lang="en-IN" b="1" dirty="0">
                          <a:solidFill>
                            <a:srgbClr val="333333"/>
                          </a:solidFill>
                          <a:latin typeface="inter-bold"/>
                        </a:rPr>
                        <a:t>HTML5, SVG</a:t>
                      </a:r>
                      <a:r>
                        <a:rPr lang="en-IN" dirty="0">
                          <a:solidFill>
                            <a:srgbClr val="333333"/>
                          </a:solidFill>
                          <a:latin typeface="inter-regular"/>
                        </a:rPr>
                        <a:t> and </a:t>
                      </a:r>
                      <a:r>
                        <a:rPr lang="en-IN" b="1" dirty="0">
                          <a:solidFill>
                            <a:srgbClr val="333333"/>
                          </a:solidFill>
                          <a:latin typeface="inter-bold"/>
                        </a:rPr>
                        <a:t>canvas</a:t>
                      </a:r>
                      <a:r>
                        <a:rPr lang="en-IN" dirty="0">
                          <a:solidFill>
                            <a:srgbClr val="333333"/>
                          </a:solidFill>
                          <a:latin typeface="inter-regular"/>
                        </a:rPr>
                        <a:t>.</a:t>
                      </a:r>
                    </a:p>
                  </a:txBody>
                  <a:tcPr marL="76200" marR="76200" marT="76200" marB="76200"/>
                </a:tc>
              </a:tr>
              <a:tr h="370840">
                <a:tc>
                  <a:txBody>
                    <a:bodyPr/>
                    <a:lstStyle/>
                    <a:p>
                      <a:pPr algn="just" fontAlgn="t"/>
                      <a:r>
                        <a:rPr lang="en-IN" dirty="0">
                          <a:solidFill>
                            <a:srgbClr val="333333"/>
                          </a:solidFill>
                          <a:latin typeface="inter-regular"/>
                        </a:rPr>
                        <a:t>Shapes</a:t>
                      </a:r>
                    </a:p>
                  </a:txBody>
                  <a:tcPr marL="76200" marR="76200" marT="76200" marB="76200"/>
                </a:tc>
                <a:tc>
                  <a:txBody>
                    <a:bodyPr/>
                    <a:lstStyle/>
                    <a:p>
                      <a:pPr algn="just" fontAlgn="t"/>
                      <a:r>
                        <a:rPr lang="en-IN">
                          <a:solidFill>
                            <a:srgbClr val="333333"/>
                          </a:solidFill>
                          <a:latin typeface="inter-regular"/>
                        </a:rPr>
                        <a:t>It is not possible to create shapes like </a:t>
                      </a:r>
                      <a:r>
                        <a:rPr lang="en-IN" b="1">
                          <a:solidFill>
                            <a:srgbClr val="333333"/>
                          </a:solidFill>
                          <a:latin typeface="inter-bold"/>
                        </a:rPr>
                        <a:t>circles, rectangles, triangles</a:t>
                      </a:r>
                      <a:r>
                        <a:rPr lang="en-IN">
                          <a:solidFill>
                            <a:srgbClr val="333333"/>
                          </a:solidFill>
                          <a:latin typeface="inter-regular"/>
                        </a:rPr>
                        <a:t>.</a:t>
                      </a:r>
                    </a:p>
                  </a:txBody>
                  <a:tcPr marL="76200" marR="76200" marT="76200" marB="76200"/>
                </a:tc>
                <a:tc>
                  <a:txBody>
                    <a:bodyPr/>
                    <a:lstStyle/>
                    <a:p>
                      <a:pPr algn="just" fontAlgn="t"/>
                      <a:r>
                        <a:rPr lang="en-IN" dirty="0">
                          <a:solidFill>
                            <a:srgbClr val="333333"/>
                          </a:solidFill>
                          <a:latin typeface="inter-regular"/>
                        </a:rPr>
                        <a:t>We can draw shapes like </a:t>
                      </a:r>
                      <a:r>
                        <a:rPr lang="en-IN" b="1" dirty="0">
                          <a:solidFill>
                            <a:srgbClr val="333333"/>
                          </a:solidFill>
                          <a:latin typeface="inter-bold"/>
                        </a:rPr>
                        <a:t>circles, rectangles, triangles</a:t>
                      </a:r>
                      <a:r>
                        <a:rPr lang="en-IN" dirty="0">
                          <a:solidFill>
                            <a:srgbClr val="333333"/>
                          </a:solidFill>
                          <a:latin typeface="inter-regular"/>
                        </a:rPr>
                        <a:t>.</a:t>
                      </a:r>
                    </a:p>
                  </a:txBody>
                  <a:tcPr marL="76200" marR="76200" marT="76200" marB="76200"/>
                </a:tc>
              </a:tr>
              <a:tr h="370840">
                <a:tc>
                  <a:txBody>
                    <a:bodyPr/>
                    <a:lstStyle/>
                    <a:p>
                      <a:pPr algn="just" fontAlgn="t"/>
                      <a:r>
                        <a:rPr lang="en-IN">
                          <a:solidFill>
                            <a:srgbClr val="333333"/>
                          </a:solidFill>
                          <a:latin typeface="inter-regular"/>
                        </a:rPr>
                        <a:t>Doc type</a:t>
                      </a:r>
                    </a:p>
                  </a:txBody>
                  <a:tcPr marL="76200" marR="76200" marT="76200" marB="76200"/>
                </a:tc>
                <a:tc>
                  <a:txBody>
                    <a:bodyPr/>
                    <a:lstStyle/>
                    <a:p>
                      <a:pPr algn="just" fontAlgn="t"/>
                      <a:r>
                        <a:rPr lang="en-IN">
                          <a:solidFill>
                            <a:srgbClr val="333333"/>
                          </a:solidFill>
                          <a:latin typeface="inter-regular"/>
                        </a:rPr>
                        <a:t>Doctype declaration in html is too long</a:t>
                      </a:r>
                      <a:br>
                        <a:rPr lang="en-IN">
                          <a:solidFill>
                            <a:srgbClr val="333333"/>
                          </a:solidFill>
                          <a:latin typeface="inter-regular"/>
                        </a:rPr>
                      </a:br>
                      <a:r>
                        <a:rPr lang="en-IN">
                          <a:solidFill>
                            <a:srgbClr val="333333"/>
                          </a:solidFill>
                          <a:latin typeface="inter-regular"/>
                        </a:rPr>
                        <a:t>&lt;! DOCTYPE HTML PUBLIC "- // W3C // DTD HTML 4.01 // EN" "http://www.w3.org/TR/html4/strict.dtd"&gt;</a:t>
                      </a:r>
                    </a:p>
                  </a:txBody>
                  <a:tcPr marL="76200" marR="76200" marT="76200" marB="76200"/>
                </a:tc>
                <a:tc>
                  <a:txBody>
                    <a:bodyPr/>
                    <a:lstStyle/>
                    <a:p>
                      <a:pPr algn="just" fontAlgn="t"/>
                      <a:r>
                        <a:rPr lang="en-IN">
                          <a:solidFill>
                            <a:srgbClr val="333333"/>
                          </a:solidFill>
                          <a:latin typeface="inter-regular"/>
                        </a:rPr>
                        <a:t>The DOCTYPE declaration in html5 is very simple "&lt;! DOCTYPE html&gt;</a:t>
                      </a:r>
                    </a:p>
                  </a:txBody>
                  <a:tcPr marL="76200" marR="76200" marT="76200" marB="76200"/>
                </a:tc>
              </a:tr>
              <a:tr h="370840">
                <a:tc>
                  <a:txBody>
                    <a:bodyPr/>
                    <a:lstStyle/>
                    <a:p>
                      <a:pPr algn="just" fontAlgn="t"/>
                      <a:r>
                        <a:rPr lang="en-IN">
                          <a:solidFill>
                            <a:srgbClr val="333333"/>
                          </a:solidFill>
                          <a:latin typeface="inter-regular"/>
                        </a:rPr>
                        <a:t>Character Encoding</a:t>
                      </a:r>
                    </a:p>
                  </a:txBody>
                  <a:tcPr marL="76200" marR="76200" marT="76200" marB="76200"/>
                </a:tc>
                <a:tc>
                  <a:txBody>
                    <a:bodyPr/>
                    <a:lstStyle/>
                    <a:p>
                      <a:pPr algn="just" fontAlgn="t"/>
                      <a:r>
                        <a:rPr lang="en-IN">
                          <a:solidFill>
                            <a:srgbClr val="333333"/>
                          </a:solidFill>
                          <a:latin typeface="inter-regular"/>
                        </a:rPr>
                        <a:t>Character encoding in HTML is too long.</a:t>
                      </a:r>
                      <a:br>
                        <a:rPr lang="en-IN">
                          <a:solidFill>
                            <a:srgbClr val="333333"/>
                          </a:solidFill>
                          <a:latin typeface="inter-regular"/>
                        </a:rPr>
                      </a:br>
                      <a:r>
                        <a:rPr lang="en-IN">
                          <a:solidFill>
                            <a:srgbClr val="333333"/>
                          </a:solidFill>
                          <a:latin typeface="inter-regular"/>
                        </a:rPr>
                        <a:t>&lt;! DOCTYPE HTML PUBLIC "- // W3C // DTD HTML 4.0 Transitional // EN"&gt;</a:t>
                      </a:r>
                    </a:p>
                  </a:txBody>
                  <a:tcPr marL="76200" marR="76200" marT="76200" marB="76200"/>
                </a:tc>
                <a:tc>
                  <a:txBody>
                    <a:bodyPr/>
                    <a:lstStyle/>
                    <a:p>
                      <a:pPr algn="just" fontAlgn="t"/>
                      <a:r>
                        <a:rPr lang="en-IN" dirty="0">
                          <a:solidFill>
                            <a:srgbClr val="333333"/>
                          </a:solidFill>
                          <a:latin typeface="inter-regular"/>
                        </a:rPr>
                        <a:t>Character encoding declaration is simple &lt;meta </a:t>
                      </a:r>
                      <a:r>
                        <a:rPr lang="en-IN" dirty="0" err="1">
                          <a:solidFill>
                            <a:srgbClr val="333333"/>
                          </a:solidFill>
                          <a:latin typeface="inter-regular"/>
                        </a:rPr>
                        <a:t>charset</a:t>
                      </a:r>
                      <a:r>
                        <a:rPr lang="en-IN" dirty="0">
                          <a:solidFill>
                            <a:srgbClr val="333333"/>
                          </a:solidFill>
                          <a:latin typeface="inter-regular"/>
                        </a:rPr>
                        <a:t> = "UTF-8"&gt;</a:t>
                      </a:r>
                    </a:p>
                  </a:txBody>
                  <a:tcPr marL="76200" marR="76200" marT="76200" marB="76200"/>
                </a:tc>
              </a:tr>
              <a:tr h="370840">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3200876"/>
          </a:xfrm>
          <a:prstGeom prst="rect">
            <a:avLst/>
          </a:prstGeom>
          <a:noFill/>
        </p:spPr>
        <p:txBody>
          <a:bodyPr wrap="square" rtlCol="0">
            <a:spAutoFit/>
          </a:bodyPr>
          <a:lstStyle/>
          <a:p>
            <a:r>
              <a:rPr lang="en-IN" sz="1000" dirty="0" smtClean="0"/>
              <a:t>Unit No 1: Introduction to Web Essentials                                 [7 Hours] </a:t>
            </a:r>
          </a:p>
          <a:p>
            <a:pPr fontAlgn="t"/>
            <a:r>
              <a:rPr lang="en-IN" sz="2400" dirty="0" smtClean="0"/>
              <a:t>-</a:t>
            </a:r>
          </a:p>
          <a:p>
            <a:pPr fontAlgn="t"/>
            <a:endParaRPr lang="en-IN" sz="2400" dirty="0" smtClean="0"/>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graphicFrame>
        <p:nvGraphicFramePr>
          <p:cNvPr id="4" name="Table 3"/>
          <p:cNvGraphicFramePr>
            <a:graphicFrameLocks noGrp="1"/>
          </p:cNvGraphicFramePr>
          <p:nvPr/>
        </p:nvGraphicFramePr>
        <p:xfrm>
          <a:off x="428595" y="642918"/>
          <a:ext cx="8215371" cy="5786479"/>
        </p:xfrm>
        <a:graphic>
          <a:graphicData uri="http://schemas.openxmlformats.org/drawingml/2006/table">
            <a:tbl>
              <a:tblPr firstRow="1" bandRow="1">
                <a:tableStyleId>{5C22544A-7EE6-4342-B048-85BDC9FD1C3A}</a:tableStyleId>
              </a:tblPr>
              <a:tblGrid>
                <a:gridCol w="2738457"/>
                <a:gridCol w="2738457"/>
                <a:gridCol w="2738457"/>
              </a:tblGrid>
              <a:tr h="2202595">
                <a:tc>
                  <a:txBody>
                    <a:bodyPr/>
                    <a:lstStyle/>
                    <a:p>
                      <a:pPr algn="ctr" fontAlgn="t"/>
                      <a:r>
                        <a:rPr lang="en-IN" dirty="0">
                          <a:solidFill>
                            <a:srgbClr val="333333"/>
                          </a:solidFill>
                          <a:latin typeface="inter-regular"/>
                        </a:rPr>
                        <a:t>Vector Graphics</a:t>
                      </a:r>
                    </a:p>
                  </a:txBody>
                  <a:tcPr marL="76200" marR="76200" marT="76200" marB="76200"/>
                </a:tc>
                <a:tc>
                  <a:txBody>
                    <a:bodyPr/>
                    <a:lstStyle/>
                    <a:p>
                      <a:pPr algn="just" fontAlgn="t"/>
                      <a:r>
                        <a:rPr lang="en-IN">
                          <a:solidFill>
                            <a:srgbClr val="333333"/>
                          </a:solidFill>
                          <a:latin typeface="inter-regular"/>
                        </a:rPr>
                        <a:t>In HTML4, vector graphics are possible with the help of techniques like VML, Silver light and Flash.</a:t>
                      </a:r>
                    </a:p>
                  </a:txBody>
                  <a:tcPr marL="76200" marR="76200" marT="76200" marB="76200"/>
                </a:tc>
                <a:tc>
                  <a:txBody>
                    <a:bodyPr/>
                    <a:lstStyle/>
                    <a:p>
                      <a:pPr algn="just" fontAlgn="t"/>
                      <a:r>
                        <a:rPr lang="en-IN">
                          <a:solidFill>
                            <a:srgbClr val="333333"/>
                          </a:solidFill>
                          <a:latin typeface="inter-regular"/>
                        </a:rPr>
                        <a:t>Vector graphics are an integral part of </a:t>
                      </a:r>
                      <a:r>
                        <a:rPr lang="en-IN" b="1">
                          <a:solidFill>
                            <a:srgbClr val="333333"/>
                          </a:solidFill>
                          <a:latin typeface="inter-bold"/>
                        </a:rPr>
                        <a:t>HTML5, SVG</a:t>
                      </a:r>
                      <a:r>
                        <a:rPr lang="en-IN">
                          <a:solidFill>
                            <a:srgbClr val="333333"/>
                          </a:solidFill>
                          <a:latin typeface="inter-regular"/>
                        </a:rPr>
                        <a:t>, and </a:t>
                      </a:r>
                      <a:r>
                        <a:rPr lang="en-IN" b="1">
                          <a:solidFill>
                            <a:srgbClr val="333333"/>
                          </a:solidFill>
                          <a:latin typeface="inter-bold"/>
                        </a:rPr>
                        <a:t>canvas</a:t>
                      </a:r>
                      <a:r>
                        <a:rPr lang="en-IN">
                          <a:solidFill>
                            <a:srgbClr val="333333"/>
                          </a:solidFill>
                          <a:latin typeface="inter-regular"/>
                        </a:rPr>
                        <a:t>.</a:t>
                      </a:r>
                    </a:p>
                  </a:txBody>
                  <a:tcPr marL="76200" marR="76200" marT="76200" marB="76200"/>
                </a:tc>
              </a:tr>
              <a:tr h="1194628">
                <a:tc>
                  <a:txBody>
                    <a:bodyPr/>
                    <a:lstStyle/>
                    <a:p>
                      <a:pPr algn="ctr" fontAlgn="t"/>
                      <a:r>
                        <a:rPr lang="en-IN" dirty="0" smtClean="0">
                          <a:solidFill>
                            <a:srgbClr val="333333"/>
                          </a:solidFill>
                          <a:latin typeface="inter-regular"/>
                        </a:rPr>
                        <a:t>Cookies</a:t>
                      </a:r>
                      <a:r>
                        <a:rPr lang="en-IN" baseline="0" dirty="0" smtClean="0">
                          <a:solidFill>
                            <a:srgbClr val="333333"/>
                          </a:solidFill>
                          <a:latin typeface="inter-regular"/>
                        </a:rPr>
                        <a:t> uses</a:t>
                      </a:r>
                      <a:endParaRPr lang="en-IN" dirty="0">
                        <a:solidFill>
                          <a:srgbClr val="333333"/>
                        </a:solidFill>
                        <a:latin typeface="inter-regular"/>
                      </a:endParaRPr>
                    </a:p>
                  </a:txBody>
                  <a:tcPr marL="76200" marR="76200" marT="76200" marB="76200"/>
                </a:tc>
                <a:tc>
                  <a:txBody>
                    <a:bodyPr/>
                    <a:lstStyle/>
                    <a:p>
                      <a:pPr algn="just" fontAlgn="t"/>
                      <a:r>
                        <a:rPr lang="en-IN">
                          <a:solidFill>
                            <a:srgbClr val="333333"/>
                          </a:solidFill>
                          <a:latin typeface="inter-regular"/>
                        </a:rPr>
                        <a:t>Html5 uses cookies.</a:t>
                      </a:r>
                    </a:p>
                  </a:txBody>
                  <a:tcPr marL="76200" marR="76200" marT="76200" marB="76200"/>
                </a:tc>
                <a:tc>
                  <a:txBody>
                    <a:bodyPr/>
                    <a:lstStyle/>
                    <a:p>
                      <a:pPr algn="just" fontAlgn="t"/>
                      <a:r>
                        <a:rPr lang="en-IN">
                          <a:solidFill>
                            <a:srgbClr val="333333"/>
                          </a:solidFill>
                          <a:latin typeface="inter-regular"/>
                        </a:rPr>
                        <a:t>It supplies local storage in place of cookies.</a:t>
                      </a:r>
                    </a:p>
                  </a:txBody>
                  <a:tcPr marL="76200" marR="76200" marT="76200" marB="76200"/>
                </a:tc>
              </a:tr>
              <a:tr h="1530617">
                <a:tc>
                  <a:txBody>
                    <a:bodyPr/>
                    <a:lstStyle/>
                    <a:p>
                      <a:pPr algn="ctr" fontAlgn="t"/>
                      <a:r>
                        <a:rPr lang="en-IN" dirty="0">
                          <a:solidFill>
                            <a:srgbClr val="333333"/>
                          </a:solidFill>
                          <a:latin typeface="inter-regular"/>
                        </a:rPr>
                        <a:t>Shapes</a:t>
                      </a:r>
                    </a:p>
                  </a:txBody>
                  <a:tcPr marL="76200" marR="76200" marT="76200" marB="76200"/>
                </a:tc>
                <a:tc>
                  <a:txBody>
                    <a:bodyPr/>
                    <a:lstStyle/>
                    <a:p>
                      <a:pPr algn="just" fontAlgn="t"/>
                      <a:r>
                        <a:rPr lang="en-IN">
                          <a:solidFill>
                            <a:srgbClr val="333333"/>
                          </a:solidFill>
                          <a:latin typeface="inter-regular"/>
                        </a:rPr>
                        <a:t>It is not possible to draw shapes like circles, rectangles, triangles.</a:t>
                      </a:r>
                    </a:p>
                  </a:txBody>
                  <a:tcPr marL="76200" marR="76200" marT="76200" marB="76200"/>
                </a:tc>
                <a:tc>
                  <a:txBody>
                    <a:bodyPr/>
                    <a:lstStyle/>
                    <a:p>
                      <a:pPr algn="just" fontAlgn="t"/>
                      <a:r>
                        <a:rPr lang="en-IN">
                          <a:solidFill>
                            <a:srgbClr val="333333"/>
                          </a:solidFill>
                          <a:latin typeface="inter-regular"/>
                        </a:rPr>
                        <a:t>Using html5, you can draw shapes like </a:t>
                      </a:r>
                      <a:r>
                        <a:rPr lang="en-IN" b="1">
                          <a:solidFill>
                            <a:srgbClr val="333333"/>
                          </a:solidFill>
                          <a:latin typeface="inter-bold"/>
                        </a:rPr>
                        <a:t>circles, rectangles, triangles</a:t>
                      </a:r>
                      <a:r>
                        <a:rPr lang="en-IN">
                          <a:solidFill>
                            <a:srgbClr val="333333"/>
                          </a:solidFill>
                          <a:latin typeface="inter-regular"/>
                        </a:rPr>
                        <a:t>.</a:t>
                      </a:r>
                    </a:p>
                  </a:txBody>
                  <a:tcPr marL="76200" marR="76200" marT="76200" marB="76200"/>
                </a:tc>
              </a:tr>
              <a:tr h="858639">
                <a:tc>
                  <a:txBody>
                    <a:bodyPr/>
                    <a:lstStyle/>
                    <a:p>
                      <a:pPr algn="ctr" fontAlgn="t"/>
                      <a:r>
                        <a:rPr lang="en-IN" dirty="0">
                          <a:solidFill>
                            <a:srgbClr val="333333"/>
                          </a:solidFill>
                          <a:latin typeface="inter-regular"/>
                        </a:rPr>
                        <a:t>Browser Support</a:t>
                      </a:r>
                    </a:p>
                  </a:txBody>
                  <a:tcPr marL="76200" marR="76200" marT="76200" marB="76200"/>
                </a:tc>
                <a:tc>
                  <a:txBody>
                    <a:bodyPr/>
                    <a:lstStyle/>
                    <a:p>
                      <a:pPr algn="just" fontAlgn="t"/>
                      <a:r>
                        <a:rPr lang="en-IN">
                          <a:solidFill>
                            <a:srgbClr val="333333"/>
                          </a:solidFill>
                          <a:latin typeface="inter-regular"/>
                        </a:rPr>
                        <a:t>Works with all older browsers</a:t>
                      </a:r>
                    </a:p>
                  </a:txBody>
                  <a:tcPr marL="76200" marR="76200" marT="76200" marB="76200"/>
                </a:tc>
                <a:tc>
                  <a:txBody>
                    <a:bodyPr/>
                    <a:lstStyle/>
                    <a:p>
                      <a:pPr algn="just" fontAlgn="t"/>
                      <a:r>
                        <a:rPr lang="en-IN" dirty="0">
                          <a:solidFill>
                            <a:srgbClr val="333333"/>
                          </a:solidFill>
                          <a:latin typeface="inter-regular"/>
                        </a:rPr>
                        <a:t>A new browser supports this.</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5786199"/>
          </a:xfrm>
          <a:prstGeom prst="rect">
            <a:avLst/>
          </a:prstGeom>
          <a:noFill/>
        </p:spPr>
        <p:txBody>
          <a:bodyPr wrap="square" rtlCol="0">
            <a:spAutoFit/>
          </a:bodyPr>
          <a:lstStyle/>
          <a:p>
            <a:r>
              <a:rPr lang="en-IN" sz="1000" dirty="0" smtClean="0"/>
              <a:t>Unit No 1: Introduction to Web Essentials                                 [7 Hours] </a:t>
            </a:r>
          </a:p>
          <a:p>
            <a:pPr fontAlgn="t"/>
            <a:r>
              <a:rPr lang="en-IN" sz="2400" dirty="0" smtClean="0"/>
              <a:t>  </a:t>
            </a:r>
            <a:r>
              <a:rPr lang="en-IN" sz="2400" b="1" dirty="0" smtClean="0">
                <a:solidFill>
                  <a:srgbClr val="FFFF00"/>
                </a:solidFill>
              </a:rPr>
              <a:t>CSS:</a:t>
            </a:r>
          </a:p>
          <a:p>
            <a:r>
              <a:rPr lang="en-IN" sz="2400" b="1" dirty="0" smtClean="0">
                <a:solidFill>
                  <a:srgbClr val="FFFF00"/>
                </a:solidFill>
              </a:rPr>
              <a:t>-</a:t>
            </a:r>
            <a:r>
              <a:rPr lang="en-US" sz="2400" b="1" dirty="0" smtClean="0"/>
              <a:t> CSS</a:t>
            </a:r>
            <a:r>
              <a:rPr lang="en-US" sz="2400" dirty="0" smtClean="0"/>
              <a:t> is the acronym for </a:t>
            </a:r>
            <a:r>
              <a:rPr lang="en-US" sz="2400" b="1" dirty="0" smtClean="0"/>
              <a:t>"</a:t>
            </a:r>
            <a:r>
              <a:rPr lang="en-US" sz="2400" b="1" dirty="0" smtClean="0">
                <a:solidFill>
                  <a:srgbClr val="FFFF00"/>
                </a:solidFill>
              </a:rPr>
              <a:t>Cascading Style Sheet</a:t>
            </a:r>
            <a:r>
              <a:rPr lang="en-US" sz="2400" b="1" dirty="0" smtClean="0"/>
              <a:t>"</a:t>
            </a:r>
            <a:r>
              <a:rPr lang="en-US" sz="2400" dirty="0" smtClean="0"/>
              <a:t>. </a:t>
            </a:r>
            <a:endParaRPr lang="en-IN" sz="2400" dirty="0" smtClean="0"/>
          </a:p>
          <a:p>
            <a:r>
              <a:rPr lang="en-US" sz="2400" b="1" dirty="0" smtClean="0"/>
              <a:t>-CSS</a:t>
            </a:r>
            <a:r>
              <a:rPr lang="en-US" sz="2400" dirty="0" smtClean="0"/>
              <a:t> is used to control the style of a web document in a simple and easy way.</a:t>
            </a:r>
            <a:endParaRPr lang="en-IN" sz="2400" dirty="0" smtClean="0"/>
          </a:p>
          <a:p>
            <a:r>
              <a:rPr lang="en-US" sz="2400" dirty="0" smtClean="0"/>
              <a:t>The key advantages of learning CSS:</a:t>
            </a:r>
            <a:endParaRPr lang="en-IN" sz="2400" dirty="0" smtClean="0"/>
          </a:p>
          <a:p>
            <a:pPr lvl="0"/>
            <a:r>
              <a:rPr lang="en-US" sz="2400" b="1" dirty="0" smtClean="0"/>
              <a:t>-</a:t>
            </a:r>
            <a:r>
              <a:rPr lang="en-US" sz="2400" b="1" dirty="0" smtClean="0">
                <a:solidFill>
                  <a:srgbClr val="FFFF00"/>
                </a:solidFill>
              </a:rPr>
              <a:t>Create Stunning Web site</a:t>
            </a:r>
            <a:r>
              <a:rPr lang="en-US" sz="2400" dirty="0" smtClean="0"/>
              <a:t> - CSS handles the look and feel part -of a web page.</a:t>
            </a:r>
          </a:p>
          <a:p>
            <a:pPr lvl="0"/>
            <a:r>
              <a:rPr lang="en-US" sz="2400" dirty="0" smtClean="0"/>
              <a:t>- Using CSS, you can control the color of the text, the style of fonts, the spacing between paragraphs, how columns  are sized and laid out, what background images or colors are used, layout designs, variations in display for different devices and screen sizes as well as a variety of other effects.</a:t>
            </a:r>
            <a:endParaRPr lang="en-IN" sz="2400" dirty="0" smtClean="0"/>
          </a:p>
          <a:p>
            <a:pPr lvl="0"/>
            <a:r>
              <a:rPr lang="en-US" sz="2400" b="1" dirty="0" smtClean="0"/>
              <a:t>-Become a web designer</a:t>
            </a:r>
            <a:r>
              <a:rPr lang="en-US" sz="2400" dirty="0" smtClean="0"/>
              <a:t> - If you want to start a </a:t>
            </a:r>
            <a:r>
              <a:rPr lang="en-US" sz="2400" dirty="0" err="1" smtClean="0"/>
              <a:t>carrer</a:t>
            </a:r>
            <a:r>
              <a:rPr lang="en-US" sz="2400" dirty="0" smtClean="0"/>
              <a:t> as a professional web designer, HTML and CSS designing is a must skill.</a:t>
            </a:r>
            <a:endParaRPr lang="en-IN"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155531"/>
          </a:xfrm>
          <a:prstGeom prst="rect">
            <a:avLst/>
          </a:prstGeom>
          <a:noFill/>
        </p:spPr>
        <p:txBody>
          <a:bodyPr wrap="square" rtlCol="0">
            <a:spAutoFit/>
          </a:bodyPr>
          <a:lstStyle/>
          <a:p>
            <a:r>
              <a:rPr lang="en-IN" sz="1000" dirty="0" smtClean="0"/>
              <a:t>Unit No 1: Introduction to Web Essentials                                 [7 Hours] </a:t>
            </a:r>
          </a:p>
          <a:p>
            <a:pPr lvl="0"/>
            <a:r>
              <a:rPr lang="en-IN" sz="2400" dirty="0" smtClean="0"/>
              <a:t>-</a:t>
            </a:r>
            <a:r>
              <a:rPr lang="en-US" sz="2400" b="1" dirty="0" smtClean="0">
                <a:solidFill>
                  <a:srgbClr val="FFFF00"/>
                </a:solidFill>
              </a:rPr>
              <a:t>Control web</a:t>
            </a:r>
            <a:r>
              <a:rPr lang="en-US" sz="2400" dirty="0" smtClean="0"/>
              <a:t> :</a:t>
            </a:r>
          </a:p>
          <a:p>
            <a:pPr lvl="0"/>
            <a:r>
              <a:rPr lang="en-US" sz="2400" dirty="0" smtClean="0"/>
              <a:t>- CSS is easy to learn and understand but it provides powerful control over the presentation of an HTML document. Most commonly, CSS is combined with the markup languages HTML or XHTML.</a:t>
            </a:r>
            <a:endParaRPr lang="en-IN" sz="2400" dirty="0" smtClean="0"/>
          </a:p>
          <a:p>
            <a:r>
              <a:rPr lang="en-US" sz="2400" dirty="0" smtClean="0">
                <a:solidFill>
                  <a:srgbClr val="FFFF00"/>
                </a:solidFill>
              </a:rPr>
              <a:t>-Who Creates and Maintains CSS?</a:t>
            </a:r>
            <a:endParaRPr lang="en-IN" sz="2400" b="1" dirty="0" smtClean="0">
              <a:solidFill>
                <a:srgbClr val="FFFF00"/>
              </a:solidFill>
            </a:endParaRPr>
          </a:p>
          <a:p>
            <a:r>
              <a:rPr lang="en-US" sz="2400" dirty="0" smtClean="0"/>
              <a:t>CSS is created and maintained through a group of people within the W3C called the CSS Working Group. The CSS Working Group creates documents called specifications. When a specification has been discussed and officially ratified by the W3C members, it becomes a recommendation.</a:t>
            </a:r>
            <a:endParaRPr lang="en-IN" sz="2400" dirty="0" smtClean="0"/>
          </a:p>
          <a:p>
            <a:r>
              <a:rPr lang="en-US" sz="2400" dirty="0" smtClean="0">
                <a:solidFill>
                  <a:srgbClr val="FFFF00"/>
                </a:solidFill>
              </a:rPr>
              <a:t> CSS Versions:</a:t>
            </a:r>
            <a:endParaRPr lang="en-IN" sz="2400" b="1" dirty="0" smtClean="0">
              <a:solidFill>
                <a:srgbClr val="FFFF00"/>
              </a:solidFill>
            </a:endParaRPr>
          </a:p>
          <a:p>
            <a:r>
              <a:rPr lang="en-US" sz="2400" dirty="0" smtClean="0"/>
              <a:t>Cascading Style Sheets level 1 (CSS1) came out of W3C as a recommendation in December 1996. This version describes the CSS language as well as a simple visual formatting model for all the HTML tags.</a:t>
            </a:r>
            <a:endParaRPr lang="en-IN"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9110186"/>
          </a:xfrm>
          <a:prstGeom prst="rect">
            <a:avLst/>
          </a:prstGeom>
          <a:noFill/>
        </p:spPr>
        <p:txBody>
          <a:bodyPr wrap="square" rtlCol="0">
            <a:spAutoFit/>
          </a:bodyPr>
          <a:lstStyle/>
          <a:p>
            <a:r>
              <a:rPr lang="en-IN" sz="1000" dirty="0" smtClean="0"/>
              <a:t>Unit No 1: Introduction to Web Essentials                                 [7 Hours] </a:t>
            </a:r>
          </a:p>
          <a:p>
            <a:pPr fontAlgn="t"/>
            <a:r>
              <a:rPr lang="en-IN" sz="2400" dirty="0" smtClean="0"/>
              <a:t>-</a:t>
            </a:r>
            <a:r>
              <a:rPr lang="en-US" sz="2400" dirty="0" smtClean="0"/>
              <a:t>CSS2 became a W3C recommendation in May 1998 and builds on CSS1. This version adds support for media-specific style sheets e.g. printers and aural devices, downloadable fonts, element positioning and tables.</a:t>
            </a:r>
            <a:endParaRPr lang="en-IN" sz="2400" dirty="0" smtClean="0"/>
          </a:p>
          <a:p>
            <a:pPr fontAlgn="t"/>
            <a:endParaRPr lang="en-IN" sz="2400" dirty="0" smtClean="0"/>
          </a:p>
          <a:p>
            <a:r>
              <a:rPr lang="en-US" sz="2400" dirty="0" smtClean="0">
                <a:solidFill>
                  <a:srgbClr val="FFFF00"/>
                </a:solidFill>
              </a:rPr>
              <a:t>CSS Syntax:</a:t>
            </a:r>
            <a:endParaRPr lang="en-IN" sz="2400" dirty="0" smtClean="0">
              <a:solidFill>
                <a:srgbClr val="FFFF00"/>
              </a:solidFill>
            </a:endParaRPr>
          </a:p>
          <a:p>
            <a:r>
              <a:rPr lang="en-US" sz="2400" dirty="0" smtClean="0"/>
              <a:t>A CSS comprises of style rules that are interpreted by the browser and then applied to the corresponding elements in your document. A style rule is made of three parts −</a:t>
            </a:r>
            <a:endParaRPr lang="en-IN" sz="2400" dirty="0" smtClean="0"/>
          </a:p>
          <a:p>
            <a:pPr lvl="0"/>
            <a:r>
              <a:rPr lang="en-US" sz="2400" b="1" dirty="0" smtClean="0">
                <a:solidFill>
                  <a:srgbClr val="FFFF00"/>
                </a:solidFill>
              </a:rPr>
              <a:t>Selector</a:t>
            </a:r>
            <a:r>
              <a:rPr lang="en-US" sz="2400" dirty="0" smtClean="0"/>
              <a:t> − A selector is an HTML tag at which a style will be applied. This could be any tag like &lt;h1&gt; or &lt;table&gt; etc.</a:t>
            </a:r>
            <a:endParaRPr lang="en-IN" sz="2400" dirty="0" smtClean="0"/>
          </a:p>
          <a:p>
            <a:pPr lvl="0"/>
            <a:r>
              <a:rPr lang="en-US" sz="2400" b="1" dirty="0" smtClean="0">
                <a:solidFill>
                  <a:srgbClr val="FFFF00"/>
                </a:solidFill>
              </a:rPr>
              <a:t>Property</a:t>
            </a:r>
            <a:r>
              <a:rPr lang="en-US" sz="2400" dirty="0" smtClean="0"/>
              <a:t> − A property is a type of attribute of HTML tag. Put simply, all the HTML attributes are converted into CSS properties. They could be </a:t>
            </a:r>
            <a:r>
              <a:rPr lang="en-US" sz="2400" i="1" dirty="0" smtClean="0"/>
              <a:t>color</a:t>
            </a:r>
            <a:r>
              <a:rPr lang="en-US" sz="2400" dirty="0" smtClean="0"/>
              <a:t>, </a:t>
            </a:r>
            <a:r>
              <a:rPr lang="en-US" sz="2400" i="1" dirty="0" smtClean="0"/>
              <a:t>border</a:t>
            </a:r>
            <a:r>
              <a:rPr lang="en-US" sz="2400" dirty="0" smtClean="0"/>
              <a:t> etc.</a:t>
            </a:r>
            <a:endParaRPr lang="en-IN" sz="2400" dirty="0" smtClean="0"/>
          </a:p>
          <a:p>
            <a:pPr lvl="0"/>
            <a:r>
              <a:rPr lang="en-US" sz="2400" b="1" dirty="0" smtClean="0">
                <a:solidFill>
                  <a:srgbClr val="FFFF00"/>
                </a:solidFill>
              </a:rPr>
              <a:t>Value</a:t>
            </a:r>
            <a:r>
              <a:rPr lang="en-US" sz="2400" dirty="0" smtClean="0"/>
              <a:t> − Values are assigned to properties. For example, </a:t>
            </a:r>
            <a:r>
              <a:rPr lang="en-US" sz="2400" i="1" dirty="0" smtClean="0"/>
              <a:t>color</a:t>
            </a:r>
            <a:r>
              <a:rPr lang="en-US" sz="2400" dirty="0" smtClean="0"/>
              <a:t> property can have value either </a:t>
            </a:r>
            <a:r>
              <a:rPr lang="en-US" sz="2400" i="1" dirty="0" smtClean="0"/>
              <a:t>red</a:t>
            </a:r>
            <a:r>
              <a:rPr lang="en-US" sz="2400" dirty="0" smtClean="0"/>
              <a:t> or </a:t>
            </a:r>
            <a:r>
              <a:rPr lang="en-US" sz="2400" i="1" dirty="0" smtClean="0"/>
              <a:t>#F1F1F1</a:t>
            </a:r>
            <a:r>
              <a:rPr lang="en-US" sz="2400" dirty="0" smtClean="0"/>
              <a:t> etc.</a:t>
            </a:r>
            <a:endParaRPr lang="en-IN" sz="2400" dirty="0" smtClean="0"/>
          </a:p>
          <a:p>
            <a:pPr fontAlgn="t"/>
            <a:endParaRPr lang="en-IN" sz="2400" dirty="0" smtClean="0"/>
          </a:p>
          <a:p>
            <a:pPr fontAlgn="t"/>
            <a:endParaRPr lang="en-IN" sz="2400" dirty="0" smtClean="0"/>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428604"/>
            <a:ext cx="8715436" cy="5047536"/>
          </a:xfrm>
          <a:prstGeom prst="rect">
            <a:avLst/>
          </a:prstGeom>
          <a:noFill/>
        </p:spPr>
        <p:txBody>
          <a:bodyPr wrap="square" rtlCol="0">
            <a:spAutoFit/>
          </a:bodyPr>
          <a:lstStyle/>
          <a:p>
            <a:r>
              <a:rPr lang="en-IN" sz="1000" dirty="0" smtClean="0"/>
              <a:t>Unit No 1: Introduction to Web Essentials                                 [7 Hours] </a:t>
            </a:r>
          </a:p>
          <a:p>
            <a:pPr fontAlgn="t"/>
            <a:r>
              <a:rPr lang="en-IN" sz="2400" dirty="0" smtClean="0"/>
              <a:t>-</a:t>
            </a:r>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r>
              <a:rPr lang="en-US" sz="2400" b="1" dirty="0" smtClean="0">
                <a:solidFill>
                  <a:srgbClr val="FFFF00"/>
                </a:solidFill>
              </a:rPr>
              <a:t>Example</a:t>
            </a:r>
            <a:r>
              <a:rPr lang="en-US" sz="2400" dirty="0" smtClean="0"/>
              <a:t> − You can define a table border as follows −</a:t>
            </a:r>
            <a:endParaRPr lang="en-IN" sz="2400" dirty="0" smtClean="0"/>
          </a:p>
          <a:p>
            <a:r>
              <a:rPr lang="en-US" sz="2400" dirty="0" smtClean="0"/>
              <a:t>table{ border :1px solid #C00; }</a:t>
            </a:r>
            <a:r>
              <a:rPr lang="en-IN" sz="2400" dirty="0" smtClean="0"/>
              <a:t> </a:t>
            </a:r>
            <a:r>
              <a:rPr lang="en-US" sz="2400" dirty="0" smtClean="0"/>
              <a:t>Here table is a selector and border is a property and given value </a:t>
            </a:r>
            <a:r>
              <a:rPr lang="en-US" sz="2400" i="1" dirty="0" smtClean="0"/>
              <a:t>1px solid #C00</a:t>
            </a:r>
            <a:r>
              <a:rPr lang="en-US" sz="2400" dirty="0" smtClean="0"/>
              <a:t> is the value of that property.</a:t>
            </a:r>
            <a:endParaRPr lang="en-IN" sz="2400" dirty="0" smtClean="0"/>
          </a:p>
          <a:p>
            <a:r>
              <a:rPr lang="en-US" sz="2400" dirty="0" smtClean="0"/>
              <a:t>-You can define selectors in various simple ways based on your comfort. Let me put these selectors one by one.</a:t>
            </a:r>
            <a:endParaRPr lang="en-IN" sz="2400" dirty="0" smtClean="0"/>
          </a:p>
          <a:p>
            <a:endParaRPr lang="en-IN" sz="2400" dirty="0" smtClean="0">
              <a:solidFill>
                <a:srgbClr val="FF0000"/>
              </a:solidFill>
            </a:endParaRPr>
          </a:p>
        </p:txBody>
      </p:sp>
      <p:pic>
        <p:nvPicPr>
          <p:cNvPr id="4" name="Picture 3" descr="Syntax"/>
          <p:cNvPicPr/>
          <p:nvPr/>
        </p:nvPicPr>
        <p:blipFill>
          <a:blip r:embed="rId2">
            <a:extLst>
              <a:ext uri="{28A0092B-C50C-407E-A947-70E740481C1C}">
                <a14:useLocalDpi xmlns:a14="http://schemas.microsoft.com/office/drawing/2010/main" val="0"/>
              </a:ext>
            </a:extLst>
          </a:blip>
          <a:srcRect/>
          <a:stretch>
            <a:fillRect/>
          </a:stretch>
        </p:blipFill>
        <p:spPr bwMode="auto">
          <a:xfrm>
            <a:off x="357158" y="642918"/>
            <a:ext cx="8501122" cy="1771650"/>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894195"/>
          </a:xfrm>
          <a:prstGeom prst="rect">
            <a:avLst/>
          </a:prstGeom>
          <a:noFill/>
        </p:spPr>
        <p:txBody>
          <a:bodyPr wrap="square" rtlCol="0">
            <a:spAutoFit/>
          </a:bodyPr>
          <a:lstStyle/>
          <a:p>
            <a:r>
              <a:rPr lang="en-IN" sz="1000" dirty="0" smtClean="0"/>
              <a:t>Unit No 1: Introduction to Web Essentials                                 [7 Hours] </a:t>
            </a:r>
          </a:p>
          <a:p>
            <a:r>
              <a:rPr lang="en-IN" sz="2400" dirty="0" smtClean="0"/>
              <a:t>- </a:t>
            </a:r>
            <a:r>
              <a:rPr lang="en-US" sz="2400" dirty="0" smtClean="0"/>
              <a:t> </a:t>
            </a:r>
            <a:r>
              <a:rPr lang="en-US" sz="2400" dirty="0" smtClean="0">
                <a:solidFill>
                  <a:srgbClr val="FFFF00"/>
                </a:solidFill>
              </a:rPr>
              <a:t>The Type Selectors</a:t>
            </a:r>
            <a:endParaRPr lang="en-IN" sz="2400" b="1" dirty="0" smtClean="0">
              <a:solidFill>
                <a:srgbClr val="FFFF00"/>
              </a:solidFill>
            </a:endParaRPr>
          </a:p>
          <a:p>
            <a:r>
              <a:rPr lang="en-US" sz="2400" dirty="0" smtClean="0"/>
              <a:t>This is the same selector we have seen above. Again, one more example to give a color to all level 1 headings −</a:t>
            </a:r>
            <a:endParaRPr lang="en-IN" sz="2400" dirty="0" smtClean="0"/>
          </a:p>
          <a:p>
            <a:r>
              <a:rPr lang="en-US" sz="2400" dirty="0" smtClean="0"/>
              <a:t>h1 {color:#36CFFF; }</a:t>
            </a:r>
            <a:endParaRPr lang="en-IN" sz="2400" dirty="0" smtClean="0"/>
          </a:p>
          <a:p>
            <a:r>
              <a:rPr lang="en-US" sz="2400" dirty="0" smtClean="0">
                <a:solidFill>
                  <a:srgbClr val="FFFF00"/>
                </a:solidFill>
              </a:rPr>
              <a:t>The Universal Selectors-</a:t>
            </a:r>
            <a:endParaRPr lang="en-IN" sz="2400" b="1" dirty="0" smtClean="0">
              <a:solidFill>
                <a:srgbClr val="FFFF00"/>
              </a:solidFill>
            </a:endParaRPr>
          </a:p>
          <a:p>
            <a:r>
              <a:rPr lang="en-US" sz="2400" dirty="0" smtClean="0"/>
              <a:t>Rather than selecting elements of a specific type, the universal selector quite simply matches the name of any element type −</a:t>
            </a:r>
            <a:endParaRPr lang="en-IN" sz="2400" dirty="0" smtClean="0"/>
          </a:p>
          <a:p>
            <a:r>
              <a:rPr lang="en-US" sz="2400" dirty="0" smtClean="0"/>
              <a:t>*{color:#000000; }</a:t>
            </a:r>
            <a:endParaRPr lang="en-IN" sz="2400" dirty="0" smtClean="0"/>
          </a:p>
          <a:p>
            <a:r>
              <a:rPr lang="en-US" sz="2400" dirty="0" smtClean="0"/>
              <a:t>-This rule renders the content of every element in our document in black.</a:t>
            </a:r>
          </a:p>
          <a:p>
            <a:r>
              <a:rPr lang="en-US" sz="2400" dirty="0" smtClean="0"/>
              <a:t>-</a:t>
            </a:r>
            <a:endParaRPr lang="en-IN" sz="2400" dirty="0" smtClean="0"/>
          </a:p>
          <a:p>
            <a:pPr fontAlgn="t"/>
            <a:endParaRPr lang="en-IN" sz="2400" dirty="0" smtClean="0"/>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370975"/>
          </a:xfrm>
          <a:prstGeom prst="rect">
            <a:avLst/>
          </a:prstGeom>
          <a:noFill/>
        </p:spPr>
        <p:txBody>
          <a:bodyPr wrap="square" rtlCol="0">
            <a:spAutoFit/>
          </a:bodyPr>
          <a:lstStyle/>
          <a:p>
            <a:r>
              <a:rPr lang="en-IN" sz="1000" dirty="0" smtClean="0"/>
              <a:t>Unit No 1: Introduction to Web Essentials                                 [7 Hours] </a:t>
            </a:r>
          </a:p>
          <a:p>
            <a:r>
              <a:rPr lang="en-IN" sz="2400" dirty="0" smtClean="0"/>
              <a:t>-TCP/IPTCP/IP is a stream protocol. This means that a connection is negotiated between a client and a server. Any data transmitted between these two endpoints is guaranteed to arrive, thus it is a so-called lossless protocol.</a:t>
            </a:r>
          </a:p>
          <a:p>
            <a:pPr>
              <a:buFontTx/>
              <a:buChar char="-"/>
            </a:pPr>
            <a:r>
              <a:rPr lang="en-IN" sz="2400" dirty="0" smtClean="0"/>
              <a:t>Since the TCP protocol (as it is also referred to in short form) can only connect two endpoints, it is also called a peer-to-peer protocol.</a:t>
            </a:r>
          </a:p>
          <a:p>
            <a:pPr>
              <a:buFontTx/>
              <a:buChar char="-"/>
            </a:pPr>
            <a:r>
              <a:rPr lang="en-IN" sz="2400" dirty="0" smtClean="0"/>
              <a:t>HTTPHTTP is the protocol used to transmit all data present on the World Wide Web. This includes text, multimedia and graphics. </a:t>
            </a:r>
          </a:p>
          <a:p>
            <a:pPr>
              <a:buFontTx/>
              <a:buChar char="-"/>
            </a:pPr>
            <a:r>
              <a:rPr lang="en-IN" sz="2400" dirty="0" smtClean="0"/>
              <a:t>It is the protocol used to transmit HTML, the language that makes all the fancy decorations in your browser. It works upon TCP/IP.</a:t>
            </a:r>
          </a:p>
          <a:p>
            <a:pPr>
              <a:buFontTx/>
              <a:buChar char="-"/>
            </a:pPr>
            <a:r>
              <a:rPr lang="en-IN" sz="2400" dirty="0" smtClean="0"/>
              <a:t>FTPFTP is the protocol used to transmit files between computers connected to each other by a TCP/IP network, such as the Internet.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8740854"/>
          </a:xfrm>
          <a:prstGeom prst="rect">
            <a:avLst/>
          </a:prstGeom>
          <a:noFill/>
        </p:spPr>
        <p:txBody>
          <a:bodyPr wrap="square" rtlCol="0">
            <a:spAutoFit/>
          </a:bodyPr>
          <a:lstStyle/>
          <a:p>
            <a:r>
              <a:rPr lang="en-IN" sz="1000" dirty="0" smtClean="0"/>
              <a:t>Unit No 1: Introduction to Web Essentials                                 [7 Hours] </a:t>
            </a:r>
          </a:p>
          <a:p>
            <a:r>
              <a:rPr lang="en-IN" sz="2400" dirty="0" smtClean="0"/>
              <a:t>-</a:t>
            </a:r>
            <a:r>
              <a:rPr lang="en-US" sz="2400" dirty="0" smtClean="0">
                <a:solidFill>
                  <a:srgbClr val="FFFF00"/>
                </a:solidFill>
              </a:rPr>
              <a:t>EXAMPLE</a:t>
            </a:r>
            <a:r>
              <a:rPr lang="en-US" sz="2400" dirty="0" smtClean="0"/>
              <a:t>:</a:t>
            </a:r>
            <a:endParaRPr lang="en-IN" sz="2400" dirty="0" smtClean="0"/>
          </a:p>
          <a:p>
            <a:r>
              <a:rPr lang="en-US" sz="2400" dirty="0" smtClean="0"/>
              <a:t>&lt;!DOCTYPE html&gt;</a:t>
            </a:r>
            <a:endParaRPr lang="en-IN" sz="2400" dirty="0" smtClean="0"/>
          </a:p>
          <a:p>
            <a:r>
              <a:rPr lang="en-US" sz="2400" dirty="0" smtClean="0"/>
              <a:t>&lt;html&gt;</a:t>
            </a:r>
            <a:endParaRPr lang="en-IN" sz="2400" dirty="0" smtClean="0"/>
          </a:p>
          <a:p>
            <a:r>
              <a:rPr lang="en-US" sz="2400" dirty="0" smtClean="0"/>
              <a:t>&lt;head&gt;</a:t>
            </a:r>
            <a:endParaRPr lang="en-IN" sz="2400" dirty="0" smtClean="0"/>
          </a:p>
          <a:p>
            <a:r>
              <a:rPr lang="en-US" sz="2400" dirty="0" smtClean="0"/>
              <a:t>&lt;title&gt;This is document title&lt;/title&gt;</a:t>
            </a:r>
            <a:endParaRPr lang="en-IN" sz="2400" dirty="0" smtClean="0"/>
          </a:p>
          <a:p>
            <a:r>
              <a:rPr lang="en-US" sz="2400" dirty="0" smtClean="0"/>
              <a:t>&lt;style&gt;</a:t>
            </a:r>
            <a:endParaRPr lang="en-IN" sz="2400" dirty="0" smtClean="0"/>
          </a:p>
          <a:p>
            <a:r>
              <a:rPr lang="en-US" sz="2400" dirty="0" smtClean="0"/>
              <a:t>      h1 {</a:t>
            </a:r>
            <a:endParaRPr lang="en-IN" sz="2400" dirty="0" smtClean="0"/>
          </a:p>
          <a:p>
            <a:r>
              <a:rPr lang="en-US" sz="2400" dirty="0" smtClean="0"/>
              <a:t>color:#36CFFF; </a:t>
            </a:r>
            <a:endParaRPr lang="en-IN" sz="2400" dirty="0" smtClean="0"/>
          </a:p>
          <a:p>
            <a:r>
              <a:rPr lang="en-US" sz="2400" dirty="0" smtClean="0"/>
              <a:t>}</a:t>
            </a:r>
            <a:endParaRPr lang="en-IN" sz="2400" dirty="0" smtClean="0"/>
          </a:p>
          <a:p>
            <a:r>
              <a:rPr lang="en-US" sz="2400" dirty="0" smtClean="0"/>
              <a:t>&lt;/style&gt;</a:t>
            </a:r>
            <a:endParaRPr lang="en-IN" sz="2400" dirty="0" smtClean="0"/>
          </a:p>
          <a:p>
            <a:r>
              <a:rPr lang="en-US" sz="2400" dirty="0" smtClean="0"/>
              <a:t>&lt;/head&gt;	</a:t>
            </a:r>
            <a:endParaRPr lang="en-IN" sz="2400" dirty="0" smtClean="0"/>
          </a:p>
          <a:p>
            <a:r>
              <a:rPr lang="en-US" sz="2400" dirty="0" smtClean="0"/>
              <a:t>&lt;body&gt;</a:t>
            </a:r>
            <a:endParaRPr lang="en-IN" sz="2400" dirty="0" smtClean="0"/>
          </a:p>
          <a:p>
            <a:r>
              <a:rPr lang="en-US" sz="2400" dirty="0" smtClean="0"/>
              <a:t>&lt;h1&gt;Hello World!&lt;/h1&gt;</a:t>
            </a:r>
            <a:endParaRPr lang="en-IN" sz="2400" dirty="0" smtClean="0"/>
          </a:p>
          <a:p>
            <a:r>
              <a:rPr lang="en-US" sz="2400" dirty="0" smtClean="0"/>
              <a:t>&lt;/body&gt;	</a:t>
            </a:r>
            <a:endParaRPr lang="en-IN" sz="2400" dirty="0" smtClean="0"/>
          </a:p>
          <a:p>
            <a:r>
              <a:rPr lang="en-US" sz="2400" dirty="0" smtClean="0"/>
              <a:t>&lt;/html&gt;</a:t>
            </a:r>
            <a:endParaRPr lang="en-IN" sz="2400" dirty="0" smtClean="0"/>
          </a:p>
          <a:p>
            <a:pPr fontAlgn="t"/>
            <a:endParaRPr lang="en-IN" sz="2400" dirty="0" smtClean="0"/>
          </a:p>
          <a:p>
            <a:pPr fontAlgn="t"/>
            <a:endParaRPr lang="en-IN" sz="2400" dirty="0" smtClean="0"/>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9110186"/>
          </a:xfrm>
          <a:prstGeom prst="rect">
            <a:avLst/>
          </a:prstGeom>
          <a:noFill/>
        </p:spPr>
        <p:txBody>
          <a:bodyPr wrap="square" rtlCol="0">
            <a:spAutoFit/>
          </a:bodyPr>
          <a:lstStyle/>
          <a:p>
            <a:r>
              <a:rPr lang="en-IN" sz="1000" dirty="0" smtClean="0"/>
              <a:t>Unit No 1: Introduction to Web Essentials                                 [7 Hours] </a:t>
            </a:r>
          </a:p>
          <a:p>
            <a:r>
              <a:rPr lang="en-IN" sz="2400" dirty="0" smtClean="0"/>
              <a:t>-</a:t>
            </a:r>
            <a:r>
              <a:rPr lang="en-IN" sz="2400" dirty="0" smtClean="0">
                <a:solidFill>
                  <a:srgbClr val="FFFF00"/>
                </a:solidFill>
              </a:rPr>
              <a:t>-</a:t>
            </a:r>
            <a:r>
              <a:rPr lang="en-US" sz="2400" dirty="0" smtClean="0">
                <a:solidFill>
                  <a:srgbClr val="FFFF00"/>
                </a:solidFill>
              </a:rPr>
              <a:t>Multiple Style Rules</a:t>
            </a:r>
            <a:endParaRPr lang="en-IN" sz="2400" dirty="0" smtClean="0">
              <a:solidFill>
                <a:srgbClr val="FFFF00"/>
              </a:solidFill>
            </a:endParaRPr>
          </a:p>
          <a:p>
            <a:r>
              <a:rPr lang="en-US" sz="2400" dirty="0" smtClean="0"/>
              <a:t>You may need to define multiple style rules for a single element. You can define these rules to combine multiple properties and corresponding values into a single block as defined in the following example −</a:t>
            </a:r>
            <a:endParaRPr lang="en-IN" sz="2400" dirty="0" smtClean="0"/>
          </a:p>
          <a:p>
            <a:r>
              <a:rPr lang="en-US" sz="2400" dirty="0" smtClean="0">
                <a:solidFill>
                  <a:srgbClr val="FFFF00"/>
                </a:solidFill>
              </a:rPr>
              <a:t>h1 {</a:t>
            </a:r>
            <a:endParaRPr lang="en-IN" sz="2400" dirty="0" smtClean="0">
              <a:solidFill>
                <a:srgbClr val="FFFF00"/>
              </a:solidFill>
            </a:endParaRPr>
          </a:p>
          <a:p>
            <a:r>
              <a:rPr lang="en-US" sz="2400" dirty="0" smtClean="0">
                <a:solidFill>
                  <a:srgbClr val="FFFF00"/>
                </a:solidFill>
              </a:rPr>
              <a:t>color: #36C;</a:t>
            </a:r>
            <a:endParaRPr lang="en-IN" sz="2400" dirty="0" smtClean="0">
              <a:solidFill>
                <a:srgbClr val="FFFF00"/>
              </a:solidFill>
            </a:endParaRPr>
          </a:p>
          <a:p>
            <a:r>
              <a:rPr lang="en-US" sz="2400" dirty="0" smtClean="0">
                <a:solidFill>
                  <a:srgbClr val="FFFF00"/>
                </a:solidFill>
              </a:rPr>
              <a:t>font-weight: normal;</a:t>
            </a:r>
            <a:endParaRPr lang="en-IN" sz="2400" dirty="0" smtClean="0">
              <a:solidFill>
                <a:srgbClr val="FFFF00"/>
              </a:solidFill>
            </a:endParaRPr>
          </a:p>
          <a:p>
            <a:r>
              <a:rPr lang="en-US" sz="2400" dirty="0" smtClean="0">
                <a:solidFill>
                  <a:srgbClr val="FFFF00"/>
                </a:solidFill>
              </a:rPr>
              <a:t>letter-spacing: .4em;</a:t>
            </a:r>
            <a:endParaRPr lang="en-IN" sz="2400" dirty="0" smtClean="0">
              <a:solidFill>
                <a:srgbClr val="FFFF00"/>
              </a:solidFill>
            </a:endParaRPr>
          </a:p>
          <a:p>
            <a:r>
              <a:rPr lang="en-US" sz="2400" dirty="0" smtClean="0">
                <a:solidFill>
                  <a:srgbClr val="FFFF00"/>
                </a:solidFill>
              </a:rPr>
              <a:t>margin-bottom: 1em;</a:t>
            </a:r>
            <a:endParaRPr lang="en-IN" sz="2400" dirty="0" smtClean="0">
              <a:solidFill>
                <a:srgbClr val="FFFF00"/>
              </a:solidFill>
            </a:endParaRPr>
          </a:p>
          <a:p>
            <a:r>
              <a:rPr lang="en-US" sz="2400" dirty="0" smtClean="0">
                <a:solidFill>
                  <a:srgbClr val="FFFF00"/>
                </a:solidFill>
              </a:rPr>
              <a:t>text-transform: lowercase;</a:t>
            </a:r>
            <a:endParaRPr lang="en-IN" sz="2400" dirty="0" smtClean="0">
              <a:solidFill>
                <a:srgbClr val="FFFF00"/>
              </a:solidFill>
            </a:endParaRPr>
          </a:p>
          <a:p>
            <a:r>
              <a:rPr lang="en-US" sz="2400" dirty="0" smtClean="0">
                <a:solidFill>
                  <a:srgbClr val="FFFF00"/>
                </a:solidFill>
              </a:rPr>
              <a:t>}</a:t>
            </a:r>
            <a:endParaRPr lang="en-IN" sz="2400" dirty="0" smtClean="0">
              <a:solidFill>
                <a:srgbClr val="FFFF00"/>
              </a:solidFill>
            </a:endParaRPr>
          </a:p>
          <a:p>
            <a:r>
              <a:rPr lang="en-US" sz="2400" dirty="0" smtClean="0"/>
              <a:t>-Here all the property and value pairs are separated by a </a:t>
            </a:r>
            <a:r>
              <a:rPr lang="en-US" sz="2400" b="1" dirty="0" smtClean="0"/>
              <a:t>semicolon (;)</a:t>
            </a:r>
            <a:r>
              <a:rPr lang="en-US" sz="2400" dirty="0" smtClean="0"/>
              <a:t>. </a:t>
            </a:r>
          </a:p>
          <a:p>
            <a:r>
              <a:rPr lang="en-US" sz="2400" dirty="0" smtClean="0"/>
              <a:t>-You can keep them in a single line or multiple lines. For better readability, we keep them in separate lines.</a:t>
            </a:r>
            <a:endParaRPr lang="en-IN" sz="2400" dirty="0" smtClean="0"/>
          </a:p>
          <a:p>
            <a:pPr fontAlgn="t"/>
            <a:endParaRPr lang="en-IN" sz="2400" dirty="0" smtClean="0"/>
          </a:p>
          <a:p>
            <a:pPr fontAlgn="t"/>
            <a:endParaRPr lang="en-IN" sz="2400" dirty="0" smtClean="0"/>
          </a:p>
          <a:p>
            <a:pPr fontAlgn="t"/>
            <a:endParaRPr lang="en-IN" sz="2400" dirty="0" smtClean="0"/>
          </a:p>
          <a:p>
            <a:r>
              <a:rPr lang="en-IN" sz="2400" dirty="0" smtClean="0"/>
              <a:t/>
            </a:r>
            <a:br>
              <a:rPr lang="en-IN" sz="2400" dirty="0" smtClean="0"/>
            </a:br>
            <a:endParaRPr lang="en-IN" sz="2400" dirty="0" smtClean="0">
              <a:solidFill>
                <a:srgbClr val="FF0000"/>
              </a:solidFill>
            </a:endParaRPr>
          </a:p>
          <a:p>
            <a:r>
              <a:rPr lang="en-IN" sz="2400" dirty="0" smtClean="0"/>
              <a:t/>
            </a:r>
            <a:br>
              <a:rPr lang="en-IN" sz="2400" dirty="0" smtClean="0"/>
            </a:br>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155531"/>
          </a:xfrm>
          <a:prstGeom prst="rect">
            <a:avLst/>
          </a:prstGeom>
          <a:noFill/>
        </p:spPr>
        <p:txBody>
          <a:bodyPr wrap="square" rtlCol="0">
            <a:spAutoFit/>
          </a:bodyPr>
          <a:lstStyle/>
          <a:p>
            <a:r>
              <a:rPr lang="en-IN" sz="1000" dirty="0" smtClean="0"/>
              <a:t>Unit No 1: Introduction to Web Essentials                                 [7 Hours] </a:t>
            </a:r>
          </a:p>
          <a:p>
            <a:r>
              <a:rPr lang="en-IN" sz="2400" dirty="0" smtClean="0"/>
              <a:t>-</a:t>
            </a:r>
            <a:r>
              <a:rPr lang="en-US" sz="2400" dirty="0" smtClean="0">
                <a:solidFill>
                  <a:srgbClr val="FFFF00"/>
                </a:solidFill>
              </a:rPr>
              <a:t>Grouping Selectors</a:t>
            </a:r>
            <a:endParaRPr lang="en-IN" sz="2400" b="1" dirty="0" smtClean="0">
              <a:solidFill>
                <a:srgbClr val="FFFF00"/>
              </a:solidFill>
            </a:endParaRPr>
          </a:p>
          <a:p>
            <a:r>
              <a:rPr lang="en-US" sz="2400" dirty="0" smtClean="0"/>
              <a:t>-You can apply a style to many selectors if you like. Just separate the selectors with a comma, as given in the </a:t>
            </a:r>
          </a:p>
          <a:p>
            <a:r>
              <a:rPr lang="en-US" sz="2400" dirty="0" smtClean="0"/>
              <a:t>following example −</a:t>
            </a:r>
            <a:endParaRPr lang="en-IN" sz="2400" dirty="0" smtClean="0"/>
          </a:p>
          <a:p>
            <a:r>
              <a:rPr lang="en-US" sz="2400" dirty="0" smtClean="0">
                <a:solidFill>
                  <a:srgbClr val="FFFF00"/>
                </a:solidFill>
              </a:rPr>
              <a:t>h1, h2, h3 {</a:t>
            </a:r>
          </a:p>
          <a:p>
            <a:r>
              <a:rPr lang="en-US" sz="2400" dirty="0" smtClean="0">
                <a:solidFill>
                  <a:srgbClr val="FFFF00"/>
                </a:solidFill>
              </a:rPr>
              <a:t>color: #36C;</a:t>
            </a:r>
          </a:p>
          <a:p>
            <a:r>
              <a:rPr lang="en-US" sz="2400" dirty="0" smtClean="0">
                <a:solidFill>
                  <a:srgbClr val="FFFF00"/>
                </a:solidFill>
              </a:rPr>
              <a:t>font-weight: normal;</a:t>
            </a:r>
          </a:p>
          <a:p>
            <a:r>
              <a:rPr lang="en-US" sz="2400" dirty="0" smtClean="0">
                <a:solidFill>
                  <a:srgbClr val="FFFF00"/>
                </a:solidFill>
              </a:rPr>
              <a:t>letter-spacing: .4em;</a:t>
            </a:r>
          </a:p>
          <a:p>
            <a:r>
              <a:rPr lang="en-US" sz="2400" dirty="0" smtClean="0">
                <a:solidFill>
                  <a:srgbClr val="FFFF00"/>
                </a:solidFill>
              </a:rPr>
              <a:t>margin-bottom: 1em;</a:t>
            </a:r>
          </a:p>
          <a:p>
            <a:r>
              <a:rPr lang="en-US" sz="2400" dirty="0" smtClean="0">
                <a:solidFill>
                  <a:srgbClr val="FFFF00"/>
                </a:solidFill>
              </a:rPr>
              <a:t>text-transform: lowercase;</a:t>
            </a:r>
          </a:p>
          <a:p>
            <a:r>
              <a:rPr lang="en-US" sz="2400" dirty="0" smtClean="0">
                <a:solidFill>
                  <a:srgbClr val="FFFF00"/>
                </a:solidFill>
              </a:rPr>
              <a:t>}</a:t>
            </a:r>
            <a:endParaRPr lang="en-IN" sz="2400" dirty="0" smtClean="0">
              <a:solidFill>
                <a:srgbClr val="FFFF00"/>
              </a:solidFill>
            </a:endParaRPr>
          </a:p>
          <a:p>
            <a:r>
              <a:rPr lang="en-US" sz="2400" dirty="0" smtClean="0"/>
              <a:t>-This define style rule will be applicable to h1, h2 and h3 element as well.</a:t>
            </a:r>
          </a:p>
          <a:p>
            <a:r>
              <a:rPr lang="en-US" sz="2400" dirty="0" smtClean="0"/>
              <a:t>- The order of the list is irrelevant. All the elements in the selector will have the corresponding declarations applied to them.</a:t>
            </a:r>
            <a:endParaRPr lang="en-IN" sz="2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740307"/>
          </a:xfrm>
          <a:prstGeom prst="rect">
            <a:avLst/>
          </a:prstGeom>
          <a:noFill/>
        </p:spPr>
        <p:txBody>
          <a:bodyPr wrap="square" rtlCol="0">
            <a:spAutoFit/>
          </a:bodyPr>
          <a:lstStyle/>
          <a:p>
            <a:r>
              <a:rPr lang="en-IN" sz="1000" dirty="0" smtClean="0"/>
              <a:t>Unit No 1: Introduction to Web Essentials                                 [7 Hours] </a:t>
            </a:r>
          </a:p>
          <a:p>
            <a:r>
              <a:rPr lang="en-IN" sz="2400" dirty="0" smtClean="0"/>
              <a:t>-World Wide Web (WWW), commonly known as the Web, is an information system enabling documents and other web resources to be accessed over the Internet.</a:t>
            </a:r>
            <a:br>
              <a:rPr lang="en-IN" sz="2400" dirty="0" smtClean="0"/>
            </a:br>
            <a:r>
              <a:rPr lang="en-IN" sz="2400" dirty="0" smtClean="0"/>
              <a:t>-Web was invented by Tim Berners-Lee at CERN in 1989 and opened to the public in 1991. It was conceived as a "universal linked information system".</a:t>
            </a:r>
            <a:br>
              <a:rPr lang="en-IN" sz="2400" dirty="0" smtClean="0"/>
            </a:br>
            <a:r>
              <a:rPr lang="en-IN" sz="2400" dirty="0" smtClean="0"/>
              <a:t>-HTTP</a:t>
            </a:r>
            <a:br>
              <a:rPr lang="en-IN" sz="2400" dirty="0" smtClean="0"/>
            </a:br>
            <a:r>
              <a:rPr lang="en-IN" sz="2400" dirty="0" smtClean="0"/>
              <a:t>HTTP normally uses port number 80 and for HTTPS it normally uses port number 443. The content of the HTTP request can be as simple as two lines of text:</a:t>
            </a:r>
            <a:br>
              <a:rPr lang="en-IN" sz="2400" dirty="0" smtClean="0"/>
            </a:br>
            <a:r>
              <a:rPr lang="en-IN" sz="2400" dirty="0" smtClean="0"/>
              <a:t/>
            </a:r>
            <a:br>
              <a:rPr lang="en-IN" sz="2400" dirty="0" smtClean="0"/>
            </a:br>
            <a:r>
              <a:rPr lang="en-IN" sz="2400" dirty="0" smtClean="0"/>
              <a:t>-HTTP requests are messages sent by the client to initiate an action on the server. </a:t>
            </a:r>
          </a:p>
          <a:p>
            <a:r>
              <a:rPr lang="en-IN" sz="2400" dirty="0" smtClean="0"/>
              <a:t>-Their start-line contain three elements: An HTTP method, a verb (like GET , PUT or POST ) or a noun (like HEAD or OPTIONS ), that describes the action to be performed.</a:t>
            </a:r>
            <a:br>
              <a:rPr lang="en-IN" sz="2400" dirty="0" smtClean="0"/>
            </a:br>
            <a:endParaRPr lang="en-IN"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370975"/>
          </a:xfrm>
          <a:prstGeom prst="rect">
            <a:avLst/>
          </a:prstGeom>
          <a:noFill/>
        </p:spPr>
        <p:txBody>
          <a:bodyPr wrap="square" rtlCol="0">
            <a:spAutoFit/>
          </a:bodyPr>
          <a:lstStyle/>
          <a:p>
            <a:r>
              <a:rPr lang="en-IN" sz="1000" dirty="0" smtClean="0"/>
              <a:t>Unit No 1: Introduction to Web Essentials                                 [7 Hours] </a:t>
            </a:r>
          </a:p>
          <a:p>
            <a:r>
              <a:rPr lang="en-IN" sz="2400" dirty="0" smtClean="0"/>
              <a:t>-HTTP client sends an HTTP request to a server in the form of a request message which includes following format:</a:t>
            </a:r>
            <a:br>
              <a:rPr lang="en-IN" sz="2400" dirty="0" smtClean="0"/>
            </a:br>
            <a:r>
              <a:rPr lang="en-IN" sz="2400" dirty="0" smtClean="0"/>
              <a:t/>
            </a:r>
            <a:br>
              <a:rPr lang="en-IN" sz="2400" dirty="0" smtClean="0"/>
            </a:br>
            <a:r>
              <a:rPr lang="en-IN" sz="2400" dirty="0" smtClean="0"/>
              <a:t/>
            </a:r>
            <a:br>
              <a:rPr lang="en-IN" sz="2400" dirty="0" smtClean="0"/>
            </a:br>
            <a:r>
              <a:rPr lang="en-IN" sz="2400" dirty="0" smtClean="0"/>
              <a:t>A Request-line</a:t>
            </a:r>
            <a:br>
              <a:rPr lang="en-IN" sz="2400" dirty="0" smtClean="0"/>
            </a:br>
            <a:r>
              <a:rPr lang="en-IN" sz="2400" dirty="0" smtClean="0"/>
              <a:t/>
            </a:r>
            <a:br>
              <a:rPr lang="en-IN" sz="2400" dirty="0" smtClean="0"/>
            </a:br>
            <a:r>
              <a:rPr lang="en-IN" sz="2400" dirty="0" smtClean="0"/>
              <a:t>Zero or more header (</a:t>
            </a:r>
            <a:r>
              <a:rPr lang="en-IN" sz="2400" dirty="0" err="1" smtClean="0"/>
              <a:t>General|Request|Entity</a:t>
            </a:r>
            <a:r>
              <a:rPr lang="en-IN" sz="2400" dirty="0" smtClean="0"/>
              <a:t>) fields followed by CRLF</a:t>
            </a:r>
            <a:br>
              <a:rPr lang="en-IN" sz="2400" dirty="0" smtClean="0"/>
            </a:br>
            <a:r>
              <a:rPr lang="en-IN" sz="2400" dirty="0" smtClean="0"/>
              <a:t/>
            </a:r>
            <a:br>
              <a:rPr lang="en-IN" sz="2400" dirty="0" smtClean="0"/>
            </a:br>
            <a:r>
              <a:rPr lang="en-IN" sz="2400" dirty="0" smtClean="0"/>
              <a:t>An empty line (i.e., a line with nothing preceding the CRLF) indicating the end of the header fields</a:t>
            </a:r>
            <a:br>
              <a:rPr lang="en-IN" sz="2400" dirty="0" smtClean="0"/>
            </a:br>
            <a:r>
              <a:rPr lang="en-IN" sz="2400" dirty="0" smtClean="0"/>
              <a:t/>
            </a:r>
            <a:br>
              <a:rPr lang="en-IN" sz="2400" dirty="0" smtClean="0"/>
            </a:br>
            <a:r>
              <a:rPr lang="en-IN" sz="2400" dirty="0" smtClean="0"/>
              <a:t>Optionally a message-body.</a:t>
            </a:r>
          </a:p>
          <a:p>
            <a:r>
              <a:rPr lang="en-IN" sz="2400" dirty="0" smtClean="0"/>
              <a:t/>
            </a:r>
            <a:br>
              <a:rPr lang="en-IN" sz="2400" dirty="0" smtClean="0"/>
            </a:br>
            <a:r>
              <a:rPr lang="en-IN" sz="2400" dirty="0" smtClean="0"/>
              <a:t/>
            </a:r>
            <a:br>
              <a:rPr lang="en-IN" sz="2400" dirty="0" smtClean="0"/>
            </a:br>
            <a:endParaRPr lang="en-IN"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524863"/>
          </a:xfrm>
          <a:prstGeom prst="rect">
            <a:avLst/>
          </a:prstGeom>
          <a:noFill/>
        </p:spPr>
        <p:txBody>
          <a:bodyPr wrap="square" rtlCol="0">
            <a:spAutoFit/>
          </a:bodyPr>
          <a:lstStyle/>
          <a:p>
            <a:r>
              <a:rPr lang="en-IN" sz="1000" dirty="0" smtClean="0"/>
              <a:t>Unit No 1: Introduction to Web Essentials                                 [7 Hours] </a:t>
            </a:r>
          </a:p>
          <a:p>
            <a:r>
              <a:rPr lang="en-IN" sz="2400" dirty="0" smtClean="0"/>
              <a:t>-The </a:t>
            </a:r>
            <a:r>
              <a:rPr lang="en-IN" sz="2400" b="1" dirty="0" err="1" smtClean="0"/>
              <a:t>HyperText</a:t>
            </a:r>
            <a:r>
              <a:rPr lang="en-IN" sz="2400" b="1" dirty="0" smtClean="0"/>
              <a:t> </a:t>
            </a:r>
            <a:r>
              <a:rPr lang="en-IN" sz="2400" b="1" dirty="0" err="1" smtClean="0"/>
              <a:t>Markup</a:t>
            </a:r>
            <a:r>
              <a:rPr lang="en-IN" sz="2400" b="1" dirty="0" smtClean="0"/>
              <a:t> Language</a:t>
            </a:r>
            <a:r>
              <a:rPr lang="en-IN" sz="2400" dirty="0" smtClean="0"/>
              <a:t> or </a:t>
            </a:r>
            <a:r>
              <a:rPr lang="en-IN" sz="2400" b="1" dirty="0" smtClean="0"/>
              <a:t>HTML</a:t>
            </a:r>
            <a:r>
              <a:rPr lang="en-IN" sz="2400" dirty="0" smtClean="0"/>
              <a:t> is the standard </a:t>
            </a:r>
            <a:r>
              <a:rPr lang="en-IN" sz="2400" dirty="0" err="1" smtClean="0">
                <a:hlinkClick r:id="rId2" tooltip="Markup language"/>
              </a:rPr>
              <a:t>markup</a:t>
            </a:r>
            <a:r>
              <a:rPr lang="en-IN" sz="2400" dirty="0" smtClean="0">
                <a:hlinkClick r:id="rId2" tooltip="Markup language"/>
              </a:rPr>
              <a:t> language</a:t>
            </a:r>
            <a:r>
              <a:rPr lang="en-IN" sz="2400" dirty="0" smtClean="0"/>
              <a:t> for documents designed to be displayed in a </a:t>
            </a:r>
            <a:r>
              <a:rPr lang="en-IN" sz="2400" dirty="0" smtClean="0">
                <a:hlinkClick r:id="rId3" tooltip="Web browser"/>
              </a:rPr>
              <a:t>web browser</a:t>
            </a:r>
            <a:r>
              <a:rPr lang="en-IN" sz="2400" dirty="0" smtClean="0"/>
              <a:t>.</a:t>
            </a:r>
          </a:p>
          <a:p>
            <a:r>
              <a:rPr lang="en-IN" sz="2400" dirty="0" smtClean="0"/>
              <a:t>-</a:t>
            </a:r>
            <a:r>
              <a:rPr lang="en-IN" sz="2400" dirty="0" smtClean="0">
                <a:hlinkClick r:id="rId4" tooltip="HTML element"/>
              </a:rPr>
              <a:t>HTML elements</a:t>
            </a:r>
            <a:r>
              <a:rPr lang="en-IN" sz="2400" dirty="0" smtClean="0"/>
              <a:t> are the building blocks of HTML pages. With HTML constructs, </a:t>
            </a:r>
            <a:r>
              <a:rPr lang="en-IN" sz="2400" dirty="0" smtClean="0">
                <a:hlinkClick r:id="rId4" tooltip="HTML element"/>
              </a:rPr>
              <a:t>images</a:t>
            </a:r>
            <a:r>
              <a:rPr lang="en-IN" sz="2400" dirty="0" smtClean="0"/>
              <a:t> and other objects such as </a:t>
            </a:r>
            <a:r>
              <a:rPr lang="en-IN" sz="2400" dirty="0" smtClean="0">
                <a:hlinkClick r:id="rId5" tooltip="Fieldset"/>
              </a:rPr>
              <a:t>interactive forms</a:t>
            </a:r>
            <a:r>
              <a:rPr lang="en-IN" sz="2400" dirty="0" smtClean="0"/>
              <a:t> may be embedded into the rendered page.</a:t>
            </a:r>
          </a:p>
          <a:p>
            <a:r>
              <a:rPr lang="en-IN" sz="2400" dirty="0" smtClean="0"/>
              <a:t>-HTML is a </a:t>
            </a:r>
            <a:r>
              <a:rPr lang="en-IN" sz="2400" dirty="0" err="1" smtClean="0">
                <a:hlinkClick r:id="rId2" tooltip="Markup language"/>
              </a:rPr>
              <a:t>markup</a:t>
            </a:r>
            <a:r>
              <a:rPr lang="en-IN" sz="2400" dirty="0" smtClean="0">
                <a:hlinkClick r:id="rId2" tooltip="Markup language"/>
              </a:rPr>
              <a:t> language</a:t>
            </a:r>
            <a:r>
              <a:rPr lang="en-IN" sz="2400" dirty="0" smtClean="0"/>
              <a:t> that </a:t>
            </a:r>
            <a:r>
              <a:rPr lang="en-IN" sz="2400" dirty="0" smtClean="0">
                <a:hlinkClick r:id="rId3" tooltip="Web browser"/>
              </a:rPr>
              <a:t>web browsers</a:t>
            </a:r>
            <a:r>
              <a:rPr lang="en-IN" sz="2400" dirty="0" smtClean="0"/>
              <a:t> use to interpret and </a:t>
            </a:r>
            <a:r>
              <a:rPr lang="en-IN" sz="2400" dirty="0" smtClean="0">
                <a:hlinkClick r:id="rId6" tooltip="Typesetting"/>
              </a:rPr>
              <a:t>compose</a:t>
            </a:r>
            <a:r>
              <a:rPr lang="en-IN" sz="2400" dirty="0" smtClean="0"/>
              <a:t> text, images, and other material into visible or audible web pages.</a:t>
            </a:r>
          </a:p>
          <a:p>
            <a:r>
              <a:rPr lang="en-IN" sz="2400" dirty="0" smtClean="0"/>
              <a:t>-</a:t>
            </a:r>
          </a:p>
          <a:p>
            <a:r>
              <a:rPr lang="en-IN" sz="2400" dirty="0" smtClean="0"/>
              <a:t>-</a:t>
            </a:r>
            <a:r>
              <a:rPr lang="en-IN" sz="2400" b="1" dirty="0" smtClean="0"/>
              <a:t>HTML version timeline</a:t>
            </a:r>
          </a:p>
          <a:p>
            <a:pPr marL="457200" indent="-457200">
              <a:buAutoNum type="arabicParenR"/>
            </a:pPr>
            <a:r>
              <a:rPr lang="en-IN" sz="2400" b="1" dirty="0" smtClean="0"/>
              <a:t>HTML 2  </a:t>
            </a:r>
            <a:r>
              <a:rPr lang="en-IN" sz="2400" dirty="0" smtClean="0"/>
              <a:t>November 24, 1995</a:t>
            </a:r>
          </a:p>
          <a:p>
            <a:r>
              <a:rPr lang="en-IN" sz="2400" b="1" dirty="0" smtClean="0"/>
              <a:t>2) HTML 3 </a:t>
            </a:r>
            <a:r>
              <a:rPr lang="en-IN" sz="2400" dirty="0" smtClean="0"/>
              <a:t>January 14, 1997</a:t>
            </a:r>
          </a:p>
          <a:p>
            <a:r>
              <a:rPr lang="en-IN" sz="2400" dirty="0" smtClean="0"/>
              <a:t>3) </a:t>
            </a:r>
            <a:r>
              <a:rPr lang="en-IN" sz="2400" b="1" dirty="0" smtClean="0"/>
              <a:t>HTML 4 </a:t>
            </a:r>
            <a:r>
              <a:rPr lang="en-IN" sz="2400" dirty="0" smtClean="0"/>
              <a:t>December 18, 1997</a:t>
            </a:r>
          </a:p>
          <a:p>
            <a:r>
              <a:rPr lang="en-IN" sz="2400" dirty="0" smtClean="0"/>
              <a:t>4) </a:t>
            </a:r>
            <a:r>
              <a:rPr lang="en-IN" sz="2400" b="1" dirty="0" smtClean="0"/>
              <a:t>HTML 5 </a:t>
            </a:r>
            <a:r>
              <a:rPr lang="en-IN" sz="2400" i="1" dirty="0" smtClean="0">
                <a:hlinkClick r:id="rId7" tooltip="HTML5"/>
              </a:rPr>
              <a:t>HTML5</a:t>
            </a:r>
            <a:r>
              <a:rPr lang="en-IN" sz="2400" i="1" dirty="0" smtClean="0"/>
              <a:t>  </a:t>
            </a:r>
            <a:r>
              <a:rPr lang="en-IN" sz="2400" dirty="0" smtClean="0"/>
              <a:t>October 28, 2014</a:t>
            </a:r>
          </a:p>
          <a:p>
            <a:r>
              <a:rPr lang="en-IN" sz="2400" dirty="0" smtClean="0"/>
              <a:t/>
            </a:r>
            <a:br>
              <a:rPr lang="en-IN" sz="2400" dirty="0" smtClean="0"/>
            </a:br>
            <a:endParaRPr lang="en-IN" sz="24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524863"/>
          </a:xfrm>
          <a:prstGeom prst="rect">
            <a:avLst/>
          </a:prstGeom>
          <a:noFill/>
        </p:spPr>
        <p:txBody>
          <a:bodyPr wrap="square" rtlCol="0">
            <a:spAutoFit/>
          </a:bodyPr>
          <a:lstStyle/>
          <a:p>
            <a:r>
              <a:rPr lang="en-IN" sz="1000" dirty="0" smtClean="0"/>
              <a:t>Unit No 1: Introduction to Web Essentials                                 [7 Hours] </a:t>
            </a:r>
          </a:p>
          <a:p>
            <a:r>
              <a:rPr lang="en-IN" sz="2400" dirty="0" smtClean="0"/>
              <a:t>-HTML Documents</a:t>
            </a:r>
          </a:p>
          <a:p>
            <a:r>
              <a:rPr lang="en-IN" sz="2400" dirty="0" smtClean="0"/>
              <a:t>All HTML documents must start with a document type declaration: </a:t>
            </a:r>
          </a:p>
          <a:p>
            <a:r>
              <a:rPr lang="en-IN" sz="2400" dirty="0" smtClean="0"/>
              <a:t>&lt;!DOCTYPE html&gt;.</a:t>
            </a:r>
          </a:p>
          <a:p>
            <a:r>
              <a:rPr lang="en-IN" sz="2400" dirty="0" smtClean="0"/>
              <a:t>The HTML document itself begins with &lt;html&gt; and ends with &lt;/html&gt;.</a:t>
            </a:r>
          </a:p>
          <a:p>
            <a:r>
              <a:rPr lang="en-IN" sz="2400" dirty="0" smtClean="0"/>
              <a:t>The visible part of the HTML document is between &lt;body&gt; and &lt;/body&gt;.</a:t>
            </a:r>
          </a:p>
          <a:p>
            <a:r>
              <a:rPr lang="en-IN" sz="2400" dirty="0" smtClean="0"/>
              <a:t>EXAMPLE: </a:t>
            </a:r>
          </a:p>
          <a:p>
            <a:r>
              <a:rPr lang="en-IN" sz="2400" dirty="0" smtClean="0">
                <a:solidFill>
                  <a:srgbClr val="FF0000"/>
                </a:solidFill>
              </a:rPr>
              <a:t>&lt;!DOCTYPE html&gt;</a:t>
            </a:r>
            <a:br>
              <a:rPr lang="en-IN" sz="2400" dirty="0" smtClean="0">
                <a:solidFill>
                  <a:srgbClr val="FF0000"/>
                </a:solidFill>
              </a:rPr>
            </a:br>
            <a:r>
              <a:rPr lang="en-IN" sz="2400" dirty="0" smtClean="0">
                <a:solidFill>
                  <a:srgbClr val="FF0000"/>
                </a:solidFill>
              </a:rPr>
              <a:t>&lt;html&gt;</a:t>
            </a:r>
            <a:br>
              <a:rPr lang="en-IN" sz="2400" dirty="0" smtClean="0">
                <a:solidFill>
                  <a:srgbClr val="FF0000"/>
                </a:solidFill>
              </a:rPr>
            </a:br>
            <a:r>
              <a:rPr lang="en-IN" sz="2400" dirty="0" smtClean="0">
                <a:solidFill>
                  <a:srgbClr val="FF0000"/>
                </a:solidFill>
              </a:rPr>
              <a:t>&lt;body&gt;</a:t>
            </a:r>
            <a:br>
              <a:rPr lang="en-IN" sz="2400" dirty="0" smtClean="0">
                <a:solidFill>
                  <a:srgbClr val="FF0000"/>
                </a:solidFill>
              </a:rPr>
            </a:br>
            <a:r>
              <a:rPr lang="en-IN" sz="2400" dirty="0" smtClean="0">
                <a:solidFill>
                  <a:srgbClr val="FF0000"/>
                </a:solidFill>
              </a:rPr>
              <a:t>&lt;h1&gt;My First Heading&lt;/h1&gt;</a:t>
            </a:r>
            <a:br>
              <a:rPr lang="en-IN" sz="2400" dirty="0" smtClean="0">
                <a:solidFill>
                  <a:srgbClr val="FF0000"/>
                </a:solidFill>
              </a:rPr>
            </a:br>
            <a:r>
              <a:rPr lang="en-IN" sz="2400" dirty="0" smtClean="0">
                <a:solidFill>
                  <a:srgbClr val="FF0000"/>
                </a:solidFill>
              </a:rPr>
              <a:t>&lt;p&gt;My first paragraph.&lt;/p&gt;</a:t>
            </a:r>
            <a:br>
              <a:rPr lang="en-IN" sz="2400" dirty="0" smtClean="0">
                <a:solidFill>
                  <a:srgbClr val="FF0000"/>
                </a:solidFill>
              </a:rPr>
            </a:br>
            <a:r>
              <a:rPr lang="en-IN" sz="2400" dirty="0" smtClean="0">
                <a:solidFill>
                  <a:srgbClr val="FF0000"/>
                </a:solidFill>
              </a:rPr>
              <a:t>&lt;/body&gt;</a:t>
            </a:r>
            <a:br>
              <a:rPr lang="en-IN" sz="2400" dirty="0" smtClean="0">
                <a:solidFill>
                  <a:srgbClr val="FF0000"/>
                </a:solidFill>
              </a:rPr>
            </a:br>
            <a:r>
              <a:rPr lang="en-IN" sz="2400" dirty="0" smtClean="0">
                <a:solidFill>
                  <a:srgbClr val="FF0000"/>
                </a:solidFill>
              </a:rPr>
              <a:t>&lt;/html&gt;</a:t>
            </a:r>
            <a:br>
              <a:rPr lang="en-IN" sz="2400" dirty="0" smtClean="0">
                <a:solidFill>
                  <a:srgbClr val="FF0000"/>
                </a:solidFill>
              </a:rPr>
            </a:br>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43042" y="71414"/>
            <a:ext cx="5715040" cy="369332"/>
          </a:xfrm>
          <a:prstGeom prst="rect">
            <a:avLst/>
          </a:prstGeom>
          <a:noFill/>
        </p:spPr>
        <p:txBody>
          <a:bodyPr wrap="square" rtlCol="0">
            <a:spAutoFit/>
          </a:bodyPr>
          <a:lstStyle/>
          <a:p>
            <a:pPr algn="ctr"/>
            <a:r>
              <a:rPr lang="en-IN" b="1" dirty="0" smtClean="0">
                <a:solidFill>
                  <a:srgbClr val="FFFF00"/>
                </a:solidFill>
                <a:latin typeface="+mj-lt"/>
              </a:rPr>
              <a:t>Web </a:t>
            </a:r>
            <a:r>
              <a:rPr lang="en-IN" b="1" dirty="0" err="1" smtClean="0">
                <a:solidFill>
                  <a:srgbClr val="FFFF00"/>
                </a:solidFill>
                <a:latin typeface="+mj-lt"/>
              </a:rPr>
              <a:t>Developement</a:t>
            </a:r>
            <a:endParaRPr lang="en-IN" b="1" dirty="0">
              <a:solidFill>
                <a:srgbClr val="FFFF00"/>
              </a:solidFill>
              <a:latin typeface="+mj-lt"/>
            </a:endParaRPr>
          </a:p>
        </p:txBody>
      </p:sp>
      <p:sp>
        <p:nvSpPr>
          <p:cNvPr id="8" name="TextBox 7"/>
          <p:cNvSpPr txBox="1"/>
          <p:nvPr/>
        </p:nvSpPr>
        <p:spPr>
          <a:xfrm>
            <a:off x="214282" y="357166"/>
            <a:ext cx="8715436" cy="6894195"/>
          </a:xfrm>
          <a:prstGeom prst="rect">
            <a:avLst/>
          </a:prstGeom>
          <a:noFill/>
        </p:spPr>
        <p:txBody>
          <a:bodyPr wrap="square" rtlCol="0">
            <a:spAutoFit/>
          </a:bodyPr>
          <a:lstStyle/>
          <a:p>
            <a:r>
              <a:rPr lang="en-IN" sz="1000" dirty="0" smtClean="0"/>
              <a:t>Unit No 1: Introduction to Web Essentials                                 [7 Hours] </a:t>
            </a:r>
          </a:p>
          <a:p>
            <a:r>
              <a:rPr lang="en-IN" sz="2400" dirty="0" smtClean="0"/>
              <a:t>-HTML Headings</a:t>
            </a:r>
          </a:p>
          <a:p>
            <a:r>
              <a:rPr lang="en-IN" sz="2400" dirty="0" smtClean="0"/>
              <a:t>HTML headings are defined with the &lt;h1&gt; to &lt;h6&gt; tags.</a:t>
            </a:r>
          </a:p>
          <a:p>
            <a:r>
              <a:rPr lang="en-IN" sz="2400" dirty="0" smtClean="0"/>
              <a:t>Example</a:t>
            </a:r>
            <a:r>
              <a:rPr lang="en-IN" sz="2400" dirty="0" smtClean="0">
                <a:solidFill>
                  <a:srgbClr val="FF0000"/>
                </a:solidFill>
              </a:rPr>
              <a:t>:</a:t>
            </a:r>
          </a:p>
          <a:p>
            <a:r>
              <a:rPr lang="en-IN" sz="2400" dirty="0" smtClean="0">
                <a:solidFill>
                  <a:srgbClr val="FF0000"/>
                </a:solidFill>
              </a:rPr>
              <a:t>h1&gt;This is heading 1&lt;/h1&gt;</a:t>
            </a:r>
            <a:br>
              <a:rPr lang="en-IN" sz="2400" dirty="0" smtClean="0">
                <a:solidFill>
                  <a:srgbClr val="FF0000"/>
                </a:solidFill>
              </a:rPr>
            </a:br>
            <a:r>
              <a:rPr lang="en-IN" sz="2400" dirty="0" smtClean="0">
                <a:solidFill>
                  <a:srgbClr val="FF0000"/>
                </a:solidFill>
              </a:rPr>
              <a:t>&lt;h2&gt;This is heading 2&lt;/h2&gt;</a:t>
            </a:r>
            <a:br>
              <a:rPr lang="en-IN" sz="2400" dirty="0" smtClean="0">
                <a:solidFill>
                  <a:srgbClr val="FF0000"/>
                </a:solidFill>
              </a:rPr>
            </a:br>
            <a:r>
              <a:rPr lang="en-IN" sz="2400" dirty="0" smtClean="0">
                <a:solidFill>
                  <a:srgbClr val="FF0000"/>
                </a:solidFill>
              </a:rPr>
              <a:t>&lt;h3&gt;This is heading 3&lt;/h3&gt;</a:t>
            </a:r>
          </a:p>
          <a:p>
            <a:r>
              <a:rPr lang="en-IN" sz="2400" dirty="0" smtClean="0"/>
              <a:t>HTML Paragraphs</a:t>
            </a:r>
          </a:p>
          <a:p>
            <a:r>
              <a:rPr lang="en-IN" sz="2400" dirty="0" smtClean="0"/>
              <a:t>HTML paragraphs are defined with the &lt;p&gt; tag:</a:t>
            </a:r>
          </a:p>
          <a:p>
            <a:r>
              <a:rPr lang="en-IN" sz="2400" dirty="0" smtClean="0"/>
              <a:t>Example</a:t>
            </a:r>
          </a:p>
          <a:p>
            <a:r>
              <a:rPr lang="en-IN" sz="2400" dirty="0" smtClean="0">
                <a:solidFill>
                  <a:srgbClr val="FF0000"/>
                </a:solidFill>
              </a:rPr>
              <a:t>&lt;p&gt;This is a paragraph.&lt;/p&gt;</a:t>
            </a:r>
            <a:br>
              <a:rPr lang="en-IN" sz="2400" dirty="0" smtClean="0">
                <a:solidFill>
                  <a:srgbClr val="FF0000"/>
                </a:solidFill>
              </a:rPr>
            </a:br>
            <a:r>
              <a:rPr lang="en-IN" sz="2400" dirty="0" smtClean="0">
                <a:solidFill>
                  <a:srgbClr val="FF0000"/>
                </a:solidFill>
              </a:rPr>
              <a:t>&lt;p&gt;This is another paragraph.&lt;/p&gt;</a:t>
            </a:r>
          </a:p>
          <a:p>
            <a:r>
              <a:rPr lang="en-IN" sz="2400" dirty="0" smtClean="0"/>
              <a:t>HTML Links</a:t>
            </a:r>
          </a:p>
          <a:p>
            <a:r>
              <a:rPr lang="en-IN" sz="2400" dirty="0" smtClean="0"/>
              <a:t>HTML links are defined with the &lt;a&gt; tag:</a:t>
            </a:r>
          </a:p>
          <a:p>
            <a:r>
              <a:rPr lang="en-IN" sz="2400" dirty="0" smtClean="0"/>
              <a:t>Example</a:t>
            </a:r>
          </a:p>
          <a:p>
            <a:r>
              <a:rPr lang="en-IN" sz="2400" dirty="0" smtClean="0">
                <a:solidFill>
                  <a:srgbClr val="FF0000"/>
                </a:solidFill>
              </a:rPr>
              <a:t>&lt;a </a:t>
            </a:r>
            <a:r>
              <a:rPr lang="en-IN" sz="2400" dirty="0" err="1" smtClean="0">
                <a:solidFill>
                  <a:srgbClr val="FF0000"/>
                </a:solidFill>
              </a:rPr>
              <a:t>href</a:t>
            </a:r>
            <a:r>
              <a:rPr lang="en-IN" sz="2400" dirty="0" smtClean="0">
                <a:solidFill>
                  <a:srgbClr val="FF0000"/>
                </a:solidFill>
              </a:rPr>
              <a:t>="https://www.csmsscscoe.com"&gt;This is a link&lt;/a&gt;</a:t>
            </a:r>
          </a:p>
          <a:p>
            <a:endParaRPr lang="en-IN" sz="2400" dirty="0" smtClean="0">
              <a:solidFill>
                <a:srgbClr val="FF0000"/>
              </a:solidFill>
            </a:endParaRPr>
          </a:p>
          <a:p>
            <a:endParaRPr lang="en-IN" sz="2400" dirty="0" smtClean="0"/>
          </a:p>
          <a:p>
            <a:endParaRPr lang="en-IN" sz="2400" dirty="0" smtClean="0">
              <a:solidFill>
                <a:srgbClr val="FF000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18371</TotalTime>
  <Words>1857</Words>
  <Application>Microsoft Office PowerPoint</Application>
  <PresentationFormat>On-screen Show (4:3)</PresentationFormat>
  <Paragraphs>519</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Constantia</vt:lpstr>
      <vt:lpstr>inter-bold</vt:lpstr>
      <vt:lpstr>inter-regular</vt:lpstr>
      <vt:lpstr>times new roman</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AD-IV</dc:creator>
  <cp:lastModifiedBy>a</cp:lastModifiedBy>
  <cp:revision>97</cp:revision>
  <dcterms:created xsi:type="dcterms:W3CDTF">2023-02-27T05:58:18Z</dcterms:created>
  <dcterms:modified xsi:type="dcterms:W3CDTF">2023-04-18T05:59:48Z</dcterms:modified>
</cp:coreProperties>
</file>