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6" r:id="rId4"/>
    <p:sldId id="267" r:id="rId5"/>
    <p:sldId id="260" r:id="rId6"/>
    <p:sldId id="263" r:id="rId7"/>
    <p:sldId id="262" r:id="rId8"/>
    <p:sldId id="261" r:id="rId9"/>
    <p:sldId id="265" r:id="rId10"/>
    <p:sldId id="269" r:id="rId11"/>
    <p:sldId id="268" r:id="rId12"/>
    <p:sldId id="264" r:id="rId13"/>
    <p:sldId id="273" r:id="rId14"/>
    <p:sldId id="272" r:id="rId15"/>
    <p:sldId id="271" r:id="rId16"/>
    <p:sldId id="275" r:id="rId17"/>
    <p:sldId id="274" r:id="rId18"/>
    <p:sldId id="277" r:id="rId19"/>
    <p:sldId id="276" r:id="rId20"/>
    <p:sldId id="270" r:id="rId21"/>
    <p:sldId id="280" r:id="rId22"/>
    <p:sldId id="279" r:id="rId23"/>
    <p:sldId id="283" r:id="rId24"/>
    <p:sldId id="282" r:id="rId25"/>
    <p:sldId id="298" r:id="rId26"/>
    <p:sldId id="285" r:id="rId27"/>
    <p:sldId id="284" r:id="rId28"/>
    <p:sldId id="287" r:id="rId29"/>
    <p:sldId id="286" r:id="rId30"/>
    <p:sldId id="290" r:id="rId31"/>
    <p:sldId id="289" r:id="rId32"/>
    <p:sldId id="299" r:id="rId33"/>
    <p:sldId id="288" r:id="rId34"/>
    <p:sldId id="293" r:id="rId35"/>
    <p:sldId id="292" r:id="rId36"/>
    <p:sldId id="291" r:id="rId37"/>
    <p:sldId id="297" r:id="rId38"/>
    <p:sldId id="296" r:id="rId39"/>
    <p:sldId id="295" r:id="rId40"/>
    <p:sldId id="294" r:id="rId41"/>
    <p:sldId id="302" r:id="rId42"/>
    <p:sldId id="303" r:id="rId43"/>
    <p:sldId id="301" r:id="rId44"/>
    <p:sldId id="300" r:id="rId45"/>
    <p:sldId id="310" r:id="rId46"/>
    <p:sldId id="311" r:id="rId47"/>
    <p:sldId id="308" r:id="rId48"/>
    <p:sldId id="309" r:id="rId49"/>
    <p:sldId id="307" r:id="rId50"/>
    <p:sldId id="306" r:id="rId51"/>
    <p:sldId id="305" r:id="rId52"/>
    <p:sldId id="304" r:id="rId53"/>
    <p:sldId id="314" r:id="rId54"/>
    <p:sldId id="313" r:id="rId55"/>
    <p:sldId id="317" r:id="rId56"/>
    <p:sldId id="316" r:id="rId57"/>
    <p:sldId id="315"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EC5E731-D99C-43FD-992B-AEC416E4217D}" type="datetimeFigureOut">
              <a:rPr lang="en-US" smtClean="0"/>
              <a:pPr/>
              <a:t>4/28/2023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2A18D70-1B34-4EEE-BAE2-4409BE1694F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4/28/2023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4/28/2023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4/28/2023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EC5E731-D99C-43FD-992B-AEC416E4217D}" type="datetimeFigureOut">
              <a:rPr lang="en-US" smtClean="0"/>
              <a:pPr/>
              <a:t>4/28/2023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C5E731-D99C-43FD-992B-AEC416E4217D}" type="datetimeFigureOut">
              <a:rPr lang="en-US" smtClean="0"/>
              <a:pPr/>
              <a:t>4/28/2023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EC5E731-D99C-43FD-992B-AEC416E4217D}" type="datetimeFigureOut">
              <a:rPr lang="en-US" smtClean="0"/>
              <a:pPr/>
              <a:t>4/28/2023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C5E731-D99C-43FD-992B-AEC416E4217D}" type="datetimeFigureOut">
              <a:rPr lang="en-US" smtClean="0"/>
              <a:pPr/>
              <a:t>4/28/2023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5E731-D99C-43FD-992B-AEC416E4217D}" type="datetimeFigureOut">
              <a:rPr lang="en-US" smtClean="0"/>
              <a:pPr/>
              <a:t>4/28/2023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C5E731-D99C-43FD-992B-AEC416E4217D}" type="datetimeFigureOut">
              <a:rPr lang="en-US" smtClean="0"/>
              <a:pPr/>
              <a:t>4/28/2023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C5E731-D99C-43FD-992B-AEC416E4217D}" type="datetimeFigureOut">
              <a:rPr lang="en-US" smtClean="0"/>
              <a:pPr/>
              <a:t>4/28/2023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62A18D70-1B34-4EEE-BAE2-4409BE1694FB}"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C5E731-D99C-43FD-992B-AEC416E4217D}" type="datetimeFigureOut">
              <a:rPr lang="en-US" smtClean="0"/>
              <a:pPr/>
              <a:t>4/28/2023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2A18D70-1B34-4EEE-BAE2-4409BE1694FB}"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geeksforgeeks.org/server-side-client-side-programm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javatpoint.com/javascript-object-create-method" TargetMode="External"/><Relationship Id="rId7" Type="http://schemas.openxmlformats.org/officeDocument/2006/relationships/hyperlink" Target="https://www.javatpoint.com/javascript-object-freeze-method" TargetMode="External"/><Relationship Id="rId2" Type="http://schemas.openxmlformats.org/officeDocument/2006/relationships/hyperlink" Target="https://www.javatpoint.com/javascript-object-assign-method" TargetMode="External"/><Relationship Id="rId1" Type="http://schemas.openxmlformats.org/officeDocument/2006/relationships/slideLayout" Target="../slideLayouts/slideLayout1.xml"/><Relationship Id="rId6" Type="http://schemas.openxmlformats.org/officeDocument/2006/relationships/hyperlink" Target="https://www.javatpoint.com/javascript-object-entries-method" TargetMode="External"/><Relationship Id="rId5" Type="http://schemas.openxmlformats.org/officeDocument/2006/relationships/hyperlink" Target="https://www.javatpoint.com/javascript-object-defineproperties-method" TargetMode="External"/><Relationship Id="rId4" Type="http://schemas.openxmlformats.org/officeDocument/2006/relationships/hyperlink" Target="https://www.javatpoint.com/javascript-object-defineproperty-method"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www.javatpoint.com/javascript-objects" TargetMode="External"/><Relationship Id="rId3" Type="http://schemas.openxmlformats.org/officeDocument/2006/relationships/hyperlink" Target="https://www.javatpoint.com/javascript-object-getownpropertydescriptors-method" TargetMode="External"/><Relationship Id="rId7" Type="http://schemas.openxmlformats.org/officeDocument/2006/relationships/hyperlink" Target="https://www.javatpoint.com/javascript-object-is-method" TargetMode="External"/><Relationship Id="rId2" Type="http://schemas.openxmlformats.org/officeDocument/2006/relationships/hyperlink" Target="https://www.javatpoint.com/javascript-object-getownpropertydescriptor-method" TargetMode="External"/><Relationship Id="rId1" Type="http://schemas.openxmlformats.org/officeDocument/2006/relationships/slideLayout" Target="../slideLayouts/slideLayout1.xml"/><Relationship Id="rId6" Type="http://schemas.openxmlformats.org/officeDocument/2006/relationships/hyperlink" Target="https://www.javatpoint.com/javascript-object-getprototypeof-method" TargetMode="External"/><Relationship Id="rId5" Type="http://schemas.openxmlformats.org/officeDocument/2006/relationships/hyperlink" Target="https://www.javatpoint.com/javascript-object-getownpropertysymbols-method" TargetMode="External"/><Relationship Id="rId4" Type="http://schemas.openxmlformats.org/officeDocument/2006/relationships/hyperlink" Target="https://www.javatpoint.com/javascript-object-getownpropertynames-method"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javatpoint.com/javascript-object-preventextensions-method" TargetMode="External"/><Relationship Id="rId2" Type="http://schemas.openxmlformats.org/officeDocument/2006/relationships/hyperlink" Target="https://www.javatpoint.com/javascript-objects" TargetMode="External"/><Relationship Id="rId1" Type="http://schemas.openxmlformats.org/officeDocument/2006/relationships/slideLayout" Target="../slideLayouts/slideLayout1.xml"/><Relationship Id="rId6" Type="http://schemas.openxmlformats.org/officeDocument/2006/relationships/hyperlink" Target="https://www.javatpoint.com/javascript-object-values-method" TargetMode="External"/><Relationship Id="rId5" Type="http://schemas.openxmlformats.org/officeDocument/2006/relationships/hyperlink" Target="https://www.javatpoint.com/javascript-object-setprototypeof-method" TargetMode="External"/><Relationship Id="rId4" Type="http://schemas.openxmlformats.org/officeDocument/2006/relationships/hyperlink" Target="https://www.javatpoint.com/javascript-object-seal-metho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javatpoint.com/html-tutorial" TargetMode="External"/><Relationship Id="rId2" Type="http://schemas.openxmlformats.org/officeDocument/2006/relationships/hyperlink" Target="https://www.javatpoint.com/javascript-tutorial"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www.javatpoint.com/html-tutorial" TargetMode="External"/><Relationship Id="rId2" Type="http://schemas.openxmlformats.org/officeDocument/2006/relationships/hyperlink" Target="https://www.javatpoint.com/javascript-tutorial"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hyperlink" Target="https://www.javatpoint.com/javascript-tutoria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s://www.javatpoint.com/javascript-function" TargetMode="Externa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en.wikipedia.org/wiki/HTML" TargetMode="External"/><Relationship Id="rId2" Type="http://schemas.openxmlformats.org/officeDocument/2006/relationships/hyperlink" Target="https://en.wikipedia.org/wiki/JavaScript_library" TargetMode="External"/><Relationship Id="rId1" Type="http://schemas.openxmlformats.org/officeDocument/2006/relationships/slideLayout" Target="../slideLayouts/slideLayout1.xml"/><Relationship Id="rId6" Type="http://schemas.openxmlformats.org/officeDocument/2006/relationships/hyperlink" Target="https://en.wikipedia.org/wiki/CSS_animation" TargetMode="External"/><Relationship Id="rId5" Type="http://schemas.openxmlformats.org/officeDocument/2006/relationships/hyperlink" Target="https://en.wikipedia.org/wiki/Event_handling" TargetMode="External"/><Relationship Id="rId4" Type="http://schemas.openxmlformats.org/officeDocument/2006/relationships/hyperlink" Target="https://en.wikipedia.org/wiki/Document_Object_Mode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hyperlink" Target="https://jquery.com/download/" TargetMode="Externa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s://www.tutorialrepublic.com/codelab.php?topic=jquery&amp;file=set-the-duration-of-fade-in-and-out-effects" TargetMode="External"/><Relationship Id="rId2" Type="http://schemas.openxmlformats.org/officeDocument/2006/relationships/hyperlink" Target="https://www.tutorialrepublic.com/codelab.php?topic=jquery&amp;file=fade-in-and-out-effects" TargetMode="External"/><Relationship Id="rId1" Type="http://schemas.openxmlformats.org/officeDocument/2006/relationships/slideLayout" Target="../slideLayouts/slideLayout1.xml"/><Relationship Id="rId6" Type="http://schemas.openxmlformats.org/officeDocument/2006/relationships/hyperlink" Target="https://www.tutorialrepublic.com/codelab.php?topic=jquery&amp;file=fade-to-effect" TargetMode="External"/><Relationship Id="rId5" Type="http://schemas.openxmlformats.org/officeDocument/2006/relationships/hyperlink" Target="https://www.tutorialrepublic.com/codelab.php?topic=jquery&amp;file=set-the-duration-of-fade-toggle-effect" TargetMode="External"/><Relationship Id="rId4" Type="http://schemas.openxmlformats.org/officeDocument/2006/relationships/hyperlink" Target="https://www.tutorialrepublic.com/codelab.php?topic=jquery&amp;file=fade-toggle-effect" TargetMode="External"/></Relationships>
</file>

<file path=ppt/slides/_rels/slide51.xml.rels><?xml version="1.0" encoding="UTF-8" standalone="yes"?>
<Relationships xmlns="http://schemas.openxmlformats.org/package/2006/relationships"><Relationship Id="rId2" Type="http://schemas.openxmlformats.org/officeDocument/2006/relationships/hyperlink" Target="https://en.wikipedia.org/wiki/Google" TargetMode="Externa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5770811"/>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r>
              <a:rPr lang="en-US" sz="2100" dirty="0">
                <a:solidFill>
                  <a:srgbClr val="FFFF00"/>
                </a:solidFill>
              </a:rPr>
              <a:t>Introduction</a:t>
            </a:r>
            <a:r>
              <a:rPr lang="en-US" dirty="0" smtClean="0"/>
              <a:t>:</a:t>
            </a:r>
          </a:p>
          <a:p>
            <a:r>
              <a:rPr lang="en-US" dirty="0" smtClean="0"/>
              <a:t>-Java-Script </a:t>
            </a:r>
            <a:r>
              <a:rPr lang="en-US" dirty="0"/>
              <a:t>(JS) is the most popular lightweight, interpreted compiled programming language. It can be used for both </a:t>
            </a:r>
            <a:r>
              <a:rPr lang="en-US" dirty="0">
                <a:hlinkClick r:id="rId2"/>
              </a:rPr>
              <a:t>Client-side</a:t>
            </a:r>
            <a:r>
              <a:rPr lang="en-US" dirty="0"/>
              <a:t> as well as </a:t>
            </a:r>
            <a:r>
              <a:rPr lang="en-US" dirty="0">
                <a:hlinkClick r:id="rId2"/>
              </a:rPr>
              <a:t>Server-side</a:t>
            </a:r>
            <a:r>
              <a:rPr lang="en-US" dirty="0"/>
              <a:t> developments. </a:t>
            </a:r>
            <a:r>
              <a:rPr lang="en-US" dirty="0" smtClean="0"/>
              <a:t>Java-Script </a:t>
            </a:r>
            <a:r>
              <a:rPr lang="en-US" dirty="0"/>
              <a:t>also known as a scripting language for web pages</a:t>
            </a:r>
            <a:r>
              <a:rPr lang="en-US" dirty="0" smtClean="0"/>
              <a:t>.</a:t>
            </a:r>
          </a:p>
          <a:p>
            <a:r>
              <a:rPr lang="en-US" dirty="0" smtClean="0">
                <a:solidFill>
                  <a:srgbClr val="FFFF00"/>
                </a:solidFill>
              </a:rPr>
              <a:t>Why to use JAVA SCRIPT:</a:t>
            </a:r>
          </a:p>
          <a:p>
            <a:r>
              <a:rPr lang="en-US" dirty="0" smtClean="0"/>
              <a:t>-Java-Script </a:t>
            </a:r>
            <a:r>
              <a:rPr lang="en-US" dirty="0"/>
              <a:t>is used by many </a:t>
            </a:r>
            <a:r>
              <a:rPr lang="en-US" dirty="0" smtClean="0"/>
              <a:t>developers, </a:t>
            </a:r>
            <a:r>
              <a:rPr lang="en-US" dirty="0"/>
              <a:t>and the number is increasing day by day. </a:t>
            </a:r>
            <a:endParaRPr lang="en-US" dirty="0" smtClean="0"/>
          </a:p>
          <a:p>
            <a:pPr marL="285750" indent="-285750">
              <a:buFontTx/>
              <a:buChar char="-"/>
            </a:pPr>
            <a:r>
              <a:rPr lang="en-US" dirty="0" smtClean="0"/>
              <a:t>It </a:t>
            </a:r>
            <a:r>
              <a:rPr lang="en-US" dirty="0"/>
              <a:t>is preferred over any other programming language by most developers. </a:t>
            </a:r>
            <a:endParaRPr lang="en-US" dirty="0" smtClean="0"/>
          </a:p>
          <a:p>
            <a:pPr marL="285750" indent="-285750">
              <a:buFontTx/>
              <a:buChar char="-"/>
            </a:pPr>
            <a:r>
              <a:rPr lang="en-US" dirty="0" smtClean="0"/>
              <a:t>Also</a:t>
            </a:r>
            <a:r>
              <a:rPr lang="en-US" dirty="0"/>
              <a:t>, major tech companies like Microsoft, </a:t>
            </a:r>
            <a:r>
              <a:rPr lang="en-US" dirty="0" err="1"/>
              <a:t>Uber</a:t>
            </a:r>
            <a:r>
              <a:rPr lang="en-US" dirty="0"/>
              <a:t>, Google, Netflix, and Meta use </a:t>
            </a:r>
            <a:r>
              <a:rPr lang="en-US" dirty="0" smtClean="0"/>
              <a:t>Java-Script </a:t>
            </a:r>
            <a:r>
              <a:rPr lang="en-US" dirty="0"/>
              <a:t>in their projects</a:t>
            </a:r>
            <a:r>
              <a:rPr lang="en-US" dirty="0" smtClean="0"/>
              <a:t>.</a:t>
            </a:r>
          </a:p>
          <a:p>
            <a:pPr fontAlgn="base"/>
            <a:r>
              <a:rPr lang="en-US" dirty="0" smtClean="0">
                <a:solidFill>
                  <a:srgbClr val="FFFF00"/>
                </a:solidFill>
              </a:rPr>
              <a:t>Java-Script </a:t>
            </a:r>
            <a:r>
              <a:rPr lang="en-US" dirty="0">
                <a:solidFill>
                  <a:srgbClr val="FFFF00"/>
                </a:solidFill>
              </a:rPr>
              <a:t>can be added to your HTML file in two ways:</a:t>
            </a:r>
          </a:p>
          <a:p>
            <a:pPr fontAlgn="base"/>
            <a:r>
              <a:rPr lang="en-US" dirty="0"/>
              <a:t>Internal </a:t>
            </a:r>
            <a:r>
              <a:rPr lang="en-US" dirty="0" smtClean="0"/>
              <a:t>Java-Script &amp; External Java-Script :</a:t>
            </a:r>
            <a:endParaRPr lang="en-US" dirty="0"/>
          </a:p>
          <a:p>
            <a:pPr marL="342900" indent="-342900" fontAlgn="base">
              <a:buAutoNum type="arabicParenR"/>
            </a:pPr>
            <a:r>
              <a:rPr lang="en-US" b="1" dirty="0" smtClean="0"/>
              <a:t>Internal Java-Script:</a:t>
            </a:r>
            <a:r>
              <a:rPr lang="en-US" dirty="0"/>
              <a:t> We can add JS code directly to our HTML file by writing the code inside the &lt;script&gt; &amp; &lt;/script&gt;. The &lt;script&gt; tag can either be placed inside the &lt;head&gt; or the &lt;body&gt; tag according to the requirement</a:t>
            </a:r>
            <a:r>
              <a:rPr lang="en-US" dirty="0" smtClean="0"/>
              <a:t>.</a:t>
            </a:r>
          </a:p>
          <a:p>
            <a:pPr marL="342900" indent="-342900" fontAlgn="base">
              <a:buAutoNum type="arabicParenR"/>
            </a:pPr>
            <a:endParaRPr lang="en-US" dirty="0" smtClean="0"/>
          </a:p>
          <a:p>
            <a:pPr marL="342900" indent="-342900" fontAlgn="base">
              <a:buAutoNum type="arabicParenR"/>
            </a:pPr>
            <a:r>
              <a:rPr lang="en-US" b="1" dirty="0" smtClean="0"/>
              <a:t>External Java-Script:</a:t>
            </a:r>
            <a:r>
              <a:rPr lang="en-US" dirty="0"/>
              <a:t> We can create the file with a .</a:t>
            </a:r>
            <a:r>
              <a:rPr lang="en-US" dirty="0" err="1"/>
              <a:t>js</a:t>
            </a:r>
            <a:r>
              <a:rPr lang="en-US" dirty="0"/>
              <a:t> extension and paste the JS code inside of it. After creating the file, add this file in &lt;script </a:t>
            </a:r>
            <a:r>
              <a:rPr lang="en-US" dirty="0" err="1"/>
              <a:t>src</a:t>
            </a:r>
            <a:r>
              <a:rPr lang="en-US" dirty="0"/>
              <a:t>=”file_name.js”&gt; tag, and this &lt;</a:t>
            </a:r>
            <a:r>
              <a:rPr lang="en-US" dirty="0" err="1"/>
              <a:t>sctipt</a:t>
            </a:r>
            <a:r>
              <a:rPr lang="en-US" dirty="0"/>
              <a:t>&gt; can import inside &lt;head&gt; or &lt;body&gt; tag of the HTML file</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5032147"/>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dirty="0" smtClean="0">
                <a:solidFill>
                  <a:srgbClr val="FFFF00"/>
                </a:solidFill>
              </a:rPr>
              <a:t>-</a:t>
            </a:r>
            <a:r>
              <a:rPr lang="en-US" dirty="0"/>
              <a:t> </a:t>
            </a:r>
            <a:r>
              <a:rPr lang="en-US" sz="2400" dirty="0">
                <a:solidFill>
                  <a:srgbClr val="FFFF00"/>
                </a:solidFill>
              </a:rPr>
              <a:t>JavaScript Operators</a:t>
            </a:r>
            <a:endParaRPr lang="en-US" dirty="0">
              <a:solidFill>
                <a:srgbClr val="FFFF00"/>
              </a:solidFill>
            </a:endParaRPr>
          </a:p>
          <a:p>
            <a:r>
              <a:rPr lang="en-US" dirty="0"/>
              <a:t>JavaScript operators are symbols that are used to perform operations on operands. For example</a:t>
            </a:r>
            <a:r>
              <a:rPr lang="en-US" dirty="0" smtClean="0"/>
              <a:t>:</a:t>
            </a:r>
          </a:p>
          <a:p>
            <a:r>
              <a:rPr lang="en-US" dirty="0">
                <a:solidFill>
                  <a:srgbClr val="FFFF00"/>
                </a:solidFill>
              </a:rPr>
              <a:t>There are following types of operators in JavaScript.</a:t>
            </a:r>
          </a:p>
          <a:p>
            <a:pPr marL="342900" indent="-342900">
              <a:buFont typeface="+mj-lt"/>
              <a:buAutoNum type="arabicPeriod"/>
            </a:pPr>
            <a:r>
              <a:rPr lang="en-US" dirty="0" smtClean="0"/>
              <a:t>Arithmetic Operators</a:t>
            </a:r>
          </a:p>
          <a:p>
            <a:pPr marL="342900" indent="-342900">
              <a:buFont typeface="+mj-lt"/>
              <a:buAutoNum type="arabicPeriod"/>
            </a:pPr>
            <a:r>
              <a:rPr lang="en-US" dirty="0" smtClean="0"/>
              <a:t>Comparison </a:t>
            </a:r>
            <a:r>
              <a:rPr lang="en-US" dirty="0"/>
              <a:t>(Relational) </a:t>
            </a:r>
            <a:r>
              <a:rPr lang="en-US" dirty="0" smtClean="0"/>
              <a:t>Operators</a:t>
            </a:r>
          </a:p>
          <a:p>
            <a:pPr marL="342900" indent="-342900">
              <a:buFont typeface="+mj-lt"/>
              <a:buAutoNum type="arabicPeriod"/>
            </a:pPr>
            <a:r>
              <a:rPr lang="en-US" dirty="0" smtClean="0"/>
              <a:t>Bitwise </a:t>
            </a:r>
            <a:r>
              <a:rPr lang="en-US" dirty="0"/>
              <a:t>Operators</a:t>
            </a:r>
          </a:p>
          <a:p>
            <a:pPr marL="342900" indent="-342900">
              <a:buFont typeface="+mj-lt"/>
              <a:buAutoNum type="arabicPeriod"/>
            </a:pPr>
            <a:r>
              <a:rPr lang="en-US" dirty="0"/>
              <a:t>Logical Operators</a:t>
            </a:r>
          </a:p>
          <a:p>
            <a:pPr marL="342900" indent="-342900">
              <a:buFont typeface="+mj-lt"/>
              <a:buAutoNum type="arabicPeriod"/>
            </a:pPr>
            <a:r>
              <a:rPr lang="en-US" dirty="0"/>
              <a:t>Assignment Operators</a:t>
            </a:r>
          </a:p>
          <a:p>
            <a:pPr marL="342900" indent="-342900">
              <a:buFont typeface="+mj-lt"/>
              <a:buAutoNum type="arabicPeriod"/>
            </a:pPr>
            <a:r>
              <a:rPr lang="en-US" dirty="0"/>
              <a:t>Special Operators</a:t>
            </a:r>
          </a:p>
          <a:p>
            <a:endParaRPr lang="en-US" dirty="0"/>
          </a:p>
          <a:p>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1950351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2723823"/>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dirty="0" smtClean="0">
                <a:solidFill>
                  <a:srgbClr val="FFFF00"/>
                </a:solidFill>
              </a:rPr>
              <a:t>1) </a:t>
            </a:r>
            <a:r>
              <a:rPr lang="en-US" dirty="0">
                <a:solidFill>
                  <a:srgbClr val="FFFF00"/>
                </a:solidFill>
              </a:rPr>
              <a:t>JavaScript Arithmetic Operators</a:t>
            </a:r>
          </a:p>
          <a:p>
            <a:r>
              <a:rPr lang="en-US" dirty="0"/>
              <a:t>Arithmetic operators are used to perform arithmetic operations on the operands. The following operators are known as JavaScript arithmetic operators.</a:t>
            </a:r>
          </a:p>
          <a:p>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858935789"/>
              </p:ext>
            </p:extLst>
          </p:nvPr>
        </p:nvGraphicFramePr>
        <p:xfrm>
          <a:off x="323529" y="1988836"/>
          <a:ext cx="8320437" cy="4392491"/>
        </p:xfrm>
        <a:graphic>
          <a:graphicData uri="http://schemas.openxmlformats.org/drawingml/2006/table">
            <a:tbl>
              <a:tblPr/>
              <a:tblGrid>
                <a:gridCol w="2149175"/>
                <a:gridCol w="2865568"/>
                <a:gridCol w="3305694"/>
              </a:tblGrid>
              <a:tr h="611198">
                <a:tc>
                  <a:txBody>
                    <a:bodyPr/>
                    <a:lstStyle/>
                    <a:p>
                      <a:pPr algn="ctr" fontAlgn="t"/>
                      <a:r>
                        <a:rPr lang="en-US" sz="1800" dirty="0">
                          <a:solidFill>
                            <a:srgbClr val="000000"/>
                          </a:solidFill>
                          <a:effectLst/>
                          <a:latin typeface="times new roman" panose="02020603050405020304" pitchFamily="18" charset="0"/>
                        </a:rPr>
                        <a:t>Operator</a:t>
                      </a:r>
                    </a:p>
                  </a:txBody>
                  <a:tcPr marL="111655" marR="111655" marT="111655" marB="111655">
                    <a:lnL w="9525" cap="flat" cmpd="sng" algn="ctr">
                      <a:solidFill>
                        <a:srgbClr val="08C87D"/>
                      </a:solidFill>
                      <a:prstDash val="solid"/>
                      <a:round/>
                      <a:headEnd type="none" w="med" len="med"/>
                      <a:tailEnd type="none" w="med" len="med"/>
                    </a:lnL>
                    <a:lnR w="9525" cap="flat" cmpd="sng" algn="ctr">
                      <a:solidFill>
                        <a:srgbClr val="08C87D"/>
                      </a:solidFill>
                      <a:prstDash val="solid"/>
                      <a:round/>
                      <a:headEnd type="none" w="med" len="med"/>
                      <a:tailEnd type="none" w="med" len="med"/>
                    </a:lnR>
                    <a:lnT w="9525" cap="flat" cmpd="sng" algn="ctr">
                      <a:solidFill>
                        <a:srgbClr val="08C87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800">
                          <a:solidFill>
                            <a:srgbClr val="000000"/>
                          </a:solidFill>
                          <a:effectLst/>
                          <a:latin typeface="times new roman" panose="02020603050405020304" pitchFamily="18" charset="0"/>
                        </a:rPr>
                        <a:t>Description</a:t>
                      </a:r>
                    </a:p>
                  </a:txBody>
                  <a:tcPr marL="111655" marR="111655" marT="111655" marB="111655">
                    <a:lnL w="9525" cap="flat" cmpd="sng" algn="ctr">
                      <a:solidFill>
                        <a:srgbClr val="08C87D"/>
                      </a:solidFill>
                      <a:prstDash val="solid"/>
                      <a:round/>
                      <a:headEnd type="none" w="med" len="med"/>
                      <a:tailEnd type="none" w="med" len="med"/>
                    </a:lnL>
                    <a:lnR w="9525" cap="flat" cmpd="sng" algn="ctr">
                      <a:solidFill>
                        <a:srgbClr val="08C87D"/>
                      </a:solidFill>
                      <a:prstDash val="solid"/>
                      <a:round/>
                      <a:headEnd type="none" w="med" len="med"/>
                      <a:tailEnd type="none" w="med" len="med"/>
                    </a:lnR>
                    <a:lnT w="9525" cap="flat" cmpd="sng" algn="ctr">
                      <a:solidFill>
                        <a:srgbClr val="08C87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800">
                          <a:solidFill>
                            <a:srgbClr val="000000"/>
                          </a:solidFill>
                          <a:effectLst/>
                          <a:latin typeface="times new roman" panose="02020603050405020304" pitchFamily="18" charset="0"/>
                        </a:rPr>
                        <a:t>Example</a:t>
                      </a:r>
                    </a:p>
                  </a:txBody>
                  <a:tcPr marL="111655" marR="111655" marT="111655" marB="111655">
                    <a:lnL w="9525" cap="flat" cmpd="sng" algn="ctr">
                      <a:solidFill>
                        <a:srgbClr val="08C87D"/>
                      </a:solidFill>
                      <a:prstDash val="solid"/>
                      <a:round/>
                      <a:headEnd type="none" w="med" len="med"/>
                      <a:tailEnd type="none" w="med" len="med"/>
                    </a:lnL>
                    <a:lnR w="9525" cap="flat" cmpd="sng" algn="ctr">
                      <a:solidFill>
                        <a:srgbClr val="08C87D"/>
                      </a:solidFill>
                      <a:prstDash val="solid"/>
                      <a:round/>
                      <a:headEnd type="none" w="med" len="med"/>
                      <a:tailEnd type="none" w="med" len="med"/>
                    </a:lnR>
                    <a:lnT w="9525" cap="flat" cmpd="sng" algn="ctr">
                      <a:solidFill>
                        <a:srgbClr val="08C87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19775">
                <a:tc>
                  <a:txBody>
                    <a:bodyPr/>
                    <a:lstStyle/>
                    <a:p>
                      <a:pPr algn="ctr" fontAlgn="t"/>
                      <a:r>
                        <a:rPr lang="en-US" sz="1800" dirty="0">
                          <a:solidFill>
                            <a:srgbClr val="333333"/>
                          </a:solidFill>
                          <a:effectLst/>
                          <a:latin typeface="inter-regular"/>
                        </a:rPr>
                        <a: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inter-regular"/>
                        </a:rPr>
                        <a:t>Addition</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inter-regular"/>
                        </a:rPr>
                        <a:t>10+20 = 30</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9775">
                <a:tc>
                  <a:txBody>
                    <a:bodyPr/>
                    <a:lstStyle/>
                    <a:p>
                      <a:pPr algn="ctr" fontAlgn="t"/>
                      <a:r>
                        <a:rPr lang="en-US" sz="1800" dirty="0">
                          <a:solidFill>
                            <a:srgbClr val="333333"/>
                          </a:solidFill>
                          <a:effectLst/>
                          <a:latin typeface="inter-regular"/>
                        </a:rPr>
                        <a: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inter-regular"/>
                        </a:rPr>
                        <a:t>Subtraction</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inter-regular"/>
                        </a:rPr>
                        <a:t>20-10 = 10</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9775">
                <a:tc>
                  <a:txBody>
                    <a:bodyPr/>
                    <a:lstStyle/>
                    <a:p>
                      <a:pPr algn="ctr" fontAlgn="t"/>
                      <a:r>
                        <a:rPr lang="en-US" sz="1800" dirty="0">
                          <a:solidFill>
                            <a:srgbClr val="333333"/>
                          </a:solidFill>
                          <a:effectLst/>
                          <a:latin typeface="inter-regular"/>
                        </a:rPr>
                        <a: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dirty="0">
                          <a:solidFill>
                            <a:srgbClr val="333333"/>
                          </a:solidFill>
                          <a:effectLst/>
                          <a:latin typeface="inter-regular"/>
                        </a:rPr>
                        <a:t>Multiplication</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inter-regular"/>
                        </a:rPr>
                        <a:t>10*20 = 200</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9775">
                <a:tc>
                  <a:txBody>
                    <a:bodyPr/>
                    <a:lstStyle/>
                    <a:p>
                      <a:pPr algn="ctr" fontAlgn="t"/>
                      <a:r>
                        <a:rPr lang="en-US" sz="1800">
                          <a:solidFill>
                            <a:srgbClr val="333333"/>
                          </a:solidFill>
                          <a:effectLst/>
                          <a:latin typeface="inter-regular"/>
                        </a:rPr>
                        <a: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dirty="0">
                          <a:solidFill>
                            <a:srgbClr val="333333"/>
                          </a:solidFill>
                          <a:effectLst/>
                          <a:latin typeface="inter-regular"/>
                        </a:rPr>
                        <a:t>Division</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inter-regular"/>
                        </a:rPr>
                        <a:t>20/10 = 2</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9775">
                <a:tc>
                  <a:txBody>
                    <a:bodyPr/>
                    <a:lstStyle/>
                    <a:p>
                      <a:pPr algn="ctr" fontAlgn="t"/>
                      <a:r>
                        <a:rPr lang="en-US" sz="1800">
                          <a:solidFill>
                            <a:srgbClr val="333333"/>
                          </a:solidFill>
                          <a:effectLst/>
                          <a:latin typeface="inter-regular"/>
                        </a:rPr>
                        <a: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dirty="0">
                          <a:solidFill>
                            <a:srgbClr val="333333"/>
                          </a:solidFill>
                          <a:effectLst/>
                          <a:latin typeface="inter-regular"/>
                        </a:rPr>
                        <a:t>Modulus (Remainder)</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inter-regular"/>
                        </a:rPr>
                        <a:t>20%10 = 0</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62643">
                <a:tc>
                  <a:txBody>
                    <a:bodyPr/>
                    <a:lstStyle/>
                    <a:p>
                      <a:pPr algn="ctr" fontAlgn="t"/>
                      <a:r>
                        <a:rPr lang="en-US" sz="1800">
                          <a:solidFill>
                            <a:srgbClr val="333333"/>
                          </a:solidFill>
                          <a:effectLst/>
                          <a:latin typeface="inter-regular"/>
                        </a:rPr>
                        <a: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dirty="0">
                          <a:solidFill>
                            <a:srgbClr val="333333"/>
                          </a:solidFill>
                          <a:effectLst/>
                          <a:latin typeface="inter-regular"/>
                        </a:rPr>
                        <a:t>Increment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dirty="0" err="1">
                          <a:solidFill>
                            <a:srgbClr val="333333"/>
                          </a:solidFill>
                          <a:effectLst/>
                          <a:latin typeface="inter-regular"/>
                        </a:rPr>
                        <a:t>var</a:t>
                      </a:r>
                      <a:r>
                        <a:rPr lang="en-US" sz="1800" dirty="0">
                          <a:solidFill>
                            <a:srgbClr val="333333"/>
                          </a:solidFill>
                          <a:effectLst/>
                          <a:latin typeface="inter-regular"/>
                        </a:rPr>
                        <a:t> a=10; a++; Now a = 11</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9775">
                <a:tc>
                  <a:txBody>
                    <a:bodyPr/>
                    <a:lstStyle/>
                    <a:p>
                      <a:pPr algn="ctr" fontAlgn="t"/>
                      <a:r>
                        <a:rPr lang="en-US" sz="1800">
                          <a:solidFill>
                            <a:srgbClr val="333333"/>
                          </a:solidFill>
                          <a:effectLst/>
                          <a:latin typeface="inter-regular"/>
                        </a:rPr>
                        <a: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dirty="0">
                          <a:solidFill>
                            <a:srgbClr val="333333"/>
                          </a:solidFill>
                          <a:effectLst/>
                          <a:latin typeface="inter-regular"/>
                        </a:rPr>
                        <a:t>Decrement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dirty="0" err="1">
                          <a:solidFill>
                            <a:srgbClr val="333333"/>
                          </a:solidFill>
                          <a:effectLst/>
                          <a:latin typeface="inter-regular"/>
                        </a:rPr>
                        <a:t>var</a:t>
                      </a:r>
                      <a:r>
                        <a:rPr lang="en-US" sz="1800" dirty="0">
                          <a:solidFill>
                            <a:srgbClr val="333333"/>
                          </a:solidFill>
                          <a:effectLst/>
                          <a:latin typeface="inter-regular"/>
                        </a:rPr>
                        <a:t> a=10; a--; Now a = 9</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82327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3000821"/>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dirty="0" smtClean="0">
                <a:solidFill>
                  <a:srgbClr val="FFFF00"/>
                </a:solidFill>
              </a:rPr>
              <a:t>-</a:t>
            </a:r>
            <a:r>
              <a:rPr lang="en-US" dirty="0"/>
              <a:t> </a:t>
            </a:r>
            <a:r>
              <a:rPr lang="en-US" dirty="0">
                <a:solidFill>
                  <a:srgbClr val="FFFF00"/>
                </a:solidFill>
              </a:rPr>
              <a:t>JavaScript Comparison Operators</a:t>
            </a:r>
          </a:p>
          <a:p>
            <a:r>
              <a:rPr lang="en-US" dirty="0"/>
              <a:t>The JavaScript comparison operator compares the two operands. The comparison operators are as follows</a:t>
            </a:r>
            <a:r>
              <a:rPr lang="en-US" dirty="0" smtClean="0"/>
              <a:t>:</a:t>
            </a:r>
          </a:p>
          <a:p>
            <a:endParaRPr lang="en-US" dirty="0"/>
          </a:p>
          <a:p>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00106467"/>
              </p:ext>
            </p:extLst>
          </p:nvPr>
        </p:nvGraphicFramePr>
        <p:xfrm>
          <a:off x="457200" y="2051130"/>
          <a:ext cx="8186766" cy="4618232"/>
        </p:xfrm>
        <a:graphic>
          <a:graphicData uri="http://schemas.openxmlformats.org/drawingml/2006/table">
            <a:tbl>
              <a:tblPr/>
              <a:tblGrid>
                <a:gridCol w="2728922"/>
                <a:gridCol w="2728922"/>
                <a:gridCol w="2728922"/>
              </a:tblGrid>
              <a:tr h="552777">
                <a:tc>
                  <a:txBody>
                    <a:bodyPr/>
                    <a:lstStyle/>
                    <a:p>
                      <a:pPr algn="ctr" fontAlgn="t"/>
                      <a:r>
                        <a:rPr lang="en-US" sz="1800" dirty="0">
                          <a:solidFill>
                            <a:srgbClr val="000000"/>
                          </a:solidFill>
                          <a:effectLst/>
                          <a:latin typeface="times new roman" panose="02020603050405020304" pitchFamily="18" charset="0"/>
                        </a:rPr>
                        <a:t>Operator</a:t>
                      </a:r>
                    </a:p>
                  </a:txBody>
                  <a:tcPr marL="111655" marR="111655" marT="111655" marB="111655">
                    <a:lnL w="9525" cap="flat" cmpd="sng" algn="ctr">
                      <a:solidFill>
                        <a:srgbClr val="A8B286"/>
                      </a:solidFill>
                      <a:prstDash val="solid"/>
                      <a:round/>
                      <a:headEnd type="none" w="med" len="med"/>
                      <a:tailEnd type="none" w="med" len="med"/>
                    </a:lnL>
                    <a:lnR w="9525" cap="flat" cmpd="sng" algn="ctr">
                      <a:solidFill>
                        <a:srgbClr val="A8B286"/>
                      </a:solidFill>
                      <a:prstDash val="solid"/>
                      <a:round/>
                      <a:headEnd type="none" w="med" len="med"/>
                      <a:tailEnd type="none" w="med" len="med"/>
                    </a:lnR>
                    <a:lnT w="9525" cap="flat" cmpd="sng" algn="ctr">
                      <a:solidFill>
                        <a:srgbClr val="A8B2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800">
                          <a:solidFill>
                            <a:srgbClr val="000000"/>
                          </a:solidFill>
                          <a:effectLst/>
                          <a:latin typeface="times new roman" panose="02020603050405020304" pitchFamily="18" charset="0"/>
                        </a:rPr>
                        <a:t>Description</a:t>
                      </a:r>
                    </a:p>
                  </a:txBody>
                  <a:tcPr marL="111655" marR="111655" marT="111655" marB="111655">
                    <a:lnL w="9525" cap="flat" cmpd="sng" algn="ctr">
                      <a:solidFill>
                        <a:srgbClr val="A8B286"/>
                      </a:solidFill>
                      <a:prstDash val="solid"/>
                      <a:round/>
                      <a:headEnd type="none" w="med" len="med"/>
                      <a:tailEnd type="none" w="med" len="med"/>
                    </a:lnL>
                    <a:lnR w="9525" cap="flat" cmpd="sng" algn="ctr">
                      <a:solidFill>
                        <a:srgbClr val="A8B286"/>
                      </a:solidFill>
                      <a:prstDash val="solid"/>
                      <a:round/>
                      <a:headEnd type="none" w="med" len="med"/>
                      <a:tailEnd type="none" w="med" len="med"/>
                    </a:lnR>
                    <a:lnT w="9525" cap="flat" cmpd="sng" algn="ctr">
                      <a:solidFill>
                        <a:srgbClr val="A8B2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800">
                          <a:solidFill>
                            <a:srgbClr val="000000"/>
                          </a:solidFill>
                          <a:effectLst/>
                          <a:latin typeface="times new roman" panose="02020603050405020304" pitchFamily="18" charset="0"/>
                        </a:rPr>
                        <a:t>Example</a:t>
                      </a:r>
                    </a:p>
                  </a:txBody>
                  <a:tcPr marL="111655" marR="111655" marT="111655" marB="111655">
                    <a:lnL w="9525" cap="flat" cmpd="sng" algn="ctr">
                      <a:solidFill>
                        <a:srgbClr val="A8B286"/>
                      </a:solidFill>
                      <a:prstDash val="solid"/>
                      <a:round/>
                      <a:headEnd type="none" w="med" len="med"/>
                      <a:tailEnd type="none" w="med" len="med"/>
                    </a:lnL>
                    <a:lnR w="9525" cap="flat" cmpd="sng" algn="ctr">
                      <a:solidFill>
                        <a:srgbClr val="A8B286"/>
                      </a:solidFill>
                      <a:prstDash val="solid"/>
                      <a:round/>
                      <a:headEnd type="none" w="med" len="med"/>
                      <a:tailEnd type="none" w="med" len="med"/>
                    </a:lnR>
                    <a:lnT w="9525" cap="flat" cmpd="sng" algn="ctr">
                      <a:solidFill>
                        <a:srgbClr val="A8B2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70092">
                <a:tc>
                  <a:txBody>
                    <a:bodyPr/>
                    <a:lstStyle/>
                    <a:p>
                      <a:pPr algn="ctr" fontAlgn="t"/>
                      <a:r>
                        <a:rPr lang="en-US" sz="1800">
                          <a:solidFill>
                            <a:srgbClr val="333333"/>
                          </a:solidFill>
                          <a:effectLst/>
                          <a:latin typeface="inter-regular"/>
                        </a:rPr>
                        <a: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inter-regular"/>
                        </a:rPr>
                        <a:t>Is equal to</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inter-regular"/>
                        </a:rPr>
                        <a:t>10==20 = false</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74811">
                <a:tc>
                  <a:txBody>
                    <a:bodyPr/>
                    <a:lstStyle/>
                    <a:p>
                      <a:pPr algn="ctr" fontAlgn="t"/>
                      <a:r>
                        <a:rPr lang="en-US" sz="1800" dirty="0">
                          <a:solidFill>
                            <a:srgbClr val="333333"/>
                          </a:solidFill>
                          <a:effectLst/>
                          <a:latin typeface="inter-regular"/>
                        </a:rPr>
                        <a: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inter-regular"/>
                        </a:rPr>
                        <a:t>Identical (equal and of same type)</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inter-regular"/>
                        </a:rPr>
                        <a:t>10==20 = false</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70092">
                <a:tc>
                  <a:txBody>
                    <a:bodyPr/>
                    <a:lstStyle/>
                    <a:p>
                      <a:pPr algn="ctr" fontAlgn="t"/>
                      <a:r>
                        <a:rPr lang="en-US" sz="1800">
                          <a:solidFill>
                            <a:srgbClr val="333333"/>
                          </a:solidFill>
                          <a:effectLst/>
                          <a:latin typeface="inter-regular"/>
                        </a:rPr>
                        <a: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inter-regular"/>
                        </a:rPr>
                        <a:t>Not equal to</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inter-regular"/>
                        </a:rPr>
                        <a:t>10!=20 = true</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70092">
                <a:tc>
                  <a:txBody>
                    <a:bodyPr/>
                    <a:lstStyle/>
                    <a:p>
                      <a:pPr algn="ctr" fontAlgn="t"/>
                      <a:r>
                        <a:rPr lang="en-US" sz="1800">
                          <a:solidFill>
                            <a:srgbClr val="333333"/>
                          </a:solidFill>
                          <a:effectLst/>
                          <a:latin typeface="inter-regular"/>
                        </a:rPr>
                        <a: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inter-regular"/>
                        </a:rPr>
                        <a:t>Not Identical</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inter-regular"/>
                        </a:rPr>
                        <a:t>20!==20 = false</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70092">
                <a:tc>
                  <a:txBody>
                    <a:bodyPr/>
                    <a:lstStyle/>
                    <a:p>
                      <a:pPr algn="ctr" fontAlgn="t"/>
                      <a:r>
                        <a:rPr lang="en-US" sz="1800">
                          <a:solidFill>
                            <a:srgbClr val="333333"/>
                          </a:solidFill>
                          <a:effectLst/>
                          <a:latin typeface="inter-regular"/>
                        </a:rPr>
                        <a:t>&gt;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inter-regular"/>
                        </a:rPr>
                        <a:t>Greater than</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inter-regular"/>
                        </a:rPr>
                        <a:t>20&gt;10 = true</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70092">
                <a:tc>
                  <a:txBody>
                    <a:bodyPr/>
                    <a:lstStyle/>
                    <a:p>
                      <a:pPr algn="ctr" fontAlgn="t"/>
                      <a:r>
                        <a:rPr lang="en-US" sz="1800">
                          <a:solidFill>
                            <a:srgbClr val="333333"/>
                          </a:solidFill>
                          <a:effectLst/>
                          <a:latin typeface="inter-regular"/>
                        </a:rPr>
                        <a:t>&gt;=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inter-regular"/>
                        </a:rPr>
                        <a:t>Greater than or equal to</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inter-regular"/>
                        </a:rPr>
                        <a:t>20&gt;=10 = true</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70092">
                <a:tc>
                  <a:txBody>
                    <a:bodyPr/>
                    <a:lstStyle/>
                    <a:p>
                      <a:pPr algn="ctr" fontAlgn="t"/>
                      <a:r>
                        <a:rPr lang="en-US" sz="1800">
                          <a:solidFill>
                            <a:srgbClr val="333333"/>
                          </a:solidFill>
                          <a:effectLst/>
                          <a:latin typeface="inter-regular"/>
                        </a:rPr>
                        <a:t>&lt;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inter-regular"/>
                        </a:rPr>
                        <a:t>Less than</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inter-regular"/>
                        </a:rPr>
                        <a:t>20&lt;10 = false</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70092">
                <a:tc>
                  <a:txBody>
                    <a:bodyPr/>
                    <a:lstStyle/>
                    <a:p>
                      <a:pPr algn="ctr" fontAlgn="t"/>
                      <a:r>
                        <a:rPr lang="en-US" sz="1800">
                          <a:solidFill>
                            <a:srgbClr val="333333"/>
                          </a:solidFill>
                          <a:effectLst/>
                          <a:latin typeface="inter-regular"/>
                        </a:rPr>
                        <a:t>&lt;=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inter-regular"/>
                        </a:rPr>
                        <a:t>Less than or equal to</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dirty="0">
                          <a:solidFill>
                            <a:srgbClr val="333333"/>
                          </a:solidFill>
                          <a:effectLst/>
                          <a:latin typeface="inter-regular"/>
                        </a:rPr>
                        <a:t>20&lt;=10 = false</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375109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2723823"/>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dirty="0" smtClean="0">
                <a:solidFill>
                  <a:srgbClr val="FFFF00"/>
                </a:solidFill>
              </a:rPr>
              <a:t>-</a:t>
            </a:r>
            <a:r>
              <a:rPr lang="en-US" dirty="0"/>
              <a:t> </a:t>
            </a:r>
            <a:r>
              <a:rPr lang="en-US" dirty="0">
                <a:solidFill>
                  <a:srgbClr val="FFFF00"/>
                </a:solidFill>
              </a:rPr>
              <a:t>JavaScript Bitwise Operators</a:t>
            </a:r>
          </a:p>
          <a:p>
            <a:r>
              <a:rPr lang="en-US" dirty="0"/>
              <a:t>The bitwise operators perform bitwise operations on operands. The bitwise operators are as follows:</a:t>
            </a:r>
          </a:p>
          <a:p>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250575108"/>
              </p:ext>
            </p:extLst>
          </p:nvPr>
        </p:nvGraphicFramePr>
        <p:xfrm>
          <a:off x="457200" y="2040084"/>
          <a:ext cx="8291265" cy="4701284"/>
        </p:xfrm>
        <a:graphic>
          <a:graphicData uri="http://schemas.openxmlformats.org/drawingml/2006/table">
            <a:tbl>
              <a:tblPr/>
              <a:tblGrid>
                <a:gridCol w="2763755"/>
                <a:gridCol w="2763755"/>
                <a:gridCol w="2763755"/>
              </a:tblGrid>
              <a:tr h="513356">
                <a:tc>
                  <a:txBody>
                    <a:bodyPr/>
                    <a:lstStyle/>
                    <a:p>
                      <a:pPr algn="ctr" fontAlgn="t"/>
                      <a:r>
                        <a:rPr lang="en-US" sz="1800" dirty="0">
                          <a:solidFill>
                            <a:srgbClr val="000000"/>
                          </a:solidFill>
                          <a:effectLst/>
                          <a:latin typeface="times new roman" panose="02020603050405020304" pitchFamily="18" charset="0"/>
                        </a:rPr>
                        <a:t>Operator</a:t>
                      </a:r>
                    </a:p>
                  </a:txBody>
                  <a:tcPr marL="111655" marR="111655" marT="111655" marB="111655">
                    <a:lnL w="9525" cap="flat" cmpd="sng" algn="ctr">
                      <a:solidFill>
                        <a:srgbClr val="98C572"/>
                      </a:solidFill>
                      <a:prstDash val="solid"/>
                      <a:round/>
                      <a:headEnd type="none" w="med" len="med"/>
                      <a:tailEnd type="none" w="med" len="med"/>
                    </a:lnL>
                    <a:lnR w="9525" cap="flat" cmpd="sng" algn="ctr">
                      <a:solidFill>
                        <a:srgbClr val="98C572"/>
                      </a:solidFill>
                      <a:prstDash val="solid"/>
                      <a:round/>
                      <a:headEnd type="none" w="med" len="med"/>
                      <a:tailEnd type="none" w="med" len="med"/>
                    </a:lnR>
                    <a:lnT w="9525" cap="flat" cmpd="sng" algn="ctr">
                      <a:solidFill>
                        <a:srgbClr val="98C57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800">
                          <a:solidFill>
                            <a:srgbClr val="000000"/>
                          </a:solidFill>
                          <a:effectLst/>
                          <a:latin typeface="times new roman" panose="02020603050405020304" pitchFamily="18" charset="0"/>
                        </a:rPr>
                        <a:t>Description</a:t>
                      </a:r>
                    </a:p>
                  </a:txBody>
                  <a:tcPr marL="111655" marR="111655" marT="111655" marB="111655">
                    <a:lnL w="9525" cap="flat" cmpd="sng" algn="ctr">
                      <a:solidFill>
                        <a:srgbClr val="98C572"/>
                      </a:solidFill>
                      <a:prstDash val="solid"/>
                      <a:round/>
                      <a:headEnd type="none" w="med" len="med"/>
                      <a:tailEnd type="none" w="med" len="med"/>
                    </a:lnL>
                    <a:lnR w="9525" cap="flat" cmpd="sng" algn="ctr">
                      <a:solidFill>
                        <a:srgbClr val="98C572"/>
                      </a:solidFill>
                      <a:prstDash val="solid"/>
                      <a:round/>
                      <a:headEnd type="none" w="med" len="med"/>
                      <a:tailEnd type="none" w="med" len="med"/>
                    </a:lnR>
                    <a:lnT w="9525" cap="flat" cmpd="sng" algn="ctr">
                      <a:solidFill>
                        <a:srgbClr val="98C57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800">
                          <a:solidFill>
                            <a:srgbClr val="000000"/>
                          </a:solidFill>
                          <a:effectLst/>
                          <a:latin typeface="times new roman" panose="02020603050405020304" pitchFamily="18" charset="0"/>
                        </a:rPr>
                        <a:t>Example</a:t>
                      </a:r>
                    </a:p>
                  </a:txBody>
                  <a:tcPr marL="111655" marR="111655" marT="111655" marB="111655">
                    <a:lnL w="9525" cap="flat" cmpd="sng" algn="ctr">
                      <a:solidFill>
                        <a:srgbClr val="98C572"/>
                      </a:solidFill>
                      <a:prstDash val="solid"/>
                      <a:round/>
                      <a:headEnd type="none" w="med" len="med"/>
                      <a:tailEnd type="none" w="med" len="med"/>
                    </a:lnL>
                    <a:lnR w="9525" cap="flat" cmpd="sng" algn="ctr">
                      <a:solidFill>
                        <a:srgbClr val="98C572"/>
                      </a:solidFill>
                      <a:prstDash val="solid"/>
                      <a:round/>
                      <a:headEnd type="none" w="med" len="med"/>
                      <a:tailEnd type="none" w="med" len="med"/>
                    </a:lnR>
                    <a:lnT w="9525" cap="flat" cmpd="sng" algn="ctr">
                      <a:solidFill>
                        <a:srgbClr val="98C57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719556">
                <a:tc>
                  <a:txBody>
                    <a:bodyPr/>
                    <a:lstStyle/>
                    <a:p>
                      <a:pPr algn="ctr" fontAlgn="t"/>
                      <a:r>
                        <a:rPr lang="en-US" sz="1800">
                          <a:solidFill>
                            <a:srgbClr val="333333"/>
                          </a:solidFill>
                          <a:effectLst/>
                          <a:latin typeface="inter-regular"/>
                        </a:rPr>
                        <a:t>&amp;</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inter-regular"/>
                        </a:rPr>
                        <a:t>Bitwise AND</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da-DK" sz="1800">
                          <a:solidFill>
                            <a:srgbClr val="333333"/>
                          </a:solidFill>
                          <a:effectLst/>
                          <a:latin typeface="inter-regular"/>
                        </a:rPr>
                        <a:t>(10==20 &amp; 20==33) = false</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19556">
                <a:tc>
                  <a:txBody>
                    <a:bodyPr/>
                    <a:lstStyle/>
                    <a:p>
                      <a:pPr algn="ctr" fontAlgn="t"/>
                      <a:r>
                        <a:rPr lang="en-US" sz="1800" dirty="0">
                          <a:solidFill>
                            <a:srgbClr val="333333"/>
                          </a:solidFill>
                          <a:effectLst/>
                          <a:latin typeface="inter-regular"/>
                        </a:rPr>
                        <a: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inter-regular"/>
                        </a:rPr>
                        <a:t>Bitwise OR</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da-DK" sz="1800">
                          <a:solidFill>
                            <a:srgbClr val="333333"/>
                          </a:solidFill>
                          <a:effectLst/>
                          <a:latin typeface="inter-regular"/>
                        </a:rPr>
                        <a:t>(10==20 | 20==33) = false</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19556">
                <a:tc>
                  <a:txBody>
                    <a:bodyPr/>
                    <a:lstStyle/>
                    <a:p>
                      <a:pPr algn="ctr" fontAlgn="t"/>
                      <a:r>
                        <a:rPr lang="en-US" sz="1800">
                          <a:solidFill>
                            <a:srgbClr val="333333"/>
                          </a:solidFill>
                          <a:effectLst/>
                          <a:latin typeface="inter-regular"/>
                        </a:rPr>
                        <a: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inter-regular"/>
                        </a:rPr>
                        <a:t>Bitwise XOR</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da-DK" sz="1800">
                          <a:solidFill>
                            <a:srgbClr val="333333"/>
                          </a:solidFill>
                          <a:effectLst/>
                          <a:latin typeface="inter-regular"/>
                        </a:rPr>
                        <a:t>(10==20 ^ 20==33) = false</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36568">
                <a:tc>
                  <a:txBody>
                    <a:bodyPr/>
                    <a:lstStyle/>
                    <a:p>
                      <a:pPr algn="ctr" fontAlgn="t"/>
                      <a:r>
                        <a:rPr lang="en-US" sz="1800">
                          <a:solidFill>
                            <a:srgbClr val="333333"/>
                          </a:solidFill>
                          <a:effectLst/>
                          <a:latin typeface="inter-regular"/>
                        </a:rPr>
                        <a: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inter-regular"/>
                        </a:rPr>
                        <a:t>Bitwise NOT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inter-regular"/>
                        </a:rPr>
                        <a:t>(~10) = -10</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36568">
                <a:tc>
                  <a:txBody>
                    <a:bodyPr/>
                    <a:lstStyle/>
                    <a:p>
                      <a:pPr algn="ctr" fontAlgn="t"/>
                      <a:r>
                        <a:rPr lang="en-US" sz="1800">
                          <a:solidFill>
                            <a:srgbClr val="333333"/>
                          </a:solidFill>
                          <a:effectLst/>
                          <a:latin typeface="inter-regular"/>
                        </a:rPr>
                        <a:t>&lt;&lt;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inter-regular"/>
                        </a:rPr>
                        <a:t>Bitwise Left Shift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inter-regular"/>
                        </a:rPr>
                        <a:t>(10&lt;&lt;2) = 40</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36568">
                <a:tc>
                  <a:txBody>
                    <a:bodyPr/>
                    <a:lstStyle/>
                    <a:p>
                      <a:pPr algn="ctr" fontAlgn="t"/>
                      <a:r>
                        <a:rPr lang="en-US" sz="1800">
                          <a:solidFill>
                            <a:srgbClr val="333333"/>
                          </a:solidFill>
                          <a:effectLst/>
                          <a:latin typeface="inter-regular"/>
                        </a:rPr>
                        <a:t>&gt;&gt;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inter-regular"/>
                        </a:rPr>
                        <a:t>Bitwise Right Shift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inter-regular"/>
                        </a:rPr>
                        <a:t>(10&gt;&gt;2) = 2</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19556">
                <a:tc>
                  <a:txBody>
                    <a:bodyPr/>
                    <a:lstStyle/>
                    <a:p>
                      <a:pPr algn="ctr" fontAlgn="t"/>
                      <a:r>
                        <a:rPr lang="en-US" sz="1800">
                          <a:solidFill>
                            <a:srgbClr val="333333"/>
                          </a:solidFill>
                          <a:effectLst/>
                          <a:latin typeface="inter-regular"/>
                        </a:rPr>
                        <a:t>&gt;&gt;&gt;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inter-regular"/>
                        </a:rPr>
                        <a:t>Bitwise Right Shift with Zero</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dirty="0">
                          <a:solidFill>
                            <a:srgbClr val="333333"/>
                          </a:solidFill>
                          <a:effectLst/>
                          <a:latin typeface="inter-regular"/>
                        </a:rPr>
                        <a:t>(10&gt;&gt;&gt;2) = 2</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01673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2723823"/>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dirty="0" smtClean="0">
                <a:solidFill>
                  <a:srgbClr val="FFFF00"/>
                </a:solidFill>
              </a:rPr>
              <a:t>-</a:t>
            </a:r>
            <a:r>
              <a:rPr lang="en-US" dirty="0">
                <a:solidFill>
                  <a:srgbClr val="FFFF00"/>
                </a:solidFill>
              </a:rPr>
              <a:t> JavaScript Logical Operators</a:t>
            </a:r>
          </a:p>
          <a:p>
            <a:r>
              <a:rPr lang="en-US" dirty="0"/>
              <a:t>The following operators are known as JavaScript logical operators.</a:t>
            </a:r>
          </a:p>
          <a:p>
            <a:endParaRPr lang="en-US" dirty="0" smtClean="0">
              <a:solidFill>
                <a:srgbClr val="FFFF00"/>
              </a:solidFill>
            </a:endParaRPr>
          </a:p>
          <a:p>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740098972"/>
              </p:ext>
            </p:extLst>
          </p:nvPr>
        </p:nvGraphicFramePr>
        <p:xfrm>
          <a:off x="214282" y="1923063"/>
          <a:ext cx="8229600" cy="2290456"/>
        </p:xfrm>
        <a:graphic>
          <a:graphicData uri="http://schemas.openxmlformats.org/drawingml/2006/table">
            <a:tbl>
              <a:tblPr/>
              <a:tblGrid>
                <a:gridCol w="1837438"/>
                <a:gridCol w="2520280"/>
                <a:gridCol w="3871882"/>
              </a:tblGrid>
              <a:tr h="491281">
                <a:tc>
                  <a:txBody>
                    <a:bodyPr/>
                    <a:lstStyle/>
                    <a:p>
                      <a:pPr algn="ctr" fontAlgn="t"/>
                      <a:r>
                        <a:rPr lang="en-US" sz="1800" dirty="0">
                          <a:solidFill>
                            <a:srgbClr val="000000"/>
                          </a:solidFill>
                          <a:effectLst/>
                          <a:latin typeface="times new roman" panose="02020603050405020304" pitchFamily="18" charset="0"/>
                        </a:rPr>
                        <a:t>Operator</a:t>
                      </a:r>
                    </a:p>
                  </a:txBody>
                  <a:tcPr marL="111655" marR="111655" marT="111655" marB="111655">
                    <a:lnL w="9525" cap="flat" cmpd="sng" algn="ctr">
                      <a:solidFill>
                        <a:srgbClr val="385C73"/>
                      </a:solidFill>
                      <a:prstDash val="solid"/>
                      <a:round/>
                      <a:headEnd type="none" w="med" len="med"/>
                      <a:tailEnd type="none" w="med" len="med"/>
                    </a:lnL>
                    <a:lnR w="9525" cap="flat" cmpd="sng" algn="ctr">
                      <a:solidFill>
                        <a:srgbClr val="385C73"/>
                      </a:solidFill>
                      <a:prstDash val="solid"/>
                      <a:round/>
                      <a:headEnd type="none" w="med" len="med"/>
                      <a:tailEnd type="none" w="med" len="med"/>
                    </a:lnR>
                    <a:lnT w="9525" cap="flat" cmpd="sng" algn="ctr">
                      <a:solidFill>
                        <a:srgbClr val="385C7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800">
                          <a:solidFill>
                            <a:srgbClr val="000000"/>
                          </a:solidFill>
                          <a:effectLst/>
                          <a:latin typeface="times new roman" panose="02020603050405020304" pitchFamily="18" charset="0"/>
                        </a:rPr>
                        <a:t>Description</a:t>
                      </a:r>
                    </a:p>
                  </a:txBody>
                  <a:tcPr marL="111655" marR="111655" marT="111655" marB="111655">
                    <a:lnL w="9525" cap="flat" cmpd="sng" algn="ctr">
                      <a:solidFill>
                        <a:srgbClr val="385C73"/>
                      </a:solidFill>
                      <a:prstDash val="solid"/>
                      <a:round/>
                      <a:headEnd type="none" w="med" len="med"/>
                      <a:tailEnd type="none" w="med" len="med"/>
                    </a:lnL>
                    <a:lnR w="9525" cap="flat" cmpd="sng" algn="ctr">
                      <a:solidFill>
                        <a:srgbClr val="385C73"/>
                      </a:solidFill>
                      <a:prstDash val="solid"/>
                      <a:round/>
                      <a:headEnd type="none" w="med" len="med"/>
                      <a:tailEnd type="none" w="med" len="med"/>
                    </a:lnR>
                    <a:lnT w="9525" cap="flat" cmpd="sng" algn="ctr">
                      <a:solidFill>
                        <a:srgbClr val="385C7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800">
                          <a:solidFill>
                            <a:srgbClr val="000000"/>
                          </a:solidFill>
                          <a:effectLst/>
                          <a:latin typeface="times new roman" panose="02020603050405020304" pitchFamily="18" charset="0"/>
                        </a:rPr>
                        <a:t>Example</a:t>
                      </a:r>
                    </a:p>
                  </a:txBody>
                  <a:tcPr marL="111655" marR="111655" marT="111655" marB="111655">
                    <a:lnL w="9525" cap="flat" cmpd="sng" algn="ctr">
                      <a:solidFill>
                        <a:srgbClr val="385C73"/>
                      </a:solidFill>
                      <a:prstDash val="solid"/>
                      <a:round/>
                      <a:headEnd type="none" w="med" len="med"/>
                      <a:tailEnd type="none" w="med" len="med"/>
                    </a:lnL>
                    <a:lnR w="9525" cap="flat" cmpd="sng" algn="ctr">
                      <a:solidFill>
                        <a:srgbClr val="385C73"/>
                      </a:solidFill>
                      <a:prstDash val="solid"/>
                      <a:round/>
                      <a:headEnd type="none" w="med" len="med"/>
                      <a:tailEnd type="none" w="med" len="med"/>
                    </a:lnR>
                    <a:lnT w="9525" cap="flat" cmpd="sng" algn="ctr">
                      <a:solidFill>
                        <a:srgbClr val="385C7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84816">
                <a:tc>
                  <a:txBody>
                    <a:bodyPr/>
                    <a:lstStyle/>
                    <a:p>
                      <a:pPr algn="ctr" fontAlgn="t"/>
                      <a:r>
                        <a:rPr lang="en-US" sz="1800">
                          <a:solidFill>
                            <a:srgbClr val="333333"/>
                          </a:solidFill>
                          <a:effectLst/>
                          <a:latin typeface="inter-regular"/>
                        </a:rPr>
                        <a:t>&amp;&amp;</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inter-regular"/>
                        </a:rPr>
                        <a:t>Logical AND</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da-DK" sz="1800">
                          <a:solidFill>
                            <a:srgbClr val="333333"/>
                          </a:solidFill>
                          <a:effectLst/>
                          <a:latin typeface="inter-regular"/>
                        </a:rPr>
                        <a:t>(10==20 &amp;&amp; 20==33) = false</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84816">
                <a:tc>
                  <a:txBody>
                    <a:bodyPr/>
                    <a:lstStyle/>
                    <a:p>
                      <a:pPr algn="ctr" fontAlgn="t"/>
                      <a:r>
                        <a:rPr lang="en-US" sz="1800">
                          <a:solidFill>
                            <a:srgbClr val="333333"/>
                          </a:solidFill>
                          <a:effectLst/>
                          <a:latin typeface="inter-regular"/>
                        </a:rPr>
                        <a: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333333"/>
                          </a:solidFill>
                          <a:effectLst/>
                          <a:latin typeface="inter-regular"/>
                        </a:rPr>
                        <a:t>Logical OR</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da-DK" sz="1800">
                          <a:solidFill>
                            <a:srgbClr val="333333"/>
                          </a:solidFill>
                          <a:effectLst/>
                          <a:latin typeface="inter-regular"/>
                        </a:rPr>
                        <a:t>(10==20 || 20==33) = false</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16845">
                <a:tc>
                  <a:txBody>
                    <a:bodyPr/>
                    <a:lstStyle/>
                    <a:p>
                      <a:pPr algn="ctr" fontAlgn="t"/>
                      <a:r>
                        <a:rPr lang="en-US" sz="1800">
                          <a:solidFill>
                            <a:srgbClr val="333333"/>
                          </a:solidFill>
                          <a:effectLst/>
                          <a:latin typeface="inter-regular"/>
                        </a:rPr>
                        <a: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333333"/>
                          </a:solidFill>
                          <a:effectLst/>
                          <a:latin typeface="inter-regular"/>
                        </a:rPr>
                        <a:t>Logical Not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dirty="0">
                          <a:solidFill>
                            <a:srgbClr val="333333"/>
                          </a:solidFill>
                          <a:effectLst/>
                          <a:latin typeface="inter-regular"/>
                        </a:rPr>
                        <a:t>!(10==20) = true</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590171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2723823"/>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dirty="0" smtClean="0">
                <a:solidFill>
                  <a:srgbClr val="FFFF00"/>
                </a:solidFill>
              </a:rPr>
              <a:t>-</a:t>
            </a:r>
            <a:r>
              <a:rPr lang="en-US" dirty="0">
                <a:solidFill>
                  <a:srgbClr val="FFFF00"/>
                </a:solidFill>
              </a:rPr>
              <a:t> JavaScript Assignment Operators</a:t>
            </a:r>
          </a:p>
          <a:p>
            <a:r>
              <a:rPr lang="en-US" dirty="0"/>
              <a:t>The following operators are known as JavaScript assignment operators.</a:t>
            </a:r>
          </a:p>
          <a:p>
            <a:endParaRPr lang="en-US" dirty="0" smtClean="0">
              <a:solidFill>
                <a:srgbClr val="FFFF00"/>
              </a:solidFill>
            </a:endParaRPr>
          </a:p>
          <a:p>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535679132"/>
              </p:ext>
            </p:extLst>
          </p:nvPr>
        </p:nvGraphicFramePr>
        <p:xfrm>
          <a:off x="214282" y="1673662"/>
          <a:ext cx="8750206" cy="5067706"/>
        </p:xfrm>
        <a:graphic>
          <a:graphicData uri="http://schemas.openxmlformats.org/drawingml/2006/table">
            <a:tbl>
              <a:tblPr/>
              <a:tblGrid>
                <a:gridCol w="1056059"/>
                <a:gridCol w="7694147"/>
              </a:tblGrid>
              <a:tr h="369708">
                <a:tc>
                  <a:txBody>
                    <a:bodyPr/>
                    <a:lstStyle/>
                    <a:p>
                      <a:pPr algn="ctr" fontAlgn="t"/>
                      <a:r>
                        <a:rPr lang="en-US" sz="1400" dirty="0">
                          <a:solidFill>
                            <a:srgbClr val="000000"/>
                          </a:solidFill>
                          <a:effectLst/>
                          <a:latin typeface="times new roman" panose="02020603050405020304" pitchFamily="18" charset="0"/>
                        </a:rPr>
                        <a:t>Operator</a:t>
                      </a:r>
                    </a:p>
                  </a:txBody>
                  <a:tcPr marL="76738" marR="76738" marT="76738" marB="76738">
                    <a:lnL w="9525" cap="flat" cmpd="sng" algn="ctr">
                      <a:solidFill>
                        <a:srgbClr val="20291A"/>
                      </a:solidFill>
                      <a:prstDash val="solid"/>
                      <a:round/>
                      <a:headEnd type="none" w="med" len="med"/>
                      <a:tailEnd type="none" w="med" len="med"/>
                    </a:lnL>
                    <a:lnR w="9525" cap="flat" cmpd="sng" algn="ctr">
                      <a:solidFill>
                        <a:srgbClr val="20291A"/>
                      </a:solidFill>
                      <a:prstDash val="solid"/>
                      <a:round/>
                      <a:headEnd type="none" w="med" len="med"/>
                      <a:tailEnd type="none" w="med" len="med"/>
                    </a:lnR>
                    <a:lnT w="9525" cap="flat" cmpd="sng" algn="ctr">
                      <a:solidFill>
                        <a:srgbClr val="20291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400">
                          <a:solidFill>
                            <a:srgbClr val="000000"/>
                          </a:solidFill>
                          <a:effectLst/>
                          <a:latin typeface="times new roman" panose="02020603050405020304" pitchFamily="18" charset="0"/>
                        </a:rPr>
                        <a:t>Description</a:t>
                      </a:r>
                    </a:p>
                  </a:txBody>
                  <a:tcPr marL="76738" marR="76738" marT="76738" marB="76738">
                    <a:lnL w="9525" cap="flat" cmpd="sng" algn="ctr">
                      <a:solidFill>
                        <a:srgbClr val="20291A"/>
                      </a:solidFill>
                      <a:prstDash val="solid"/>
                      <a:round/>
                      <a:headEnd type="none" w="med" len="med"/>
                      <a:tailEnd type="none" w="med" len="med"/>
                    </a:lnL>
                    <a:lnR w="9525" cap="flat" cmpd="sng" algn="ctr">
                      <a:solidFill>
                        <a:srgbClr val="20291A"/>
                      </a:solidFill>
                      <a:prstDash val="solid"/>
                      <a:round/>
                      <a:headEnd type="none" w="med" len="med"/>
                      <a:tailEnd type="none" w="med" len="med"/>
                    </a:lnR>
                    <a:lnT w="9525" cap="flat" cmpd="sng" algn="ctr">
                      <a:solidFill>
                        <a:srgbClr val="20291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15351">
                <a:tc>
                  <a:txBody>
                    <a:bodyPr/>
                    <a:lstStyle/>
                    <a:p>
                      <a:pPr algn="ctr" fontAlgn="t"/>
                      <a:r>
                        <a:rPr lang="en-US" sz="1800" dirty="0">
                          <a:solidFill>
                            <a:srgbClr val="333333"/>
                          </a:solidFill>
                          <a:effectLst/>
                          <a:latin typeface="inter-regular"/>
                        </a:rPr>
                        <a:t>(?:)</a:t>
                      </a:r>
                    </a:p>
                  </a:txBody>
                  <a:tcPr marL="51159" marR="51159" marT="51159" marB="51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333333"/>
                          </a:solidFill>
                          <a:effectLst/>
                          <a:latin typeface="inter-regular"/>
                        </a:rPr>
                        <a:t>Conditional Operator returns value based on the condition. It is like if-else.</a:t>
                      </a:r>
                    </a:p>
                  </a:txBody>
                  <a:tcPr marL="51159" marR="51159" marT="51159" marB="51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17009">
                <a:tc>
                  <a:txBody>
                    <a:bodyPr/>
                    <a:lstStyle/>
                    <a:p>
                      <a:pPr algn="ctr" fontAlgn="t"/>
                      <a:r>
                        <a:rPr lang="en-US" sz="1800" dirty="0">
                          <a:solidFill>
                            <a:srgbClr val="333333"/>
                          </a:solidFill>
                          <a:effectLst/>
                          <a:latin typeface="inter-regular"/>
                        </a:rPr>
                        <a:t>,</a:t>
                      </a:r>
                    </a:p>
                  </a:txBody>
                  <a:tcPr marL="51159" marR="51159" marT="51159" marB="51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333333"/>
                          </a:solidFill>
                          <a:effectLst/>
                          <a:latin typeface="inter-regular"/>
                        </a:rPr>
                        <a:t>Comma Operator allows multiple expressions to be evaluated as single statement.</a:t>
                      </a:r>
                    </a:p>
                  </a:txBody>
                  <a:tcPr marL="51159" marR="51159" marT="51159" marB="51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5351">
                <a:tc>
                  <a:txBody>
                    <a:bodyPr/>
                    <a:lstStyle/>
                    <a:p>
                      <a:pPr algn="ctr" fontAlgn="t"/>
                      <a:r>
                        <a:rPr lang="en-US" sz="1800" dirty="0">
                          <a:solidFill>
                            <a:srgbClr val="333333"/>
                          </a:solidFill>
                          <a:effectLst/>
                          <a:latin typeface="inter-regular"/>
                        </a:rPr>
                        <a:t>delete</a:t>
                      </a:r>
                    </a:p>
                  </a:txBody>
                  <a:tcPr marL="51159" marR="51159" marT="51159" marB="51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333333"/>
                          </a:solidFill>
                          <a:effectLst/>
                          <a:latin typeface="inter-regular"/>
                        </a:rPr>
                        <a:t>Delete Operator deletes a property from the object.</a:t>
                      </a:r>
                    </a:p>
                  </a:txBody>
                  <a:tcPr marL="51159" marR="51159" marT="51159" marB="51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5351">
                <a:tc>
                  <a:txBody>
                    <a:bodyPr/>
                    <a:lstStyle/>
                    <a:p>
                      <a:pPr algn="ctr" fontAlgn="t"/>
                      <a:r>
                        <a:rPr lang="en-US" sz="1800" dirty="0">
                          <a:solidFill>
                            <a:srgbClr val="333333"/>
                          </a:solidFill>
                          <a:effectLst/>
                          <a:latin typeface="inter-regular"/>
                        </a:rPr>
                        <a:t>in</a:t>
                      </a:r>
                    </a:p>
                  </a:txBody>
                  <a:tcPr marL="51159" marR="51159" marT="51159" marB="51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333333"/>
                          </a:solidFill>
                          <a:effectLst/>
                          <a:latin typeface="inter-regular"/>
                        </a:rPr>
                        <a:t>In Operator checks if object has the given property</a:t>
                      </a:r>
                    </a:p>
                  </a:txBody>
                  <a:tcPr marL="51159" marR="51159" marT="51159" marB="51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5351">
                <a:tc>
                  <a:txBody>
                    <a:bodyPr/>
                    <a:lstStyle/>
                    <a:p>
                      <a:pPr algn="ctr" fontAlgn="t"/>
                      <a:r>
                        <a:rPr lang="en-US" sz="1800" dirty="0" err="1">
                          <a:solidFill>
                            <a:srgbClr val="333333"/>
                          </a:solidFill>
                          <a:effectLst/>
                          <a:latin typeface="inter-regular"/>
                        </a:rPr>
                        <a:t>instanceof</a:t>
                      </a:r>
                      <a:endParaRPr lang="en-US" sz="1800" dirty="0">
                        <a:solidFill>
                          <a:srgbClr val="333333"/>
                        </a:solidFill>
                        <a:effectLst/>
                        <a:latin typeface="inter-regular"/>
                      </a:endParaRPr>
                    </a:p>
                  </a:txBody>
                  <a:tcPr marL="51159" marR="51159" marT="51159" marB="51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333333"/>
                          </a:solidFill>
                          <a:effectLst/>
                          <a:latin typeface="inter-regular"/>
                        </a:rPr>
                        <a:t>checks if the object is an instance of given type</a:t>
                      </a:r>
                    </a:p>
                  </a:txBody>
                  <a:tcPr marL="51159" marR="51159" marT="51159" marB="51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13692">
                <a:tc>
                  <a:txBody>
                    <a:bodyPr/>
                    <a:lstStyle/>
                    <a:p>
                      <a:pPr algn="ctr" fontAlgn="t"/>
                      <a:r>
                        <a:rPr lang="en-US" sz="1800" dirty="0">
                          <a:solidFill>
                            <a:srgbClr val="333333"/>
                          </a:solidFill>
                          <a:effectLst/>
                          <a:latin typeface="inter-regular"/>
                        </a:rPr>
                        <a:t>new</a:t>
                      </a:r>
                    </a:p>
                  </a:txBody>
                  <a:tcPr marL="51159" marR="51159" marT="51159" marB="51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333333"/>
                          </a:solidFill>
                          <a:effectLst/>
                          <a:latin typeface="inter-regular"/>
                        </a:rPr>
                        <a:t>creates an instance (object)</a:t>
                      </a:r>
                    </a:p>
                  </a:txBody>
                  <a:tcPr marL="51159" marR="51159" marT="51159" marB="51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13692">
                <a:tc>
                  <a:txBody>
                    <a:bodyPr/>
                    <a:lstStyle/>
                    <a:p>
                      <a:pPr algn="ctr" fontAlgn="t"/>
                      <a:r>
                        <a:rPr lang="en-US" sz="1800" dirty="0" err="1">
                          <a:solidFill>
                            <a:srgbClr val="333333"/>
                          </a:solidFill>
                          <a:effectLst/>
                          <a:latin typeface="inter-regular"/>
                        </a:rPr>
                        <a:t>typeof</a:t>
                      </a:r>
                      <a:endParaRPr lang="en-US" sz="1800" dirty="0">
                        <a:solidFill>
                          <a:srgbClr val="333333"/>
                        </a:solidFill>
                        <a:effectLst/>
                        <a:latin typeface="inter-regular"/>
                      </a:endParaRPr>
                    </a:p>
                  </a:txBody>
                  <a:tcPr marL="51159" marR="51159" marT="51159" marB="51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333333"/>
                          </a:solidFill>
                          <a:effectLst/>
                          <a:latin typeface="inter-regular"/>
                        </a:rPr>
                        <a:t>checks the type of object.</a:t>
                      </a:r>
                    </a:p>
                  </a:txBody>
                  <a:tcPr marL="51159" marR="51159" marT="51159" marB="51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5351">
                <a:tc>
                  <a:txBody>
                    <a:bodyPr/>
                    <a:lstStyle/>
                    <a:p>
                      <a:pPr algn="ctr" fontAlgn="t"/>
                      <a:r>
                        <a:rPr lang="en-US" sz="1800" dirty="0">
                          <a:solidFill>
                            <a:srgbClr val="333333"/>
                          </a:solidFill>
                          <a:effectLst/>
                          <a:latin typeface="inter-regular"/>
                        </a:rPr>
                        <a:t>void</a:t>
                      </a:r>
                    </a:p>
                  </a:txBody>
                  <a:tcPr marL="51159" marR="51159" marT="51159" marB="51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333333"/>
                          </a:solidFill>
                          <a:effectLst/>
                          <a:latin typeface="inter-regular"/>
                        </a:rPr>
                        <a:t>it discards the expression's return value.</a:t>
                      </a:r>
                    </a:p>
                  </a:txBody>
                  <a:tcPr marL="51159" marR="51159" marT="51159" marB="51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5351">
                <a:tc>
                  <a:txBody>
                    <a:bodyPr/>
                    <a:lstStyle/>
                    <a:p>
                      <a:pPr algn="ctr" fontAlgn="t"/>
                      <a:r>
                        <a:rPr lang="en-US" sz="1800" dirty="0">
                          <a:solidFill>
                            <a:srgbClr val="333333"/>
                          </a:solidFill>
                          <a:effectLst/>
                          <a:latin typeface="inter-regular"/>
                        </a:rPr>
                        <a:t>yield</a:t>
                      </a:r>
                    </a:p>
                  </a:txBody>
                  <a:tcPr marL="51159" marR="51159" marT="51159" marB="51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333333"/>
                          </a:solidFill>
                          <a:effectLst/>
                          <a:latin typeface="inter-regular"/>
                        </a:rPr>
                        <a:t>checks what is returned in a generator by the generator's iterator.</a:t>
                      </a:r>
                    </a:p>
                  </a:txBody>
                  <a:tcPr marL="51159" marR="51159" marT="51159" marB="511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839682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324808"/>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dirty="0" smtClean="0">
                <a:solidFill>
                  <a:srgbClr val="FFFF00"/>
                </a:solidFill>
              </a:rPr>
              <a:t>JavaScript Functions:</a:t>
            </a:r>
            <a:endParaRPr lang="en-US" dirty="0">
              <a:solidFill>
                <a:srgbClr val="FFFF00"/>
              </a:solidFill>
            </a:endParaRPr>
          </a:p>
          <a:p>
            <a:r>
              <a:rPr lang="en-US" dirty="0"/>
              <a:t>JavaScript functions are used to perform operations. We can call JavaScript function many times to reuse the code.</a:t>
            </a:r>
          </a:p>
          <a:p>
            <a:endParaRPr lang="en-US" dirty="0">
              <a:solidFill>
                <a:srgbClr val="FFFF00"/>
              </a:solidFill>
            </a:endParaRPr>
          </a:p>
          <a:p>
            <a:r>
              <a:rPr lang="en-US" dirty="0" smtClean="0">
                <a:solidFill>
                  <a:srgbClr val="FFFF00"/>
                </a:solidFill>
              </a:rPr>
              <a:t>Advantage </a:t>
            </a:r>
            <a:r>
              <a:rPr lang="en-US" dirty="0">
                <a:solidFill>
                  <a:srgbClr val="FFFF00"/>
                </a:solidFill>
              </a:rPr>
              <a:t>of JavaScript </a:t>
            </a:r>
            <a:r>
              <a:rPr lang="en-US" dirty="0" smtClean="0">
                <a:solidFill>
                  <a:srgbClr val="FFFF00"/>
                </a:solidFill>
              </a:rPr>
              <a:t>function:</a:t>
            </a:r>
            <a:endParaRPr lang="en-US" dirty="0">
              <a:solidFill>
                <a:srgbClr val="FFFF00"/>
              </a:solidFill>
            </a:endParaRPr>
          </a:p>
          <a:p>
            <a:r>
              <a:rPr lang="en-US" dirty="0"/>
              <a:t>There are mainly two advantages of JavaScript functions.</a:t>
            </a:r>
          </a:p>
          <a:p>
            <a:r>
              <a:rPr lang="en-US" dirty="0" smtClean="0"/>
              <a:t>1) Code </a:t>
            </a:r>
            <a:r>
              <a:rPr lang="en-US" dirty="0"/>
              <a:t>reusability: We can call a function several times so it save coding.</a:t>
            </a:r>
          </a:p>
          <a:p>
            <a:r>
              <a:rPr lang="en-US" dirty="0" smtClean="0"/>
              <a:t>2) Less </a:t>
            </a:r>
            <a:r>
              <a:rPr lang="en-US" dirty="0"/>
              <a:t>coding: It makes our program compact. We don’t need to write many lines of code each time to perform a common task</a:t>
            </a:r>
            <a:r>
              <a:rPr lang="en-US" dirty="0" smtClean="0"/>
              <a:t>.</a:t>
            </a:r>
          </a:p>
          <a:p>
            <a:endParaRPr lang="en-US" dirty="0"/>
          </a:p>
          <a:p>
            <a:r>
              <a:rPr lang="en-US" dirty="0">
                <a:solidFill>
                  <a:srgbClr val="FFFF00"/>
                </a:solidFill>
              </a:rPr>
              <a:t>JavaScript Function </a:t>
            </a:r>
            <a:r>
              <a:rPr lang="en-US" dirty="0" smtClean="0">
                <a:solidFill>
                  <a:srgbClr val="FFFF00"/>
                </a:solidFill>
              </a:rPr>
              <a:t>Syntax:</a:t>
            </a:r>
            <a:endParaRPr lang="en-US" dirty="0">
              <a:solidFill>
                <a:srgbClr val="FFFF00"/>
              </a:solidFill>
            </a:endParaRPr>
          </a:p>
          <a:p>
            <a:r>
              <a:rPr lang="en-US" dirty="0"/>
              <a:t>The syntax of declaring function is given below.</a:t>
            </a:r>
          </a:p>
          <a:p>
            <a:r>
              <a:rPr lang="en-US" dirty="0">
                <a:solidFill>
                  <a:srgbClr val="FFFF00"/>
                </a:solidFill>
              </a:rPr>
              <a:t>function </a:t>
            </a:r>
            <a:r>
              <a:rPr lang="en-US" dirty="0" err="1">
                <a:solidFill>
                  <a:srgbClr val="FFFF00"/>
                </a:solidFill>
              </a:rPr>
              <a:t>functionName</a:t>
            </a:r>
            <a:r>
              <a:rPr lang="en-US" dirty="0">
                <a:solidFill>
                  <a:srgbClr val="FFFF00"/>
                </a:solidFill>
              </a:rPr>
              <a:t>([arg1, arg2, ...</a:t>
            </a:r>
            <a:r>
              <a:rPr lang="en-US" dirty="0" err="1">
                <a:solidFill>
                  <a:srgbClr val="FFFF00"/>
                </a:solidFill>
              </a:rPr>
              <a:t>argN</a:t>
            </a:r>
            <a:r>
              <a:rPr lang="en-US" dirty="0" smtClean="0">
                <a:solidFill>
                  <a:srgbClr val="FFFF00"/>
                </a:solidFill>
              </a:rPr>
              <a:t>])</a:t>
            </a:r>
          </a:p>
          <a:p>
            <a:r>
              <a:rPr lang="en-US" dirty="0" smtClean="0">
                <a:solidFill>
                  <a:srgbClr val="FFFF00"/>
                </a:solidFill>
              </a:rPr>
              <a:t>{</a:t>
            </a:r>
            <a:r>
              <a:rPr lang="en-US" dirty="0">
                <a:solidFill>
                  <a:srgbClr val="FFFF00"/>
                </a:solidFill>
              </a:rPr>
              <a:t>  </a:t>
            </a:r>
          </a:p>
          <a:p>
            <a:r>
              <a:rPr lang="en-US" dirty="0">
                <a:solidFill>
                  <a:srgbClr val="FFFF00"/>
                </a:solidFill>
              </a:rPr>
              <a:t> //code to be executed  </a:t>
            </a:r>
          </a:p>
          <a:p>
            <a:r>
              <a:rPr lang="en-US" dirty="0">
                <a:solidFill>
                  <a:srgbClr val="FFFF00"/>
                </a:solidFill>
              </a:rPr>
              <a:t>}  </a:t>
            </a:r>
          </a:p>
          <a:p>
            <a:endParaRPr lang="en-US" dirty="0"/>
          </a:p>
          <a:p>
            <a:endParaRPr lang="en-US" dirty="0"/>
          </a:p>
          <a:p>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3628788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278642"/>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dirty="0" smtClean="0">
                <a:solidFill>
                  <a:srgbClr val="FFFF00"/>
                </a:solidFill>
              </a:rPr>
              <a:t>-</a:t>
            </a:r>
            <a:r>
              <a:rPr lang="en-US" dirty="0">
                <a:solidFill>
                  <a:srgbClr val="FFFF00"/>
                </a:solidFill>
              </a:rPr>
              <a:t> JavaScript Function Example</a:t>
            </a:r>
          </a:p>
          <a:p>
            <a:r>
              <a:rPr lang="en-US" dirty="0"/>
              <a:t>Let’s see the simple example of function in JavaScript that does not has arguments.</a:t>
            </a:r>
          </a:p>
          <a:p>
            <a:r>
              <a:rPr lang="en-US" b="1" dirty="0">
                <a:solidFill>
                  <a:srgbClr val="FFFF00"/>
                </a:solidFill>
              </a:rPr>
              <a:t>&lt;script&gt;</a:t>
            </a:r>
            <a:r>
              <a:rPr lang="en-US" dirty="0">
                <a:solidFill>
                  <a:srgbClr val="FFFF00"/>
                </a:solidFill>
              </a:rPr>
              <a:t>  </a:t>
            </a:r>
          </a:p>
          <a:p>
            <a:r>
              <a:rPr lang="en-US" dirty="0">
                <a:solidFill>
                  <a:srgbClr val="FFFF00"/>
                </a:solidFill>
              </a:rPr>
              <a:t>function </a:t>
            </a:r>
            <a:r>
              <a:rPr lang="en-US" dirty="0" err="1">
                <a:solidFill>
                  <a:srgbClr val="FFFF00"/>
                </a:solidFill>
              </a:rPr>
              <a:t>msg</a:t>
            </a:r>
            <a:r>
              <a:rPr lang="en-US" dirty="0" smtClean="0">
                <a:solidFill>
                  <a:srgbClr val="FFFF00"/>
                </a:solidFill>
              </a:rPr>
              <a:t>()</a:t>
            </a:r>
          </a:p>
          <a:p>
            <a:r>
              <a:rPr lang="en-US" dirty="0" smtClean="0">
                <a:solidFill>
                  <a:srgbClr val="FFFF00"/>
                </a:solidFill>
              </a:rPr>
              <a:t>	         {</a:t>
            </a:r>
            <a:r>
              <a:rPr lang="en-US" dirty="0">
                <a:solidFill>
                  <a:srgbClr val="FFFF00"/>
                </a:solidFill>
              </a:rPr>
              <a:t>  </a:t>
            </a:r>
          </a:p>
          <a:p>
            <a:r>
              <a:rPr lang="en-US" dirty="0" smtClean="0">
                <a:solidFill>
                  <a:srgbClr val="FFFF00"/>
                </a:solidFill>
              </a:rPr>
              <a:t>	           alert(“</a:t>
            </a:r>
            <a:r>
              <a:rPr lang="en-US" dirty="0" err="1" smtClean="0">
                <a:solidFill>
                  <a:srgbClr val="FFFF00"/>
                </a:solidFill>
              </a:rPr>
              <a:t>Wel</a:t>
            </a:r>
            <a:r>
              <a:rPr lang="en-US" dirty="0" smtClean="0">
                <a:solidFill>
                  <a:srgbClr val="FFFF00"/>
                </a:solidFill>
              </a:rPr>
              <a:t> Come to CSMSS, CSCOE");</a:t>
            </a:r>
            <a:r>
              <a:rPr lang="en-US" dirty="0">
                <a:solidFill>
                  <a:srgbClr val="FFFF00"/>
                </a:solidFill>
              </a:rPr>
              <a:t>  </a:t>
            </a:r>
          </a:p>
          <a:p>
            <a:r>
              <a:rPr lang="en-US" dirty="0" smtClean="0">
                <a:solidFill>
                  <a:srgbClr val="FFFF00"/>
                </a:solidFill>
              </a:rPr>
              <a:t>	         }</a:t>
            </a:r>
            <a:r>
              <a:rPr lang="en-US" dirty="0">
                <a:solidFill>
                  <a:srgbClr val="FFFF00"/>
                </a:solidFill>
              </a:rPr>
              <a:t>  </a:t>
            </a:r>
            <a:endParaRPr lang="en-US" dirty="0" smtClean="0">
              <a:solidFill>
                <a:srgbClr val="FFFF00"/>
              </a:solidFill>
            </a:endParaRPr>
          </a:p>
          <a:p>
            <a:r>
              <a:rPr lang="en-US" dirty="0" smtClean="0">
                <a:solidFill>
                  <a:srgbClr val="FFFF00"/>
                </a:solidFill>
              </a:rPr>
              <a:t>JavaScript </a:t>
            </a:r>
            <a:r>
              <a:rPr lang="en-US" dirty="0">
                <a:solidFill>
                  <a:srgbClr val="FFFF00"/>
                </a:solidFill>
              </a:rPr>
              <a:t>Function </a:t>
            </a:r>
            <a:r>
              <a:rPr lang="en-US" dirty="0" smtClean="0">
                <a:solidFill>
                  <a:srgbClr val="FFFF00"/>
                </a:solidFill>
              </a:rPr>
              <a:t>Arguments:</a:t>
            </a:r>
            <a:endParaRPr lang="en-US" dirty="0">
              <a:solidFill>
                <a:srgbClr val="FFFF00"/>
              </a:solidFill>
            </a:endParaRPr>
          </a:p>
          <a:p>
            <a:r>
              <a:rPr lang="en-US" dirty="0"/>
              <a:t>We can call function by passing arguments. </a:t>
            </a:r>
            <a:r>
              <a:rPr lang="en-US" dirty="0" smtClean="0"/>
              <a:t>Example:</a:t>
            </a:r>
          </a:p>
          <a:p>
            <a:r>
              <a:rPr lang="en-US" b="1" dirty="0" smtClean="0">
                <a:solidFill>
                  <a:srgbClr val="FFFF00"/>
                </a:solidFill>
              </a:rPr>
              <a:t>&lt;</a:t>
            </a:r>
            <a:r>
              <a:rPr lang="en-US" b="1" dirty="0">
                <a:solidFill>
                  <a:srgbClr val="FFFF00"/>
                </a:solidFill>
              </a:rPr>
              <a:t>script&gt;</a:t>
            </a:r>
            <a:r>
              <a:rPr lang="en-US" dirty="0">
                <a:solidFill>
                  <a:srgbClr val="FFFF00"/>
                </a:solidFill>
              </a:rPr>
              <a:t>  </a:t>
            </a:r>
          </a:p>
          <a:p>
            <a:r>
              <a:rPr lang="en-US" dirty="0">
                <a:solidFill>
                  <a:srgbClr val="FFFF00"/>
                </a:solidFill>
              </a:rPr>
              <a:t>function </a:t>
            </a:r>
            <a:r>
              <a:rPr lang="en-US" dirty="0" err="1">
                <a:solidFill>
                  <a:srgbClr val="FFFF00"/>
                </a:solidFill>
              </a:rPr>
              <a:t>getcube</a:t>
            </a:r>
            <a:r>
              <a:rPr lang="en-US" dirty="0">
                <a:solidFill>
                  <a:srgbClr val="FFFF00"/>
                </a:solidFill>
              </a:rPr>
              <a:t>(number</a:t>
            </a:r>
            <a:r>
              <a:rPr lang="en-US" dirty="0" smtClean="0">
                <a:solidFill>
                  <a:srgbClr val="FFFF00"/>
                </a:solidFill>
              </a:rPr>
              <a:t>)</a:t>
            </a:r>
          </a:p>
          <a:p>
            <a:r>
              <a:rPr lang="en-US" dirty="0" smtClean="0">
                <a:solidFill>
                  <a:srgbClr val="FFFF00"/>
                </a:solidFill>
              </a:rPr>
              <a:t>	       {</a:t>
            </a:r>
            <a:r>
              <a:rPr lang="en-US" dirty="0">
                <a:solidFill>
                  <a:srgbClr val="FFFF00"/>
                </a:solidFill>
              </a:rPr>
              <a:t>  </a:t>
            </a:r>
          </a:p>
          <a:p>
            <a:r>
              <a:rPr lang="en-US" dirty="0" smtClean="0">
                <a:solidFill>
                  <a:srgbClr val="FFFF00"/>
                </a:solidFill>
              </a:rPr>
              <a:t>	          alert(number*number*number</a:t>
            </a:r>
            <a:r>
              <a:rPr lang="en-US" dirty="0">
                <a:solidFill>
                  <a:srgbClr val="FFFF00"/>
                </a:solidFill>
              </a:rPr>
              <a:t>);  </a:t>
            </a:r>
          </a:p>
          <a:p>
            <a:r>
              <a:rPr lang="en-US" dirty="0" smtClean="0">
                <a:solidFill>
                  <a:srgbClr val="FFFF00"/>
                </a:solidFill>
              </a:rPr>
              <a:t>	        }</a:t>
            </a:r>
            <a:r>
              <a:rPr lang="en-US" dirty="0">
                <a:solidFill>
                  <a:srgbClr val="FFFF00"/>
                </a:solidFill>
              </a:rPr>
              <a:t>  </a:t>
            </a:r>
            <a:endParaRPr lang="en-US" dirty="0" smtClean="0">
              <a:solidFill>
                <a:srgbClr val="FFFF00"/>
              </a:solidFill>
            </a:endParaRPr>
          </a:p>
          <a:p>
            <a:r>
              <a:rPr lang="en-US" dirty="0"/>
              <a:t>Function with Return Value</a:t>
            </a:r>
          </a:p>
          <a:p>
            <a:r>
              <a:rPr lang="en-US" dirty="0"/>
              <a:t>We can call function that returns a value and use it in our program.</a:t>
            </a:r>
          </a:p>
          <a:p>
            <a:r>
              <a:rPr lang="en-US" b="1" dirty="0">
                <a:solidFill>
                  <a:srgbClr val="FFFF00"/>
                </a:solidFill>
              </a:rPr>
              <a:t>&lt;script&gt;</a:t>
            </a:r>
            <a:r>
              <a:rPr lang="en-US" dirty="0">
                <a:solidFill>
                  <a:srgbClr val="FFFF00"/>
                </a:solidFill>
              </a:rPr>
              <a:t>  </a:t>
            </a:r>
          </a:p>
          <a:p>
            <a:r>
              <a:rPr lang="en-US" dirty="0">
                <a:solidFill>
                  <a:srgbClr val="FFFF00"/>
                </a:solidFill>
              </a:rPr>
              <a:t>function </a:t>
            </a:r>
            <a:r>
              <a:rPr lang="en-US" dirty="0" err="1">
                <a:solidFill>
                  <a:srgbClr val="FFFF00"/>
                </a:solidFill>
              </a:rPr>
              <a:t>getInfo</a:t>
            </a:r>
            <a:r>
              <a:rPr lang="en-US" dirty="0" smtClean="0">
                <a:solidFill>
                  <a:srgbClr val="FFFF00"/>
                </a:solidFill>
              </a:rPr>
              <a:t>()  {</a:t>
            </a:r>
            <a:r>
              <a:rPr lang="en-US" dirty="0">
                <a:solidFill>
                  <a:srgbClr val="FFFF00"/>
                </a:solidFill>
              </a:rPr>
              <a:t>  </a:t>
            </a:r>
          </a:p>
          <a:p>
            <a:r>
              <a:rPr lang="en-US" dirty="0" smtClean="0">
                <a:solidFill>
                  <a:srgbClr val="FFFF00"/>
                </a:solidFill>
              </a:rPr>
              <a:t>		    return</a:t>
            </a:r>
            <a:r>
              <a:rPr lang="en-US" dirty="0">
                <a:solidFill>
                  <a:srgbClr val="FFFF00"/>
                </a:solidFill>
              </a:rPr>
              <a:t> "hello </a:t>
            </a:r>
            <a:r>
              <a:rPr lang="en-US" dirty="0" err="1">
                <a:solidFill>
                  <a:srgbClr val="FFFF00"/>
                </a:solidFill>
              </a:rPr>
              <a:t>javatpoint</a:t>
            </a:r>
            <a:r>
              <a:rPr lang="en-US" dirty="0">
                <a:solidFill>
                  <a:srgbClr val="FFFF00"/>
                </a:solidFill>
              </a:rPr>
              <a:t>! How r u?";  </a:t>
            </a:r>
          </a:p>
          <a:p>
            <a:r>
              <a:rPr lang="en-US" dirty="0" smtClean="0">
                <a:solidFill>
                  <a:srgbClr val="FFFF00"/>
                </a:solidFill>
              </a:rPr>
              <a:t>		 }</a:t>
            </a:r>
            <a:r>
              <a:rPr lang="en-US" dirty="0">
                <a:solidFill>
                  <a:srgbClr val="FFFF00"/>
                </a:solidFill>
              </a:rPr>
              <a:t>  </a:t>
            </a:r>
          </a:p>
        </p:txBody>
      </p:sp>
    </p:spTree>
    <p:extLst>
      <p:ext uri="{BB962C8B-B14F-4D97-AF65-F5344CB8AC3E}">
        <p14:creationId xmlns:p14="http://schemas.microsoft.com/office/powerpoint/2010/main" val="2199707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324808"/>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r>
              <a:rPr lang="en-US" dirty="0" smtClean="0">
                <a:solidFill>
                  <a:srgbClr val="FFFF00"/>
                </a:solidFill>
              </a:rPr>
              <a:t>JavaScript Objects:</a:t>
            </a:r>
            <a:endParaRPr lang="en-US" dirty="0">
              <a:solidFill>
                <a:srgbClr val="FFFF00"/>
              </a:solidFill>
            </a:endParaRPr>
          </a:p>
          <a:p>
            <a:r>
              <a:rPr lang="en-US" dirty="0" smtClean="0"/>
              <a:t>-A </a:t>
            </a:r>
            <a:r>
              <a:rPr lang="en-US" dirty="0" err="1"/>
              <a:t>javaScript</a:t>
            </a:r>
            <a:r>
              <a:rPr lang="en-US" dirty="0"/>
              <a:t> object is an entity having state and behavior (properties and method). For example: car, pen, bike, chair, glass, keyboard, monitor etc.</a:t>
            </a:r>
          </a:p>
          <a:p>
            <a:r>
              <a:rPr lang="en-US" dirty="0" smtClean="0"/>
              <a:t>-JavaScript </a:t>
            </a:r>
            <a:r>
              <a:rPr lang="en-US" dirty="0"/>
              <a:t>is an object-based language. Everything is an object in JavaScript</a:t>
            </a:r>
            <a:r>
              <a:rPr lang="en-US" dirty="0" smtClean="0"/>
              <a:t>.</a:t>
            </a:r>
          </a:p>
          <a:p>
            <a:r>
              <a:rPr lang="en-US" dirty="0">
                <a:solidFill>
                  <a:srgbClr val="FFFF00"/>
                </a:solidFill>
              </a:rPr>
              <a:t>Creating Objects in </a:t>
            </a:r>
            <a:r>
              <a:rPr lang="en-US" dirty="0" smtClean="0">
                <a:solidFill>
                  <a:srgbClr val="FFFF00"/>
                </a:solidFill>
              </a:rPr>
              <a:t>JavaScript:</a:t>
            </a:r>
            <a:endParaRPr lang="en-US" dirty="0">
              <a:solidFill>
                <a:srgbClr val="FFFF00"/>
              </a:solidFill>
            </a:endParaRPr>
          </a:p>
          <a:p>
            <a:r>
              <a:rPr lang="en-US" dirty="0"/>
              <a:t>There are 3 ways to create objects</a:t>
            </a:r>
            <a:r>
              <a:rPr lang="en-US" dirty="0" smtClean="0"/>
              <a:t>.</a:t>
            </a:r>
          </a:p>
          <a:p>
            <a:pPr marL="342900" indent="-342900">
              <a:buFont typeface="+mj-lt"/>
              <a:buAutoNum type="arabicPeriod"/>
            </a:pPr>
            <a:r>
              <a:rPr lang="en-US" dirty="0"/>
              <a:t>By object literal</a:t>
            </a:r>
          </a:p>
          <a:p>
            <a:pPr marL="342900" indent="-342900">
              <a:buFont typeface="+mj-lt"/>
              <a:buAutoNum type="arabicPeriod"/>
            </a:pPr>
            <a:r>
              <a:rPr lang="en-US" dirty="0"/>
              <a:t>By creating instance of Object directly (using new keyword)</a:t>
            </a:r>
          </a:p>
          <a:p>
            <a:pPr marL="342900" indent="-342900">
              <a:buFont typeface="+mj-lt"/>
              <a:buAutoNum type="arabicPeriod"/>
            </a:pPr>
            <a:r>
              <a:rPr lang="en-US" dirty="0"/>
              <a:t>By using an object constructor (using new keyword)</a:t>
            </a:r>
          </a:p>
          <a:p>
            <a:endParaRPr lang="en-US" dirty="0"/>
          </a:p>
          <a:p>
            <a:endParaRPr lang="en-US" dirty="0"/>
          </a:p>
          <a:p>
            <a:r>
              <a:rPr lang="en-US" dirty="0"/>
              <a:t>1</a:t>
            </a:r>
            <a:r>
              <a:rPr lang="en-US" dirty="0">
                <a:solidFill>
                  <a:srgbClr val="FFFF00"/>
                </a:solidFill>
              </a:rPr>
              <a:t>) JavaScript Object by object literal</a:t>
            </a:r>
          </a:p>
          <a:p>
            <a:r>
              <a:rPr lang="en-US" dirty="0"/>
              <a:t>The syntax of creating object using object literal is given below:</a:t>
            </a:r>
          </a:p>
          <a:p>
            <a:r>
              <a:rPr lang="en-US" dirty="0">
                <a:solidFill>
                  <a:srgbClr val="FFFF00"/>
                </a:solidFill>
              </a:rPr>
              <a:t>object={property1:value1,property2:value2.....</a:t>
            </a:r>
            <a:r>
              <a:rPr lang="en-US" dirty="0" err="1">
                <a:solidFill>
                  <a:srgbClr val="FFFF00"/>
                </a:solidFill>
              </a:rPr>
              <a:t>propertyN:valueN</a:t>
            </a:r>
            <a:r>
              <a:rPr lang="en-US" dirty="0">
                <a:solidFill>
                  <a:srgbClr val="FFFF00"/>
                </a:solidFill>
              </a:rPr>
              <a:t>} </a:t>
            </a:r>
            <a:r>
              <a:rPr lang="en-US" dirty="0"/>
              <a:t> </a:t>
            </a:r>
          </a:p>
          <a:p>
            <a:endParaRPr lang="en-US" dirty="0" smtClean="0">
              <a:solidFill>
                <a:srgbClr val="FFFF00"/>
              </a:solidFill>
            </a:endParaRPr>
          </a:p>
          <a:p>
            <a:r>
              <a:rPr lang="en-US" dirty="0" smtClean="0">
                <a:solidFill>
                  <a:srgbClr val="FFFF00"/>
                </a:solidFill>
              </a:rPr>
              <a:t>Ex: </a:t>
            </a:r>
            <a:r>
              <a:rPr lang="en-US" b="1" dirty="0"/>
              <a:t>&lt;script&gt;</a:t>
            </a:r>
            <a:r>
              <a:rPr lang="en-US" dirty="0"/>
              <a:t>  </a:t>
            </a:r>
          </a:p>
          <a:p>
            <a:r>
              <a:rPr lang="en-US" dirty="0" err="1"/>
              <a:t>emp</a:t>
            </a:r>
            <a:r>
              <a:rPr lang="en-US" dirty="0"/>
              <a:t>={</a:t>
            </a:r>
            <a:r>
              <a:rPr lang="en-US"/>
              <a:t>id:102,name</a:t>
            </a:r>
            <a:r>
              <a:rPr lang="en-US" smtClean="0"/>
              <a:t>:“Sonu Kapoor",</a:t>
            </a:r>
            <a:r>
              <a:rPr lang="en-US" dirty="0"/>
              <a:t>salary:40000}  </a:t>
            </a:r>
          </a:p>
          <a:p>
            <a:r>
              <a:rPr lang="en-US" dirty="0" err="1"/>
              <a:t>document.write</a:t>
            </a:r>
            <a:r>
              <a:rPr lang="en-US" dirty="0"/>
              <a:t>(emp.id+" "+emp.name+" "+</a:t>
            </a:r>
            <a:r>
              <a:rPr lang="en-US" dirty="0" err="1"/>
              <a:t>emp.salary</a:t>
            </a:r>
            <a:r>
              <a:rPr lang="en-US" dirty="0"/>
              <a:t>);  </a:t>
            </a:r>
          </a:p>
          <a:p>
            <a:r>
              <a:rPr lang="en-US" b="1" dirty="0"/>
              <a:t>&lt;/script&gt;</a:t>
            </a:r>
            <a:r>
              <a:rPr lang="en-US" dirty="0"/>
              <a:t>  </a:t>
            </a:r>
          </a:p>
          <a:p>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4251763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370975"/>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sz="2400" dirty="0" smtClean="0">
              <a:solidFill>
                <a:srgbClr val="FFFF00"/>
              </a:solidFill>
            </a:endParaRPr>
          </a:p>
          <a:p>
            <a:r>
              <a:rPr lang="en-US" sz="2400" dirty="0" smtClean="0">
                <a:solidFill>
                  <a:srgbClr val="FFFF00"/>
                </a:solidFill>
              </a:rPr>
              <a:t>-</a:t>
            </a:r>
            <a:r>
              <a:rPr lang="en-US" sz="2400" dirty="0"/>
              <a:t>2) By creating instance of Object</a:t>
            </a:r>
          </a:p>
          <a:p>
            <a:r>
              <a:rPr lang="en-US" sz="2400" dirty="0"/>
              <a:t>The syntax of creating object directly is given below:</a:t>
            </a:r>
          </a:p>
          <a:p>
            <a:endParaRPr lang="en-US" sz="2400" dirty="0" smtClean="0">
              <a:solidFill>
                <a:srgbClr val="FFFF00"/>
              </a:solidFill>
            </a:endParaRPr>
          </a:p>
          <a:p>
            <a:r>
              <a:rPr lang="en-US" sz="2400" dirty="0" err="1">
                <a:solidFill>
                  <a:srgbClr val="FFFF00"/>
                </a:solidFill>
              </a:rPr>
              <a:t>var</a:t>
            </a:r>
            <a:r>
              <a:rPr lang="en-US" sz="2400" dirty="0">
                <a:solidFill>
                  <a:srgbClr val="FFFF00"/>
                </a:solidFill>
              </a:rPr>
              <a:t> </a:t>
            </a:r>
            <a:r>
              <a:rPr lang="en-US" sz="2400" dirty="0" err="1">
                <a:solidFill>
                  <a:srgbClr val="FFFF00"/>
                </a:solidFill>
              </a:rPr>
              <a:t>objectname</a:t>
            </a:r>
            <a:r>
              <a:rPr lang="en-US" sz="2400" dirty="0">
                <a:solidFill>
                  <a:srgbClr val="FFFF00"/>
                </a:solidFill>
              </a:rPr>
              <a:t>=new Object</a:t>
            </a:r>
            <a:r>
              <a:rPr lang="en-US" sz="2400" dirty="0" smtClean="0">
                <a:solidFill>
                  <a:srgbClr val="FFFF00"/>
                </a:solidFill>
              </a:rPr>
              <a:t>();</a:t>
            </a:r>
          </a:p>
          <a:p>
            <a:endParaRPr lang="en-US" sz="2400" dirty="0" smtClean="0"/>
          </a:p>
          <a:p>
            <a:r>
              <a:rPr lang="en-US" sz="2400" dirty="0" smtClean="0"/>
              <a:t>Here</a:t>
            </a:r>
            <a:r>
              <a:rPr lang="en-US" sz="2400" dirty="0"/>
              <a:t>, </a:t>
            </a:r>
            <a:r>
              <a:rPr lang="en-US" sz="2400" b="1" dirty="0"/>
              <a:t>new keyword</a:t>
            </a:r>
            <a:r>
              <a:rPr lang="en-US" sz="2400" dirty="0"/>
              <a:t> is used to create object.</a:t>
            </a:r>
          </a:p>
          <a:p>
            <a:r>
              <a:rPr lang="en-US" sz="2400" dirty="0"/>
              <a:t>Let’s see the example of creating object directly</a:t>
            </a:r>
            <a:r>
              <a:rPr lang="en-US" sz="2400" dirty="0" smtClean="0"/>
              <a:t>.</a:t>
            </a:r>
          </a:p>
          <a:p>
            <a:endParaRPr lang="en-US" sz="2400" dirty="0"/>
          </a:p>
          <a:p>
            <a:r>
              <a:rPr lang="en-US" sz="2400" b="1" dirty="0">
                <a:solidFill>
                  <a:srgbClr val="FFFF00"/>
                </a:solidFill>
              </a:rPr>
              <a:t>&lt;script&gt;</a:t>
            </a:r>
            <a:r>
              <a:rPr lang="en-US" sz="2400" dirty="0">
                <a:solidFill>
                  <a:srgbClr val="FFFF00"/>
                </a:solidFill>
              </a:rPr>
              <a:t>  </a:t>
            </a:r>
          </a:p>
          <a:p>
            <a:r>
              <a:rPr lang="en-US" sz="2400" dirty="0" err="1">
                <a:solidFill>
                  <a:srgbClr val="FFFF00"/>
                </a:solidFill>
              </a:rPr>
              <a:t>var</a:t>
            </a:r>
            <a:r>
              <a:rPr lang="en-US" sz="2400" dirty="0">
                <a:solidFill>
                  <a:srgbClr val="FFFF00"/>
                </a:solidFill>
              </a:rPr>
              <a:t> </a:t>
            </a:r>
            <a:r>
              <a:rPr lang="en-US" sz="2400" dirty="0" err="1">
                <a:solidFill>
                  <a:srgbClr val="FFFF00"/>
                </a:solidFill>
              </a:rPr>
              <a:t>emp</a:t>
            </a:r>
            <a:r>
              <a:rPr lang="en-US" sz="2400" dirty="0">
                <a:solidFill>
                  <a:srgbClr val="FFFF00"/>
                </a:solidFill>
              </a:rPr>
              <a:t>=new Object();  </a:t>
            </a:r>
          </a:p>
          <a:p>
            <a:r>
              <a:rPr lang="en-US" sz="2400" dirty="0">
                <a:solidFill>
                  <a:srgbClr val="FFFF00"/>
                </a:solidFill>
              </a:rPr>
              <a:t>emp.id=101;  </a:t>
            </a:r>
          </a:p>
          <a:p>
            <a:r>
              <a:rPr lang="en-US" sz="2400" dirty="0">
                <a:solidFill>
                  <a:srgbClr val="FFFF00"/>
                </a:solidFill>
              </a:rPr>
              <a:t>emp.name="Ravi Malik";  </a:t>
            </a:r>
          </a:p>
          <a:p>
            <a:r>
              <a:rPr lang="en-US" sz="2400" dirty="0" err="1">
                <a:solidFill>
                  <a:srgbClr val="FFFF00"/>
                </a:solidFill>
              </a:rPr>
              <a:t>emp.salary</a:t>
            </a:r>
            <a:r>
              <a:rPr lang="en-US" sz="2400" dirty="0">
                <a:solidFill>
                  <a:srgbClr val="FFFF00"/>
                </a:solidFill>
              </a:rPr>
              <a:t>=50000;  </a:t>
            </a:r>
          </a:p>
          <a:p>
            <a:r>
              <a:rPr lang="en-US" sz="2400" dirty="0" err="1">
                <a:solidFill>
                  <a:srgbClr val="FFFF00"/>
                </a:solidFill>
              </a:rPr>
              <a:t>document.write</a:t>
            </a:r>
            <a:r>
              <a:rPr lang="en-US" sz="2400" dirty="0">
                <a:solidFill>
                  <a:srgbClr val="FFFF00"/>
                </a:solidFill>
              </a:rPr>
              <a:t>(emp.id+" "+emp.name+" "+</a:t>
            </a:r>
            <a:r>
              <a:rPr lang="en-US" sz="2400" dirty="0" err="1">
                <a:solidFill>
                  <a:srgbClr val="FFFF00"/>
                </a:solidFill>
              </a:rPr>
              <a:t>emp.salary</a:t>
            </a:r>
            <a:r>
              <a:rPr lang="en-US" sz="2400" dirty="0">
                <a:solidFill>
                  <a:srgbClr val="FFFF00"/>
                </a:solidFill>
              </a:rPr>
              <a:t>);  </a:t>
            </a:r>
          </a:p>
          <a:p>
            <a:r>
              <a:rPr lang="en-US" sz="2400" b="1" dirty="0">
                <a:solidFill>
                  <a:srgbClr val="FFFF00"/>
                </a:solidFill>
              </a:rPr>
              <a:t>&lt;/script&gt;</a:t>
            </a:r>
            <a:r>
              <a:rPr lang="en-US" sz="2400" dirty="0">
                <a:solidFill>
                  <a:srgbClr val="FFFF00"/>
                </a:solidFill>
              </a:rPr>
              <a:t>  </a:t>
            </a:r>
            <a:endParaRPr lang="en-IN" sz="2100" dirty="0" smtClean="0">
              <a:solidFill>
                <a:srgbClr val="FFFF00"/>
              </a:solidFill>
            </a:endParaRPr>
          </a:p>
        </p:txBody>
      </p:sp>
    </p:spTree>
    <p:extLst>
      <p:ext uri="{BB962C8B-B14F-4D97-AF65-F5344CB8AC3E}">
        <p14:creationId xmlns:p14="http://schemas.microsoft.com/office/powerpoint/2010/main" val="1420586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678198" cy="6278642"/>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r>
              <a:rPr lang="en-US" dirty="0">
                <a:solidFill>
                  <a:srgbClr val="FFFF00"/>
                </a:solidFill>
              </a:rPr>
              <a:t>Applications of </a:t>
            </a:r>
            <a:r>
              <a:rPr lang="en-US" dirty="0" smtClean="0">
                <a:solidFill>
                  <a:srgbClr val="FFFF00"/>
                </a:solidFill>
              </a:rPr>
              <a:t>Java-Script Programming:</a:t>
            </a:r>
          </a:p>
          <a:p>
            <a:r>
              <a:rPr lang="en-US" dirty="0" smtClean="0"/>
              <a:t>As </a:t>
            </a:r>
            <a:r>
              <a:rPr lang="en-US" dirty="0"/>
              <a:t>mentioned before, </a:t>
            </a:r>
            <a:r>
              <a:rPr lang="en-US" b="1" dirty="0" smtClean="0"/>
              <a:t>Java-Script</a:t>
            </a:r>
            <a:r>
              <a:rPr lang="en-US" dirty="0"/>
              <a:t> is one of the most widely used </a:t>
            </a:r>
            <a:r>
              <a:rPr lang="en-US" b="1" dirty="0"/>
              <a:t>programming languages</a:t>
            </a:r>
            <a:r>
              <a:rPr lang="en-US" dirty="0"/>
              <a:t> (Front-end as well as Back-end). It has it's presence in almost every area of software development. </a:t>
            </a:r>
            <a:endParaRPr lang="en-US" dirty="0" smtClean="0"/>
          </a:p>
          <a:p>
            <a:r>
              <a:rPr lang="en-US" b="1" dirty="0" smtClean="0">
                <a:solidFill>
                  <a:srgbClr val="FFFF00"/>
                </a:solidFill>
              </a:rPr>
              <a:t>1)Client </a:t>
            </a:r>
            <a:r>
              <a:rPr lang="en-US" b="1" dirty="0">
                <a:solidFill>
                  <a:srgbClr val="FFFF00"/>
                </a:solidFill>
              </a:rPr>
              <a:t>side validation</a:t>
            </a:r>
            <a:r>
              <a:rPr lang="en-US" dirty="0"/>
              <a:t> - This is really important to verify any user input before submitting it to the server and </a:t>
            </a:r>
            <a:r>
              <a:rPr lang="en-US" dirty="0" smtClean="0"/>
              <a:t>Java-Script </a:t>
            </a:r>
            <a:r>
              <a:rPr lang="en-US" dirty="0"/>
              <a:t>plays an important role in </a:t>
            </a:r>
            <a:r>
              <a:rPr lang="en-US" dirty="0" err="1"/>
              <a:t>validting</a:t>
            </a:r>
            <a:r>
              <a:rPr lang="en-US" dirty="0"/>
              <a:t> those inputs at front-end itself.</a:t>
            </a:r>
          </a:p>
          <a:p>
            <a:r>
              <a:rPr lang="en-US" b="1" dirty="0" smtClean="0">
                <a:solidFill>
                  <a:srgbClr val="FFFF00"/>
                </a:solidFill>
              </a:rPr>
              <a:t>2)Manipulating </a:t>
            </a:r>
            <a:r>
              <a:rPr lang="en-US" b="1" dirty="0">
                <a:solidFill>
                  <a:srgbClr val="FFFF00"/>
                </a:solidFill>
              </a:rPr>
              <a:t>HTML Pages</a:t>
            </a:r>
            <a:r>
              <a:rPr lang="en-US" dirty="0"/>
              <a:t> - </a:t>
            </a:r>
            <a:r>
              <a:rPr lang="en-US" dirty="0" smtClean="0"/>
              <a:t>Java-Script </a:t>
            </a:r>
            <a:r>
              <a:rPr lang="en-US" dirty="0"/>
              <a:t>helps in manipulating HTML page on the fly. This helps in adding and deleting any HTML tag very easily using </a:t>
            </a:r>
            <a:r>
              <a:rPr lang="en-US" dirty="0" smtClean="0"/>
              <a:t>Java-Script </a:t>
            </a:r>
            <a:r>
              <a:rPr lang="en-US" dirty="0"/>
              <a:t>and modify your HTML to change its look and feel based on different devices and requirements.</a:t>
            </a:r>
          </a:p>
          <a:p>
            <a:r>
              <a:rPr lang="en-US" b="1" dirty="0" smtClean="0">
                <a:solidFill>
                  <a:srgbClr val="FFFF00"/>
                </a:solidFill>
              </a:rPr>
              <a:t>3)User </a:t>
            </a:r>
            <a:r>
              <a:rPr lang="en-US" b="1" dirty="0">
                <a:solidFill>
                  <a:srgbClr val="FFFF00"/>
                </a:solidFill>
              </a:rPr>
              <a:t>Notifications</a:t>
            </a:r>
            <a:r>
              <a:rPr lang="en-US" dirty="0"/>
              <a:t> - You can use </a:t>
            </a:r>
            <a:r>
              <a:rPr lang="en-US" dirty="0" smtClean="0"/>
              <a:t>Java-Script </a:t>
            </a:r>
            <a:r>
              <a:rPr lang="en-US" dirty="0"/>
              <a:t>to raise dynamic pop-ups on the webpages to give different types of notifications to your website visitors.</a:t>
            </a:r>
          </a:p>
          <a:p>
            <a:r>
              <a:rPr lang="en-US" b="1" dirty="0" smtClean="0">
                <a:solidFill>
                  <a:srgbClr val="FFFF00"/>
                </a:solidFill>
              </a:rPr>
              <a:t>4)Back-end </a:t>
            </a:r>
            <a:r>
              <a:rPr lang="en-US" b="1" dirty="0">
                <a:solidFill>
                  <a:srgbClr val="FFFF00"/>
                </a:solidFill>
              </a:rPr>
              <a:t>Data Loading</a:t>
            </a:r>
            <a:r>
              <a:rPr lang="en-US" dirty="0"/>
              <a:t> - </a:t>
            </a:r>
            <a:r>
              <a:rPr lang="en-US" dirty="0" smtClean="0"/>
              <a:t>Java-Script </a:t>
            </a:r>
            <a:r>
              <a:rPr lang="en-US" dirty="0"/>
              <a:t>provides Ajax library which helps in loading back-end data while you are doing some other processing. This really gives an amazing experience to your website visitors.</a:t>
            </a:r>
          </a:p>
          <a:p>
            <a:r>
              <a:rPr lang="en-US" b="1" dirty="0" smtClean="0">
                <a:solidFill>
                  <a:srgbClr val="FFFF00"/>
                </a:solidFill>
              </a:rPr>
              <a:t>5) Presentations</a:t>
            </a:r>
            <a:r>
              <a:rPr lang="en-US" dirty="0"/>
              <a:t> - </a:t>
            </a:r>
            <a:r>
              <a:rPr lang="en-US" dirty="0" smtClean="0"/>
              <a:t>Java-Script </a:t>
            </a:r>
            <a:r>
              <a:rPr lang="en-US" dirty="0"/>
              <a:t>also provides the facility of creating presentations which gives website look and </a:t>
            </a:r>
            <a:r>
              <a:rPr lang="en-US" dirty="0" smtClean="0"/>
              <a:t>feel</a:t>
            </a:r>
            <a:endParaRPr lang="en-US" dirty="0"/>
          </a:p>
          <a:p>
            <a:r>
              <a:rPr lang="en-US" b="1" dirty="0">
                <a:solidFill>
                  <a:srgbClr val="FFFF00"/>
                </a:solidFill>
              </a:rPr>
              <a:t>6)Server Applications </a:t>
            </a:r>
            <a:r>
              <a:rPr lang="en-US" dirty="0"/>
              <a:t>- Node JS is built on Chrome's </a:t>
            </a:r>
            <a:r>
              <a:rPr lang="en-US" dirty="0" smtClean="0"/>
              <a:t>Java-Script </a:t>
            </a:r>
            <a:r>
              <a:rPr lang="en-US" dirty="0"/>
              <a:t>runtime for building fast and scalable network applications. This is an event based library which helps in developing very sophisticated server applications including Web Servers</a:t>
            </a:r>
            <a:r>
              <a:rPr lang="en-US" dirty="0" smtClean="0"/>
              <a:t>.</a:t>
            </a:r>
            <a:endParaRPr lang="en-US" dirty="0"/>
          </a:p>
        </p:txBody>
      </p:sp>
    </p:spTree>
    <p:extLst>
      <p:ext uri="{BB962C8B-B14F-4D97-AF65-F5344CB8AC3E}">
        <p14:creationId xmlns:p14="http://schemas.microsoft.com/office/powerpoint/2010/main" val="2698655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179512" y="418087"/>
            <a:ext cx="8429684" cy="5878532"/>
          </a:xfrm>
          <a:prstGeom prst="rect">
            <a:avLst/>
          </a:prstGeom>
          <a:noFill/>
        </p:spPr>
        <p:txBody>
          <a:bodyPr wrap="square" rtlCol="0">
            <a:spAutoFit/>
          </a:bodyPr>
          <a:lstStyle/>
          <a:p>
            <a:r>
              <a:rPr lang="en-IN" sz="2000" dirty="0" smtClean="0">
                <a:solidFill>
                  <a:srgbClr val="FFFF00"/>
                </a:solidFill>
              </a:rPr>
              <a:t>Unit 02: </a:t>
            </a:r>
            <a:r>
              <a:rPr lang="en-US" sz="2000" dirty="0"/>
              <a:t>Client-Side Technologies: </a:t>
            </a:r>
            <a:r>
              <a:rPr lang="en-US" sz="2000" dirty="0" smtClean="0"/>
              <a:t>Java-Script </a:t>
            </a:r>
            <a:r>
              <a:rPr lang="en-US" sz="2000" dirty="0"/>
              <a:t>and DOM </a:t>
            </a:r>
            <a:endParaRPr lang="en-US" sz="2000" dirty="0" smtClean="0"/>
          </a:p>
          <a:p>
            <a:endParaRPr lang="en-US" sz="1600" dirty="0" smtClean="0">
              <a:solidFill>
                <a:srgbClr val="FFFF00"/>
              </a:solidFill>
            </a:endParaRPr>
          </a:p>
          <a:p>
            <a:r>
              <a:rPr lang="en-US" sz="2000" dirty="0" smtClean="0">
                <a:solidFill>
                  <a:srgbClr val="FFFF00"/>
                </a:solidFill>
              </a:rPr>
              <a:t>-</a:t>
            </a:r>
            <a:r>
              <a:rPr lang="en-US" sz="2000" dirty="0"/>
              <a:t>3) By using an Object constructor</a:t>
            </a:r>
          </a:p>
          <a:p>
            <a:r>
              <a:rPr lang="en-US" sz="2000" dirty="0"/>
              <a:t>Here, you need to create function with arguments. Each argument value can be assigned in the current object by using this keyword.</a:t>
            </a:r>
          </a:p>
          <a:p>
            <a:endParaRPr lang="en-US" sz="2000" dirty="0" smtClean="0"/>
          </a:p>
          <a:p>
            <a:r>
              <a:rPr lang="en-US" sz="2000" dirty="0" smtClean="0"/>
              <a:t>The</a:t>
            </a:r>
            <a:r>
              <a:rPr lang="en-US" sz="2000" dirty="0"/>
              <a:t> </a:t>
            </a:r>
            <a:r>
              <a:rPr lang="en-US" sz="2000" b="1" dirty="0">
                <a:solidFill>
                  <a:srgbClr val="FFFF00"/>
                </a:solidFill>
              </a:rPr>
              <a:t>this keyword</a:t>
            </a:r>
            <a:r>
              <a:rPr lang="en-US" sz="2000" dirty="0"/>
              <a:t> refers to the current object.</a:t>
            </a:r>
          </a:p>
          <a:p>
            <a:r>
              <a:rPr lang="en-US" sz="2000" dirty="0"/>
              <a:t>The example of creating object by object constructor is given below.</a:t>
            </a:r>
          </a:p>
          <a:p>
            <a:endParaRPr lang="en-US" sz="2000" dirty="0" smtClean="0">
              <a:solidFill>
                <a:srgbClr val="FFFF00"/>
              </a:solidFill>
            </a:endParaRPr>
          </a:p>
          <a:p>
            <a:r>
              <a:rPr lang="en-US" sz="2000" b="1" dirty="0">
                <a:solidFill>
                  <a:srgbClr val="FFFF00"/>
                </a:solidFill>
              </a:rPr>
              <a:t>&lt;script&gt;</a:t>
            </a:r>
            <a:r>
              <a:rPr lang="en-US" sz="2000" dirty="0">
                <a:solidFill>
                  <a:srgbClr val="FFFF00"/>
                </a:solidFill>
              </a:rPr>
              <a:t>  </a:t>
            </a:r>
          </a:p>
          <a:p>
            <a:r>
              <a:rPr lang="en-US" sz="2000" dirty="0">
                <a:solidFill>
                  <a:srgbClr val="FFFF00"/>
                </a:solidFill>
              </a:rPr>
              <a:t>function </a:t>
            </a:r>
            <a:r>
              <a:rPr lang="en-US" sz="2000" dirty="0" err="1">
                <a:solidFill>
                  <a:srgbClr val="FFFF00"/>
                </a:solidFill>
              </a:rPr>
              <a:t>emp</a:t>
            </a:r>
            <a:r>
              <a:rPr lang="en-US" sz="2000" dirty="0">
                <a:solidFill>
                  <a:srgbClr val="FFFF00"/>
                </a:solidFill>
              </a:rPr>
              <a:t>(</a:t>
            </a:r>
            <a:r>
              <a:rPr lang="en-US" sz="2000" dirty="0" err="1">
                <a:solidFill>
                  <a:srgbClr val="FFFF00"/>
                </a:solidFill>
              </a:rPr>
              <a:t>id,name,salary</a:t>
            </a:r>
            <a:r>
              <a:rPr lang="en-US" sz="2000" dirty="0">
                <a:solidFill>
                  <a:srgbClr val="FFFF00"/>
                </a:solidFill>
              </a:rPr>
              <a:t>){  </a:t>
            </a:r>
          </a:p>
          <a:p>
            <a:r>
              <a:rPr lang="en-US" sz="2000" dirty="0">
                <a:solidFill>
                  <a:srgbClr val="FFFF00"/>
                </a:solidFill>
              </a:rPr>
              <a:t>this.id=id;  </a:t>
            </a:r>
          </a:p>
          <a:p>
            <a:r>
              <a:rPr lang="en-US" sz="2000" dirty="0">
                <a:solidFill>
                  <a:srgbClr val="FFFF00"/>
                </a:solidFill>
              </a:rPr>
              <a:t>this.name=name;  </a:t>
            </a:r>
          </a:p>
          <a:p>
            <a:r>
              <a:rPr lang="en-US" sz="2000" dirty="0" err="1">
                <a:solidFill>
                  <a:srgbClr val="FFFF00"/>
                </a:solidFill>
              </a:rPr>
              <a:t>this.salary</a:t>
            </a:r>
            <a:r>
              <a:rPr lang="en-US" sz="2000" dirty="0">
                <a:solidFill>
                  <a:srgbClr val="FFFF00"/>
                </a:solidFill>
              </a:rPr>
              <a:t>=salary;  </a:t>
            </a:r>
          </a:p>
          <a:p>
            <a:r>
              <a:rPr lang="en-US" sz="2000" dirty="0">
                <a:solidFill>
                  <a:srgbClr val="FFFF00"/>
                </a:solidFill>
              </a:rPr>
              <a:t>}  </a:t>
            </a:r>
          </a:p>
          <a:p>
            <a:r>
              <a:rPr lang="en-US" sz="2000" dirty="0">
                <a:solidFill>
                  <a:srgbClr val="FFFF00"/>
                </a:solidFill>
              </a:rPr>
              <a:t>e=new </a:t>
            </a:r>
            <a:r>
              <a:rPr lang="en-US" sz="2000" dirty="0" err="1">
                <a:solidFill>
                  <a:srgbClr val="FFFF00"/>
                </a:solidFill>
              </a:rPr>
              <a:t>emp</a:t>
            </a:r>
            <a:r>
              <a:rPr lang="en-US" sz="2000" dirty="0">
                <a:solidFill>
                  <a:srgbClr val="FFFF00"/>
                </a:solidFill>
              </a:rPr>
              <a:t>(103,"Vimal Jaiswal",30000);  </a:t>
            </a:r>
          </a:p>
          <a:p>
            <a:r>
              <a:rPr lang="en-US" sz="2000" dirty="0">
                <a:solidFill>
                  <a:srgbClr val="FFFF00"/>
                </a:solidFill>
              </a:rPr>
              <a:t>  </a:t>
            </a:r>
          </a:p>
          <a:p>
            <a:r>
              <a:rPr lang="en-US" sz="2000" dirty="0" err="1">
                <a:solidFill>
                  <a:srgbClr val="FFFF00"/>
                </a:solidFill>
              </a:rPr>
              <a:t>document.write</a:t>
            </a:r>
            <a:r>
              <a:rPr lang="en-US" sz="2000" dirty="0">
                <a:solidFill>
                  <a:srgbClr val="FFFF00"/>
                </a:solidFill>
              </a:rPr>
              <a:t>(e.id+" "+e.name+" "+</a:t>
            </a:r>
            <a:r>
              <a:rPr lang="en-US" sz="2000" dirty="0" err="1">
                <a:solidFill>
                  <a:srgbClr val="FFFF00"/>
                </a:solidFill>
              </a:rPr>
              <a:t>e.salary</a:t>
            </a:r>
            <a:r>
              <a:rPr lang="en-US" sz="2000" dirty="0">
                <a:solidFill>
                  <a:srgbClr val="FFFF00"/>
                </a:solidFill>
              </a:rPr>
              <a:t>);  </a:t>
            </a:r>
          </a:p>
          <a:p>
            <a:r>
              <a:rPr lang="en-US" sz="2000" b="1" dirty="0">
                <a:solidFill>
                  <a:srgbClr val="FFFF00"/>
                </a:solidFill>
              </a:rPr>
              <a:t>&lt;/script&gt;</a:t>
            </a:r>
            <a:r>
              <a:rPr lang="en-US" sz="2000" dirty="0">
                <a:solidFill>
                  <a:srgbClr val="FFFF00"/>
                </a:solidFill>
              </a:rPr>
              <a:t> </a:t>
            </a:r>
            <a:r>
              <a:rPr lang="en-US" sz="2000" dirty="0"/>
              <a:t> </a:t>
            </a:r>
          </a:p>
        </p:txBody>
      </p:sp>
    </p:spTree>
    <p:extLst>
      <p:ext uri="{BB962C8B-B14F-4D97-AF65-F5344CB8AC3E}">
        <p14:creationId xmlns:p14="http://schemas.microsoft.com/office/powerpoint/2010/main" val="14785213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2723823"/>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dirty="0" smtClean="0">
                <a:solidFill>
                  <a:srgbClr val="FFFF00"/>
                </a:solidFill>
              </a:rPr>
              <a:t>-</a:t>
            </a:r>
            <a:r>
              <a:rPr lang="en-US" dirty="0">
                <a:solidFill>
                  <a:srgbClr val="FFFF00"/>
                </a:solidFill>
              </a:rPr>
              <a:t>JavaScript Object Methods</a:t>
            </a:r>
          </a:p>
          <a:p>
            <a:r>
              <a:rPr lang="en-US" dirty="0"/>
              <a:t>The various methods of Object are as follows</a:t>
            </a:r>
            <a:r>
              <a:rPr lang="en-US" dirty="0" smtClean="0"/>
              <a:t>:</a:t>
            </a:r>
          </a:p>
          <a:p>
            <a:endParaRPr lang="en-US" dirty="0"/>
          </a:p>
          <a:p>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707760614"/>
              </p:ext>
            </p:extLst>
          </p:nvPr>
        </p:nvGraphicFramePr>
        <p:xfrm>
          <a:off x="214282" y="1628800"/>
          <a:ext cx="8678199" cy="5180467"/>
        </p:xfrm>
        <a:graphic>
          <a:graphicData uri="http://schemas.openxmlformats.org/drawingml/2006/table">
            <a:tbl>
              <a:tblPr/>
              <a:tblGrid>
                <a:gridCol w="2892733"/>
                <a:gridCol w="2892733"/>
                <a:gridCol w="2892733"/>
              </a:tblGrid>
              <a:tr h="331695">
                <a:tc>
                  <a:txBody>
                    <a:bodyPr/>
                    <a:lstStyle/>
                    <a:p>
                      <a:pPr algn="l" fontAlgn="t"/>
                      <a:r>
                        <a:rPr lang="en-US" sz="1500">
                          <a:solidFill>
                            <a:srgbClr val="000000"/>
                          </a:solidFill>
                          <a:effectLst/>
                          <a:latin typeface="times new roman" panose="02020603050405020304" pitchFamily="18" charset="0"/>
                        </a:rPr>
                        <a:t>S.No</a:t>
                      </a:r>
                    </a:p>
                  </a:txBody>
                  <a:tcPr marL="69895" marR="69895" marT="69895" marB="69895">
                    <a:lnL w="9525" cap="flat" cmpd="sng" algn="ctr">
                      <a:solidFill>
                        <a:srgbClr val="00DE89"/>
                      </a:solidFill>
                      <a:prstDash val="solid"/>
                      <a:round/>
                      <a:headEnd type="none" w="med" len="med"/>
                      <a:tailEnd type="none" w="med" len="med"/>
                    </a:lnL>
                    <a:lnR w="9525" cap="flat" cmpd="sng" algn="ctr">
                      <a:solidFill>
                        <a:srgbClr val="00DE89"/>
                      </a:solidFill>
                      <a:prstDash val="solid"/>
                      <a:round/>
                      <a:headEnd type="none" w="med" len="med"/>
                      <a:tailEnd type="none" w="med" len="med"/>
                    </a:lnR>
                    <a:lnT w="9525" cap="flat" cmpd="sng" algn="ctr">
                      <a:solidFill>
                        <a:srgbClr val="00DE8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Methods</a:t>
                      </a:r>
                    </a:p>
                  </a:txBody>
                  <a:tcPr marL="69895" marR="69895" marT="69895" marB="69895">
                    <a:lnL w="9525" cap="flat" cmpd="sng" algn="ctr">
                      <a:solidFill>
                        <a:srgbClr val="00DE89"/>
                      </a:solidFill>
                      <a:prstDash val="solid"/>
                      <a:round/>
                      <a:headEnd type="none" w="med" len="med"/>
                      <a:tailEnd type="none" w="med" len="med"/>
                    </a:lnL>
                    <a:lnR w="9525" cap="flat" cmpd="sng" algn="ctr">
                      <a:solidFill>
                        <a:srgbClr val="00DE89"/>
                      </a:solidFill>
                      <a:prstDash val="solid"/>
                      <a:round/>
                      <a:headEnd type="none" w="med" len="med"/>
                      <a:tailEnd type="none" w="med" len="med"/>
                    </a:lnR>
                    <a:lnT w="9525" cap="flat" cmpd="sng" algn="ctr">
                      <a:solidFill>
                        <a:srgbClr val="00DE8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Description</a:t>
                      </a:r>
                    </a:p>
                  </a:txBody>
                  <a:tcPr marL="69895" marR="69895" marT="69895" marB="69895">
                    <a:lnL w="9525" cap="flat" cmpd="sng" algn="ctr">
                      <a:solidFill>
                        <a:srgbClr val="00DE89"/>
                      </a:solidFill>
                      <a:prstDash val="solid"/>
                      <a:round/>
                      <a:headEnd type="none" w="med" len="med"/>
                      <a:tailEnd type="none" w="med" len="med"/>
                    </a:lnL>
                    <a:lnR w="9525" cap="flat" cmpd="sng" algn="ctr">
                      <a:solidFill>
                        <a:srgbClr val="00DE89"/>
                      </a:solidFill>
                      <a:prstDash val="solid"/>
                      <a:round/>
                      <a:headEnd type="none" w="med" len="med"/>
                      <a:tailEnd type="none" w="med" len="med"/>
                    </a:lnR>
                    <a:lnT w="9525" cap="flat" cmpd="sng" algn="ctr">
                      <a:solidFill>
                        <a:srgbClr val="00DE8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005137">
                <a:tc>
                  <a:txBody>
                    <a:bodyPr/>
                    <a:lstStyle/>
                    <a:p>
                      <a:pPr algn="just" fontAlgn="t"/>
                      <a:r>
                        <a:rPr lang="en-US" sz="1500" dirty="0">
                          <a:solidFill>
                            <a:srgbClr val="333333"/>
                          </a:solidFill>
                          <a:effectLst/>
                          <a:latin typeface="inter-regular"/>
                        </a:rPr>
                        <a:t>1</a:t>
                      </a:r>
                    </a:p>
                  </a:txBody>
                  <a:tcPr marL="46597" marR="46597" marT="46597" marB="46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u="none" strike="noStrike" dirty="0" err="1">
                          <a:solidFill>
                            <a:srgbClr val="008000"/>
                          </a:solidFill>
                          <a:effectLst/>
                          <a:latin typeface="inter-regular"/>
                          <a:hlinkClick r:id="rId2"/>
                        </a:rPr>
                        <a:t>Object.assign</a:t>
                      </a:r>
                      <a:r>
                        <a:rPr lang="en-US" sz="1500" u="none" strike="noStrike" dirty="0">
                          <a:solidFill>
                            <a:srgbClr val="008000"/>
                          </a:solidFill>
                          <a:effectLst/>
                          <a:latin typeface="inter-regular"/>
                          <a:hlinkClick r:id="rId2"/>
                        </a:rPr>
                        <a:t>()</a:t>
                      </a:r>
                      <a:endParaRPr lang="en-US" sz="1500" dirty="0">
                        <a:solidFill>
                          <a:srgbClr val="333333"/>
                        </a:solidFill>
                        <a:effectLst/>
                        <a:latin typeface="inter-regular"/>
                      </a:endParaRPr>
                    </a:p>
                  </a:txBody>
                  <a:tcPr marL="46597" marR="46597" marT="46597" marB="46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This method is used to copy enumerable and own properties from a source object to a target object</a:t>
                      </a:r>
                    </a:p>
                  </a:txBody>
                  <a:tcPr marL="46597" marR="46597" marT="46597" marB="46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24213">
                <a:tc>
                  <a:txBody>
                    <a:bodyPr/>
                    <a:lstStyle/>
                    <a:p>
                      <a:pPr algn="just" fontAlgn="t"/>
                      <a:r>
                        <a:rPr lang="en-US" sz="1500">
                          <a:solidFill>
                            <a:srgbClr val="333333"/>
                          </a:solidFill>
                          <a:effectLst/>
                          <a:latin typeface="inter-regular"/>
                        </a:rPr>
                        <a:t>2</a:t>
                      </a:r>
                    </a:p>
                  </a:txBody>
                  <a:tcPr marL="46597" marR="46597" marT="46597" marB="46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u="none" strike="noStrike" dirty="0" err="1">
                          <a:solidFill>
                            <a:srgbClr val="008000"/>
                          </a:solidFill>
                          <a:effectLst/>
                          <a:latin typeface="inter-regular"/>
                          <a:hlinkClick r:id="rId3"/>
                        </a:rPr>
                        <a:t>Object.create</a:t>
                      </a:r>
                      <a:r>
                        <a:rPr lang="en-US" sz="1500" u="none" strike="noStrike" dirty="0">
                          <a:solidFill>
                            <a:srgbClr val="008000"/>
                          </a:solidFill>
                          <a:effectLst/>
                          <a:latin typeface="inter-regular"/>
                          <a:hlinkClick r:id="rId3"/>
                        </a:rPr>
                        <a:t>()</a:t>
                      </a:r>
                      <a:endParaRPr lang="en-US" sz="1500" dirty="0">
                        <a:solidFill>
                          <a:srgbClr val="333333"/>
                        </a:solidFill>
                        <a:effectLst/>
                        <a:latin typeface="inter-regular"/>
                      </a:endParaRPr>
                    </a:p>
                  </a:txBody>
                  <a:tcPr marL="46597" marR="46597" marT="46597" marB="46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This method is used to create a new object with the specified prototype object and properties.</a:t>
                      </a:r>
                    </a:p>
                  </a:txBody>
                  <a:tcPr marL="46597" marR="46597" marT="46597" marB="46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43288">
                <a:tc>
                  <a:txBody>
                    <a:bodyPr/>
                    <a:lstStyle/>
                    <a:p>
                      <a:pPr algn="just" fontAlgn="t"/>
                      <a:r>
                        <a:rPr lang="en-US" sz="1500">
                          <a:solidFill>
                            <a:srgbClr val="333333"/>
                          </a:solidFill>
                          <a:effectLst/>
                          <a:latin typeface="inter-regular"/>
                        </a:rPr>
                        <a:t>3</a:t>
                      </a:r>
                    </a:p>
                  </a:txBody>
                  <a:tcPr marL="46597" marR="46597" marT="46597" marB="46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u="none" strike="noStrike" dirty="0" err="1">
                          <a:solidFill>
                            <a:srgbClr val="008000"/>
                          </a:solidFill>
                          <a:effectLst/>
                          <a:latin typeface="inter-regular"/>
                          <a:hlinkClick r:id="rId4"/>
                        </a:rPr>
                        <a:t>Object.defineProperty</a:t>
                      </a:r>
                      <a:r>
                        <a:rPr lang="en-US" sz="1500" u="none" strike="noStrike" dirty="0">
                          <a:solidFill>
                            <a:srgbClr val="008000"/>
                          </a:solidFill>
                          <a:effectLst/>
                          <a:latin typeface="inter-regular"/>
                          <a:hlinkClick r:id="rId4"/>
                        </a:rPr>
                        <a:t>()</a:t>
                      </a:r>
                      <a:endParaRPr lang="en-US" sz="1500" dirty="0">
                        <a:solidFill>
                          <a:srgbClr val="333333"/>
                        </a:solidFill>
                        <a:effectLst/>
                        <a:latin typeface="inter-regular"/>
                      </a:endParaRPr>
                    </a:p>
                  </a:txBody>
                  <a:tcPr marL="46597" marR="46597" marT="46597" marB="46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This method is used to describe some behavioral attributes of the property.</a:t>
                      </a:r>
                    </a:p>
                  </a:txBody>
                  <a:tcPr marL="46597" marR="46597" marT="46597" marB="46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43288">
                <a:tc>
                  <a:txBody>
                    <a:bodyPr/>
                    <a:lstStyle/>
                    <a:p>
                      <a:pPr algn="just" fontAlgn="t"/>
                      <a:r>
                        <a:rPr lang="en-US" sz="1500">
                          <a:solidFill>
                            <a:srgbClr val="333333"/>
                          </a:solidFill>
                          <a:effectLst/>
                          <a:latin typeface="inter-regular"/>
                        </a:rPr>
                        <a:t>4</a:t>
                      </a:r>
                    </a:p>
                  </a:txBody>
                  <a:tcPr marL="46597" marR="46597" marT="46597" marB="46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u="none" strike="noStrike">
                          <a:solidFill>
                            <a:srgbClr val="008000"/>
                          </a:solidFill>
                          <a:effectLst/>
                          <a:latin typeface="inter-regular"/>
                          <a:hlinkClick r:id="rId5"/>
                        </a:rPr>
                        <a:t>Object.defineProperties()</a:t>
                      </a:r>
                      <a:endParaRPr lang="en-US" sz="1500">
                        <a:solidFill>
                          <a:srgbClr val="333333"/>
                        </a:solidFill>
                        <a:effectLst/>
                        <a:latin typeface="inter-regular"/>
                      </a:endParaRPr>
                    </a:p>
                  </a:txBody>
                  <a:tcPr marL="46597" marR="46597" marT="46597" marB="46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This method is used to create or configure multiple object properties.</a:t>
                      </a:r>
                    </a:p>
                  </a:txBody>
                  <a:tcPr marL="46597" marR="46597" marT="46597" marB="46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43288">
                <a:tc>
                  <a:txBody>
                    <a:bodyPr/>
                    <a:lstStyle/>
                    <a:p>
                      <a:pPr algn="just" fontAlgn="t"/>
                      <a:r>
                        <a:rPr lang="en-US" sz="1500">
                          <a:solidFill>
                            <a:srgbClr val="333333"/>
                          </a:solidFill>
                          <a:effectLst/>
                          <a:latin typeface="inter-regular"/>
                        </a:rPr>
                        <a:t>5</a:t>
                      </a:r>
                    </a:p>
                  </a:txBody>
                  <a:tcPr marL="46597" marR="46597" marT="46597" marB="46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u="none" strike="noStrike">
                          <a:solidFill>
                            <a:srgbClr val="008000"/>
                          </a:solidFill>
                          <a:effectLst/>
                          <a:latin typeface="inter-regular"/>
                          <a:hlinkClick r:id="rId6"/>
                        </a:rPr>
                        <a:t>Object.entries()</a:t>
                      </a:r>
                      <a:endParaRPr lang="en-US" sz="1500">
                        <a:solidFill>
                          <a:srgbClr val="333333"/>
                        </a:solidFill>
                        <a:effectLst/>
                        <a:latin typeface="inter-regular"/>
                      </a:endParaRPr>
                    </a:p>
                  </a:txBody>
                  <a:tcPr marL="46597" marR="46597" marT="46597" marB="46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This method returns an array with arrays of the key, value pairs.</a:t>
                      </a:r>
                    </a:p>
                  </a:txBody>
                  <a:tcPr marL="46597" marR="46597" marT="46597" marB="46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43288">
                <a:tc>
                  <a:txBody>
                    <a:bodyPr/>
                    <a:lstStyle/>
                    <a:p>
                      <a:pPr algn="just" fontAlgn="t"/>
                      <a:r>
                        <a:rPr lang="en-US" sz="1500">
                          <a:solidFill>
                            <a:srgbClr val="333333"/>
                          </a:solidFill>
                          <a:effectLst/>
                          <a:latin typeface="inter-regular"/>
                        </a:rPr>
                        <a:t>6</a:t>
                      </a:r>
                    </a:p>
                  </a:txBody>
                  <a:tcPr marL="46597" marR="46597" marT="46597" marB="46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u="none" strike="noStrike">
                          <a:solidFill>
                            <a:srgbClr val="008000"/>
                          </a:solidFill>
                          <a:effectLst/>
                          <a:latin typeface="inter-regular"/>
                          <a:hlinkClick r:id="rId7"/>
                        </a:rPr>
                        <a:t>Object.freeze()</a:t>
                      </a:r>
                      <a:endParaRPr lang="en-US" sz="1500">
                        <a:solidFill>
                          <a:srgbClr val="333333"/>
                        </a:solidFill>
                        <a:effectLst/>
                        <a:latin typeface="inter-regular"/>
                      </a:endParaRPr>
                    </a:p>
                  </a:txBody>
                  <a:tcPr marL="46597" marR="46597" marT="46597" marB="46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dirty="0">
                          <a:solidFill>
                            <a:srgbClr val="333333"/>
                          </a:solidFill>
                          <a:effectLst/>
                          <a:latin typeface="inter-regular"/>
                        </a:rPr>
                        <a:t>This method prevents existing properties from being removed.</a:t>
                      </a:r>
                    </a:p>
                  </a:txBody>
                  <a:tcPr marL="46597" marR="46597" marT="46597" marB="465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295923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1892826"/>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dirty="0" smtClean="0">
                <a:solidFill>
                  <a:srgbClr val="FFFF00"/>
                </a:solidFill>
              </a:rPr>
              <a:t>-</a:t>
            </a: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272172557"/>
              </p:ext>
            </p:extLst>
          </p:nvPr>
        </p:nvGraphicFramePr>
        <p:xfrm>
          <a:off x="323528" y="404664"/>
          <a:ext cx="8320438" cy="6120683"/>
        </p:xfrm>
        <a:graphic>
          <a:graphicData uri="http://schemas.openxmlformats.org/drawingml/2006/table">
            <a:tbl>
              <a:tblPr/>
              <a:tblGrid>
                <a:gridCol w="916012"/>
                <a:gridCol w="3358710"/>
                <a:gridCol w="4045716"/>
              </a:tblGrid>
              <a:tr h="867946">
                <a:tc>
                  <a:txBody>
                    <a:bodyPr/>
                    <a:lstStyle/>
                    <a:p>
                      <a:pPr algn="just" fontAlgn="t"/>
                      <a:r>
                        <a:rPr lang="en-US" sz="1500" dirty="0">
                          <a:solidFill>
                            <a:srgbClr val="333333"/>
                          </a:solidFill>
                          <a:effectLst/>
                          <a:latin typeface="inter-regular"/>
                        </a:rPr>
                        <a:t>7</a:t>
                      </a: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u="none" strike="noStrike">
                          <a:solidFill>
                            <a:srgbClr val="008000"/>
                          </a:solidFill>
                          <a:effectLst/>
                          <a:latin typeface="inter-regular"/>
                          <a:hlinkClick r:id="rId2"/>
                        </a:rPr>
                        <a:t>Object.getOwnPropertyDescriptor()</a:t>
                      </a:r>
                      <a:endParaRPr lang="en-US" sz="1500">
                        <a:solidFill>
                          <a:srgbClr val="333333"/>
                        </a:solidFill>
                        <a:effectLst/>
                        <a:latin typeface="inter-regular"/>
                      </a:endParaRP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This method returns a property descriptor for the specified property of the specified object.</a:t>
                      </a: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49000">
                <a:tc>
                  <a:txBody>
                    <a:bodyPr/>
                    <a:lstStyle/>
                    <a:p>
                      <a:pPr algn="just" fontAlgn="t"/>
                      <a:r>
                        <a:rPr lang="en-US" sz="1500" dirty="0">
                          <a:solidFill>
                            <a:srgbClr val="333333"/>
                          </a:solidFill>
                          <a:effectLst/>
                          <a:latin typeface="inter-regular"/>
                        </a:rPr>
                        <a:t>8</a:t>
                      </a: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u="none" strike="noStrike" dirty="0" err="1">
                          <a:solidFill>
                            <a:srgbClr val="008000"/>
                          </a:solidFill>
                          <a:effectLst/>
                          <a:latin typeface="inter-regular"/>
                          <a:hlinkClick r:id="rId3"/>
                        </a:rPr>
                        <a:t>Object.getOwnPropertyDescriptors</a:t>
                      </a:r>
                      <a:r>
                        <a:rPr lang="en-US" sz="1500" u="none" strike="noStrike" dirty="0">
                          <a:solidFill>
                            <a:srgbClr val="008000"/>
                          </a:solidFill>
                          <a:effectLst/>
                          <a:latin typeface="inter-regular"/>
                          <a:hlinkClick r:id="rId3"/>
                        </a:rPr>
                        <a:t>()</a:t>
                      </a:r>
                      <a:endParaRPr lang="en-US" sz="1500" dirty="0">
                        <a:solidFill>
                          <a:srgbClr val="333333"/>
                        </a:solidFill>
                        <a:effectLst/>
                        <a:latin typeface="inter-regular"/>
                      </a:endParaRP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This method returns all own property descriptors of a given object.</a:t>
                      </a: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31531">
                <a:tc>
                  <a:txBody>
                    <a:bodyPr/>
                    <a:lstStyle/>
                    <a:p>
                      <a:pPr algn="just" fontAlgn="t"/>
                      <a:r>
                        <a:rPr lang="en-US" sz="1500" dirty="0">
                          <a:solidFill>
                            <a:srgbClr val="333333"/>
                          </a:solidFill>
                          <a:effectLst/>
                          <a:latin typeface="inter-regular"/>
                        </a:rPr>
                        <a:t>9</a:t>
                      </a: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u="none" strike="noStrike">
                          <a:solidFill>
                            <a:srgbClr val="008000"/>
                          </a:solidFill>
                          <a:effectLst/>
                          <a:latin typeface="inter-regular"/>
                          <a:hlinkClick r:id="rId4"/>
                        </a:rPr>
                        <a:t>Object.getOwnPropertyNames()</a:t>
                      </a:r>
                      <a:endParaRPr lang="en-US" sz="1500">
                        <a:solidFill>
                          <a:srgbClr val="333333"/>
                        </a:solidFill>
                        <a:effectLst/>
                        <a:latin typeface="inter-regular"/>
                      </a:endParaRP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This method returns an array of all properties (enumerable or not) found.</a:t>
                      </a: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49000">
                <a:tc>
                  <a:txBody>
                    <a:bodyPr/>
                    <a:lstStyle/>
                    <a:p>
                      <a:pPr algn="just" fontAlgn="t"/>
                      <a:r>
                        <a:rPr lang="en-US" sz="1500">
                          <a:solidFill>
                            <a:srgbClr val="333333"/>
                          </a:solidFill>
                          <a:effectLst/>
                          <a:latin typeface="inter-regular"/>
                        </a:rPr>
                        <a:t>10</a:t>
                      </a: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u="none" strike="noStrike">
                          <a:solidFill>
                            <a:srgbClr val="008000"/>
                          </a:solidFill>
                          <a:effectLst/>
                          <a:latin typeface="inter-regular"/>
                          <a:hlinkClick r:id="rId5"/>
                        </a:rPr>
                        <a:t>Object.getOwnPropertySymbols()</a:t>
                      </a:r>
                      <a:endParaRPr lang="en-US" sz="1500">
                        <a:solidFill>
                          <a:srgbClr val="333333"/>
                        </a:solidFill>
                        <a:effectLst/>
                        <a:latin typeface="inter-regular"/>
                      </a:endParaRP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This method returns an array of all own symbol key properties.</a:t>
                      </a: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49000">
                <a:tc>
                  <a:txBody>
                    <a:bodyPr/>
                    <a:lstStyle/>
                    <a:p>
                      <a:pPr algn="just" fontAlgn="t"/>
                      <a:r>
                        <a:rPr lang="en-US" sz="1500">
                          <a:solidFill>
                            <a:srgbClr val="333333"/>
                          </a:solidFill>
                          <a:effectLst/>
                          <a:latin typeface="inter-regular"/>
                        </a:rPr>
                        <a:t>11</a:t>
                      </a: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u="none" strike="noStrike">
                          <a:solidFill>
                            <a:srgbClr val="008000"/>
                          </a:solidFill>
                          <a:effectLst/>
                          <a:latin typeface="inter-regular"/>
                          <a:hlinkClick r:id="rId6"/>
                        </a:rPr>
                        <a:t>Object.getPrototypeOf()</a:t>
                      </a:r>
                      <a:endParaRPr lang="en-US" sz="1500">
                        <a:solidFill>
                          <a:srgbClr val="333333"/>
                        </a:solidFill>
                        <a:effectLst/>
                        <a:latin typeface="inter-regular"/>
                      </a:endParaRP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This method returns the prototype of the specified object.</a:t>
                      </a: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49000">
                <a:tc>
                  <a:txBody>
                    <a:bodyPr/>
                    <a:lstStyle/>
                    <a:p>
                      <a:pPr algn="just" fontAlgn="t"/>
                      <a:r>
                        <a:rPr lang="en-US" sz="1500">
                          <a:solidFill>
                            <a:srgbClr val="333333"/>
                          </a:solidFill>
                          <a:effectLst/>
                          <a:latin typeface="inter-regular"/>
                        </a:rPr>
                        <a:t>12</a:t>
                      </a: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u="none" strike="noStrike">
                          <a:solidFill>
                            <a:srgbClr val="008000"/>
                          </a:solidFill>
                          <a:effectLst/>
                          <a:latin typeface="inter-regular"/>
                          <a:hlinkClick r:id="rId7"/>
                        </a:rPr>
                        <a:t>Object.is()</a:t>
                      </a:r>
                      <a:endParaRPr lang="en-US" sz="1500">
                        <a:solidFill>
                          <a:srgbClr val="333333"/>
                        </a:solidFill>
                        <a:effectLst/>
                        <a:latin typeface="inter-regular"/>
                      </a:endParaRP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This method determines whether two values are the same value.</a:t>
                      </a: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08402">
                <a:tc>
                  <a:txBody>
                    <a:bodyPr/>
                    <a:lstStyle/>
                    <a:p>
                      <a:pPr algn="just" fontAlgn="t"/>
                      <a:r>
                        <a:rPr lang="en-US" sz="1500">
                          <a:solidFill>
                            <a:srgbClr val="333333"/>
                          </a:solidFill>
                          <a:effectLst/>
                          <a:latin typeface="inter-regular"/>
                        </a:rPr>
                        <a:t>13</a:t>
                      </a: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u="none" strike="noStrike">
                          <a:solidFill>
                            <a:srgbClr val="008000"/>
                          </a:solidFill>
                          <a:effectLst/>
                          <a:latin typeface="inter-regular"/>
                          <a:hlinkClick r:id="rId8"/>
                        </a:rPr>
                        <a:t>Object.isExtensible()</a:t>
                      </a:r>
                      <a:endParaRPr lang="en-US" sz="1500">
                        <a:solidFill>
                          <a:srgbClr val="333333"/>
                        </a:solidFill>
                        <a:effectLst/>
                        <a:latin typeface="inter-regular"/>
                      </a:endParaRP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This method determines if an object is extensible</a:t>
                      </a: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08402">
                <a:tc>
                  <a:txBody>
                    <a:bodyPr/>
                    <a:lstStyle/>
                    <a:p>
                      <a:pPr algn="just" fontAlgn="t"/>
                      <a:r>
                        <a:rPr lang="en-US" sz="1500">
                          <a:solidFill>
                            <a:srgbClr val="333333"/>
                          </a:solidFill>
                          <a:effectLst/>
                          <a:latin typeface="inter-regular"/>
                        </a:rPr>
                        <a:t>14</a:t>
                      </a: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u="none" strike="noStrike" dirty="0" err="1">
                          <a:solidFill>
                            <a:srgbClr val="008000"/>
                          </a:solidFill>
                          <a:effectLst/>
                          <a:latin typeface="inter-regular"/>
                          <a:hlinkClick r:id="rId8"/>
                        </a:rPr>
                        <a:t>Object.isFrozen</a:t>
                      </a:r>
                      <a:r>
                        <a:rPr lang="en-US" sz="1500" u="none" strike="noStrike" dirty="0">
                          <a:solidFill>
                            <a:srgbClr val="008000"/>
                          </a:solidFill>
                          <a:effectLst/>
                          <a:latin typeface="inter-regular"/>
                          <a:hlinkClick r:id="rId8"/>
                        </a:rPr>
                        <a:t>()</a:t>
                      </a:r>
                      <a:endParaRPr lang="en-US" sz="1500" dirty="0">
                        <a:solidFill>
                          <a:srgbClr val="333333"/>
                        </a:solidFill>
                        <a:effectLst/>
                        <a:latin typeface="inter-regular"/>
                      </a:endParaRP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This method determines if an object was frozen.</a:t>
                      </a: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08402">
                <a:tc>
                  <a:txBody>
                    <a:bodyPr/>
                    <a:lstStyle/>
                    <a:p>
                      <a:pPr algn="just" fontAlgn="t"/>
                      <a:r>
                        <a:rPr lang="en-US" sz="1500" dirty="0">
                          <a:solidFill>
                            <a:srgbClr val="333333"/>
                          </a:solidFill>
                          <a:effectLst/>
                          <a:latin typeface="inter-regular"/>
                        </a:rPr>
                        <a:t>15</a:t>
                      </a: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u="none" strike="noStrike">
                          <a:solidFill>
                            <a:srgbClr val="008000"/>
                          </a:solidFill>
                          <a:effectLst/>
                          <a:latin typeface="inter-regular"/>
                          <a:hlinkClick r:id="rId8"/>
                        </a:rPr>
                        <a:t>Object.isSealed()</a:t>
                      </a:r>
                      <a:endParaRPr lang="en-US" sz="1500">
                        <a:solidFill>
                          <a:srgbClr val="333333"/>
                        </a:solidFill>
                        <a:effectLst/>
                        <a:latin typeface="inter-regular"/>
                      </a:endParaRP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dirty="0">
                          <a:solidFill>
                            <a:srgbClr val="333333"/>
                          </a:solidFill>
                          <a:effectLst/>
                          <a:latin typeface="inter-regular"/>
                        </a:rPr>
                        <a:t>This method determines if an object is sealed.</a:t>
                      </a:r>
                    </a:p>
                  </a:txBody>
                  <a:tcPr marL="39332" marR="39332" marT="39332" marB="393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871106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1892826"/>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dirty="0" smtClean="0">
                <a:solidFill>
                  <a:srgbClr val="FFFF00"/>
                </a:solidFill>
              </a:rPr>
              <a:t>-</a:t>
            </a: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269875541"/>
              </p:ext>
            </p:extLst>
          </p:nvPr>
        </p:nvGraphicFramePr>
        <p:xfrm>
          <a:off x="467545" y="1340769"/>
          <a:ext cx="7693878" cy="4983832"/>
        </p:xfrm>
        <a:graphic>
          <a:graphicData uri="http://schemas.openxmlformats.org/drawingml/2006/table">
            <a:tbl>
              <a:tblPr/>
              <a:tblGrid>
                <a:gridCol w="2564626"/>
                <a:gridCol w="2564626"/>
                <a:gridCol w="2564626"/>
              </a:tblGrid>
              <a:tr h="943684">
                <a:tc>
                  <a:txBody>
                    <a:bodyPr/>
                    <a:lstStyle/>
                    <a:p>
                      <a:pPr algn="just" fontAlgn="t"/>
                      <a:r>
                        <a:rPr lang="en-US" sz="1500">
                          <a:solidFill>
                            <a:srgbClr val="333333"/>
                          </a:solidFill>
                          <a:effectLst/>
                          <a:latin typeface="inter-regular"/>
                        </a:rPr>
                        <a:t>16</a:t>
                      </a:r>
                    </a:p>
                  </a:txBody>
                  <a:tcPr marL="64932" marR="64932" marT="64932" marB="649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u="none" strike="noStrike">
                          <a:solidFill>
                            <a:srgbClr val="008000"/>
                          </a:solidFill>
                          <a:effectLst/>
                          <a:latin typeface="inter-regular"/>
                          <a:hlinkClick r:id="rId2"/>
                        </a:rPr>
                        <a:t>Object.keys()</a:t>
                      </a:r>
                      <a:endParaRPr lang="en-US" sz="1500">
                        <a:solidFill>
                          <a:srgbClr val="333333"/>
                        </a:solidFill>
                        <a:effectLst/>
                        <a:latin typeface="inter-regular"/>
                      </a:endParaRPr>
                    </a:p>
                  </a:txBody>
                  <a:tcPr marL="64932" marR="64932" marT="64932" marB="649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This method returns an array of a given object's own property names.</a:t>
                      </a:r>
                    </a:p>
                  </a:txBody>
                  <a:tcPr marL="64932" marR="64932" marT="64932" marB="649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43684">
                <a:tc>
                  <a:txBody>
                    <a:bodyPr/>
                    <a:lstStyle/>
                    <a:p>
                      <a:pPr algn="just" fontAlgn="t"/>
                      <a:r>
                        <a:rPr lang="en-US" sz="1500">
                          <a:solidFill>
                            <a:srgbClr val="333333"/>
                          </a:solidFill>
                          <a:effectLst/>
                          <a:latin typeface="inter-regular"/>
                        </a:rPr>
                        <a:t>17</a:t>
                      </a:r>
                    </a:p>
                  </a:txBody>
                  <a:tcPr marL="64932" marR="64932" marT="64932" marB="649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u="none" strike="noStrike">
                          <a:solidFill>
                            <a:srgbClr val="008000"/>
                          </a:solidFill>
                          <a:effectLst/>
                          <a:latin typeface="inter-regular"/>
                          <a:hlinkClick r:id="rId3"/>
                        </a:rPr>
                        <a:t>Object.preventExtensions()</a:t>
                      </a:r>
                      <a:endParaRPr lang="en-US" sz="1500">
                        <a:solidFill>
                          <a:srgbClr val="333333"/>
                        </a:solidFill>
                        <a:effectLst/>
                        <a:latin typeface="inter-regular"/>
                      </a:endParaRPr>
                    </a:p>
                  </a:txBody>
                  <a:tcPr marL="64932" marR="64932" marT="64932" marB="649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This method is used to prevent any extensions of an object.</a:t>
                      </a:r>
                    </a:p>
                  </a:txBody>
                  <a:tcPr marL="64932" marR="64932" marT="64932" marB="649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474507">
                <a:tc>
                  <a:txBody>
                    <a:bodyPr/>
                    <a:lstStyle/>
                    <a:p>
                      <a:pPr algn="just" fontAlgn="t"/>
                      <a:r>
                        <a:rPr lang="en-US" sz="1500">
                          <a:solidFill>
                            <a:srgbClr val="333333"/>
                          </a:solidFill>
                          <a:effectLst/>
                          <a:latin typeface="inter-regular"/>
                        </a:rPr>
                        <a:t>18</a:t>
                      </a:r>
                    </a:p>
                  </a:txBody>
                  <a:tcPr marL="64932" marR="64932" marT="64932" marB="649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u="none" strike="noStrike">
                          <a:solidFill>
                            <a:srgbClr val="008000"/>
                          </a:solidFill>
                          <a:effectLst/>
                          <a:latin typeface="inter-regular"/>
                          <a:hlinkClick r:id="rId4"/>
                        </a:rPr>
                        <a:t>Object.seal()</a:t>
                      </a:r>
                      <a:endParaRPr lang="en-US" sz="1500">
                        <a:solidFill>
                          <a:srgbClr val="333333"/>
                        </a:solidFill>
                        <a:effectLst/>
                        <a:latin typeface="inter-regular"/>
                      </a:endParaRPr>
                    </a:p>
                  </a:txBody>
                  <a:tcPr marL="64932" marR="64932" marT="64932" marB="649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This method prevents new properties from being added and marks all existing properties as non-configurable.</a:t>
                      </a:r>
                    </a:p>
                  </a:txBody>
                  <a:tcPr marL="64932" marR="64932" marT="64932" marB="649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43684">
                <a:tc>
                  <a:txBody>
                    <a:bodyPr/>
                    <a:lstStyle/>
                    <a:p>
                      <a:pPr algn="just" fontAlgn="t"/>
                      <a:r>
                        <a:rPr lang="en-US" sz="1500">
                          <a:solidFill>
                            <a:srgbClr val="333333"/>
                          </a:solidFill>
                          <a:effectLst/>
                          <a:latin typeface="inter-regular"/>
                        </a:rPr>
                        <a:t>19</a:t>
                      </a:r>
                    </a:p>
                  </a:txBody>
                  <a:tcPr marL="64932" marR="64932" marT="64932" marB="649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u="none" strike="noStrike">
                          <a:solidFill>
                            <a:srgbClr val="008000"/>
                          </a:solidFill>
                          <a:effectLst/>
                          <a:latin typeface="inter-regular"/>
                          <a:hlinkClick r:id="rId5"/>
                        </a:rPr>
                        <a:t>Object.setPrototypeOf()</a:t>
                      </a:r>
                      <a:endParaRPr lang="en-US" sz="1500">
                        <a:solidFill>
                          <a:srgbClr val="333333"/>
                        </a:solidFill>
                        <a:effectLst/>
                        <a:latin typeface="inter-regular"/>
                      </a:endParaRPr>
                    </a:p>
                  </a:txBody>
                  <a:tcPr marL="64932" marR="64932" marT="64932" marB="649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This method sets the prototype of a specified object to another object.</a:t>
                      </a:r>
                    </a:p>
                  </a:txBody>
                  <a:tcPr marL="64932" marR="64932" marT="64932" marB="649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78273">
                <a:tc>
                  <a:txBody>
                    <a:bodyPr/>
                    <a:lstStyle/>
                    <a:p>
                      <a:pPr algn="just" fontAlgn="t"/>
                      <a:r>
                        <a:rPr lang="en-US" sz="1500">
                          <a:solidFill>
                            <a:srgbClr val="333333"/>
                          </a:solidFill>
                          <a:effectLst/>
                          <a:latin typeface="inter-regular"/>
                        </a:rPr>
                        <a:t>20</a:t>
                      </a:r>
                    </a:p>
                  </a:txBody>
                  <a:tcPr marL="64932" marR="64932" marT="64932" marB="649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u="none" strike="noStrike">
                          <a:solidFill>
                            <a:srgbClr val="008000"/>
                          </a:solidFill>
                          <a:effectLst/>
                          <a:latin typeface="inter-regular"/>
                          <a:hlinkClick r:id="rId6"/>
                        </a:rPr>
                        <a:t>Object.values()</a:t>
                      </a:r>
                      <a:endParaRPr lang="en-US" sz="1500">
                        <a:solidFill>
                          <a:srgbClr val="333333"/>
                        </a:solidFill>
                        <a:effectLst/>
                        <a:latin typeface="inter-regular"/>
                      </a:endParaRPr>
                    </a:p>
                  </a:txBody>
                  <a:tcPr marL="64932" marR="64932" marT="64932" marB="649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dirty="0">
                          <a:solidFill>
                            <a:srgbClr val="333333"/>
                          </a:solidFill>
                          <a:effectLst/>
                          <a:latin typeface="inter-regular"/>
                        </a:rPr>
                        <a:t>This method returns an array of values.</a:t>
                      </a:r>
                    </a:p>
                  </a:txBody>
                  <a:tcPr marL="64932" marR="64932" marT="64932" marB="649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979288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5770811"/>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r>
              <a:rPr lang="en-US" sz="2400" dirty="0" smtClean="0">
                <a:solidFill>
                  <a:srgbClr val="FFFF00"/>
                </a:solidFill>
              </a:rPr>
              <a:t>Document </a:t>
            </a:r>
            <a:r>
              <a:rPr lang="en-US" sz="2400" dirty="0">
                <a:solidFill>
                  <a:srgbClr val="FFFF00"/>
                </a:solidFill>
              </a:rPr>
              <a:t>Object </a:t>
            </a:r>
            <a:r>
              <a:rPr lang="en-US" sz="2400" dirty="0" smtClean="0">
                <a:solidFill>
                  <a:srgbClr val="FFFF00"/>
                </a:solidFill>
              </a:rPr>
              <a:t>Model:</a:t>
            </a:r>
            <a:endParaRPr lang="en-US" sz="2400" dirty="0">
              <a:solidFill>
                <a:srgbClr val="FFFF00"/>
              </a:solidFill>
            </a:endParaRPr>
          </a:p>
          <a:p>
            <a:r>
              <a:rPr lang="en-US" sz="2400" dirty="0" smtClean="0"/>
              <a:t>-The</a:t>
            </a:r>
            <a:r>
              <a:rPr lang="en-US" sz="2400" dirty="0"/>
              <a:t> </a:t>
            </a:r>
            <a:r>
              <a:rPr lang="en-US" sz="2400" b="1" dirty="0"/>
              <a:t>document object</a:t>
            </a:r>
            <a:r>
              <a:rPr lang="en-US" sz="2400" dirty="0"/>
              <a:t> represents the whole html document.</a:t>
            </a:r>
          </a:p>
          <a:p>
            <a:endParaRPr lang="en-US" sz="2400" dirty="0" smtClean="0"/>
          </a:p>
          <a:p>
            <a:r>
              <a:rPr lang="en-US" sz="2400" dirty="0" smtClean="0"/>
              <a:t>-When </a:t>
            </a:r>
            <a:r>
              <a:rPr lang="en-US" sz="2400" dirty="0"/>
              <a:t>html document is loaded in the browser, it becomes a document object. </a:t>
            </a:r>
            <a:endParaRPr lang="en-US" sz="2400" dirty="0" smtClean="0"/>
          </a:p>
          <a:p>
            <a:endParaRPr lang="en-US" sz="2400" dirty="0" smtClean="0"/>
          </a:p>
          <a:p>
            <a:r>
              <a:rPr lang="en-US" sz="2400" dirty="0" smtClean="0"/>
              <a:t>-It </a:t>
            </a:r>
            <a:r>
              <a:rPr lang="en-US" sz="2400" dirty="0"/>
              <a:t>is the </a:t>
            </a:r>
            <a:r>
              <a:rPr lang="en-US" sz="2400" b="1" dirty="0"/>
              <a:t>root element</a:t>
            </a:r>
            <a:r>
              <a:rPr lang="en-US" sz="2400" dirty="0"/>
              <a:t> that represents the html document. </a:t>
            </a:r>
            <a:endParaRPr lang="en-US" sz="2400" dirty="0" smtClean="0"/>
          </a:p>
          <a:p>
            <a:endParaRPr lang="en-US" sz="2400" dirty="0" smtClean="0"/>
          </a:p>
          <a:p>
            <a:r>
              <a:rPr lang="en-US" sz="2400" dirty="0" smtClean="0"/>
              <a:t>-It </a:t>
            </a:r>
            <a:r>
              <a:rPr lang="en-US" sz="2400" dirty="0"/>
              <a:t>has properties and methods. By the help of document </a:t>
            </a:r>
            <a:endParaRPr lang="en-US" sz="2400" dirty="0" smtClean="0"/>
          </a:p>
          <a:p>
            <a:r>
              <a:rPr lang="en-US" sz="2400" dirty="0" smtClean="0"/>
              <a:t>object</a:t>
            </a:r>
            <a:r>
              <a:rPr lang="en-US" sz="2400" dirty="0"/>
              <a:t>, we can add dynamic content to our web page.</a:t>
            </a:r>
          </a:p>
          <a:p>
            <a:endParaRPr lang="en-US" sz="2400" dirty="0" smtClean="0">
              <a:solidFill>
                <a:srgbClr val="FFFF00"/>
              </a:solidFill>
            </a:endParaRPr>
          </a:p>
          <a:p>
            <a:r>
              <a:rPr lang="en-US" sz="2400" dirty="0" err="1" smtClean="0">
                <a:solidFill>
                  <a:srgbClr val="FFFF00"/>
                </a:solidFill>
              </a:rPr>
              <a:t>window.document</a:t>
            </a:r>
            <a:r>
              <a:rPr lang="en-US" sz="2400" dirty="0">
                <a:solidFill>
                  <a:srgbClr val="FFFF00"/>
                </a:solidFill>
              </a:rPr>
              <a:t>  </a:t>
            </a:r>
          </a:p>
          <a:p>
            <a:endParaRPr lang="en-US" dirty="0" smtClean="0"/>
          </a:p>
          <a:p>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27799489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1923604"/>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r>
              <a:rPr lang="en-US" sz="2000" dirty="0" smtClean="0">
                <a:solidFill>
                  <a:srgbClr val="FFFF00"/>
                </a:solidFill>
              </a:rPr>
              <a:t>Properties </a:t>
            </a:r>
            <a:r>
              <a:rPr lang="en-US" sz="2000" dirty="0">
                <a:solidFill>
                  <a:srgbClr val="FFFF00"/>
                </a:solidFill>
              </a:rPr>
              <a:t>of document </a:t>
            </a:r>
            <a:r>
              <a:rPr lang="en-US" sz="2000" dirty="0" smtClean="0">
                <a:solidFill>
                  <a:srgbClr val="FFFF00"/>
                </a:solidFill>
              </a:rPr>
              <a:t>object:</a:t>
            </a:r>
            <a:endParaRPr lang="en-US" sz="2000" dirty="0">
              <a:solidFill>
                <a:srgbClr val="FFFF00"/>
              </a:solidFill>
            </a:endParaRPr>
          </a:p>
          <a:p>
            <a:r>
              <a:rPr lang="en-US" dirty="0"/>
              <a:t>Let's see the properties of document object that can be accessed and modified by the document object.</a:t>
            </a:r>
          </a:p>
          <a:p>
            <a:endParaRPr lang="en-IN" dirty="0" smtClean="0">
              <a:solidFill>
                <a:srgbClr val="FFFF00"/>
              </a:solidFill>
            </a:endParaRPr>
          </a:p>
          <a:p>
            <a:endParaRPr lang="en-IN" sz="2100" dirty="0" smtClean="0">
              <a:solidFill>
                <a:srgbClr val="FFFF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32" y="1628800"/>
            <a:ext cx="7591276" cy="4941168"/>
          </a:xfrm>
          <a:prstGeom prst="rect">
            <a:avLst/>
          </a:prstGeom>
        </p:spPr>
      </p:pic>
    </p:spTree>
    <p:extLst>
      <p:ext uri="{BB962C8B-B14F-4D97-AF65-F5344CB8AC3E}">
        <p14:creationId xmlns:p14="http://schemas.microsoft.com/office/powerpoint/2010/main" val="26232940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2723823"/>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r>
              <a:rPr lang="en-US" dirty="0" smtClean="0">
                <a:solidFill>
                  <a:srgbClr val="FFFF00"/>
                </a:solidFill>
              </a:rPr>
              <a:t>-</a:t>
            </a:r>
            <a:r>
              <a:rPr lang="en-US" dirty="0"/>
              <a:t>Methods of document object</a:t>
            </a:r>
          </a:p>
          <a:p>
            <a:r>
              <a:rPr lang="en-US" dirty="0"/>
              <a:t>We can access and change the contents of document by its methods.</a:t>
            </a:r>
          </a:p>
          <a:p>
            <a:r>
              <a:rPr lang="en-US" dirty="0"/>
              <a:t>The important methods of document object are as follows:</a:t>
            </a:r>
          </a:p>
          <a:p>
            <a:endParaRPr lang="en-US" dirty="0" smtClean="0">
              <a:solidFill>
                <a:srgbClr val="FFFF00"/>
              </a:solidFill>
            </a:endParaRPr>
          </a:p>
          <a:p>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35866447"/>
              </p:ext>
            </p:extLst>
          </p:nvPr>
        </p:nvGraphicFramePr>
        <p:xfrm>
          <a:off x="323528" y="1856342"/>
          <a:ext cx="8424936" cy="4452980"/>
        </p:xfrm>
        <a:graphic>
          <a:graphicData uri="http://schemas.openxmlformats.org/drawingml/2006/table">
            <a:tbl>
              <a:tblPr/>
              <a:tblGrid>
                <a:gridCol w="3243555"/>
                <a:gridCol w="5181381"/>
              </a:tblGrid>
              <a:tr h="504115">
                <a:tc>
                  <a:txBody>
                    <a:bodyPr/>
                    <a:lstStyle/>
                    <a:p>
                      <a:pPr algn="l" fontAlgn="t"/>
                      <a:r>
                        <a:rPr lang="en-US" sz="1800" dirty="0">
                          <a:solidFill>
                            <a:srgbClr val="000000"/>
                          </a:solidFill>
                          <a:effectLst/>
                          <a:latin typeface="times new roman" panose="02020603050405020304" pitchFamily="18" charset="0"/>
                        </a:rPr>
                        <a:t>Method</a:t>
                      </a:r>
                    </a:p>
                  </a:txBody>
                  <a:tcPr marL="111655" marR="111655" marT="111655" marB="111655">
                    <a:lnL w="9525" cap="flat" cmpd="sng" algn="ctr">
                      <a:solidFill>
                        <a:srgbClr val="083364"/>
                      </a:solidFill>
                      <a:prstDash val="solid"/>
                      <a:round/>
                      <a:headEnd type="none" w="med" len="med"/>
                      <a:tailEnd type="none" w="med" len="med"/>
                    </a:lnL>
                    <a:lnR w="9525" cap="flat" cmpd="sng" algn="ctr">
                      <a:solidFill>
                        <a:srgbClr val="083364"/>
                      </a:solidFill>
                      <a:prstDash val="solid"/>
                      <a:round/>
                      <a:headEnd type="none" w="med" len="med"/>
                      <a:tailEnd type="none" w="med" len="med"/>
                    </a:lnR>
                    <a:lnT w="9525" cap="flat" cmpd="sng" algn="ctr">
                      <a:solidFill>
                        <a:srgbClr val="08336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Description</a:t>
                      </a:r>
                    </a:p>
                  </a:txBody>
                  <a:tcPr marL="111655" marR="111655" marT="111655" marB="111655">
                    <a:lnL w="9525" cap="flat" cmpd="sng" algn="ctr">
                      <a:solidFill>
                        <a:srgbClr val="083364"/>
                      </a:solidFill>
                      <a:prstDash val="solid"/>
                      <a:round/>
                      <a:headEnd type="none" w="med" len="med"/>
                      <a:tailEnd type="none" w="med" len="med"/>
                    </a:lnL>
                    <a:lnR w="9525" cap="flat" cmpd="sng" algn="ctr">
                      <a:solidFill>
                        <a:srgbClr val="083364"/>
                      </a:solidFill>
                      <a:prstDash val="solid"/>
                      <a:round/>
                      <a:headEnd type="none" w="med" len="med"/>
                      <a:tailEnd type="none" w="med" len="med"/>
                    </a:lnR>
                    <a:lnT w="9525" cap="flat" cmpd="sng" algn="ctr">
                      <a:solidFill>
                        <a:srgbClr val="08336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28709">
                <a:tc>
                  <a:txBody>
                    <a:bodyPr/>
                    <a:lstStyle/>
                    <a:p>
                      <a:pPr algn="just" fontAlgn="t"/>
                      <a:r>
                        <a:rPr lang="en-US" sz="1800">
                          <a:solidFill>
                            <a:srgbClr val="333333"/>
                          </a:solidFill>
                          <a:effectLst/>
                          <a:latin typeface="inter-regular"/>
                        </a:rPr>
                        <a:t>write("string")</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writes the given string on the doucment.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06604">
                <a:tc>
                  <a:txBody>
                    <a:bodyPr/>
                    <a:lstStyle/>
                    <a:p>
                      <a:pPr algn="just" fontAlgn="t"/>
                      <a:r>
                        <a:rPr lang="en-US" sz="1800" dirty="0" err="1">
                          <a:solidFill>
                            <a:srgbClr val="333333"/>
                          </a:solidFill>
                          <a:effectLst/>
                          <a:latin typeface="inter-regular"/>
                        </a:rPr>
                        <a:t>writeln</a:t>
                      </a:r>
                      <a:r>
                        <a:rPr lang="en-US" sz="1800" dirty="0">
                          <a:solidFill>
                            <a:srgbClr val="333333"/>
                          </a:solidFill>
                          <a:effectLst/>
                          <a:latin typeface="inter-regular"/>
                        </a:rPr>
                        <a:t>("string")</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writes the given string on the doucment with newline character at the end.</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93740">
                <a:tc>
                  <a:txBody>
                    <a:bodyPr/>
                    <a:lstStyle/>
                    <a:p>
                      <a:pPr algn="just" fontAlgn="t"/>
                      <a:r>
                        <a:rPr lang="en-US" sz="1800" dirty="0" err="1">
                          <a:solidFill>
                            <a:srgbClr val="333333"/>
                          </a:solidFill>
                          <a:effectLst/>
                          <a:latin typeface="inter-regular"/>
                        </a:rPr>
                        <a:t>getElementById</a:t>
                      </a:r>
                      <a:r>
                        <a:rPr lang="en-US" sz="1800" dirty="0">
                          <a:solidFill>
                            <a:srgbClr val="333333"/>
                          </a:solidFill>
                          <a:effectLst/>
                          <a:latin typeface="inter-regular"/>
                        </a:rPr>
                        <a: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returns the element having the given id value.</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06604">
                <a:tc>
                  <a:txBody>
                    <a:bodyPr/>
                    <a:lstStyle/>
                    <a:p>
                      <a:pPr algn="just" fontAlgn="t"/>
                      <a:r>
                        <a:rPr lang="en-US" sz="1800" dirty="0" err="1">
                          <a:solidFill>
                            <a:srgbClr val="333333"/>
                          </a:solidFill>
                          <a:effectLst/>
                          <a:latin typeface="inter-regular"/>
                        </a:rPr>
                        <a:t>getElementsByName</a:t>
                      </a:r>
                      <a:r>
                        <a:rPr lang="en-US" sz="1800" dirty="0">
                          <a:solidFill>
                            <a:srgbClr val="333333"/>
                          </a:solidFill>
                          <a:effectLst/>
                          <a:latin typeface="inter-regular"/>
                        </a:rPr>
                        <a: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returns all the elements having the given name value.</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06604">
                <a:tc>
                  <a:txBody>
                    <a:bodyPr/>
                    <a:lstStyle/>
                    <a:p>
                      <a:pPr algn="just" fontAlgn="t"/>
                      <a:r>
                        <a:rPr lang="en-US" sz="1800">
                          <a:solidFill>
                            <a:srgbClr val="333333"/>
                          </a:solidFill>
                          <a:effectLst/>
                          <a:latin typeface="inter-regular"/>
                        </a:rPr>
                        <a:t>getElementsByTagName()</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returns all the elements having the given tag name.</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06604">
                <a:tc>
                  <a:txBody>
                    <a:bodyPr/>
                    <a:lstStyle/>
                    <a:p>
                      <a:pPr algn="just" fontAlgn="t"/>
                      <a:r>
                        <a:rPr lang="en-US" sz="1800">
                          <a:solidFill>
                            <a:srgbClr val="333333"/>
                          </a:solidFill>
                          <a:effectLst/>
                          <a:latin typeface="inter-regular"/>
                        </a:rPr>
                        <a:t>getElementsByClassName()</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returns all the elements having the given class name.</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8684297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601807"/>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dirty="0" smtClean="0">
                <a:solidFill>
                  <a:srgbClr val="FFFF00"/>
                </a:solidFill>
              </a:rPr>
              <a:t>-</a:t>
            </a:r>
            <a:r>
              <a:rPr lang="en-US" dirty="0">
                <a:solidFill>
                  <a:srgbClr val="FFFF00"/>
                </a:solidFill>
              </a:rPr>
              <a:t>Accessing field value by document object</a:t>
            </a:r>
          </a:p>
          <a:p>
            <a:r>
              <a:rPr lang="en-US" dirty="0"/>
              <a:t>In this example, we are going to get the value of input text by user. Here, we are using </a:t>
            </a:r>
            <a:r>
              <a:rPr lang="en-US" b="1" dirty="0"/>
              <a:t>document.form1.name.value</a:t>
            </a:r>
            <a:r>
              <a:rPr lang="en-US" dirty="0"/>
              <a:t> to get the value of name field.</a:t>
            </a:r>
          </a:p>
          <a:p>
            <a:r>
              <a:rPr lang="en-US" dirty="0"/>
              <a:t>Here, </a:t>
            </a:r>
            <a:r>
              <a:rPr lang="en-US" b="1" dirty="0"/>
              <a:t>document</a:t>
            </a:r>
            <a:r>
              <a:rPr lang="en-US" dirty="0"/>
              <a:t> is the root element that represents the html document.</a:t>
            </a:r>
          </a:p>
          <a:p>
            <a:r>
              <a:rPr lang="en-US" b="1" dirty="0">
                <a:solidFill>
                  <a:srgbClr val="FFFF00"/>
                </a:solidFill>
              </a:rPr>
              <a:t>form1</a:t>
            </a:r>
            <a:r>
              <a:rPr lang="en-US" dirty="0"/>
              <a:t> is the name of the form.</a:t>
            </a:r>
          </a:p>
          <a:p>
            <a:r>
              <a:rPr lang="en-US" b="1" dirty="0">
                <a:solidFill>
                  <a:srgbClr val="FFFF00"/>
                </a:solidFill>
              </a:rPr>
              <a:t>name</a:t>
            </a:r>
            <a:r>
              <a:rPr lang="en-US" dirty="0"/>
              <a:t> is the attribute name of the input text.</a:t>
            </a:r>
          </a:p>
          <a:p>
            <a:r>
              <a:rPr lang="en-US" b="1" dirty="0">
                <a:solidFill>
                  <a:srgbClr val="FFFF00"/>
                </a:solidFill>
              </a:rPr>
              <a:t>value</a:t>
            </a:r>
            <a:r>
              <a:rPr lang="en-US" dirty="0"/>
              <a:t> is the property, that returns the value of the input text</a:t>
            </a:r>
            <a:r>
              <a:rPr lang="en-US" dirty="0" smtClean="0"/>
              <a:t>.</a:t>
            </a:r>
          </a:p>
          <a:p>
            <a:endParaRPr lang="en-US" dirty="0"/>
          </a:p>
          <a:p>
            <a:r>
              <a:rPr lang="en-US" dirty="0" err="1">
                <a:solidFill>
                  <a:srgbClr val="FFFF00"/>
                </a:solidFill>
              </a:rPr>
              <a:t>Javascript</a:t>
            </a:r>
            <a:r>
              <a:rPr lang="en-US" dirty="0">
                <a:solidFill>
                  <a:srgbClr val="FFFF00"/>
                </a:solidFill>
              </a:rPr>
              <a:t> - </a:t>
            </a:r>
            <a:r>
              <a:rPr lang="en-US" dirty="0" err="1">
                <a:solidFill>
                  <a:srgbClr val="FFFF00"/>
                </a:solidFill>
              </a:rPr>
              <a:t>document.getElementById</a:t>
            </a:r>
            <a:r>
              <a:rPr lang="en-US" dirty="0">
                <a:solidFill>
                  <a:srgbClr val="FFFF00"/>
                </a:solidFill>
              </a:rPr>
              <a:t>() method</a:t>
            </a:r>
          </a:p>
          <a:p>
            <a:endParaRPr lang="en-US" dirty="0" smtClean="0"/>
          </a:p>
          <a:p>
            <a:r>
              <a:rPr lang="en-US" dirty="0"/>
              <a:t>The </a:t>
            </a:r>
            <a:r>
              <a:rPr lang="en-US" b="1" dirty="0" err="1">
                <a:solidFill>
                  <a:srgbClr val="FFFF00"/>
                </a:solidFill>
              </a:rPr>
              <a:t>document.getElementById</a:t>
            </a:r>
            <a:r>
              <a:rPr lang="en-US" b="1" dirty="0">
                <a:solidFill>
                  <a:srgbClr val="FFFF00"/>
                </a:solidFill>
              </a:rPr>
              <a:t>()</a:t>
            </a:r>
            <a:r>
              <a:rPr lang="en-US" dirty="0">
                <a:solidFill>
                  <a:srgbClr val="FFFF00"/>
                </a:solidFill>
              </a:rPr>
              <a:t> </a:t>
            </a:r>
            <a:r>
              <a:rPr lang="en-US" dirty="0"/>
              <a:t>method returns the element of specified id</a:t>
            </a:r>
            <a:r>
              <a:rPr lang="en-US" dirty="0" smtClean="0"/>
              <a:t>.</a:t>
            </a:r>
          </a:p>
          <a:p>
            <a:endParaRPr lang="en-US" dirty="0" smtClean="0"/>
          </a:p>
          <a:p>
            <a:endParaRPr lang="en-US" dirty="0"/>
          </a:p>
          <a:p>
            <a:r>
              <a:rPr lang="en-US" dirty="0"/>
              <a:t>In the previous page, we have used </a:t>
            </a:r>
            <a:r>
              <a:rPr lang="en-US" b="1" dirty="0"/>
              <a:t>document.form1.name.value</a:t>
            </a:r>
            <a:r>
              <a:rPr lang="en-US" dirty="0"/>
              <a:t> to get the value of the input value. Instead of this, we can use </a:t>
            </a:r>
            <a:r>
              <a:rPr lang="en-US" dirty="0" err="1"/>
              <a:t>document.getElementById</a:t>
            </a:r>
            <a:r>
              <a:rPr lang="en-US" dirty="0"/>
              <a:t>() method to get value of the input text. But we need to define id for the input field</a:t>
            </a:r>
            <a:r>
              <a:rPr lang="en-US" dirty="0" smtClean="0"/>
              <a:t>.</a:t>
            </a:r>
          </a:p>
          <a:p>
            <a:r>
              <a:rPr lang="en-US" dirty="0"/>
              <a:t/>
            </a:r>
            <a:br>
              <a:rPr lang="en-US" dirty="0"/>
            </a:br>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8105528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106778" y="340445"/>
            <a:ext cx="8429684" cy="6324808"/>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dirty="0" smtClean="0">
                <a:solidFill>
                  <a:srgbClr val="FFFF00"/>
                </a:solidFill>
              </a:rPr>
              <a:t>-</a:t>
            </a:r>
            <a:r>
              <a:rPr lang="en-US" dirty="0"/>
              <a:t>Let's see the simple example of </a:t>
            </a:r>
            <a:r>
              <a:rPr lang="en-US" dirty="0" err="1"/>
              <a:t>document.getElementById</a:t>
            </a:r>
            <a:r>
              <a:rPr lang="en-US" dirty="0"/>
              <a:t>() method that prints cube of the given number</a:t>
            </a:r>
            <a:r>
              <a:rPr lang="en-US" dirty="0" smtClean="0"/>
              <a:t>.</a:t>
            </a:r>
          </a:p>
          <a:p>
            <a:endParaRPr lang="en-US" dirty="0">
              <a:solidFill>
                <a:srgbClr val="FFFF00"/>
              </a:solidFill>
            </a:endParaRPr>
          </a:p>
          <a:p>
            <a:r>
              <a:rPr lang="en-US" b="1" dirty="0">
                <a:solidFill>
                  <a:srgbClr val="FFFF00"/>
                </a:solidFill>
              </a:rPr>
              <a:t>&lt;script</a:t>
            </a:r>
            <a:r>
              <a:rPr lang="en-US" dirty="0">
                <a:solidFill>
                  <a:srgbClr val="FFFF00"/>
                </a:solidFill>
              </a:rPr>
              <a:t> type="text/</a:t>
            </a:r>
            <a:r>
              <a:rPr lang="en-US" dirty="0" err="1">
                <a:solidFill>
                  <a:srgbClr val="FFFF00"/>
                </a:solidFill>
              </a:rPr>
              <a:t>javascript</a:t>
            </a:r>
            <a:r>
              <a:rPr lang="en-US" dirty="0">
                <a:solidFill>
                  <a:srgbClr val="FFFF00"/>
                </a:solidFill>
              </a:rPr>
              <a:t>"</a:t>
            </a:r>
            <a:r>
              <a:rPr lang="en-US" b="1" dirty="0">
                <a:solidFill>
                  <a:srgbClr val="FFFF00"/>
                </a:solidFill>
              </a:rPr>
              <a:t>&gt;</a:t>
            </a:r>
            <a:r>
              <a:rPr lang="en-US" dirty="0">
                <a:solidFill>
                  <a:srgbClr val="FFFF00"/>
                </a:solidFill>
              </a:rPr>
              <a:t>  </a:t>
            </a:r>
          </a:p>
          <a:p>
            <a:r>
              <a:rPr lang="en-US" dirty="0">
                <a:solidFill>
                  <a:srgbClr val="FFFF00"/>
                </a:solidFill>
              </a:rPr>
              <a:t>function </a:t>
            </a:r>
            <a:r>
              <a:rPr lang="en-US" dirty="0" err="1">
                <a:solidFill>
                  <a:srgbClr val="FFFF00"/>
                </a:solidFill>
              </a:rPr>
              <a:t>getcube</a:t>
            </a:r>
            <a:r>
              <a:rPr lang="en-US" dirty="0">
                <a:solidFill>
                  <a:srgbClr val="FFFF00"/>
                </a:solidFill>
              </a:rPr>
              <a:t>(){  </a:t>
            </a:r>
          </a:p>
          <a:p>
            <a:r>
              <a:rPr lang="en-US" dirty="0" err="1">
                <a:solidFill>
                  <a:srgbClr val="FFFF00"/>
                </a:solidFill>
              </a:rPr>
              <a:t>var</a:t>
            </a:r>
            <a:r>
              <a:rPr lang="en-US" dirty="0">
                <a:solidFill>
                  <a:srgbClr val="FFFF00"/>
                </a:solidFill>
              </a:rPr>
              <a:t> number=</a:t>
            </a:r>
            <a:r>
              <a:rPr lang="en-US" dirty="0" err="1">
                <a:solidFill>
                  <a:srgbClr val="FFFF00"/>
                </a:solidFill>
              </a:rPr>
              <a:t>document.getElementById</a:t>
            </a:r>
            <a:r>
              <a:rPr lang="en-US" dirty="0">
                <a:solidFill>
                  <a:srgbClr val="FFFF00"/>
                </a:solidFill>
              </a:rPr>
              <a:t>("number").value;  </a:t>
            </a:r>
          </a:p>
          <a:p>
            <a:r>
              <a:rPr lang="en-US" dirty="0">
                <a:solidFill>
                  <a:srgbClr val="FFFF00"/>
                </a:solidFill>
              </a:rPr>
              <a:t>alert(number*number*number);  </a:t>
            </a:r>
          </a:p>
          <a:p>
            <a:r>
              <a:rPr lang="en-US" dirty="0">
                <a:solidFill>
                  <a:srgbClr val="FFFF00"/>
                </a:solidFill>
              </a:rPr>
              <a:t>}  </a:t>
            </a:r>
          </a:p>
          <a:p>
            <a:r>
              <a:rPr lang="en-US" b="1" dirty="0">
                <a:solidFill>
                  <a:srgbClr val="FFFF00"/>
                </a:solidFill>
              </a:rPr>
              <a:t>&lt;/script&gt;</a:t>
            </a:r>
            <a:r>
              <a:rPr lang="en-US" dirty="0">
                <a:solidFill>
                  <a:srgbClr val="FFFF00"/>
                </a:solidFill>
              </a:rPr>
              <a:t>  </a:t>
            </a:r>
          </a:p>
          <a:p>
            <a:r>
              <a:rPr lang="en-US" b="1" dirty="0">
                <a:solidFill>
                  <a:srgbClr val="FFFF00"/>
                </a:solidFill>
              </a:rPr>
              <a:t>&lt;form&gt;</a:t>
            </a:r>
            <a:r>
              <a:rPr lang="en-US" dirty="0">
                <a:solidFill>
                  <a:srgbClr val="FFFF00"/>
                </a:solidFill>
              </a:rPr>
              <a:t>  </a:t>
            </a:r>
          </a:p>
          <a:p>
            <a:r>
              <a:rPr lang="en-US" dirty="0">
                <a:solidFill>
                  <a:srgbClr val="FFFF00"/>
                </a:solidFill>
              </a:rPr>
              <a:t>Enter No:</a:t>
            </a:r>
            <a:r>
              <a:rPr lang="en-US" b="1" dirty="0">
                <a:solidFill>
                  <a:srgbClr val="FFFF00"/>
                </a:solidFill>
              </a:rPr>
              <a:t>&lt;input</a:t>
            </a:r>
            <a:r>
              <a:rPr lang="en-US" dirty="0">
                <a:solidFill>
                  <a:srgbClr val="FFFF00"/>
                </a:solidFill>
              </a:rPr>
              <a:t> type="text" id="number" name="number"</a:t>
            </a:r>
            <a:r>
              <a:rPr lang="en-US" b="1" dirty="0">
                <a:solidFill>
                  <a:srgbClr val="FFFF00"/>
                </a:solidFill>
              </a:rPr>
              <a:t>/&gt;&lt;</a:t>
            </a:r>
            <a:r>
              <a:rPr lang="en-US" b="1" dirty="0" err="1">
                <a:solidFill>
                  <a:srgbClr val="FFFF00"/>
                </a:solidFill>
              </a:rPr>
              <a:t>br</a:t>
            </a:r>
            <a:r>
              <a:rPr lang="en-US" b="1" dirty="0">
                <a:solidFill>
                  <a:srgbClr val="FFFF00"/>
                </a:solidFill>
              </a:rPr>
              <a:t>/&gt;</a:t>
            </a:r>
            <a:r>
              <a:rPr lang="en-US" dirty="0">
                <a:solidFill>
                  <a:srgbClr val="FFFF00"/>
                </a:solidFill>
              </a:rPr>
              <a:t>  </a:t>
            </a:r>
          </a:p>
          <a:p>
            <a:r>
              <a:rPr lang="en-US" b="1" dirty="0">
                <a:solidFill>
                  <a:srgbClr val="FFFF00"/>
                </a:solidFill>
              </a:rPr>
              <a:t>&lt;input</a:t>
            </a:r>
            <a:r>
              <a:rPr lang="en-US" dirty="0">
                <a:solidFill>
                  <a:srgbClr val="FFFF00"/>
                </a:solidFill>
              </a:rPr>
              <a:t> type="button" value="cube" </a:t>
            </a:r>
            <a:r>
              <a:rPr lang="en-US" dirty="0" err="1">
                <a:solidFill>
                  <a:srgbClr val="FFFF00"/>
                </a:solidFill>
              </a:rPr>
              <a:t>onclick</a:t>
            </a:r>
            <a:r>
              <a:rPr lang="en-US" dirty="0">
                <a:solidFill>
                  <a:srgbClr val="FFFF00"/>
                </a:solidFill>
              </a:rPr>
              <a:t>="</a:t>
            </a:r>
            <a:r>
              <a:rPr lang="en-US" dirty="0" err="1">
                <a:solidFill>
                  <a:srgbClr val="FFFF00"/>
                </a:solidFill>
              </a:rPr>
              <a:t>getcube</a:t>
            </a:r>
            <a:r>
              <a:rPr lang="en-US" dirty="0">
                <a:solidFill>
                  <a:srgbClr val="FFFF00"/>
                </a:solidFill>
              </a:rPr>
              <a:t>()"</a:t>
            </a:r>
            <a:r>
              <a:rPr lang="en-US" b="1" dirty="0">
                <a:solidFill>
                  <a:srgbClr val="FFFF00"/>
                </a:solidFill>
              </a:rPr>
              <a:t>/&gt;</a:t>
            </a:r>
            <a:r>
              <a:rPr lang="en-US" dirty="0">
                <a:solidFill>
                  <a:srgbClr val="FFFF00"/>
                </a:solidFill>
              </a:rPr>
              <a:t>  </a:t>
            </a:r>
          </a:p>
          <a:p>
            <a:r>
              <a:rPr lang="en-US" b="1" dirty="0">
                <a:solidFill>
                  <a:srgbClr val="FFFF00"/>
                </a:solidFill>
              </a:rPr>
              <a:t>&lt;/form&gt;</a:t>
            </a:r>
            <a:r>
              <a:rPr lang="en-US" dirty="0">
                <a:solidFill>
                  <a:srgbClr val="FFFF00"/>
                </a:solidFill>
              </a:rPr>
              <a:t>  </a:t>
            </a:r>
          </a:p>
          <a:p>
            <a:endParaRPr lang="en-US" dirty="0" smtClean="0">
              <a:solidFill>
                <a:srgbClr val="FFFF00"/>
              </a:solidFill>
            </a:endParaRPr>
          </a:p>
          <a:p>
            <a:r>
              <a:rPr lang="en-US" dirty="0"/>
              <a:t>Output of the above example</a:t>
            </a:r>
          </a:p>
          <a:p>
            <a:endParaRPr lang="en-US" dirty="0" smtClean="0">
              <a:solidFill>
                <a:srgbClr val="FFFF00"/>
              </a:solidFill>
            </a:endParaRPr>
          </a:p>
          <a:p>
            <a:r>
              <a:rPr lang="en-US" dirty="0"/>
              <a:t>Enter No</a:t>
            </a:r>
            <a:r>
              <a:rPr lang="en-US" dirty="0" smtClean="0"/>
              <a:t>:   |Text Box|</a:t>
            </a:r>
          </a:p>
          <a:p>
            <a:r>
              <a:rPr lang="en-US" dirty="0" smtClean="0">
                <a:solidFill>
                  <a:srgbClr val="FFFF00"/>
                </a:solidFill>
              </a:rPr>
              <a:t>|Button|</a:t>
            </a:r>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sp>
        <p:nvSpPr>
          <p:cNvPr id="4" name="Rectangle 3"/>
          <p:cNvSpPr>
            <a:spLocks noChangeArrowheads="1"/>
          </p:cNvSpPr>
          <p:nvPr/>
        </p:nvSpPr>
        <p:spPr bwMode="auto">
          <a:xfrm>
            <a:off x="-107504" y="-1672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F9F9F9"/>
                </a:solidFill>
                <a:effectLst/>
                <a:latin typeface="inter-regular"/>
              </a:rPr>
              <a:t>Enter No:</a:t>
            </a:r>
            <a:r>
              <a:rPr kumimoji="0" lang="en-US" sz="700" b="0" i="0" u="none" strike="noStrike" cap="none" normalizeH="0" baseline="0" smtClean="0">
                <a:ln>
                  <a:noFill/>
                </a:ln>
                <a:solidFill>
                  <a:schemeClr val="tx1"/>
                </a:solidFill>
                <a:effectLst/>
              </a:rPr>
              <a:t/>
            </a:r>
            <a:br>
              <a:rPr kumimoji="0" lang="en-US" sz="700" b="0" i="0" u="none" strike="noStrike" cap="none" normalizeH="0" baseline="0" smtClean="0">
                <a:ln>
                  <a:noFill/>
                </a:ln>
                <a:solidFill>
                  <a:schemeClr val="tx1"/>
                </a:solidFill>
                <a:effectLst/>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06186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324808"/>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r>
              <a:rPr lang="en-US" dirty="0" smtClean="0">
                <a:solidFill>
                  <a:srgbClr val="FFFF00"/>
                </a:solidFill>
              </a:rPr>
              <a:t>-</a:t>
            </a:r>
            <a:r>
              <a:rPr lang="en-US" dirty="0" err="1">
                <a:solidFill>
                  <a:srgbClr val="FFFF00"/>
                </a:solidFill>
              </a:rPr>
              <a:t>Javascript</a:t>
            </a:r>
            <a:r>
              <a:rPr lang="en-US" dirty="0">
                <a:solidFill>
                  <a:srgbClr val="FFFF00"/>
                </a:solidFill>
              </a:rPr>
              <a:t> - </a:t>
            </a:r>
            <a:r>
              <a:rPr lang="en-US" dirty="0" err="1">
                <a:solidFill>
                  <a:srgbClr val="FFFF00"/>
                </a:solidFill>
              </a:rPr>
              <a:t>document.getElementsByName</a:t>
            </a:r>
            <a:r>
              <a:rPr lang="en-US" dirty="0">
                <a:solidFill>
                  <a:srgbClr val="FFFF00"/>
                </a:solidFill>
              </a:rPr>
              <a:t>() method</a:t>
            </a:r>
          </a:p>
          <a:p>
            <a:r>
              <a:rPr lang="en-US" dirty="0"/>
              <a:t>The </a:t>
            </a:r>
            <a:r>
              <a:rPr lang="en-US" b="1" dirty="0" err="1"/>
              <a:t>document.getElementsByName</a:t>
            </a:r>
            <a:r>
              <a:rPr lang="en-US" b="1" dirty="0"/>
              <a:t>()</a:t>
            </a:r>
            <a:r>
              <a:rPr lang="en-US" dirty="0"/>
              <a:t> method returns all the element of specified name.</a:t>
            </a:r>
          </a:p>
          <a:p>
            <a:r>
              <a:rPr lang="en-US" dirty="0"/>
              <a:t>The syntax of the </a:t>
            </a:r>
            <a:r>
              <a:rPr lang="en-US" dirty="0" err="1"/>
              <a:t>getElementsByName</a:t>
            </a:r>
            <a:r>
              <a:rPr lang="en-US" dirty="0"/>
              <a:t>() method is given below</a:t>
            </a:r>
          </a:p>
          <a:p>
            <a:r>
              <a:rPr lang="en-US" dirty="0" err="1" smtClean="0">
                <a:solidFill>
                  <a:srgbClr val="FFFF00"/>
                </a:solidFill>
              </a:rPr>
              <a:t>document.getElementsByName</a:t>
            </a:r>
            <a:r>
              <a:rPr lang="en-US" dirty="0">
                <a:solidFill>
                  <a:srgbClr val="FFFF00"/>
                </a:solidFill>
              </a:rPr>
              <a:t>("name") </a:t>
            </a:r>
            <a:endParaRPr lang="en-US" dirty="0" smtClean="0">
              <a:solidFill>
                <a:srgbClr val="FFFF00"/>
              </a:solidFill>
            </a:endParaRPr>
          </a:p>
          <a:p>
            <a:r>
              <a:rPr lang="en-US" dirty="0" smtClean="0"/>
              <a:t>Here</a:t>
            </a:r>
            <a:r>
              <a:rPr lang="en-US" dirty="0"/>
              <a:t>, name is </a:t>
            </a:r>
            <a:r>
              <a:rPr lang="en-US" dirty="0" smtClean="0"/>
              <a:t>required</a:t>
            </a:r>
          </a:p>
          <a:p>
            <a:r>
              <a:rPr lang="en-US" dirty="0" smtClean="0"/>
              <a:t>Example </a:t>
            </a:r>
            <a:r>
              <a:rPr lang="en-US" dirty="0"/>
              <a:t>of </a:t>
            </a:r>
            <a:r>
              <a:rPr lang="en-US" dirty="0" err="1"/>
              <a:t>document.getElementsByName</a:t>
            </a:r>
            <a:r>
              <a:rPr lang="en-US" dirty="0"/>
              <a:t>() </a:t>
            </a:r>
            <a:r>
              <a:rPr lang="en-US" dirty="0" smtClean="0"/>
              <a:t>method</a:t>
            </a:r>
          </a:p>
          <a:p>
            <a:r>
              <a:rPr lang="en-US" b="1" dirty="0">
                <a:solidFill>
                  <a:srgbClr val="FFFF00"/>
                </a:solidFill>
              </a:rPr>
              <a:t>&lt;script</a:t>
            </a:r>
            <a:r>
              <a:rPr lang="en-US" dirty="0">
                <a:solidFill>
                  <a:srgbClr val="FFFF00"/>
                </a:solidFill>
              </a:rPr>
              <a:t> type="text/</a:t>
            </a:r>
            <a:r>
              <a:rPr lang="en-US" dirty="0" err="1">
                <a:solidFill>
                  <a:srgbClr val="FFFF00"/>
                </a:solidFill>
              </a:rPr>
              <a:t>javascript</a:t>
            </a:r>
            <a:r>
              <a:rPr lang="en-US" dirty="0">
                <a:solidFill>
                  <a:srgbClr val="FFFF00"/>
                </a:solidFill>
              </a:rPr>
              <a:t>"</a:t>
            </a:r>
            <a:r>
              <a:rPr lang="en-US" b="1" dirty="0">
                <a:solidFill>
                  <a:srgbClr val="FFFF00"/>
                </a:solidFill>
              </a:rPr>
              <a:t>&gt;</a:t>
            </a:r>
            <a:r>
              <a:rPr lang="en-US" dirty="0">
                <a:solidFill>
                  <a:srgbClr val="FFFF00"/>
                </a:solidFill>
              </a:rPr>
              <a:t>  </a:t>
            </a:r>
          </a:p>
          <a:p>
            <a:r>
              <a:rPr lang="en-US" dirty="0">
                <a:solidFill>
                  <a:srgbClr val="FFFF00"/>
                </a:solidFill>
              </a:rPr>
              <a:t>function </a:t>
            </a:r>
            <a:r>
              <a:rPr lang="en-US" dirty="0" err="1" smtClean="0">
                <a:solidFill>
                  <a:srgbClr val="FFFF00"/>
                </a:solidFill>
              </a:rPr>
              <a:t>total_elements</a:t>
            </a:r>
            <a:r>
              <a:rPr lang="en-US" dirty="0">
                <a:solidFill>
                  <a:srgbClr val="FFFF00"/>
                </a:solidFill>
              </a:rPr>
              <a:t>()  </a:t>
            </a:r>
          </a:p>
          <a:p>
            <a:r>
              <a:rPr lang="en-US" dirty="0">
                <a:solidFill>
                  <a:srgbClr val="FFFF00"/>
                </a:solidFill>
              </a:rPr>
              <a:t>{  </a:t>
            </a:r>
          </a:p>
          <a:p>
            <a:r>
              <a:rPr lang="en-US" dirty="0" err="1">
                <a:solidFill>
                  <a:srgbClr val="FFFF00"/>
                </a:solidFill>
              </a:rPr>
              <a:t>var</a:t>
            </a:r>
            <a:r>
              <a:rPr lang="en-US" dirty="0">
                <a:solidFill>
                  <a:srgbClr val="FFFF00"/>
                </a:solidFill>
              </a:rPr>
              <a:t> </a:t>
            </a:r>
            <a:r>
              <a:rPr lang="en-US" dirty="0" err="1">
                <a:solidFill>
                  <a:srgbClr val="FFFF00"/>
                </a:solidFill>
              </a:rPr>
              <a:t>allgenders</a:t>
            </a:r>
            <a:r>
              <a:rPr lang="en-US" dirty="0">
                <a:solidFill>
                  <a:srgbClr val="FFFF00"/>
                </a:solidFill>
              </a:rPr>
              <a:t>=</a:t>
            </a:r>
            <a:r>
              <a:rPr lang="en-US" dirty="0" err="1">
                <a:solidFill>
                  <a:srgbClr val="FFFF00"/>
                </a:solidFill>
              </a:rPr>
              <a:t>document.getElementsByName</a:t>
            </a:r>
            <a:r>
              <a:rPr lang="en-US" dirty="0">
                <a:solidFill>
                  <a:srgbClr val="FFFF00"/>
                </a:solidFill>
              </a:rPr>
              <a:t>("gender");  </a:t>
            </a:r>
          </a:p>
          <a:p>
            <a:r>
              <a:rPr lang="en-US" dirty="0">
                <a:solidFill>
                  <a:srgbClr val="FFFF00"/>
                </a:solidFill>
              </a:rPr>
              <a:t>alert("Total Genders:"+</a:t>
            </a:r>
            <a:r>
              <a:rPr lang="en-US" dirty="0" err="1">
                <a:solidFill>
                  <a:srgbClr val="FFFF00"/>
                </a:solidFill>
              </a:rPr>
              <a:t>allgenders.length</a:t>
            </a:r>
            <a:r>
              <a:rPr lang="en-US" dirty="0">
                <a:solidFill>
                  <a:srgbClr val="FFFF00"/>
                </a:solidFill>
              </a:rPr>
              <a:t>);  </a:t>
            </a:r>
          </a:p>
          <a:p>
            <a:r>
              <a:rPr lang="en-US" dirty="0">
                <a:solidFill>
                  <a:srgbClr val="FFFF00"/>
                </a:solidFill>
              </a:rPr>
              <a:t>}  </a:t>
            </a:r>
          </a:p>
          <a:p>
            <a:r>
              <a:rPr lang="en-US" b="1" dirty="0">
                <a:solidFill>
                  <a:srgbClr val="FFFF00"/>
                </a:solidFill>
              </a:rPr>
              <a:t>&lt;/script&gt;</a:t>
            </a:r>
            <a:r>
              <a:rPr lang="en-US" dirty="0">
                <a:solidFill>
                  <a:srgbClr val="FFFF00"/>
                </a:solidFill>
              </a:rPr>
              <a:t>  </a:t>
            </a:r>
          </a:p>
          <a:p>
            <a:r>
              <a:rPr lang="en-US" b="1" dirty="0">
                <a:solidFill>
                  <a:srgbClr val="FFFF00"/>
                </a:solidFill>
              </a:rPr>
              <a:t>&lt;form&gt;</a:t>
            </a:r>
            <a:r>
              <a:rPr lang="en-US" dirty="0">
                <a:solidFill>
                  <a:srgbClr val="FFFF00"/>
                </a:solidFill>
              </a:rPr>
              <a:t>  </a:t>
            </a:r>
          </a:p>
          <a:p>
            <a:r>
              <a:rPr lang="en-US" dirty="0">
                <a:solidFill>
                  <a:srgbClr val="FFFF00"/>
                </a:solidFill>
              </a:rPr>
              <a:t>Male:</a:t>
            </a:r>
            <a:r>
              <a:rPr lang="en-US" b="1" dirty="0">
                <a:solidFill>
                  <a:srgbClr val="FFFF00"/>
                </a:solidFill>
              </a:rPr>
              <a:t>&lt;input</a:t>
            </a:r>
            <a:r>
              <a:rPr lang="en-US" dirty="0">
                <a:solidFill>
                  <a:srgbClr val="FFFF00"/>
                </a:solidFill>
              </a:rPr>
              <a:t> type="radio" name="gender" value="male"</a:t>
            </a:r>
            <a:r>
              <a:rPr lang="en-US" b="1" dirty="0">
                <a:solidFill>
                  <a:srgbClr val="FFFF00"/>
                </a:solidFill>
              </a:rPr>
              <a:t>&gt;</a:t>
            </a:r>
            <a:r>
              <a:rPr lang="en-US" dirty="0">
                <a:solidFill>
                  <a:srgbClr val="FFFF00"/>
                </a:solidFill>
              </a:rPr>
              <a:t>  </a:t>
            </a:r>
          </a:p>
          <a:p>
            <a:r>
              <a:rPr lang="en-US" dirty="0">
                <a:solidFill>
                  <a:srgbClr val="FFFF00"/>
                </a:solidFill>
              </a:rPr>
              <a:t>Female:</a:t>
            </a:r>
            <a:r>
              <a:rPr lang="en-US" b="1" dirty="0">
                <a:solidFill>
                  <a:srgbClr val="FFFF00"/>
                </a:solidFill>
              </a:rPr>
              <a:t>&lt;input</a:t>
            </a:r>
            <a:r>
              <a:rPr lang="en-US" dirty="0">
                <a:solidFill>
                  <a:srgbClr val="FFFF00"/>
                </a:solidFill>
              </a:rPr>
              <a:t> type="radio" name="gender" value="female"</a:t>
            </a:r>
            <a:r>
              <a:rPr lang="en-US" b="1" dirty="0">
                <a:solidFill>
                  <a:srgbClr val="FFFF00"/>
                </a:solidFill>
              </a:rPr>
              <a:t>&gt;</a:t>
            </a:r>
            <a:r>
              <a:rPr lang="en-US" dirty="0">
                <a:solidFill>
                  <a:srgbClr val="FFFF00"/>
                </a:solidFill>
              </a:rPr>
              <a:t>  </a:t>
            </a:r>
          </a:p>
          <a:p>
            <a:r>
              <a:rPr lang="en-US" dirty="0">
                <a:solidFill>
                  <a:srgbClr val="FFFF00"/>
                </a:solidFill>
              </a:rPr>
              <a:t>  </a:t>
            </a:r>
          </a:p>
          <a:p>
            <a:r>
              <a:rPr lang="en-US" b="1" dirty="0">
                <a:solidFill>
                  <a:srgbClr val="FFFF00"/>
                </a:solidFill>
              </a:rPr>
              <a:t>&lt;input</a:t>
            </a:r>
            <a:r>
              <a:rPr lang="en-US" dirty="0">
                <a:solidFill>
                  <a:srgbClr val="FFFF00"/>
                </a:solidFill>
              </a:rPr>
              <a:t> type="button" </a:t>
            </a:r>
            <a:r>
              <a:rPr lang="en-US" dirty="0" err="1">
                <a:solidFill>
                  <a:srgbClr val="FFFF00"/>
                </a:solidFill>
              </a:rPr>
              <a:t>onclick</a:t>
            </a:r>
            <a:r>
              <a:rPr lang="en-US" dirty="0">
                <a:solidFill>
                  <a:srgbClr val="FFFF00"/>
                </a:solidFill>
              </a:rPr>
              <a:t>="</a:t>
            </a:r>
            <a:r>
              <a:rPr lang="en-US" dirty="0" err="1" smtClean="0">
                <a:solidFill>
                  <a:srgbClr val="FFFF00"/>
                </a:solidFill>
              </a:rPr>
              <a:t>total_elements</a:t>
            </a:r>
            <a:r>
              <a:rPr lang="en-US" dirty="0">
                <a:solidFill>
                  <a:srgbClr val="FFFF00"/>
                </a:solidFill>
              </a:rPr>
              <a:t>()" value="Total Genders"</a:t>
            </a:r>
            <a:r>
              <a:rPr lang="en-US" b="1" dirty="0">
                <a:solidFill>
                  <a:srgbClr val="FFFF00"/>
                </a:solidFill>
              </a:rPr>
              <a:t>&gt;</a:t>
            </a:r>
            <a:r>
              <a:rPr lang="en-US" dirty="0">
                <a:solidFill>
                  <a:srgbClr val="FFFF00"/>
                </a:solidFill>
              </a:rPr>
              <a:t>  </a:t>
            </a:r>
          </a:p>
          <a:p>
            <a:r>
              <a:rPr lang="en-US" b="1" dirty="0">
                <a:solidFill>
                  <a:srgbClr val="FFFF00"/>
                </a:solidFill>
              </a:rPr>
              <a:t>&lt;/form&gt;</a:t>
            </a:r>
            <a:r>
              <a:rPr lang="en-US" dirty="0">
                <a:solidFill>
                  <a:srgbClr val="FFFF00"/>
                </a:solidFill>
              </a:rPr>
              <a:t> </a:t>
            </a:r>
            <a:endParaRPr lang="en-IN" dirty="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873518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678198" cy="6555641"/>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r>
              <a:rPr lang="en-US" sz="2400" dirty="0">
                <a:solidFill>
                  <a:srgbClr val="FFFF00"/>
                </a:solidFill>
              </a:rPr>
              <a:t>Advantages of </a:t>
            </a:r>
            <a:r>
              <a:rPr lang="en-US" sz="2400" dirty="0" smtClean="0">
                <a:solidFill>
                  <a:srgbClr val="FFFF00"/>
                </a:solidFill>
              </a:rPr>
              <a:t>JavaScript:</a:t>
            </a:r>
            <a:endParaRPr lang="en-US" sz="2400" dirty="0">
              <a:solidFill>
                <a:srgbClr val="FFFF00"/>
              </a:solidFill>
            </a:endParaRPr>
          </a:p>
          <a:p>
            <a:r>
              <a:rPr lang="en-US" dirty="0"/>
              <a:t>The merits of using JavaScript are −</a:t>
            </a:r>
          </a:p>
          <a:p>
            <a:r>
              <a:rPr lang="en-US" b="1" dirty="0" smtClean="0">
                <a:solidFill>
                  <a:srgbClr val="FFFF00"/>
                </a:solidFill>
              </a:rPr>
              <a:t>1) Less </a:t>
            </a:r>
            <a:r>
              <a:rPr lang="en-US" b="1" dirty="0">
                <a:solidFill>
                  <a:srgbClr val="FFFF00"/>
                </a:solidFill>
              </a:rPr>
              <a:t>server interaction</a:t>
            </a:r>
            <a:r>
              <a:rPr lang="en-US" dirty="0"/>
              <a:t> − You can validate user input before sending the page off to the server. This saves server traffic, which means less load on your server.</a:t>
            </a:r>
          </a:p>
          <a:p>
            <a:r>
              <a:rPr lang="en-US" b="1" dirty="0">
                <a:solidFill>
                  <a:srgbClr val="FFFF00"/>
                </a:solidFill>
              </a:rPr>
              <a:t>2) Immediate feedback to the visitors </a:t>
            </a:r>
            <a:r>
              <a:rPr lang="en-US" dirty="0"/>
              <a:t>− They don't have to wait for a page reload to see if they have forgotten to enter something.</a:t>
            </a:r>
          </a:p>
          <a:p>
            <a:r>
              <a:rPr lang="en-US" b="1" dirty="0">
                <a:solidFill>
                  <a:srgbClr val="FFFF00"/>
                </a:solidFill>
              </a:rPr>
              <a:t>3) Increased interactivity</a:t>
            </a:r>
            <a:r>
              <a:rPr lang="en-US" dirty="0"/>
              <a:t> − You can create interfaces that react when the user hovers over them with a mouse or activates them via the keyboard.</a:t>
            </a:r>
          </a:p>
          <a:p>
            <a:r>
              <a:rPr lang="en-US" b="1" dirty="0">
                <a:solidFill>
                  <a:srgbClr val="FFFF00"/>
                </a:solidFill>
              </a:rPr>
              <a:t>4) Richer interfaces</a:t>
            </a:r>
            <a:r>
              <a:rPr lang="en-US" dirty="0"/>
              <a:t> − You can use JavaScript to include such items as drag-and-drop components and sliders to give a Rich Interface to your site visitors</a:t>
            </a:r>
            <a:r>
              <a:rPr lang="en-US" dirty="0" smtClean="0"/>
              <a:t>.</a:t>
            </a:r>
          </a:p>
          <a:p>
            <a:endParaRPr lang="en-US" dirty="0"/>
          </a:p>
          <a:p>
            <a:r>
              <a:rPr lang="en-US" sz="2400" dirty="0">
                <a:solidFill>
                  <a:srgbClr val="FFFF00"/>
                </a:solidFill>
              </a:rPr>
              <a:t>Limitations of </a:t>
            </a:r>
            <a:r>
              <a:rPr lang="en-US" sz="2400" dirty="0" smtClean="0">
                <a:solidFill>
                  <a:srgbClr val="FFFF00"/>
                </a:solidFill>
              </a:rPr>
              <a:t>JavaScript:</a:t>
            </a:r>
            <a:endParaRPr lang="en-US" sz="2400" dirty="0">
              <a:solidFill>
                <a:srgbClr val="FFFF00"/>
              </a:solidFill>
            </a:endParaRPr>
          </a:p>
          <a:p>
            <a:r>
              <a:rPr lang="en-US" dirty="0" smtClean="0"/>
              <a:t>We </a:t>
            </a:r>
            <a:r>
              <a:rPr lang="en-US" dirty="0"/>
              <a:t>cannot treat JavaScript as a full-fledged programming language. It lacks the following important features −</a:t>
            </a:r>
          </a:p>
          <a:p>
            <a:r>
              <a:rPr lang="en-US" dirty="0" smtClean="0"/>
              <a:t>1) Client-side </a:t>
            </a:r>
            <a:r>
              <a:rPr lang="en-US" dirty="0"/>
              <a:t>JavaScript does not allow the reading or writing of files. This has been kept for security reason.</a:t>
            </a:r>
          </a:p>
          <a:p>
            <a:r>
              <a:rPr lang="en-US" dirty="0" smtClean="0"/>
              <a:t>2) JavaScript </a:t>
            </a:r>
            <a:r>
              <a:rPr lang="en-US" dirty="0"/>
              <a:t>cannot be used for networking applications because there is no such support available.</a:t>
            </a:r>
          </a:p>
          <a:p>
            <a:r>
              <a:rPr lang="en-US" dirty="0" smtClean="0"/>
              <a:t>3) JavaScript </a:t>
            </a:r>
            <a:r>
              <a:rPr lang="en-US" dirty="0"/>
              <a:t>doesn't have any multi-threading or multiprocessor capabilities.</a:t>
            </a:r>
          </a:p>
          <a:p>
            <a:endParaRPr lang="en-US" dirty="0"/>
          </a:p>
          <a:p>
            <a:endParaRPr lang="en-US" sz="2400" dirty="0" smtClean="0"/>
          </a:p>
        </p:txBody>
      </p:sp>
    </p:spTree>
    <p:extLst>
      <p:ext uri="{BB962C8B-B14F-4D97-AF65-F5344CB8AC3E}">
        <p14:creationId xmlns:p14="http://schemas.microsoft.com/office/powerpoint/2010/main" val="34029771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4939814"/>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dirty="0" smtClean="0">
                <a:solidFill>
                  <a:srgbClr val="FFFF00"/>
                </a:solidFill>
              </a:rPr>
              <a:t>-</a:t>
            </a:r>
            <a:r>
              <a:rPr lang="en-US" dirty="0"/>
              <a:t>Output of the above example</a:t>
            </a:r>
          </a:p>
          <a:p>
            <a:endParaRPr lang="en-US" dirty="0" smtClean="0">
              <a:solidFill>
                <a:srgbClr val="FFFF00"/>
              </a:solidFill>
            </a:endParaRPr>
          </a:p>
          <a:p>
            <a:r>
              <a:rPr lang="en-US" dirty="0"/>
              <a:t>Male: </a:t>
            </a:r>
            <a:r>
              <a:rPr lang="en-US" dirty="0" smtClean="0"/>
              <a:t>		Female:		| Total Gender |</a:t>
            </a:r>
            <a:endParaRPr lang="en-US" dirty="0">
              <a:solidFill>
                <a:srgbClr val="FFFF00"/>
              </a:solidFill>
            </a:endParaRPr>
          </a:p>
          <a:p>
            <a:endParaRPr lang="en-IN" dirty="0" smtClean="0">
              <a:solidFill>
                <a:srgbClr val="FFFF00"/>
              </a:solidFill>
            </a:endParaRPr>
          </a:p>
          <a:p>
            <a:endParaRPr lang="en-IN" dirty="0">
              <a:solidFill>
                <a:srgbClr val="FFFF00"/>
              </a:solidFill>
            </a:endParaRPr>
          </a:p>
          <a:p>
            <a:r>
              <a:rPr lang="en-US" dirty="0" err="1">
                <a:solidFill>
                  <a:srgbClr val="FFFF00"/>
                </a:solidFill>
              </a:rPr>
              <a:t>Javascript</a:t>
            </a:r>
            <a:r>
              <a:rPr lang="en-US" dirty="0">
                <a:solidFill>
                  <a:srgbClr val="FFFF00"/>
                </a:solidFill>
              </a:rPr>
              <a:t> - </a:t>
            </a:r>
            <a:r>
              <a:rPr lang="en-US" dirty="0" err="1">
                <a:solidFill>
                  <a:srgbClr val="FFFF00"/>
                </a:solidFill>
              </a:rPr>
              <a:t>document.getElementsByTagName</a:t>
            </a:r>
            <a:r>
              <a:rPr lang="en-US" dirty="0">
                <a:solidFill>
                  <a:srgbClr val="FFFF00"/>
                </a:solidFill>
              </a:rPr>
              <a:t>() method</a:t>
            </a:r>
          </a:p>
          <a:p>
            <a:r>
              <a:rPr lang="en-US" dirty="0"/>
              <a:t/>
            </a:r>
            <a:br>
              <a:rPr lang="en-US" dirty="0"/>
            </a:br>
            <a:r>
              <a:rPr lang="en-US" dirty="0"/>
              <a:t>The </a:t>
            </a:r>
            <a:r>
              <a:rPr lang="en-US" b="1" dirty="0" err="1"/>
              <a:t>document.getElementsByTagName</a:t>
            </a:r>
            <a:r>
              <a:rPr lang="en-US" b="1" dirty="0"/>
              <a:t>()</a:t>
            </a:r>
            <a:r>
              <a:rPr lang="en-US" dirty="0"/>
              <a:t> method returns all the element of specified tag name.</a:t>
            </a:r>
          </a:p>
          <a:p>
            <a:r>
              <a:rPr lang="en-US" dirty="0"/>
              <a:t>The syntax of the </a:t>
            </a:r>
            <a:r>
              <a:rPr lang="en-US" dirty="0" err="1"/>
              <a:t>getElementsByTagName</a:t>
            </a:r>
            <a:r>
              <a:rPr lang="en-US" dirty="0"/>
              <a:t>() method is given below:</a:t>
            </a:r>
          </a:p>
          <a:p>
            <a:endParaRPr lang="en-IN" dirty="0" smtClean="0">
              <a:solidFill>
                <a:srgbClr val="FFFF00"/>
              </a:solidFill>
            </a:endParaRPr>
          </a:p>
          <a:p>
            <a:r>
              <a:rPr lang="en-US" dirty="0" err="1">
                <a:solidFill>
                  <a:srgbClr val="FFFF00"/>
                </a:solidFill>
              </a:rPr>
              <a:t>document.getElementsByTagName</a:t>
            </a:r>
            <a:r>
              <a:rPr lang="en-US" dirty="0">
                <a:solidFill>
                  <a:srgbClr val="FFFF00"/>
                </a:solidFill>
              </a:rPr>
              <a:t>("name")  </a:t>
            </a:r>
          </a:p>
          <a:p>
            <a:endParaRPr lang="en-IN" dirty="0" smtClean="0">
              <a:solidFill>
                <a:srgbClr val="FFFF00"/>
              </a:solidFill>
            </a:endParaRPr>
          </a:p>
          <a:p>
            <a:r>
              <a:rPr lang="en-US" dirty="0"/>
              <a:t>Here, name is required.</a:t>
            </a:r>
            <a:endParaRPr lang="en-IN" dirty="0" smtClean="0">
              <a:solidFill>
                <a:srgbClr val="FFFF00"/>
              </a:solidFill>
            </a:endParaRPr>
          </a:p>
          <a:p>
            <a:endParaRPr lang="en-IN" sz="2100" dirty="0" smtClean="0">
              <a:solidFill>
                <a:srgbClr val="FFFF00"/>
              </a:solidFill>
            </a:endParaRPr>
          </a:p>
        </p:txBody>
      </p:sp>
      <p:sp>
        <p:nvSpPr>
          <p:cNvPr id="10" name="Oval 9"/>
          <p:cNvSpPr/>
          <p:nvPr/>
        </p:nvSpPr>
        <p:spPr>
          <a:xfrm>
            <a:off x="899592" y="1556792"/>
            <a:ext cx="504056"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059832" y="1556792"/>
            <a:ext cx="504056"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1469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5216813"/>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dirty="0" smtClean="0">
                <a:solidFill>
                  <a:srgbClr val="FFFF00"/>
                </a:solidFill>
              </a:rPr>
              <a:t>JavaScript Events:</a:t>
            </a:r>
            <a:endParaRPr lang="en-US" dirty="0">
              <a:solidFill>
                <a:srgbClr val="FFFF00"/>
              </a:solidFill>
            </a:endParaRPr>
          </a:p>
          <a:p>
            <a:pPr marL="285750" indent="-285750">
              <a:buFontTx/>
              <a:buChar char="-"/>
            </a:pPr>
            <a:r>
              <a:rPr lang="en-US" dirty="0" smtClean="0"/>
              <a:t>-</a:t>
            </a:r>
            <a:r>
              <a:rPr lang="en-US" dirty="0"/>
              <a:t>The change in the state of an object is known as an Event. </a:t>
            </a:r>
          </a:p>
          <a:p>
            <a:pPr marL="285750" indent="-285750">
              <a:buFontTx/>
              <a:buChar char="-"/>
            </a:pPr>
            <a:r>
              <a:rPr lang="en-US" dirty="0"/>
              <a:t>-In html, there are various events which represents that some activity is performed by the user or by the browser.</a:t>
            </a:r>
          </a:p>
          <a:p>
            <a:pPr marL="285750" indent="-285750">
              <a:buFontTx/>
              <a:buChar char="-"/>
            </a:pPr>
            <a:r>
              <a:rPr lang="en-US" dirty="0" smtClean="0"/>
              <a:t>When</a:t>
            </a:r>
            <a:r>
              <a:rPr lang="en-US" dirty="0"/>
              <a:t> </a:t>
            </a:r>
            <a:r>
              <a:rPr lang="en-US" dirty="0" err="1">
                <a:hlinkClick r:id="rId2"/>
              </a:rPr>
              <a:t>javascript</a:t>
            </a:r>
            <a:r>
              <a:rPr lang="en-US" dirty="0"/>
              <a:t> code is included in </a:t>
            </a:r>
            <a:r>
              <a:rPr lang="en-US" dirty="0">
                <a:hlinkClick r:id="rId3"/>
              </a:rPr>
              <a:t>HTML</a:t>
            </a:r>
            <a:r>
              <a:rPr lang="en-US" dirty="0"/>
              <a:t>, </a:t>
            </a:r>
            <a:r>
              <a:rPr lang="en-US" dirty="0" err="1"/>
              <a:t>js</a:t>
            </a:r>
            <a:r>
              <a:rPr lang="en-US" dirty="0"/>
              <a:t> react over these events and allow the execution. </a:t>
            </a:r>
            <a:endParaRPr lang="en-US" dirty="0" smtClean="0"/>
          </a:p>
          <a:p>
            <a:pPr marL="285750" indent="-285750">
              <a:buFontTx/>
              <a:buChar char="-"/>
            </a:pPr>
            <a:r>
              <a:rPr lang="en-US" dirty="0" smtClean="0"/>
              <a:t>This </a:t>
            </a:r>
            <a:r>
              <a:rPr lang="en-US" dirty="0"/>
              <a:t>process of reacting over the events is called </a:t>
            </a:r>
            <a:r>
              <a:rPr lang="en-US" b="1" dirty="0"/>
              <a:t>Event Handling</a:t>
            </a:r>
            <a:r>
              <a:rPr lang="en-US" dirty="0"/>
              <a:t>. Thus, </a:t>
            </a:r>
            <a:r>
              <a:rPr lang="en-US" dirty="0" err="1"/>
              <a:t>js</a:t>
            </a:r>
            <a:r>
              <a:rPr lang="en-US" dirty="0"/>
              <a:t> handles the HTML events via </a:t>
            </a:r>
            <a:r>
              <a:rPr lang="en-US" b="1" dirty="0"/>
              <a:t>Event Handlers</a:t>
            </a:r>
            <a:r>
              <a:rPr lang="en-US" dirty="0" smtClean="0"/>
              <a:t>.</a:t>
            </a:r>
          </a:p>
          <a:p>
            <a:r>
              <a:rPr lang="en-US" dirty="0"/>
              <a:t>Some of the HTML events and their event handlers are:</a:t>
            </a:r>
          </a:p>
          <a:p>
            <a:r>
              <a:rPr lang="en-US" dirty="0">
                <a:solidFill>
                  <a:srgbClr val="FFFF00"/>
                </a:solidFill>
              </a:rPr>
              <a:t>Mouse events</a:t>
            </a:r>
            <a:r>
              <a:rPr lang="en-US" dirty="0" smtClean="0">
                <a:solidFill>
                  <a:srgbClr val="FFFF00"/>
                </a:solidFill>
              </a:rPr>
              <a:t>:</a:t>
            </a:r>
          </a:p>
          <a:p>
            <a:endParaRPr lang="en-US" dirty="0">
              <a:solidFill>
                <a:srgbClr val="FFFF00"/>
              </a:solidFill>
            </a:endParaRPr>
          </a:p>
          <a:p>
            <a:pPr marL="285750" indent="-285750">
              <a:buFontTx/>
              <a:buChar char="-"/>
            </a:pPr>
            <a:endParaRPr lang="en-US" dirty="0"/>
          </a:p>
          <a:p>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78652236"/>
              </p:ext>
            </p:extLst>
          </p:nvPr>
        </p:nvGraphicFramePr>
        <p:xfrm>
          <a:off x="214282" y="3596298"/>
          <a:ext cx="8750205" cy="3145070"/>
        </p:xfrm>
        <a:graphic>
          <a:graphicData uri="http://schemas.openxmlformats.org/drawingml/2006/table">
            <a:tbl>
              <a:tblPr/>
              <a:tblGrid>
                <a:gridCol w="1912619"/>
                <a:gridCol w="1783178"/>
                <a:gridCol w="5054408"/>
              </a:tblGrid>
              <a:tr h="442971">
                <a:tc>
                  <a:txBody>
                    <a:bodyPr/>
                    <a:lstStyle/>
                    <a:p>
                      <a:pPr algn="l" fontAlgn="t"/>
                      <a:r>
                        <a:rPr lang="en-US" sz="1600">
                          <a:solidFill>
                            <a:srgbClr val="000000"/>
                          </a:solidFill>
                          <a:effectLst/>
                          <a:latin typeface="times new roman" panose="02020603050405020304" pitchFamily="18" charset="0"/>
                        </a:rPr>
                        <a:t>Event Performed</a:t>
                      </a:r>
                    </a:p>
                  </a:txBody>
                  <a:tcPr marL="100675" marR="100675" marT="100675" marB="100675">
                    <a:lnL w="9525" cap="flat" cmpd="sng" algn="ctr">
                      <a:solidFill>
                        <a:srgbClr val="70F11E"/>
                      </a:solidFill>
                      <a:prstDash val="solid"/>
                      <a:round/>
                      <a:headEnd type="none" w="med" len="med"/>
                      <a:tailEnd type="none" w="med" len="med"/>
                    </a:lnL>
                    <a:lnR w="9525" cap="flat" cmpd="sng" algn="ctr">
                      <a:solidFill>
                        <a:srgbClr val="70F11E"/>
                      </a:solidFill>
                      <a:prstDash val="solid"/>
                      <a:round/>
                      <a:headEnd type="none" w="med" len="med"/>
                      <a:tailEnd type="none" w="med" len="med"/>
                    </a:lnR>
                    <a:lnT w="9525" cap="flat" cmpd="sng" algn="ctr">
                      <a:solidFill>
                        <a:srgbClr val="70F11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Event Handler</a:t>
                      </a:r>
                    </a:p>
                  </a:txBody>
                  <a:tcPr marL="100675" marR="100675" marT="100675" marB="100675">
                    <a:lnL w="9525" cap="flat" cmpd="sng" algn="ctr">
                      <a:solidFill>
                        <a:srgbClr val="70F11E"/>
                      </a:solidFill>
                      <a:prstDash val="solid"/>
                      <a:round/>
                      <a:headEnd type="none" w="med" len="med"/>
                      <a:tailEnd type="none" w="med" len="med"/>
                    </a:lnL>
                    <a:lnR w="9525" cap="flat" cmpd="sng" algn="ctr">
                      <a:solidFill>
                        <a:srgbClr val="70F11E"/>
                      </a:solidFill>
                      <a:prstDash val="solid"/>
                      <a:round/>
                      <a:headEnd type="none" w="med" len="med"/>
                      <a:tailEnd type="none" w="med" len="med"/>
                    </a:lnR>
                    <a:lnT w="9525" cap="flat" cmpd="sng" algn="ctr">
                      <a:solidFill>
                        <a:srgbClr val="70F11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Description</a:t>
                      </a:r>
                    </a:p>
                  </a:txBody>
                  <a:tcPr marL="100675" marR="100675" marT="100675" marB="100675">
                    <a:lnL w="9525" cap="flat" cmpd="sng" algn="ctr">
                      <a:solidFill>
                        <a:srgbClr val="70F11E"/>
                      </a:solidFill>
                      <a:prstDash val="solid"/>
                      <a:round/>
                      <a:headEnd type="none" w="med" len="med"/>
                      <a:tailEnd type="none" w="med" len="med"/>
                    </a:lnL>
                    <a:lnR w="9525" cap="flat" cmpd="sng" algn="ctr">
                      <a:solidFill>
                        <a:srgbClr val="70F11E"/>
                      </a:solidFill>
                      <a:prstDash val="solid"/>
                      <a:round/>
                      <a:headEnd type="none" w="med" len="med"/>
                      <a:tailEnd type="none" w="med" len="med"/>
                    </a:lnR>
                    <a:lnT w="9525" cap="flat" cmpd="sng" algn="ctr">
                      <a:solidFill>
                        <a:srgbClr val="70F11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18906">
                <a:tc>
                  <a:txBody>
                    <a:bodyPr/>
                    <a:lstStyle/>
                    <a:p>
                      <a:pPr algn="just" fontAlgn="t"/>
                      <a:r>
                        <a:rPr lang="en-US" sz="1600" dirty="0">
                          <a:solidFill>
                            <a:srgbClr val="333333"/>
                          </a:solidFill>
                          <a:effectLst/>
                          <a:latin typeface="inter-regular"/>
                        </a:rPr>
                        <a:t>click</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onclick</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When mouse click on an element</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04056">
                <a:tc>
                  <a:txBody>
                    <a:bodyPr/>
                    <a:lstStyle/>
                    <a:p>
                      <a:pPr algn="just" fontAlgn="t"/>
                      <a:r>
                        <a:rPr lang="en-US" sz="1600">
                          <a:solidFill>
                            <a:srgbClr val="333333"/>
                          </a:solidFill>
                          <a:effectLst/>
                          <a:latin typeface="inter-regular"/>
                        </a:rPr>
                        <a:t>mouseover</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onmouseover</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When the cursor of the mouse comes over the element</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58206">
                <a:tc>
                  <a:txBody>
                    <a:bodyPr/>
                    <a:lstStyle/>
                    <a:p>
                      <a:pPr algn="just" fontAlgn="t"/>
                      <a:r>
                        <a:rPr lang="en-US" sz="1600">
                          <a:solidFill>
                            <a:srgbClr val="333333"/>
                          </a:solidFill>
                          <a:effectLst/>
                          <a:latin typeface="inter-regular"/>
                        </a:rPr>
                        <a:t>mouseout</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onmouseout</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When the cursor of the mouse leaves an element</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16796">
                <a:tc>
                  <a:txBody>
                    <a:bodyPr/>
                    <a:lstStyle/>
                    <a:p>
                      <a:pPr algn="just" fontAlgn="t"/>
                      <a:r>
                        <a:rPr lang="en-US" sz="1600">
                          <a:solidFill>
                            <a:srgbClr val="333333"/>
                          </a:solidFill>
                          <a:effectLst/>
                          <a:latin typeface="inter-regular"/>
                        </a:rPr>
                        <a:t>mousedown</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onmousedown</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When the mouse button is pressed over the element</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75386">
                <a:tc>
                  <a:txBody>
                    <a:bodyPr/>
                    <a:lstStyle/>
                    <a:p>
                      <a:pPr algn="just" fontAlgn="t"/>
                      <a:r>
                        <a:rPr lang="en-US" sz="1600">
                          <a:solidFill>
                            <a:srgbClr val="333333"/>
                          </a:solidFill>
                          <a:effectLst/>
                          <a:latin typeface="inter-regular"/>
                        </a:rPr>
                        <a:t>mouseup</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onmouseup</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When the mouse button is released over the element</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05984">
                <a:tc>
                  <a:txBody>
                    <a:bodyPr/>
                    <a:lstStyle/>
                    <a:p>
                      <a:pPr algn="just" fontAlgn="t"/>
                      <a:r>
                        <a:rPr lang="en-US" sz="1600">
                          <a:solidFill>
                            <a:srgbClr val="333333"/>
                          </a:solidFill>
                          <a:effectLst/>
                          <a:latin typeface="inter-regular"/>
                        </a:rPr>
                        <a:t>mousemove</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onmousemove</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When the mouse movement takes place.</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329407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5216813"/>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dirty="0" smtClean="0">
                <a:solidFill>
                  <a:srgbClr val="FFFF00"/>
                </a:solidFill>
              </a:rPr>
              <a:t>JavaScript Events:</a:t>
            </a:r>
            <a:endParaRPr lang="en-US" dirty="0">
              <a:solidFill>
                <a:srgbClr val="FFFF00"/>
              </a:solidFill>
            </a:endParaRPr>
          </a:p>
          <a:p>
            <a:pPr marL="285750" indent="-285750">
              <a:buFontTx/>
              <a:buChar char="-"/>
            </a:pPr>
            <a:r>
              <a:rPr lang="en-US" dirty="0" smtClean="0"/>
              <a:t>-</a:t>
            </a:r>
            <a:r>
              <a:rPr lang="en-US" dirty="0"/>
              <a:t>The change in the state of an object is known as an Event. </a:t>
            </a:r>
          </a:p>
          <a:p>
            <a:pPr marL="285750" indent="-285750">
              <a:buFontTx/>
              <a:buChar char="-"/>
            </a:pPr>
            <a:r>
              <a:rPr lang="en-US" dirty="0"/>
              <a:t>-In html, there are various events which represents that some activity is performed by the user or by the browser.</a:t>
            </a:r>
          </a:p>
          <a:p>
            <a:pPr marL="285750" indent="-285750">
              <a:buFontTx/>
              <a:buChar char="-"/>
            </a:pPr>
            <a:r>
              <a:rPr lang="en-US" dirty="0" smtClean="0"/>
              <a:t>When</a:t>
            </a:r>
            <a:r>
              <a:rPr lang="en-US" dirty="0"/>
              <a:t> </a:t>
            </a:r>
            <a:r>
              <a:rPr lang="en-US" dirty="0" err="1">
                <a:hlinkClick r:id="rId2"/>
              </a:rPr>
              <a:t>javascript</a:t>
            </a:r>
            <a:r>
              <a:rPr lang="en-US" dirty="0"/>
              <a:t> code is included in </a:t>
            </a:r>
            <a:r>
              <a:rPr lang="en-US" dirty="0">
                <a:hlinkClick r:id="rId3"/>
              </a:rPr>
              <a:t>HTML</a:t>
            </a:r>
            <a:r>
              <a:rPr lang="en-US" dirty="0"/>
              <a:t>, </a:t>
            </a:r>
            <a:r>
              <a:rPr lang="en-US" dirty="0" err="1"/>
              <a:t>js</a:t>
            </a:r>
            <a:r>
              <a:rPr lang="en-US" dirty="0"/>
              <a:t> react over these events and allow the execution. </a:t>
            </a:r>
            <a:endParaRPr lang="en-US" dirty="0" smtClean="0"/>
          </a:p>
          <a:p>
            <a:pPr marL="285750" indent="-285750">
              <a:buFontTx/>
              <a:buChar char="-"/>
            </a:pPr>
            <a:r>
              <a:rPr lang="en-US" dirty="0" smtClean="0"/>
              <a:t>This </a:t>
            </a:r>
            <a:r>
              <a:rPr lang="en-US" dirty="0"/>
              <a:t>process of reacting over the events is called </a:t>
            </a:r>
            <a:r>
              <a:rPr lang="en-US" b="1" dirty="0"/>
              <a:t>Event Handling</a:t>
            </a:r>
            <a:r>
              <a:rPr lang="en-US" dirty="0"/>
              <a:t>. Thus, </a:t>
            </a:r>
            <a:r>
              <a:rPr lang="en-US" dirty="0" err="1"/>
              <a:t>js</a:t>
            </a:r>
            <a:r>
              <a:rPr lang="en-US" dirty="0"/>
              <a:t> handles the HTML events via </a:t>
            </a:r>
            <a:r>
              <a:rPr lang="en-US" b="1" dirty="0"/>
              <a:t>Event Handlers</a:t>
            </a:r>
            <a:r>
              <a:rPr lang="en-US" dirty="0" smtClean="0"/>
              <a:t>.</a:t>
            </a:r>
          </a:p>
          <a:p>
            <a:r>
              <a:rPr lang="en-US" dirty="0" smtClean="0"/>
              <a:t>Some of the HTML events and their event handlers are:</a:t>
            </a:r>
          </a:p>
          <a:p>
            <a:r>
              <a:rPr lang="en-US" dirty="0" smtClean="0">
                <a:solidFill>
                  <a:srgbClr val="FFFF00"/>
                </a:solidFill>
              </a:rPr>
              <a:t>Mouse events:</a:t>
            </a:r>
          </a:p>
          <a:p>
            <a:endParaRPr lang="en-US" dirty="0" smtClean="0">
              <a:solidFill>
                <a:srgbClr val="FFFF00"/>
              </a:solidFill>
            </a:endParaRPr>
          </a:p>
          <a:p>
            <a:pPr marL="285750" indent="-285750">
              <a:buFontTx/>
              <a:buChar char="-"/>
            </a:pPr>
            <a:endParaRPr lang="en-US" dirty="0"/>
          </a:p>
          <a:p>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78652236"/>
              </p:ext>
            </p:extLst>
          </p:nvPr>
        </p:nvGraphicFramePr>
        <p:xfrm>
          <a:off x="214282" y="3596298"/>
          <a:ext cx="8750205" cy="3145070"/>
        </p:xfrm>
        <a:graphic>
          <a:graphicData uri="http://schemas.openxmlformats.org/drawingml/2006/table">
            <a:tbl>
              <a:tblPr/>
              <a:tblGrid>
                <a:gridCol w="1912619"/>
                <a:gridCol w="1783178"/>
                <a:gridCol w="5054408"/>
              </a:tblGrid>
              <a:tr h="442971">
                <a:tc>
                  <a:txBody>
                    <a:bodyPr/>
                    <a:lstStyle/>
                    <a:p>
                      <a:pPr algn="l" fontAlgn="t"/>
                      <a:r>
                        <a:rPr lang="en-US" sz="1600">
                          <a:solidFill>
                            <a:srgbClr val="000000"/>
                          </a:solidFill>
                          <a:effectLst/>
                          <a:latin typeface="times new roman" panose="02020603050405020304" pitchFamily="18" charset="0"/>
                        </a:rPr>
                        <a:t>Event Performed</a:t>
                      </a:r>
                    </a:p>
                  </a:txBody>
                  <a:tcPr marL="100675" marR="100675" marT="100675" marB="100675">
                    <a:lnL w="9525" cap="flat" cmpd="sng" algn="ctr">
                      <a:solidFill>
                        <a:srgbClr val="70F11E"/>
                      </a:solidFill>
                      <a:prstDash val="solid"/>
                      <a:round/>
                      <a:headEnd type="none" w="med" len="med"/>
                      <a:tailEnd type="none" w="med" len="med"/>
                    </a:lnL>
                    <a:lnR w="9525" cap="flat" cmpd="sng" algn="ctr">
                      <a:solidFill>
                        <a:srgbClr val="70F11E"/>
                      </a:solidFill>
                      <a:prstDash val="solid"/>
                      <a:round/>
                      <a:headEnd type="none" w="med" len="med"/>
                      <a:tailEnd type="none" w="med" len="med"/>
                    </a:lnR>
                    <a:lnT w="9525" cap="flat" cmpd="sng" algn="ctr">
                      <a:solidFill>
                        <a:srgbClr val="70F11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Event Handler</a:t>
                      </a:r>
                    </a:p>
                  </a:txBody>
                  <a:tcPr marL="100675" marR="100675" marT="100675" marB="100675">
                    <a:lnL w="9525" cap="flat" cmpd="sng" algn="ctr">
                      <a:solidFill>
                        <a:srgbClr val="70F11E"/>
                      </a:solidFill>
                      <a:prstDash val="solid"/>
                      <a:round/>
                      <a:headEnd type="none" w="med" len="med"/>
                      <a:tailEnd type="none" w="med" len="med"/>
                    </a:lnL>
                    <a:lnR w="9525" cap="flat" cmpd="sng" algn="ctr">
                      <a:solidFill>
                        <a:srgbClr val="70F11E"/>
                      </a:solidFill>
                      <a:prstDash val="solid"/>
                      <a:round/>
                      <a:headEnd type="none" w="med" len="med"/>
                      <a:tailEnd type="none" w="med" len="med"/>
                    </a:lnR>
                    <a:lnT w="9525" cap="flat" cmpd="sng" algn="ctr">
                      <a:solidFill>
                        <a:srgbClr val="70F11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Description</a:t>
                      </a:r>
                    </a:p>
                  </a:txBody>
                  <a:tcPr marL="100675" marR="100675" marT="100675" marB="100675">
                    <a:lnL w="9525" cap="flat" cmpd="sng" algn="ctr">
                      <a:solidFill>
                        <a:srgbClr val="70F11E"/>
                      </a:solidFill>
                      <a:prstDash val="solid"/>
                      <a:round/>
                      <a:headEnd type="none" w="med" len="med"/>
                      <a:tailEnd type="none" w="med" len="med"/>
                    </a:lnL>
                    <a:lnR w="9525" cap="flat" cmpd="sng" algn="ctr">
                      <a:solidFill>
                        <a:srgbClr val="70F11E"/>
                      </a:solidFill>
                      <a:prstDash val="solid"/>
                      <a:round/>
                      <a:headEnd type="none" w="med" len="med"/>
                      <a:tailEnd type="none" w="med" len="med"/>
                    </a:lnR>
                    <a:lnT w="9525" cap="flat" cmpd="sng" algn="ctr">
                      <a:solidFill>
                        <a:srgbClr val="70F11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18906">
                <a:tc>
                  <a:txBody>
                    <a:bodyPr/>
                    <a:lstStyle/>
                    <a:p>
                      <a:pPr algn="just" fontAlgn="t"/>
                      <a:r>
                        <a:rPr lang="en-US" sz="1600" dirty="0">
                          <a:solidFill>
                            <a:srgbClr val="333333"/>
                          </a:solidFill>
                          <a:effectLst/>
                          <a:latin typeface="inter-regular"/>
                        </a:rPr>
                        <a:t>click</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onclick</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When mouse click on an element</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04056">
                <a:tc>
                  <a:txBody>
                    <a:bodyPr/>
                    <a:lstStyle/>
                    <a:p>
                      <a:pPr algn="just" fontAlgn="t"/>
                      <a:r>
                        <a:rPr lang="en-US" sz="1600">
                          <a:solidFill>
                            <a:srgbClr val="333333"/>
                          </a:solidFill>
                          <a:effectLst/>
                          <a:latin typeface="inter-regular"/>
                        </a:rPr>
                        <a:t>mouseover</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onmouseover</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When the cursor of the mouse comes over the element</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58206">
                <a:tc>
                  <a:txBody>
                    <a:bodyPr/>
                    <a:lstStyle/>
                    <a:p>
                      <a:pPr algn="just" fontAlgn="t"/>
                      <a:r>
                        <a:rPr lang="en-US" sz="1600">
                          <a:solidFill>
                            <a:srgbClr val="333333"/>
                          </a:solidFill>
                          <a:effectLst/>
                          <a:latin typeface="inter-regular"/>
                        </a:rPr>
                        <a:t>mouseout</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onmouseout</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When the cursor of the mouse leaves an element</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16796">
                <a:tc>
                  <a:txBody>
                    <a:bodyPr/>
                    <a:lstStyle/>
                    <a:p>
                      <a:pPr algn="just" fontAlgn="t"/>
                      <a:r>
                        <a:rPr lang="en-US" sz="1600">
                          <a:solidFill>
                            <a:srgbClr val="333333"/>
                          </a:solidFill>
                          <a:effectLst/>
                          <a:latin typeface="inter-regular"/>
                        </a:rPr>
                        <a:t>mousedown</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onmousedown</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When the mouse button is pressed over the element</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75386">
                <a:tc>
                  <a:txBody>
                    <a:bodyPr/>
                    <a:lstStyle/>
                    <a:p>
                      <a:pPr algn="just" fontAlgn="t"/>
                      <a:r>
                        <a:rPr lang="en-US" sz="1600">
                          <a:solidFill>
                            <a:srgbClr val="333333"/>
                          </a:solidFill>
                          <a:effectLst/>
                          <a:latin typeface="inter-regular"/>
                        </a:rPr>
                        <a:t>mouseup</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onmouseup</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When the mouse button is released over the element</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05984">
                <a:tc>
                  <a:txBody>
                    <a:bodyPr/>
                    <a:lstStyle/>
                    <a:p>
                      <a:pPr algn="just" fontAlgn="t"/>
                      <a:r>
                        <a:rPr lang="en-US" sz="1600">
                          <a:solidFill>
                            <a:srgbClr val="333333"/>
                          </a:solidFill>
                          <a:effectLst/>
                          <a:latin typeface="inter-regular"/>
                        </a:rPr>
                        <a:t>mousemove</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onmousemove</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When the mouse movement takes place.</a:t>
                      </a:r>
                    </a:p>
                  </a:txBody>
                  <a:tcPr marL="67117" marR="67117" marT="67117" marB="671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1899912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3462486"/>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dirty="0" smtClean="0">
                <a:solidFill>
                  <a:srgbClr val="FFFF00"/>
                </a:solidFill>
              </a:rPr>
              <a:t>-</a:t>
            </a:r>
            <a:r>
              <a:rPr lang="en-US" dirty="0">
                <a:solidFill>
                  <a:srgbClr val="FFFF00"/>
                </a:solidFill>
              </a:rPr>
              <a:t>Keyboard events:</a:t>
            </a:r>
          </a:p>
          <a:p>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a:solidFill>
                <a:srgbClr val="FFFF00"/>
              </a:solidFill>
            </a:endParaRPr>
          </a:p>
          <a:p>
            <a:endParaRPr lang="en-IN" sz="2100" dirty="0" smtClean="0">
              <a:solidFill>
                <a:srgbClr val="FFFF00"/>
              </a:solidFill>
            </a:endParaRPr>
          </a:p>
          <a:p>
            <a:endParaRPr lang="en-IN" sz="2100" dirty="0" smtClean="0">
              <a:solidFill>
                <a:srgbClr val="FFFF00"/>
              </a:solidFill>
            </a:endParaRPr>
          </a:p>
          <a:p>
            <a:r>
              <a:rPr lang="en-IN" sz="2100" dirty="0" smtClean="0">
                <a:solidFill>
                  <a:srgbClr val="FFFF00"/>
                </a:solidFill>
              </a:rPr>
              <a:t>Form Events:</a:t>
            </a:r>
          </a:p>
          <a:p>
            <a:endParaRPr lang="en-IN" sz="2100" dirty="0" smtClean="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999357479"/>
              </p:ext>
            </p:extLst>
          </p:nvPr>
        </p:nvGraphicFramePr>
        <p:xfrm>
          <a:off x="179513" y="1657792"/>
          <a:ext cx="8784975" cy="1195144"/>
        </p:xfrm>
        <a:graphic>
          <a:graphicData uri="http://schemas.openxmlformats.org/drawingml/2006/table">
            <a:tbl>
              <a:tblPr/>
              <a:tblGrid>
                <a:gridCol w="2016224"/>
                <a:gridCol w="2520280"/>
                <a:gridCol w="4248471"/>
              </a:tblGrid>
              <a:tr h="491281">
                <a:tc>
                  <a:txBody>
                    <a:bodyPr/>
                    <a:lstStyle/>
                    <a:p>
                      <a:pPr algn="l" fontAlgn="t"/>
                      <a:r>
                        <a:rPr lang="en-US" sz="1800" dirty="0">
                          <a:solidFill>
                            <a:srgbClr val="000000"/>
                          </a:solidFill>
                          <a:effectLst/>
                          <a:latin typeface="times new roman" panose="02020603050405020304" pitchFamily="18" charset="0"/>
                        </a:rPr>
                        <a:t>Event Performed</a:t>
                      </a:r>
                    </a:p>
                  </a:txBody>
                  <a:tcPr marL="111655" marR="111655" marT="111655" marB="111655">
                    <a:lnL w="9525" cap="flat" cmpd="sng" algn="ctr">
                      <a:solidFill>
                        <a:srgbClr val="C0BF80"/>
                      </a:solidFill>
                      <a:prstDash val="solid"/>
                      <a:round/>
                      <a:headEnd type="none" w="med" len="med"/>
                      <a:tailEnd type="none" w="med" len="med"/>
                    </a:lnL>
                    <a:lnR w="9525" cap="flat" cmpd="sng" algn="ctr">
                      <a:solidFill>
                        <a:srgbClr val="C0BF80"/>
                      </a:solidFill>
                      <a:prstDash val="solid"/>
                      <a:round/>
                      <a:headEnd type="none" w="med" len="med"/>
                      <a:tailEnd type="none" w="med" len="med"/>
                    </a:lnR>
                    <a:lnT w="9525" cap="flat" cmpd="sng" algn="ctr">
                      <a:solidFill>
                        <a:srgbClr val="C0BF8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Event Handler</a:t>
                      </a:r>
                    </a:p>
                  </a:txBody>
                  <a:tcPr marL="111655" marR="111655" marT="111655" marB="111655">
                    <a:lnL w="9525" cap="flat" cmpd="sng" algn="ctr">
                      <a:solidFill>
                        <a:srgbClr val="C0BF80"/>
                      </a:solidFill>
                      <a:prstDash val="solid"/>
                      <a:round/>
                      <a:headEnd type="none" w="med" len="med"/>
                      <a:tailEnd type="none" w="med" len="med"/>
                    </a:lnL>
                    <a:lnR w="9525" cap="flat" cmpd="sng" algn="ctr">
                      <a:solidFill>
                        <a:srgbClr val="C0BF80"/>
                      </a:solidFill>
                      <a:prstDash val="solid"/>
                      <a:round/>
                      <a:headEnd type="none" w="med" len="med"/>
                      <a:tailEnd type="none" w="med" len="med"/>
                    </a:lnR>
                    <a:lnT w="9525" cap="flat" cmpd="sng" algn="ctr">
                      <a:solidFill>
                        <a:srgbClr val="C0BF8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Description</a:t>
                      </a:r>
                    </a:p>
                  </a:txBody>
                  <a:tcPr marL="111655" marR="111655" marT="111655" marB="111655">
                    <a:lnL w="9525" cap="flat" cmpd="sng" algn="ctr">
                      <a:solidFill>
                        <a:srgbClr val="C0BF80"/>
                      </a:solidFill>
                      <a:prstDash val="solid"/>
                      <a:round/>
                      <a:headEnd type="none" w="med" len="med"/>
                      <a:tailEnd type="none" w="med" len="med"/>
                    </a:lnL>
                    <a:lnR w="9525" cap="flat" cmpd="sng" algn="ctr">
                      <a:solidFill>
                        <a:srgbClr val="C0BF80"/>
                      </a:solidFill>
                      <a:prstDash val="solid"/>
                      <a:round/>
                      <a:headEnd type="none" w="med" len="med"/>
                      <a:tailEnd type="none" w="med" len="med"/>
                    </a:lnR>
                    <a:lnT w="9525" cap="flat" cmpd="sng" algn="ctr">
                      <a:solidFill>
                        <a:srgbClr val="C0BF8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84816">
                <a:tc>
                  <a:txBody>
                    <a:bodyPr/>
                    <a:lstStyle/>
                    <a:p>
                      <a:pPr algn="just" fontAlgn="t"/>
                      <a:r>
                        <a:rPr lang="en-US" sz="1800" dirty="0" err="1">
                          <a:solidFill>
                            <a:srgbClr val="333333"/>
                          </a:solidFill>
                          <a:effectLst/>
                          <a:latin typeface="inter-regular"/>
                        </a:rPr>
                        <a:t>Keydown</a:t>
                      </a:r>
                      <a:r>
                        <a:rPr lang="en-US" sz="1800" dirty="0">
                          <a:solidFill>
                            <a:srgbClr val="333333"/>
                          </a:solidFill>
                          <a:effectLst/>
                          <a:latin typeface="inter-regular"/>
                        </a:rPr>
                        <a:t> &amp; </a:t>
                      </a:r>
                      <a:r>
                        <a:rPr lang="en-US" sz="1800" dirty="0" err="1">
                          <a:solidFill>
                            <a:srgbClr val="333333"/>
                          </a:solidFill>
                          <a:effectLst/>
                          <a:latin typeface="inter-regular"/>
                        </a:rPr>
                        <a:t>Keyup</a:t>
                      </a:r>
                      <a:endParaRPr lang="en-US" sz="1800" dirty="0">
                        <a:solidFill>
                          <a:srgbClr val="333333"/>
                        </a:solidFill>
                        <a:effectLst/>
                        <a:latin typeface="inter-regular"/>
                      </a:endParaRP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err="1">
                          <a:solidFill>
                            <a:srgbClr val="333333"/>
                          </a:solidFill>
                          <a:effectLst/>
                          <a:latin typeface="inter-regular"/>
                        </a:rPr>
                        <a:t>onkeydown</a:t>
                      </a:r>
                      <a:r>
                        <a:rPr lang="en-US" sz="1800" dirty="0">
                          <a:solidFill>
                            <a:srgbClr val="333333"/>
                          </a:solidFill>
                          <a:effectLst/>
                          <a:latin typeface="inter-regular"/>
                        </a:rPr>
                        <a:t> &amp; </a:t>
                      </a:r>
                      <a:r>
                        <a:rPr lang="en-US" sz="1800" dirty="0" err="1">
                          <a:solidFill>
                            <a:srgbClr val="333333"/>
                          </a:solidFill>
                          <a:effectLst/>
                          <a:latin typeface="inter-regular"/>
                        </a:rPr>
                        <a:t>onkeyup</a:t>
                      </a:r>
                      <a:endParaRPr lang="en-US" sz="1800" dirty="0">
                        <a:solidFill>
                          <a:srgbClr val="333333"/>
                        </a:solidFill>
                        <a:effectLst/>
                        <a:latin typeface="inter-regular"/>
                      </a:endParaRP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When the user press and then release the key</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40573502"/>
              </p:ext>
            </p:extLst>
          </p:nvPr>
        </p:nvGraphicFramePr>
        <p:xfrm>
          <a:off x="253388" y="3671007"/>
          <a:ext cx="8639092" cy="2926345"/>
        </p:xfrm>
        <a:graphic>
          <a:graphicData uri="http://schemas.openxmlformats.org/drawingml/2006/table">
            <a:tbl>
              <a:tblPr/>
              <a:tblGrid>
                <a:gridCol w="1799811"/>
                <a:gridCol w="1582697"/>
                <a:gridCol w="5256584"/>
              </a:tblGrid>
              <a:tr h="508417">
                <a:tc>
                  <a:txBody>
                    <a:bodyPr/>
                    <a:lstStyle/>
                    <a:p>
                      <a:pPr algn="l" fontAlgn="t"/>
                      <a:r>
                        <a:rPr lang="en-US" sz="1800" dirty="0">
                          <a:solidFill>
                            <a:srgbClr val="000000"/>
                          </a:solidFill>
                          <a:effectLst/>
                          <a:latin typeface="times new roman" panose="02020603050405020304" pitchFamily="18" charset="0"/>
                        </a:rPr>
                        <a:t>Event Performed</a:t>
                      </a:r>
                    </a:p>
                  </a:txBody>
                  <a:tcPr marL="111655" marR="111655" marT="111655" marB="111655">
                    <a:lnL w="9525" cap="flat" cmpd="sng" algn="ctr">
                      <a:solidFill>
                        <a:srgbClr val="38D043"/>
                      </a:solidFill>
                      <a:prstDash val="solid"/>
                      <a:round/>
                      <a:headEnd type="none" w="med" len="med"/>
                      <a:tailEnd type="none" w="med" len="med"/>
                    </a:lnL>
                    <a:lnR w="9525" cap="flat" cmpd="sng" algn="ctr">
                      <a:solidFill>
                        <a:srgbClr val="38D043"/>
                      </a:solidFill>
                      <a:prstDash val="solid"/>
                      <a:round/>
                      <a:headEnd type="none" w="med" len="med"/>
                      <a:tailEnd type="none" w="med" len="med"/>
                    </a:lnR>
                    <a:lnT w="9525" cap="flat" cmpd="sng" algn="ctr">
                      <a:solidFill>
                        <a:srgbClr val="38D0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Event Handler</a:t>
                      </a:r>
                    </a:p>
                  </a:txBody>
                  <a:tcPr marL="111655" marR="111655" marT="111655" marB="111655">
                    <a:lnL w="9525" cap="flat" cmpd="sng" algn="ctr">
                      <a:solidFill>
                        <a:srgbClr val="38D043"/>
                      </a:solidFill>
                      <a:prstDash val="solid"/>
                      <a:round/>
                      <a:headEnd type="none" w="med" len="med"/>
                      <a:tailEnd type="none" w="med" len="med"/>
                    </a:lnL>
                    <a:lnR w="9525" cap="flat" cmpd="sng" algn="ctr">
                      <a:solidFill>
                        <a:srgbClr val="38D043"/>
                      </a:solidFill>
                      <a:prstDash val="solid"/>
                      <a:round/>
                      <a:headEnd type="none" w="med" len="med"/>
                      <a:tailEnd type="none" w="med" len="med"/>
                    </a:lnR>
                    <a:lnT w="9525" cap="flat" cmpd="sng" algn="ctr">
                      <a:solidFill>
                        <a:srgbClr val="38D0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Description</a:t>
                      </a:r>
                    </a:p>
                  </a:txBody>
                  <a:tcPr marL="111655" marR="111655" marT="111655" marB="111655">
                    <a:lnL w="9525" cap="flat" cmpd="sng" algn="ctr">
                      <a:solidFill>
                        <a:srgbClr val="38D043"/>
                      </a:solidFill>
                      <a:prstDash val="solid"/>
                      <a:round/>
                      <a:headEnd type="none" w="med" len="med"/>
                      <a:tailEnd type="none" w="med" len="med"/>
                    </a:lnL>
                    <a:lnR w="9525" cap="flat" cmpd="sng" algn="ctr">
                      <a:solidFill>
                        <a:srgbClr val="38D043"/>
                      </a:solidFill>
                      <a:prstDash val="solid"/>
                      <a:round/>
                      <a:headEnd type="none" w="med" len="med"/>
                      <a:tailEnd type="none" w="med" len="med"/>
                    </a:lnR>
                    <a:lnT w="9525" cap="flat" cmpd="sng" algn="ctr">
                      <a:solidFill>
                        <a:srgbClr val="38D0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91462">
                <a:tc>
                  <a:txBody>
                    <a:bodyPr/>
                    <a:lstStyle/>
                    <a:p>
                      <a:pPr algn="just" fontAlgn="t"/>
                      <a:r>
                        <a:rPr lang="en-US" sz="1800" dirty="0">
                          <a:solidFill>
                            <a:srgbClr val="333333"/>
                          </a:solidFill>
                          <a:effectLst/>
                          <a:latin typeface="inter-regular"/>
                        </a:rPr>
                        <a:t>focus</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onfocus</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When the user focuses on an element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3166">
                <a:tc>
                  <a:txBody>
                    <a:bodyPr/>
                    <a:lstStyle/>
                    <a:p>
                      <a:pPr algn="just" fontAlgn="t"/>
                      <a:r>
                        <a:rPr lang="en-US" sz="1800">
                          <a:solidFill>
                            <a:srgbClr val="333333"/>
                          </a:solidFill>
                          <a:effectLst/>
                          <a:latin typeface="inter-regular"/>
                        </a:rPr>
                        <a:t>submit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err="1">
                          <a:solidFill>
                            <a:srgbClr val="333333"/>
                          </a:solidFill>
                          <a:effectLst/>
                          <a:latin typeface="inter-regular"/>
                        </a:rPr>
                        <a:t>onsubmit</a:t>
                      </a:r>
                      <a:endParaRPr lang="en-US" sz="1800" dirty="0">
                        <a:solidFill>
                          <a:srgbClr val="333333"/>
                        </a:solidFill>
                        <a:effectLst/>
                        <a:latin typeface="inter-regular"/>
                      </a:endParaRP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When the user submits the form</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39857">
                <a:tc>
                  <a:txBody>
                    <a:bodyPr/>
                    <a:lstStyle/>
                    <a:p>
                      <a:pPr algn="just" fontAlgn="t"/>
                      <a:r>
                        <a:rPr lang="en-US" sz="1800">
                          <a:solidFill>
                            <a:srgbClr val="333333"/>
                          </a:solidFill>
                          <a:effectLst/>
                          <a:latin typeface="inter-regular"/>
                        </a:rPr>
                        <a:t>blur</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onblur</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When the focus is away from a form element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73443">
                <a:tc>
                  <a:txBody>
                    <a:bodyPr/>
                    <a:lstStyle/>
                    <a:p>
                      <a:pPr algn="just" fontAlgn="t"/>
                      <a:r>
                        <a:rPr lang="en-US" sz="1800">
                          <a:solidFill>
                            <a:srgbClr val="333333"/>
                          </a:solidFill>
                          <a:effectLst/>
                          <a:latin typeface="inter-regular"/>
                        </a:rPr>
                        <a:t>change</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onchange</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When the user modifies or changes the value of a form element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0799166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601807"/>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r>
              <a:rPr lang="en-US" dirty="0" smtClean="0">
                <a:solidFill>
                  <a:srgbClr val="FFFF00"/>
                </a:solidFill>
              </a:rPr>
              <a:t>Examples </a:t>
            </a:r>
            <a:r>
              <a:rPr lang="en-US" dirty="0">
                <a:solidFill>
                  <a:srgbClr val="FFFF00"/>
                </a:solidFill>
              </a:rPr>
              <a:t>over events and their </a:t>
            </a:r>
            <a:r>
              <a:rPr lang="en-US" dirty="0" smtClean="0">
                <a:solidFill>
                  <a:srgbClr val="FFFF00"/>
                </a:solidFill>
              </a:rPr>
              <a:t>handlers:</a:t>
            </a:r>
          </a:p>
          <a:p>
            <a:r>
              <a:rPr lang="en-US" dirty="0" smtClean="0">
                <a:solidFill>
                  <a:srgbClr val="FFFF00"/>
                </a:solidFill>
              </a:rPr>
              <a:t>Click Events:</a:t>
            </a:r>
          </a:p>
          <a:p>
            <a:r>
              <a:rPr lang="en-US" b="1" dirty="0"/>
              <a:t>&lt;html&gt;</a:t>
            </a:r>
            <a:r>
              <a:rPr lang="en-US" dirty="0"/>
              <a:t>  </a:t>
            </a:r>
          </a:p>
          <a:p>
            <a:r>
              <a:rPr lang="en-US" b="1" dirty="0"/>
              <a:t>&lt;head&gt;</a:t>
            </a:r>
            <a:r>
              <a:rPr lang="en-US" dirty="0"/>
              <a:t> </a:t>
            </a:r>
            <a:r>
              <a:rPr lang="en-US" dirty="0" err="1"/>
              <a:t>Javascript</a:t>
            </a:r>
            <a:r>
              <a:rPr lang="en-US" dirty="0"/>
              <a:t> Events </a:t>
            </a:r>
            <a:r>
              <a:rPr lang="en-US" b="1" dirty="0"/>
              <a:t>&lt;/head&gt;</a:t>
            </a:r>
            <a:r>
              <a:rPr lang="en-US" dirty="0"/>
              <a:t>  </a:t>
            </a:r>
          </a:p>
          <a:p>
            <a:r>
              <a:rPr lang="en-US" b="1" dirty="0"/>
              <a:t>&lt;body&gt;</a:t>
            </a:r>
            <a:r>
              <a:rPr lang="en-US" dirty="0"/>
              <a:t>  </a:t>
            </a:r>
          </a:p>
          <a:p>
            <a:r>
              <a:rPr lang="en-US" b="1" dirty="0"/>
              <a:t>&lt;script</a:t>
            </a:r>
            <a:r>
              <a:rPr lang="en-US" dirty="0"/>
              <a:t> language="</a:t>
            </a:r>
            <a:r>
              <a:rPr lang="en-US" dirty="0" err="1"/>
              <a:t>Javascript</a:t>
            </a:r>
            <a:r>
              <a:rPr lang="en-US" dirty="0"/>
              <a:t>" type="text/</a:t>
            </a:r>
            <a:r>
              <a:rPr lang="en-US" dirty="0" err="1"/>
              <a:t>Javascript</a:t>
            </a:r>
            <a:r>
              <a:rPr lang="en-US" dirty="0"/>
              <a:t>"</a:t>
            </a:r>
            <a:r>
              <a:rPr lang="en-US" b="1" dirty="0"/>
              <a:t>&gt;</a:t>
            </a:r>
            <a:r>
              <a:rPr lang="en-US" dirty="0"/>
              <a:t>  </a:t>
            </a:r>
          </a:p>
          <a:p>
            <a:r>
              <a:rPr lang="en-US" dirty="0"/>
              <a:t>    &lt;!--  </a:t>
            </a:r>
          </a:p>
          <a:p>
            <a:r>
              <a:rPr lang="en-US" dirty="0"/>
              <a:t>    function </a:t>
            </a:r>
            <a:r>
              <a:rPr lang="en-US" dirty="0" err="1"/>
              <a:t>clickevent</a:t>
            </a:r>
            <a:r>
              <a:rPr lang="en-US" dirty="0"/>
              <a:t>()  </a:t>
            </a:r>
          </a:p>
          <a:p>
            <a:r>
              <a:rPr lang="en-US" dirty="0"/>
              <a:t>    {  </a:t>
            </a:r>
          </a:p>
          <a:p>
            <a:r>
              <a:rPr lang="en-US" dirty="0"/>
              <a:t>        </a:t>
            </a:r>
            <a:r>
              <a:rPr lang="en-US" dirty="0" err="1"/>
              <a:t>document.write</a:t>
            </a:r>
            <a:r>
              <a:rPr lang="en-US" dirty="0" smtClean="0"/>
              <a:t>(“This is CSMSS");</a:t>
            </a:r>
            <a:r>
              <a:rPr lang="en-US" dirty="0"/>
              <a:t>  </a:t>
            </a:r>
          </a:p>
          <a:p>
            <a:r>
              <a:rPr lang="en-US" dirty="0"/>
              <a:t>    }  </a:t>
            </a:r>
          </a:p>
          <a:p>
            <a:r>
              <a:rPr lang="en-US" dirty="0"/>
              <a:t>    //--</a:t>
            </a:r>
            <a:r>
              <a:rPr lang="en-US" b="1" dirty="0"/>
              <a:t>&gt;</a:t>
            </a:r>
            <a:r>
              <a:rPr lang="en-US" dirty="0"/>
              <a:t>  </a:t>
            </a:r>
          </a:p>
          <a:p>
            <a:r>
              <a:rPr lang="en-US" b="1" dirty="0"/>
              <a:t>&lt;/script&gt;</a:t>
            </a:r>
            <a:r>
              <a:rPr lang="en-US" dirty="0"/>
              <a:t>  </a:t>
            </a:r>
          </a:p>
          <a:p>
            <a:r>
              <a:rPr lang="en-US" b="1" dirty="0"/>
              <a:t>&lt;form&gt;</a:t>
            </a:r>
            <a:r>
              <a:rPr lang="en-US" dirty="0"/>
              <a:t>  </a:t>
            </a:r>
          </a:p>
          <a:p>
            <a:r>
              <a:rPr lang="en-US" b="1" dirty="0"/>
              <a:t>&lt;input</a:t>
            </a:r>
            <a:r>
              <a:rPr lang="en-US" dirty="0"/>
              <a:t> type="button" </a:t>
            </a:r>
            <a:r>
              <a:rPr lang="en-US" dirty="0" err="1"/>
              <a:t>onclick</a:t>
            </a:r>
            <a:r>
              <a:rPr lang="en-US" dirty="0"/>
              <a:t>="</a:t>
            </a:r>
            <a:r>
              <a:rPr lang="en-US" dirty="0" err="1"/>
              <a:t>clickevent</a:t>
            </a:r>
            <a:r>
              <a:rPr lang="en-US" dirty="0"/>
              <a:t>()" value="Who's this?"</a:t>
            </a:r>
            <a:r>
              <a:rPr lang="en-US" b="1" dirty="0"/>
              <a:t>/&gt;</a:t>
            </a:r>
            <a:r>
              <a:rPr lang="en-US" dirty="0"/>
              <a:t>  </a:t>
            </a:r>
          </a:p>
          <a:p>
            <a:r>
              <a:rPr lang="en-US" b="1" dirty="0"/>
              <a:t>&lt;/form&gt;</a:t>
            </a:r>
            <a:r>
              <a:rPr lang="en-US" dirty="0"/>
              <a:t>  </a:t>
            </a:r>
          </a:p>
          <a:p>
            <a:r>
              <a:rPr lang="en-US" b="1" dirty="0"/>
              <a:t>&lt;/body&gt;</a:t>
            </a:r>
            <a:r>
              <a:rPr lang="en-US" dirty="0"/>
              <a:t>  </a:t>
            </a:r>
          </a:p>
          <a:p>
            <a:r>
              <a:rPr lang="en-US" b="1" dirty="0"/>
              <a:t>&lt;/html&gt;</a:t>
            </a:r>
            <a:r>
              <a:rPr lang="en-US" dirty="0"/>
              <a:t>  </a:t>
            </a:r>
          </a:p>
          <a:p>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38190460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7617470"/>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dirty="0" smtClean="0">
                <a:solidFill>
                  <a:srgbClr val="FFFF00"/>
                </a:solidFill>
              </a:rPr>
              <a:t>-</a:t>
            </a:r>
            <a:r>
              <a:rPr lang="en-US" dirty="0" err="1" smtClean="0">
                <a:solidFill>
                  <a:srgbClr val="FFFF00"/>
                </a:solidFill>
              </a:rPr>
              <a:t>MouseOver</a:t>
            </a:r>
            <a:r>
              <a:rPr lang="en-US" dirty="0" smtClean="0">
                <a:solidFill>
                  <a:srgbClr val="FFFF00"/>
                </a:solidFill>
              </a:rPr>
              <a:t> Event:</a:t>
            </a:r>
          </a:p>
          <a:p>
            <a:endParaRPr lang="en-US" dirty="0" smtClean="0">
              <a:solidFill>
                <a:srgbClr val="FFFF00"/>
              </a:solidFill>
            </a:endParaRPr>
          </a:p>
          <a:p>
            <a:r>
              <a:rPr lang="en-US" sz="2100" b="1" dirty="0" smtClean="0"/>
              <a:t>&lt;</a:t>
            </a:r>
            <a:r>
              <a:rPr lang="en-US" sz="2100" b="1" dirty="0"/>
              <a:t>html&gt;</a:t>
            </a:r>
            <a:r>
              <a:rPr lang="en-US" sz="2100" dirty="0"/>
              <a:t>  </a:t>
            </a:r>
          </a:p>
          <a:p>
            <a:r>
              <a:rPr lang="en-US" sz="2100" b="1" dirty="0"/>
              <a:t>&lt;head&gt;</a:t>
            </a:r>
            <a:r>
              <a:rPr lang="en-US" sz="2100" dirty="0"/>
              <a:t>   </a:t>
            </a:r>
          </a:p>
          <a:p>
            <a:r>
              <a:rPr lang="en-US" sz="2100" b="1" dirty="0"/>
              <a:t>&lt;h1&gt;</a:t>
            </a:r>
            <a:r>
              <a:rPr lang="en-US" sz="2100" dirty="0"/>
              <a:t> </a:t>
            </a:r>
            <a:r>
              <a:rPr lang="en-US" sz="2100" dirty="0" err="1"/>
              <a:t>Javascript</a:t>
            </a:r>
            <a:r>
              <a:rPr lang="en-US" sz="2100" dirty="0"/>
              <a:t> Events </a:t>
            </a:r>
            <a:r>
              <a:rPr lang="en-US" sz="2100" b="1" dirty="0"/>
              <a:t>&lt;/h1&gt;</a:t>
            </a:r>
            <a:r>
              <a:rPr lang="en-US" sz="2100" dirty="0"/>
              <a:t>  </a:t>
            </a:r>
          </a:p>
          <a:p>
            <a:r>
              <a:rPr lang="en-US" sz="2100" b="1" dirty="0"/>
              <a:t>&lt;/head&gt;</a:t>
            </a:r>
            <a:r>
              <a:rPr lang="en-US" sz="2100" dirty="0"/>
              <a:t>  </a:t>
            </a:r>
          </a:p>
          <a:p>
            <a:r>
              <a:rPr lang="en-US" sz="2100" b="1" dirty="0"/>
              <a:t>&lt;body&gt;</a:t>
            </a:r>
            <a:r>
              <a:rPr lang="en-US" sz="2100" dirty="0"/>
              <a:t>  </a:t>
            </a:r>
          </a:p>
          <a:p>
            <a:r>
              <a:rPr lang="en-US" sz="2100" b="1" dirty="0"/>
              <a:t>&lt;script</a:t>
            </a:r>
            <a:r>
              <a:rPr lang="en-US" sz="2100" dirty="0"/>
              <a:t> language="</a:t>
            </a:r>
            <a:r>
              <a:rPr lang="en-US" sz="2100" dirty="0" err="1"/>
              <a:t>Javascript</a:t>
            </a:r>
            <a:r>
              <a:rPr lang="en-US" sz="2100" dirty="0"/>
              <a:t>" type="text/</a:t>
            </a:r>
            <a:r>
              <a:rPr lang="en-US" sz="2100" dirty="0" err="1"/>
              <a:t>Javascript</a:t>
            </a:r>
            <a:r>
              <a:rPr lang="en-US" sz="2100" dirty="0"/>
              <a:t>"</a:t>
            </a:r>
            <a:r>
              <a:rPr lang="en-US" sz="2100" b="1" dirty="0"/>
              <a:t>&gt;</a:t>
            </a:r>
            <a:r>
              <a:rPr lang="en-US" sz="2100" dirty="0"/>
              <a:t>  </a:t>
            </a:r>
          </a:p>
          <a:p>
            <a:r>
              <a:rPr lang="en-US" sz="2100" dirty="0"/>
              <a:t>    &lt;!--  </a:t>
            </a:r>
          </a:p>
          <a:p>
            <a:r>
              <a:rPr lang="en-US" sz="2100" dirty="0"/>
              <a:t>    function </a:t>
            </a:r>
            <a:r>
              <a:rPr lang="en-US" sz="2100" dirty="0" err="1"/>
              <a:t>mouseoverevent</a:t>
            </a:r>
            <a:r>
              <a:rPr lang="en-US" sz="2100" dirty="0"/>
              <a:t>()  </a:t>
            </a:r>
          </a:p>
          <a:p>
            <a:r>
              <a:rPr lang="en-US" sz="2100" dirty="0"/>
              <a:t>    {  </a:t>
            </a:r>
          </a:p>
          <a:p>
            <a:r>
              <a:rPr lang="en-US" sz="2100" dirty="0"/>
              <a:t>        alert("This is </a:t>
            </a:r>
            <a:r>
              <a:rPr lang="en-US" sz="2400" dirty="0" smtClean="0"/>
              <a:t>CSMSS, CSCOE"</a:t>
            </a:r>
            <a:r>
              <a:rPr lang="en-US" sz="2100" dirty="0" smtClean="0"/>
              <a:t>");</a:t>
            </a:r>
            <a:r>
              <a:rPr lang="en-US" sz="2100" dirty="0"/>
              <a:t>  </a:t>
            </a:r>
          </a:p>
          <a:p>
            <a:r>
              <a:rPr lang="en-US" sz="2100" dirty="0"/>
              <a:t>    }  </a:t>
            </a:r>
          </a:p>
          <a:p>
            <a:r>
              <a:rPr lang="en-US" sz="2100" dirty="0"/>
              <a:t>    //--</a:t>
            </a:r>
            <a:r>
              <a:rPr lang="en-US" sz="2100" b="1" dirty="0"/>
              <a:t>&gt;</a:t>
            </a:r>
            <a:r>
              <a:rPr lang="en-US" sz="2100" dirty="0"/>
              <a:t>  </a:t>
            </a:r>
          </a:p>
          <a:p>
            <a:r>
              <a:rPr lang="en-US" sz="2100" b="1" dirty="0"/>
              <a:t>&lt;/script&gt;</a:t>
            </a:r>
            <a:r>
              <a:rPr lang="en-US" sz="2100" dirty="0"/>
              <a:t>  </a:t>
            </a:r>
          </a:p>
          <a:p>
            <a:r>
              <a:rPr lang="en-US" sz="2100" b="1" dirty="0"/>
              <a:t>&lt;p</a:t>
            </a:r>
            <a:r>
              <a:rPr lang="en-US" sz="2100" dirty="0"/>
              <a:t> </a:t>
            </a:r>
            <a:r>
              <a:rPr lang="en-US" sz="2100" dirty="0" err="1"/>
              <a:t>onmouseover</a:t>
            </a:r>
            <a:r>
              <a:rPr lang="en-US" sz="2100" dirty="0"/>
              <a:t>="</a:t>
            </a:r>
            <a:r>
              <a:rPr lang="en-US" sz="2100" dirty="0" err="1"/>
              <a:t>mouseoverevent</a:t>
            </a:r>
            <a:r>
              <a:rPr lang="en-US" sz="2100" dirty="0"/>
              <a:t>()"</a:t>
            </a:r>
            <a:r>
              <a:rPr lang="en-US" sz="2100" b="1" dirty="0"/>
              <a:t>&gt;</a:t>
            </a:r>
            <a:r>
              <a:rPr lang="en-US" sz="2100" dirty="0"/>
              <a:t> Keep cursor over me</a:t>
            </a:r>
            <a:r>
              <a:rPr lang="en-US" sz="2100" b="1" dirty="0"/>
              <a:t>&lt;/p&gt;</a:t>
            </a:r>
            <a:r>
              <a:rPr lang="en-US" sz="2100" dirty="0"/>
              <a:t>  </a:t>
            </a:r>
          </a:p>
          <a:p>
            <a:r>
              <a:rPr lang="en-US" sz="2100" b="1" dirty="0"/>
              <a:t>&lt;/body&gt;</a:t>
            </a:r>
            <a:r>
              <a:rPr lang="en-US" sz="2100" dirty="0"/>
              <a:t>  </a:t>
            </a:r>
          </a:p>
          <a:p>
            <a:r>
              <a:rPr lang="en-US" sz="2100" b="1" dirty="0"/>
              <a:t>&lt;/html&gt;</a:t>
            </a:r>
            <a:r>
              <a:rPr lang="en-US" sz="2100" dirty="0"/>
              <a:t>  </a:t>
            </a:r>
          </a:p>
          <a:p>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20371874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324808"/>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dirty="0" smtClean="0">
                <a:solidFill>
                  <a:srgbClr val="FFFF00"/>
                </a:solidFill>
              </a:rPr>
              <a:t>-Focus Event:</a:t>
            </a:r>
          </a:p>
          <a:p>
            <a:r>
              <a:rPr lang="en-US" b="1" dirty="0" smtClean="0"/>
              <a:t>&lt;html</a:t>
            </a:r>
            <a:r>
              <a:rPr lang="en-US" b="1" dirty="0"/>
              <a:t>&gt;</a:t>
            </a:r>
            <a:r>
              <a:rPr lang="en-US" dirty="0"/>
              <a:t>  </a:t>
            </a:r>
          </a:p>
          <a:p>
            <a:r>
              <a:rPr lang="en-US" b="1" dirty="0"/>
              <a:t>&lt;head&gt;</a:t>
            </a:r>
            <a:r>
              <a:rPr lang="en-US" dirty="0"/>
              <a:t> </a:t>
            </a:r>
            <a:r>
              <a:rPr lang="en-US" dirty="0" err="1"/>
              <a:t>Javascript</a:t>
            </a:r>
            <a:r>
              <a:rPr lang="en-US" dirty="0"/>
              <a:t> Events</a:t>
            </a:r>
            <a:r>
              <a:rPr lang="en-US" b="1" dirty="0"/>
              <a:t>&lt;/head&gt;</a:t>
            </a:r>
            <a:r>
              <a:rPr lang="en-US" dirty="0"/>
              <a:t>  </a:t>
            </a:r>
          </a:p>
          <a:p>
            <a:r>
              <a:rPr lang="en-US" b="1" dirty="0"/>
              <a:t>&lt;body&gt;</a:t>
            </a:r>
            <a:r>
              <a:rPr lang="en-US" dirty="0"/>
              <a:t>  </a:t>
            </a:r>
          </a:p>
          <a:p>
            <a:r>
              <a:rPr lang="en-US" b="1" dirty="0"/>
              <a:t>&lt;h2&gt;</a:t>
            </a:r>
            <a:r>
              <a:rPr lang="en-US" dirty="0"/>
              <a:t> Enter something here</a:t>
            </a:r>
            <a:r>
              <a:rPr lang="en-US" b="1" dirty="0"/>
              <a:t>&lt;/h2&gt;</a:t>
            </a:r>
            <a:r>
              <a:rPr lang="en-US" dirty="0"/>
              <a:t>  </a:t>
            </a:r>
          </a:p>
          <a:p>
            <a:r>
              <a:rPr lang="en-US" b="1" dirty="0"/>
              <a:t>&lt;input</a:t>
            </a:r>
            <a:r>
              <a:rPr lang="en-US" dirty="0"/>
              <a:t> type="text" id="input1" </a:t>
            </a:r>
            <a:r>
              <a:rPr lang="en-US" dirty="0" err="1"/>
              <a:t>onfocus</a:t>
            </a:r>
            <a:r>
              <a:rPr lang="en-US" dirty="0"/>
              <a:t>="</a:t>
            </a:r>
            <a:r>
              <a:rPr lang="en-US" dirty="0" err="1"/>
              <a:t>focusevent</a:t>
            </a:r>
            <a:r>
              <a:rPr lang="en-US" dirty="0"/>
              <a:t>()"</a:t>
            </a:r>
            <a:r>
              <a:rPr lang="en-US" b="1" dirty="0"/>
              <a:t>/&gt;</a:t>
            </a:r>
            <a:r>
              <a:rPr lang="en-US" dirty="0"/>
              <a:t>  </a:t>
            </a:r>
          </a:p>
          <a:p>
            <a:r>
              <a:rPr lang="en-US" b="1" dirty="0"/>
              <a:t>&lt;script&gt;</a:t>
            </a:r>
            <a:r>
              <a:rPr lang="en-US" dirty="0"/>
              <a:t>  </a:t>
            </a:r>
          </a:p>
          <a:p>
            <a:r>
              <a:rPr lang="en-US" dirty="0"/>
              <a:t>&lt;!--  </a:t>
            </a:r>
          </a:p>
          <a:p>
            <a:r>
              <a:rPr lang="en-US" dirty="0"/>
              <a:t>    function </a:t>
            </a:r>
            <a:r>
              <a:rPr lang="en-US" dirty="0" err="1"/>
              <a:t>focusevent</a:t>
            </a:r>
            <a:r>
              <a:rPr lang="en-US" dirty="0"/>
              <a:t>()  </a:t>
            </a:r>
          </a:p>
          <a:p>
            <a:r>
              <a:rPr lang="en-US" dirty="0"/>
              <a:t>    {  </a:t>
            </a:r>
          </a:p>
          <a:p>
            <a:r>
              <a:rPr lang="en-US" dirty="0"/>
              <a:t>        </a:t>
            </a:r>
            <a:r>
              <a:rPr lang="en-US" dirty="0" err="1"/>
              <a:t>document.getElementById</a:t>
            </a:r>
            <a:r>
              <a:rPr lang="en-US" dirty="0"/>
              <a:t>("input1").</a:t>
            </a:r>
            <a:r>
              <a:rPr lang="en-US" dirty="0" err="1"/>
              <a:t>style.background</a:t>
            </a:r>
            <a:r>
              <a:rPr lang="en-US" dirty="0"/>
              <a:t>=" </a:t>
            </a:r>
            <a:r>
              <a:rPr lang="en-US" dirty="0" smtClean="0"/>
              <a:t>Blue";</a:t>
            </a:r>
            <a:r>
              <a:rPr lang="en-US" dirty="0"/>
              <a:t>  </a:t>
            </a:r>
          </a:p>
          <a:p>
            <a:r>
              <a:rPr lang="en-US" dirty="0"/>
              <a:t>    }  </a:t>
            </a:r>
          </a:p>
          <a:p>
            <a:r>
              <a:rPr lang="en-US" dirty="0"/>
              <a:t>//--</a:t>
            </a:r>
            <a:r>
              <a:rPr lang="en-US" b="1" dirty="0"/>
              <a:t>&gt;</a:t>
            </a:r>
            <a:r>
              <a:rPr lang="en-US" dirty="0"/>
              <a:t>  </a:t>
            </a:r>
          </a:p>
          <a:p>
            <a:r>
              <a:rPr lang="en-US" b="1" dirty="0"/>
              <a:t>&lt;/script&gt;</a:t>
            </a:r>
            <a:r>
              <a:rPr lang="en-US" dirty="0"/>
              <a:t>  </a:t>
            </a:r>
          </a:p>
          <a:p>
            <a:r>
              <a:rPr lang="en-US" b="1" dirty="0"/>
              <a:t>&lt;/body&gt;</a:t>
            </a:r>
            <a:r>
              <a:rPr lang="en-US" dirty="0"/>
              <a:t>  </a:t>
            </a:r>
          </a:p>
          <a:p>
            <a:r>
              <a:rPr lang="en-US" b="1" dirty="0"/>
              <a:t>&lt;/html&gt;</a:t>
            </a:r>
            <a:r>
              <a:rPr lang="en-US" dirty="0"/>
              <a:t>  </a:t>
            </a:r>
          </a:p>
          <a:p>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5714915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7063472"/>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dirty="0" smtClean="0">
                <a:solidFill>
                  <a:srgbClr val="FFFF00"/>
                </a:solidFill>
              </a:rPr>
              <a:t>-Keyboard Event:</a:t>
            </a:r>
          </a:p>
          <a:p>
            <a:r>
              <a:rPr lang="en-US" sz="2100" b="1" dirty="0"/>
              <a:t>&lt;html&gt;</a:t>
            </a:r>
            <a:r>
              <a:rPr lang="en-US" sz="2100" dirty="0"/>
              <a:t>  </a:t>
            </a:r>
          </a:p>
          <a:p>
            <a:r>
              <a:rPr lang="en-US" sz="2100" b="1" dirty="0"/>
              <a:t>&lt;head&gt;</a:t>
            </a:r>
            <a:r>
              <a:rPr lang="en-US" sz="2100" dirty="0"/>
              <a:t> </a:t>
            </a:r>
            <a:r>
              <a:rPr lang="en-US" sz="2100" dirty="0" err="1"/>
              <a:t>Javascript</a:t>
            </a:r>
            <a:r>
              <a:rPr lang="en-US" sz="2100" dirty="0"/>
              <a:t> Events</a:t>
            </a:r>
            <a:r>
              <a:rPr lang="en-US" sz="2100" b="1" dirty="0"/>
              <a:t>&lt;/head&gt;</a:t>
            </a:r>
            <a:r>
              <a:rPr lang="en-US" sz="2100" dirty="0"/>
              <a:t>  </a:t>
            </a:r>
          </a:p>
          <a:p>
            <a:r>
              <a:rPr lang="en-US" sz="2100" b="1" dirty="0"/>
              <a:t>&lt;body&gt;</a:t>
            </a:r>
            <a:r>
              <a:rPr lang="en-US" sz="2100" dirty="0"/>
              <a:t>  </a:t>
            </a:r>
          </a:p>
          <a:p>
            <a:r>
              <a:rPr lang="en-US" sz="2100" b="1" dirty="0"/>
              <a:t>&lt;h2&gt;</a:t>
            </a:r>
            <a:r>
              <a:rPr lang="en-US" sz="2100" dirty="0"/>
              <a:t> Enter something here</a:t>
            </a:r>
            <a:r>
              <a:rPr lang="en-US" sz="2100" b="1" dirty="0"/>
              <a:t>&lt;/h2&gt;</a:t>
            </a:r>
            <a:r>
              <a:rPr lang="en-US" sz="2100" dirty="0"/>
              <a:t>  </a:t>
            </a:r>
          </a:p>
          <a:p>
            <a:r>
              <a:rPr lang="en-US" sz="2100" b="1" dirty="0"/>
              <a:t>&lt;input</a:t>
            </a:r>
            <a:r>
              <a:rPr lang="en-US" sz="2100" dirty="0"/>
              <a:t> type="text" id="input1" </a:t>
            </a:r>
            <a:r>
              <a:rPr lang="en-US" sz="2100" dirty="0" err="1"/>
              <a:t>onkeydown</a:t>
            </a:r>
            <a:r>
              <a:rPr lang="en-US" sz="2100" dirty="0"/>
              <a:t>="</a:t>
            </a:r>
            <a:r>
              <a:rPr lang="en-US" sz="2100" dirty="0" err="1"/>
              <a:t>keydownevent</a:t>
            </a:r>
            <a:r>
              <a:rPr lang="en-US" sz="2100" dirty="0"/>
              <a:t>()"</a:t>
            </a:r>
            <a:r>
              <a:rPr lang="en-US" sz="2100" b="1" dirty="0"/>
              <a:t>/&gt;</a:t>
            </a:r>
            <a:r>
              <a:rPr lang="en-US" sz="2100" dirty="0"/>
              <a:t>  </a:t>
            </a:r>
          </a:p>
          <a:p>
            <a:r>
              <a:rPr lang="en-US" sz="2100" b="1" dirty="0"/>
              <a:t>&lt;script&gt;</a:t>
            </a:r>
            <a:r>
              <a:rPr lang="en-US" sz="2100" dirty="0"/>
              <a:t>  </a:t>
            </a:r>
          </a:p>
          <a:p>
            <a:r>
              <a:rPr lang="en-US" sz="2100" dirty="0"/>
              <a:t>&lt;!--  </a:t>
            </a:r>
          </a:p>
          <a:p>
            <a:r>
              <a:rPr lang="en-US" sz="2100" dirty="0"/>
              <a:t>    function </a:t>
            </a:r>
            <a:r>
              <a:rPr lang="en-US" sz="2100" dirty="0" err="1"/>
              <a:t>keydownevent</a:t>
            </a:r>
            <a:r>
              <a:rPr lang="en-US" sz="2100" dirty="0"/>
              <a:t>()  </a:t>
            </a:r>
          </a:p>
          <a:p>
            <a:r>
              <a:rPr lang="en-US" sz="2100" dirty="0"/>
              <a:t>    {  </a:t>
            </a:r>
          </a:p>
          <a:p>
            <a:r>
              <a:rPr lang="en-US" sz="2100" dirty="0"/>
              <a:t>        </a:t>
            </a:r>
            <a:r>
              <a:rPr lang="en-US" sz="2100" dirty="0" err="1"/>
              <a:t>document.getElementById</a:t>
            </a:r>
            <a:r>
              <a:rPr lang="en-US" sz="2100" dirty="0"/>
              <a:t>("input1");  </a:t>
            </a:r>
          </a:p>
          <a:p>
            <a:r>
              <a:rPr lang="en-US" sz="2100" dirty="0"/>
              <a:t>        alert("Pressed a key");  </a:t>
            </a:r>
          </a:p>
          <a:p>
            <a:r>
              <a:rPr lang="en-US" sz="2100" dirty="0"/>
              <a:t>    }  </a:t>
            </a:r>
          </a:p>
          <a:p>
            <a:r>
              <a:rPr lang="en-US" sz="2100" dirty="0"/>
              <a:t>//--</a:t>
            </a:r>
            <a:r>
              <a:rPr lang="en-US" sz="2100" b="1" dirty="0"/>
              <a:t>&gt;</a:t>
            </a:r>
            <a:r>
              <a:rPr lang="en-US" sz="2100" dirty="0"/>
              <a:t>  </a:t>
            </a:r>
          </a:p>
          <a:p>
            <a:r>
              <a:rPr lang="en-US" sz="2100" b="1" dirty="0"/>
              <a:t>&lt;/script&gt;</a:t>
            </a:r>
            <a:r>
              <a:rPr lang="en-US" sz="2100" dirty="0"/>
              <a:t>  </a:t>
            </a:r>
          </a:p>
          <a:p>
            <a:r>
              <a:rPr lang="en-US" sz="2100" b="1" dirty="0"/>
              <a:t>&lt;/body&gt;</a:t>
            </a:r>
            <a:r>
              <a:rPr lang="en-US" sz="2100" dirty="0"/>
              <a:t>  </a:t>
            </a:r>
          </a:p>
          <a:p>
            <a:r>
              <a:rPr lang="en-US" sz="2100" b="1" dirty="0"/>
              <a:t>&lt;/html&gt;</a:t>
            </a:r>
            <a:r>
              <a:rPr lang="en-US" sz="2100" dirty="0"/>
              <a:t>  </a:t>
            </a:r>
            <a:endParaRPr lang="en-US" sz="2100"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37634286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724918"/>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dirty="0" smtClean="0">
                <a:solidFill>
                  <a:srgbClr val="FFFF00"/>
                </a:solidFill>
              </a:rPr>
              <a:t>-</a:t>
            </a:r>
            <a:r>
              <a:rPr lang="en-US" sz="2400" dirty="0" smtClean="0">
                <a:solidFill>
                  <a:srgbClr val="FFFF00"/>
                </a:solidFill>
              </a:rPr>
              <a:t>Load Event:</a:t>
            </a:r>
          </a:p>
          <a:p>
            <a:r>
              <a:rPr lang="en-US" sz="2800" b="1" dirty="0"/>
              <a:t>&lt;html&gt;</a:t>
            </a:r>
            <a:r>
              <a:rPr lang="en-US" sz="2800" dirty="0"/>
              <a:t>  </a:t>
            </a:r>
          </a:p>
          <a:p>
            <a:r>
              <a:rPr lang="en-US" sz="2800" b="1" dirty="0"/>
              <a:t>&lt;head&gt;</a:t>
            </a:r>
            <a:r>
              <a:rPr lang="en-US" sz="2800" dirty="0" err="1"/>
              <a:t>Javascript</a:t>
            </a:r>
            <a:r>
              <a:rPr lang="en-US" sz="2800" dirty="0"/>
              <a:t> Events</a:t>
            </a:r>
            <a:r>
              <a:rPr lang="en-US" sz="2800" b="1" dirty="0"/>
              <a:t>&lt;/head&gt;</a:t>
            </a:r>
            <a:r>
              <a:rPr lang="en-US" sz="2800" dirty="0"/>
              <a:t>  </a:t>
            </a:r>
          </a:p>
          <a:p>
            <a:r>
              <a:rPr lang="en-US" sz="2800" b="1" dirty="0"/>
              <a:t>&lt;/</a:t>
            </a:r>
            <a:r>
              <a:rPr lang="en-US" sz="2800" b="1" dirty="0" err="1"/>
              <a:t>br</a:t>
            </a:r>
            <a:r>
              <a:rPr lang="en-US" sz="2800" b="1" dirty="0"/>
              <a:t>&gt;</a:t>
            </a:r>
            <a:r>
              <a:rPr lang="en-US" sz="2800" dirty="0"/>
              <a:t>  </a:t>
            </a:r>
          </a:p>
          <a:p>
            <a:r>
              <a:rPr lang="en-US" sz="2400" b="1" dirty="0"/>
              <a:t>&lt;body</a:t>
            </a:r>
            <a:r>
              <a:rPr lang="en-US" sz="2400" dirty="0"/>
              <a:t> </a:t>
            </a:r>
            <a:r>
              <a:rPr lang="en-US" sz="2400" dirty="0" err="1"/>
              <a:t>onload</a:t>
            </a:r>
            <a:r>
              <a:rPr lang="en-US" sz="2400" dirty="0"/>
              <a:t>="</a:t>
            </a:r>
            <a:r>
              <a:rPr lang="en-US" sz="2400" dirty="0" err="1"/>
              <a:t>window.alert</a:t>
            </a:r>
            <a:r>
              <a:rPr lang="en-US" sz="2400" dirty="0"/>
              <a:t>('Page successfully loaded');"</a:t>
            </a:r>
            <a:r>
              <a:rPr lang="en-US" sz="2400" b="1" dirty="0"/>
              <a:t>&gt;</a:t>
            </a:r>
            <a:r>
              <a:rPr lang="en-US" sz="2800" dirty="0"/>
              <a:t>  </a:t>
            </a:r>
          </a:p>
          <a:p>
            <a:r>
              <a:rPr lang="en-US" sz="2800" b="1" dirty="0"/>
              <a:t>&lt;script&gt;</a:t>
            </a:r>
            <a:r>
              <a:rPr lang="en-US" sz="2800" dirty="0"/>
              <a:t>  </a:t>
            </a:r>
          </a:p>
          <a:p>
            <a:r>
              <a:rPr lang="en-US" sz="2800" dirty="0"/>
              <a:t>&lt;!--  </a:t>
            </a:r>
          </a:p>
          <a:p>
            <a:r>
              <a:rPr lang="en-US" sz="2800" dirty="0" err="1"/>
              <a:t>document.write</a:t>
            </a:r>
            <a:r>
              <a:rPr lang="en-US" sz="2800" dirty="0"/>
              <a:t>("The page is loaded successfully");  </a:t>
            </a:r>
          </a:p>
          <a:p>
            <a:r>
              <a:rPr lang="en-US" sz="2800" dirty="0"/>
              <a:t>//--</a:t>
            </a:r>
            <a:r>
              <a:rPr lang="en-US" sz="2800" b="1" dirty="0"/>
              <a:t>&gt;</a:t>
            </a:r>
            <a:r>
              <a:rPr lang="en-US" sz="2800" dirty="0"/>
              <a:t>  </a:t>
            </a:r>
          </a:p>
          <a:p>
            <a:r>
              <a:rPr lang="en-US" sz="2800" b="1" dirty="0"/>
              <a:t>&lt;/script&gt;</a:t>
            </a:r>
            <a:r>
              <a:rPr lang="en-US" sz="2800" dirty="0"/>
              <a:t>  </a:t>
            </a:r>
          </a:p>
          <a:p>
            <a:r>
              <a:rPr lang="en-US" sz="2800" b="1" dirty="0"/>
              <a:t>&lt;/body&gt;</a:t>
            </a:r>
            <a:r>
              <a:rPr lang="en-US" sz="2800" dirty="0"/>
              <a:t>  </a:t>
            </a:r>
          </a:p>
          <a:p>
            <a:r>
              <a:rPr lang="en-US" sz="2800" b="1" dirty="0"/>
              <a:t>&lt;/html&gt;</a:t>
            </a:r>
            <a:r>
              <a:rPr lang="en-US" sz="2800" dirty="0"/>
              <a:t>  </a:t>
            </a:r>
            <a:endParaRPr lang="en-US" sz="2800"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35668868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955750"/>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sz="2400" dirty="0" smtClean="0">
                <a:solidFill>
                  <a:srgbClr val="FFFF00"/>
                </a:solidFill>
              </a:rPr>
              <a:t>JavaScript </a:t>
            </a:r>
            <a:r>
              <a:rPr lang="en-US" sz="2400" dirty="0" err="1">
                <a:solidFill>
                  <a:srgbClr val="FFFF00"/>
                </a:solidFill>
              </a:rPr>
              <a:t>addEventListener</a:t>
            </a:r>
            <a:r>
              <a:rPr lang="en-US" sz="2400" dirty="0">
                <a:solidFill>
                  <a:srgbClr val="FFFF00"/>
                </a:solidFill>
              </a:rPr>
              <a:t>()</a:t>
            </a:r>
          </a:p>
          <a:p>
            <a:r>
              <a:rPr lang="en-US" sz="2000" dirty="0" smtClean="0"/>
              <a:t>-The </a:t>
            </a:r>
            <a:r>
              <a:rPr lang="en-US" sz="2000" dirty="0" err="1"/>
              <a:t>addEventListener</a:t>
            </a:r>
            <a:r>
              <a:rPr lang="en-US" sz="2000" dirty="0"/>
              <a:t>() method makes it easier to control how the event reacts to bubbling. </a:t>
            </a:r>
            <a:endParaRPr lang="en-US" sz="2000" dirty="0" smtClean="0"/>
          </a:p>
          <a:p>
            <a:r>
              <a:rPr lang="en-US" sz="2000" dirty="0"/>
              <a:t>-</a:t>
            </a:r>
            <a:r>
              <a:rPr lang="en-US" sz="2000" dirty="0" smtClean="0"/>
              <a:t>When </a:t>
            </a:r>
            <a:r>
              <a:rPr lang="en-US" sz="2000" dirty="0"/>
              <a:t>using the </a:t>
            </a:r>
            <a:r>
              <a:rPr lang="en-US" sz="2000" dirty="0" err="1"/>
              <a:t>addEventListener</a:t>
            </a:r>
            <a:r>
              <a:rPr lang="en-US" sz="2000" dirty="0"/>
              <a:t>() method, the JavaScript is separated from the HTML markup, for better readability and allows you to add event listeners even when you do not control the HTML markup.</a:t>
            </a:r>
            <a:endParaRPr lang="en-US" sz="2000" dirty="0" smtClean="0">
              <a:solidFill>
                <a:srgbClr val="FFFF00"/>
              </a:solidFill>
            </a:endParaRPr>
          </a:p>
          <a:p>
            <a:r>
              <a:rPr lang="en-US" dirty="0" smtClean="0">
                <a:solidFill>
                  <a:srgbClr val="FFFF00"/>
                </a:solidFill>
              </a:rPr>
              <a:t>-</a:t>
            </a:r>
            <a:r>
              <a:rPr lang="en-US" sz="2200" dirty="0"/>
              <a:t>When a user or browser interacts with a webpage, an </a:t>
            </a:r>
            <a:r>
              <a:rPr lang="en-US" sz="2200" i="1" dirty="0"/>
              <a:t>event</a:t>
            </a:r>
            <a:r>
              <a:rPr lang="en-US" sz="2200" dirty="0"/>
              <a:t> occurs. Event handlers are used to create a customized piece of code that will run in response to specific events (e.g., opening a pop-up window when a user clicks a button).</a:t>
            </a:r>
            <a:endParaRPr lang="en-US" sz="2200" dirty="0">
              <a:solidFill>
                <a:srgbClr val="FFFF00"/>
              </a:solidFill>
            </a:endParaRPr>
          </a:p>
          <a:p>
            <a:r>
              <a:rPr lang="en-IN" sz="2200" dirty="0" smtClean="0">
                <a:solidFill>
                  <a:srgbClr val="FFFF00"/>
                </a:solidFill>
              </a:rPr>
              <a:t>-T</a:t>
            </a:r>
            <a:r>
              <a:rPr lang="en-US" sz="2200" dirty="0" smtClean="0"/>
              <a:t>he </a:t>
            </a:r>
            <a:r>
              <a:rPr lang="en-US" sz="2200" dirty="0" err="1"/>
              <a:t>addEventListener</a:t>
            </a:r>
            <a:r>
              <a:rPr lang="en-US" sz="2200" dirty="0"/>
              <a:t>() method is an inbuilt function of </a:t>
            </a:r>
            <a:r>
              <a:rPr lang="en-US" sz="2200" dirty="0">
                <a:hlinkClick r:id="rId2"/>
              </a:rPr>
              <a:t>JavaScript</a:t>
            </a:r>
            <a:r>
              <a:rPr lang="en-US" sz="2200" dirty="0"/>
              <a:t>. We can add multiple event handlers to a particular element without overwriting the existing event handlers.</a:t>
            </a:r>
          </a:p>
          <a:p>
            <a:r>
              <a:rPr lang="en-US" sz="2200" dirty="0" smtClean="0"/>
              <a:t>Syntax:</a:t>
            </a:r>
          </a:p>
          <a:p>
            <a:r>
              <a:rPr lang="en-US" sz="2500" dirty="0" err="1">
                <a:solidFill>
                  <a:srgbClr val="FFFF00"/>
                </a:solidFill>
              </a:rPr>
              <a:t>element.addEventListener</a:t>
            </a:r>
            <a:r>
              <a:rPr lang="en-US" sz="2500" dirty="0">
                <a:solidFill>
                  <a:srgbClr val="FFFF00"/>
                </a:solidFill>
              </a:rPr>
              <a:t>(event, function, </a:t>
            </a:r>
            <a:r>
              <a:rPr lang="en-US" sz="2500" dirty="0" err="1">
                <a:solidFill>
                  <a:srgbClr val="FFFF00"/>
                </a:solidFill>
              </a:rPr>
              <a:t>useCapture</a:t>
            </a:r>
            <a:r>
              <a:rPr lang="en-US" sz="2500" dirty="0">
                <a:solidFill>
                  <a:srgbClr val="FFFF00"/>
                </a:solidFill>
              </a:rPr>
              <a:t>); </a:t>
            </a:r>
            <a:r>
              <a:rPr lang="en-US" sz="2800" dirty="0">
                <a:solidFill>
                  <a:srgbClr val="FFFF00"/>
                </a:solidFill>
              </a:rPr>
              <a:t> </a:t>
            </a:r>
          </a:p>
          <a:p>
            <a:endParaRPr lang="en-US" sz="2400" dirty="0"/>
          </a:p>
          <a:p>
            <a:endParaRPr lang="en-IN" sz="2400" dirty="0" smtClean="0">
              <a:solidFill>
                <a:srgbClr val="FFFF00"/>
              </a:solidFill>
            </a:endParaRPr>
          </a:p>
          <a:p>
            <a:endParaRPr lang="en-IN" sz="2800" dirty="0" smtClean="0">
              <a:solidFill>
                <a:srgbClr val="FFFF00"/>
              </a:solidFill>
            </a:endParaRPr>
          </a:p>
        </p:txBody>
      </p:sp>
    </p:spTree>
    <p:extLst>
      <p:ext uri="{BB962C8B-B14F-4D97-AF65-F5344CB8AC3E}">
        <p14:creationId xmlns:p14="http://schemas.microsoft.com/office/powerpoint/2010/main" val="4079570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179512" y="332656"/>
            <a:ext cx="8678198" cy="4893647"/>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r>
              <a:rPr lang="en-US" sz="2400" dirty="0">
                <a:solidFill>
                  <a:srgbClr val="FFFF00"/>
                </a:solidFill>
              </a:rPr>
              <a:t>Your First JavaScript Code</a:t>
            </a:r>
          </a:p>
          <a:p>
            <a:endParaRPr lang="en-US" sz="2400" dirty="0" smtClean="0"/>
          </a:p>
          <a:p>
            <a:r>
              <a:rPr lang="en-US" sz="2400" dirty="0"/>
              <a:t>&lt;html&gt;</a:t>
            </a:r>
          </a:p>
          <a:p>
            <a:r>
              <a:rPr lang="en-US" sz="2400" dirty="0"/>
              <a:t>   &lt;body&gt;   </a:t>
            </a:r>
          </a:p>
          <a:p>
            <a:r>
              <a:rPr lang="en-US" sz="2400" dirty="0"/>
              <a:t>      &lt;script language = "</a:t>
            </a:r>
            <a:r>
              <a:rPr lang="en-US" sz="2400" dirty="0" err="1"/>
              <a:t>javascript</a:t>
            </a:r>
            <a:r>
              <a:rPr lang="en-US" sz="2400" dirty="0"/>
              <a:t>" type = "text/</a:t>
            </a:r>
            <a:r>
              <a:rPr lang="en-US" sz="2400" dirty="0" err="1"/>
              <a:t>javascript</a:t>
            </a:r>
            <a:r>
              <a:rPr lang="en-US" sz="2400" dirty="0"/>
              <a:t>"&gt;</a:t>
            </a:r>
          </a:p>
          <a:p>
            <a:r>
              <a:rPr lang="en-US" sz="2400" dirty="0"/>
              <a:t>         &lt;!--</a:t>
            </a:r>
          </a:p>
          <a:p>
            <a:r>
              <a:rPr lang="en-US" sz="2400" dirty="0"/>
              <a:t>            </a:t>
            </a:r>
            <a:r>
              <a:rPr lang="en-US" sz="2400" dirty="0" err="1"/>
              <a:t>document.write</a:t>
            </a:r>
            <a:r>
              <a:rPr lang="en-US" sz="2400" dirty="0" smtClean="0"/>
              <a:t>(“</a:t>
            </a:r>
            <a:r>
              <a:rPr lang="en-US" sz="2400" dirty="0" err="1" smtClean="0"/>
              <a:t>Wel</a:t>
            </a:r>
            <a:r>
              <a:rPr lang="en-US" sz="2400" dirty="0"/>
              <a:t>-</a:t>
            </a:r>
            <a:r>
              <a:rPr lang="en-US" sz="2400" dirty="0" smtClean="0"/>
              <a:t>come to CSMSS, CSCOE")</a:t>
            </a:r>
            <a:endParaRPr lang="en-US" sz="2400" dirty="0"/>
          </a:p>
          <a:p>
            <a:r>
              <a:rPr lang="en-US" sz="2400" dirty="0"/>
              <a:t>         //--&gt;</a:t>
            </a:r>
          </a:p>
          <a:p>
            <a:r>
              <a:rPr lang="en-US" sz="2400" dirty="0"/>
              <a:t>      &lt;/script&gt;      </a:t>
            </a:r>
          </a:p>
          <a:p>
            <a:r>
              <a:rPr lang="en-US" sz="2400" dirty="0"/>
              <a:t>   &lt;/body&gt;</a:t>
            </a:r>
          </a:p>
          <a:p>
            <a:r>
              <a:rPr lang="en-US" sz="2400" dirty="0"/>
              <a:t>&lt;/html&gt;</a:t>
            </a:r>
          </a:p>
          <a:p>
            <a:endParaRPr lang="en-US" sz="2400" dirty="0" smtClean="0"/>
          </a:p>
        </p:txBody>
      </p:sp>
    </p:spTree>
    <p:extLst>
      <p:ext uri="{BB962C8B-B14F-4D97-AF65-F5344CB8AC3E}">
        <p14:creationId xmlns:p14="http://schemas.microsoft.com/office/powerpoint/2010/main" val="18544302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5986254"/>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sz="2000" dirty="0" smtClean="0">
                <a:solidFill>
                  <a:srgbClr val="FFFF00"/>
                </a:solidFill>
              </a:rPr>
              <a:t>-</a:t>
            </a:r>
            <a:r>
              <a:rPr lang="en-US" sz="2000" dirty="0"/>
              <a:t>Although it has three parameters, the parameters </a:t>
            </a:r>
            <a:r>
              <a:rPr lang="en-US" sz="2000" b="1" i="1" dirty="0"/>
              <a:t>event</a:t>
            </a:r>
            <a:r>
              <a:rPr lang="en-US" sz="2000" dirty="0"/>
              <a:t> and </a:t>
            </a:r>
            <a:r>
              <a:rPr lang="en-US" sz="2000" b="1" i="1" dirty="0"/>
              <a:t>function</a:t>
            </a:r>
            <a:r>
              <a:rPr lang="en-US" sz="2000" dirty="0"/>
              <a:t> are widely used. The third parameter is optional to define. The values of this function are defined as follows.</a:t>
            </a:r>
          </a:p>
          <a:p>
            <a:r>
              <a:rPr lang="en-US" sz="2000" dirty="0">
                <a:solidFill>
                  <a:srgbClr val="FFFF00"/>
                </a:solidFill>
              </a:rPr>
              <a:t>Parameter Values</a:t>
            </a:r>
          </a:p>
          <a:p>
            <a:r>
              <a:rPr lang="en-US" sz="2000" b="1" dirty="0">
                <a:solidFill>
                  <a:srgbClr val="FFFF00"/>
                </a:solidFill>
              </a:rPr>
              <a:t>event</a:t>
            </a:r>
            <a:r>
              <a:rPr lang="en-US" sz="2000" b="1" dirty="0"/>
              <a:t>:</a:t>
            </a:r>
            <a:r>
              <a:rPr lang="en-US" sz="2000" dirty="0"/>
              <a:t> It is a required parameter. It can be defined as a string that specifies the event's name</a:t>
            </a:r>
          </a:p>
          <a:p>
            <a:endParaRPr lang="en-US" dirty="0" smtClean="0">
              <a:solidFill>
                <a:srgbClr val="FFFF00"/>
              </a:solidFill>
            </a:endParaRPr>
          </a:p>
          <a:p>
            <a:r>
              <a:rPr lang="en-US" sz="2000" dirty="0">
                <a:solidFill>
                  <a:srgbClr val="FFFF00"/>
                </a:solidFill>
              </a:rPr>
              <a:t>function:</a:t>
            </a:r>
            <a:r>
              <a:rPr lang="en-US" dirty="0"/>
              <a:t> It is also a required parameter. It is a </a:t>
            </a:r>
            <a:r>
              <a:rPr lang="en-US" dirty="0">
                <a:hlinkClick r:id="rId2"/>
              </a:rPr>
              <a:t>JavaScript function</a:t>
            </a:r>
            <a:r>
              <a:rPr lang="en-US" dirty="0"/>
              <a:t> which responds to the event occur.</a:t>
            </a:r>
          </a:p>
          <a:p>
            <a:r>
              <a:rPr lang="en-US" b="1" dirty="0" err="1">
                <a:solidFill>
                  <a:srgbClr val="FFFF00"/>
                </a:solidFill>
              </a:rPr>
              <a:t>useCapture</a:t>
            </a:r>
            <a:r>
              <a:rPr lang="en-US" b="1" dirty="0"/>
              <a:t>:</a:t>
            </a:r>
            <a:r>
              <a:rPr lang="en-US" dirty="0"/>
              <a:t> It is an optional parameter. It is a Boolean type value that specifies whether the event is executed in the bubbling or capturing phase</a:t>
            </a:r>
            <a:r>
              <a:rPr lang="en-US" dirty="0" smtClean="0"/>
              <a:t>. </a:t>
            </a:r>
            <a:r>
              <a:rPr lang="en-US" dirty="0"/>
              <a:t>When it is set to true, the event handler executes in the capturing phase. When it is set to false, the handler executes in the bubbling phase. Its default value is </a:t>
            </a:r>
            <a:r>
              <a:rPr lang="en-US" b="1" dirty="0"/>
              <a:t>false</a:t>
            </a:r>
            <a:r>
              <a:rPr lang="en-US" dirty="0"/>
              <a:t>.</a:t>
            </a:r>
          </a:p>
          <a:p>
            <a:r>
              <a:rPr lang="en-US" dirty="0"/>
              <a:t/>
            </a:r>
            <a:br>
              <a:rPr lang="en-US" dirty="0"/>
            </a:br>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pic>
        <p:nvPicPr>
          <p:cNvPr id="1026" name="Picture 2" descr="JavaScript addEventListe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7051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JavaScript addEventListen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7051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avaScript addEventListen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7051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JavaScript addEventListen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7051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Script addEventListen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7051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JavaScript addEventListene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7051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avaScript addEventListen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7051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JavaScript addEventListen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27051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vaScript addEventListene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270510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8426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5247590"/>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pPr fontAlgn="base"/>
            <a:r>
              <a:rPr lang="en-US" dirty="0" smtClean="0">
                <a:solidFill>
                  <a:srgbClr val="FFFF00"/>
                </a:solidFill>
              </a:rPr>
              <a:t>-</a:t>
            </a:r>
            <a:r>
              <a:rPr lang="en-US" dirty="0">
                <a:solidFill>
                  <a:srgbClr val="FFFF00"/>
                </a:solidFill>
              </a:rPr>
              <a:t>The DOM is a </a:t>
            </a:r>
            <a:r>
              <a:rPr lang="en-US" dirty="0" smtClean="0">
                <a:solidFill>
                  <a:srgbClr val="FFFF00"/>
                </a:solidFill>
              </a:rPr>
              <a:t>TREE:</a:t>
            </a:r>
          </a:p>
          <a:p>
            <a:pPr fontAlgn="base"/>
            <a:r>
              <a:rPr lang="en-US" sz="2000" dirty="0" smtClean="0"/>
              <a:t>-The </a:t>
            </a:r>
            <a:r>
              <a:rPr lang="en-US" sz="2000" dirty="0"/>
              <a:t>DOM is a tree-like representation of the web page that gets loaded into the browser.</a:t>
            </a:r>
          </a:p>
          <a:p>
            <a:pPr fontAlgn="base"/>
            <a:r>
              <a:rPr lang="en-US" sz="2000" dirty="0" smtClean="0"/>
              <a:t>-A </a:t>
            </a:r>
            <a:r>
              <a:rPr lang="en-US" sz="2000" dirty="0"/>
              <a:t>Document Object Model (DOM) tree is a hierarchical representation of an HTML or XML document. </a:t>
            </a:r>
            <a:endParaRPr lang="en-US" sz="2000" dirty="0" smtClean="0"/>
          </a:p>
          <a:p>
            <a:pPr fontAlgn="base"/>
            <a:r>
              <a:rPr lang="en-US" sz="2000" dirty="0"/>
              <a:t>-</a:t>
            </a:r>
            <a:r>
              <a:rPr lang="en-US" sz="2000" dirty="0" smtClean="0"/>
              <a:t>It </a:t>
            </a:r>
            <a:r>
              <a:rPr lang="en-US" sz="2000" dirty="0"/>
              <a:t>consists of a root node, which is the document itself, and a series of child nodes that represent the elements, attributes, and text content of the document</a:t>
            </a:r>
            <a:r>
              <a:rPr lang="en-US" sz="2000" dirty="0" smtClean="0"/>
              <a:t>.</a:t>
            </a:r>
          </a:p>
          <a:p>
            <a:pPr fontAlgn="base"/>
            <a:r>
              <a:rPr lang="en-US" sz="2000" dirty="0" smtClean="0"/>
              <a:t>-</a:t>
            </a:r>
            <a:r>
              <a:rPr lang="en-US" sz="2000" dirty="0"/>
              <a:t> It represents the web page using a‌‌ series of objects. The main object is the document object, which in turn houses other objects which also house their own objects, and so on.</a:t>
            </a:r>
          </a:p>
          <a:p>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1307354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2446824"/>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pPr fontAlgn="base"/>
            <a:r>
              <a:rPr lang="en-US" dirty="0" smtClean="0">
                <a:solidFill>
                  <a:srgbClr val="FFFF00"/>
                </a:solidFill>
              </a:rPr>
              <a:t>-</a:t>
            </a:r>
            <a:r>
              <a:rPr lang="en-US" dirty="0">
                <a:solidFill>
                  <a:srgbClr val="FFFF00"/>
                </a:solidFill>
              </a:rPr>
              <a:t>The DOM is a </a:t>
            </a:r>
            <a:r>
              <a:rPr lang="en-US" dirty="0" smtClean="0">
                <a:solidFill>
                  <a:srgbClr val="FFFF00"/>
                </a:solidFill>
              </a:rPr>
              <a:t>TREE STRUCTURE:</a:t>
            </a:r>
          </a:p>
          <a:p>
            <a:pPr fontAlgn="base"/>
            <a:endParaRPr lang="en-US" dirty="0"/>
          </a:p>
          <a:p>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331" y="1340768"/>
            <a:ext cx="7463109" cy="5157191"/>
          </a:xfrm>
          <a:prstGeom prst="rect">
            <a:avLst/>
          </a:prstGeom>
        </p:spPr>
      </p:pic>
    </p:spTree>
    <p:extLst>
      <p:ext uri="{BB962C8B-B14F-4D97-AF65-F5344CB8AC3E}">
        <p14:creationId xmlns:p14="http://schemas.microsoft.com/office/powerpoint/2010/main" val="39150319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971139"/>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dirty="0" smtClean="0">
                <a:solidFill>
                  <a:srgbClr val="FFFF00"/>
                </a:solidFill>
              </a:rPr>
              <a:t>-</a:t>
            </a:r>
            <a:r>
              <a:rPr lang="en-US" b="1" dirty="0"/>
              <a:t> </a:t>
            </a:r>
            <a:r>
              <a:rPr lang="en-US" sz="2400" b="1" dirty="0" err="1">
                <a:solidFill>
                  <a:srgbClr val="FFFF00"/>
                </a:solidFill>
              </a:rPr>
              <a:t>jQuery</a:t>
            </a:r>
            <a:endParaRPr lang="en-US" dirty="0" smtClean="0">
              <a:solidFill>
                <a:srgbClr val="FFFF00"/>
              </a:solidFill>
            </a:endParaRPr>
          </a:p>
          <a:p>
            <a:r>
              <a:rPr lang="en-US" b="1" dirty="0" smtClean="0"/>
              <a:t>-</a:t>
            </a:r>
            <a:r>
              <a:rPr lang="en-US" b="1" dirty="0" err="1" smtClean="0"/>
              <a:t>jQuery</a:t>
            </a:r>
            <a:r>
              <a:rPr lang="en-US" dirty="0"/>
              <a:t> is a </a:t>
            </a:r>
            <a:r>
              <a:rPr lang="en-US" dirty="0">
                <a:hlinkClick r:id="rId2" tooltip="JavaScript library"/>
              </a:rPr>
              <a:t>JavaScript framework</a:t>
            </a:r>
            <a:r>
              <a:rPr lang="en-US" dirty="0"/>
              <a:t> designed to simplify </a:t>
            </a:r>
            <a:r>
              <a:rPr lang="en-US" dirty="0">
                <a:hlinkClick r:id="rId3" tooltip="HTML"/>
              </a:rPr>
              <a:t>HTML</a:t>
            </a:r>
            <a:r>
              <a:rPr lang="en-US" dirty="0"/>
              <a:t> </a:t>
            </a:r>
            <a:r>
              <a:rPr lang="en-US" dirty="0">
                <a:hlinkClick r:id="rId4" tooltip="Document Object Model"/>
              </a:rPr>
              <a:t>DOM</a:t>
            </a:r>
            <a:r>
              <a:rPr lang="en-US" dirty="0"/>
              <a:t> tree traversal and manipulation, as well as </a:t>
            </a:r>
            <a:r>
              <a:rPr lang="en-US" dirty="0">
                <a:hlinkClick r:id="rId5" tooltip="Event handling"/>
              </a:rPr>
              <a:t>event handling</a:t>
            </a:r>
            <a:r>
              <a:rPr lang="en-US" dirty="0"/>
              <a:t>, </a:t>
            </a:r>
            <a:r>
              <a:rPr lang="en-US" dirty="0">
                <a:hlinkClick r:id="rId6" tooltip="CSS animation"/>
              </a:rPr>
              <a:t>CSS animation</a:t>
            </a:r>
            <a:r>
              <a:rPr lang="en-US" dirty="0"/>
              <a:t>, </a:t>
            </a:r>
            <a:r>
              <a:rPr lang="en-US" dirty="0" smtClean="0"/>
              <a:t>and Ajax</a:t>
            </a:r>
          </a:p>
          <a:p>
            <a:pPr marL="285750" indent="-285750">
              <a:buFontTx/>
              <a:buChar char="-"/>
            </a:pPr>
            <a:r>
              <a:rPr lang="en-US" b="1" dirty="0" err="1" smtClean="0"/>
              <a:t>jQuery</a:t>
            </a:r>
            <a:r>
              <a:rPr lang="en-US" b="1" dirty="0"/>
              <a:t> </a:t>
            </a:r>
            <a:r>
              <a:rPr lang="en-US" dirty="0"/>
              <a:t>is an open source JavaScript library that simplifies the interactions between an HTML/CSS document, or more precisely the Document Object Model (DOM), and JavaScript</a:t>
            </a:r>
            <a:r>
              <a:rPr lang="en-US" dirty="0" smtClean="0"/>
              <a:t>.</a:t>
            </a:r>
          </a:p>
          <a:p>
            <a:pPr marL="285750" indent="-285750">
              <a:buFontTx/>
              <a:buChar char="-"/>
            </a:pPr>
            <a:r>
              <a:rPr lang="en-US" b="1" dirty="0"/>
              <a:t>“Write less, do more.”</a:t>
            </a:r>
            <a:r>
              <a:rPr lang="en-US" dirty="0"/>
              <a:t> </a:t>
            </a:r>
            <a:endParaRPr lang="en-US" dirty="0" smtClean="0"/>
          </a:p>
          <a:p>
            <a:r>
              <a:rPr lang="en-US" sz="2000" dirty="0" err="1">
                <a:solidFill>
                  <a:srgbClr val="FFFF00"/>
                </a:solidFill>
              </a:rPr>
              <a:t>jQuery</a:t>
            </a:r>
            <a:r>
              <a:rPr lang="en-US" sz="2000" dirty="0">
                <a:solidFill>
                  <a:srgbClr val="FFFF00"/>
                </a:solidFill>
              </a:rPr>
              <a:t> Features</a:t>
            </a:r>
          </a:p>
          <a:p>
            <a:r>
              <a:rPr lang="en-US" dirty="0"/>
              <a:t>Following are the important features of </a:t>
            </a:r>
            <a:r>
              <a:rPr lang="en-US" dirty="0" err="1"/>
              <a:t>jQuery</a:t>
            </a:r>
            <a:r>
              <a:rPr lang="en-US" dirty="0"/>
              <a:t>.</a:t>
            </a:r>
          </a:p>
          <a:p>
            <a:pPr marL="342900" indent="-342900">
              <a:buFont typeface="+mj-lt"/>
              <a:buAutoNum type="arabicPeriod"/>
            </a:pPr>
            <a:r>
              <a:rPr lang="en-US" dirty="0"/>
              <a:t>HTML manipulation</a:t>
            </a:r>
          </a:p>
          <a:p>
            <a:pPr marL="342900" indent="-342900">
              <a:buFont typeface="+mj-lt"/>
              <a:buAutoNum type="arabicPeriod"/>
            </a:pPr>
            <a:r>
              <a:rPr lang="en-US" dirty="0"/>
              <a:t>DOM manipulation</a:t>
            </a:r>
          </a:p>
          <a:p>
            <a:pPr marL="342900" indent="-342900">
              <a:buFont typeface="+mj-lt"/>
              <a:buAutoNum type="arabicPeriod"/>
            </a:pPr>
            <a:r>
              <a:rPr lang="en-US" dirty="0"/>
              <a:t>DOM element selection</a:t>
            </a:r>
          </a:p>
          <a:p>
            <a:pPr marL="342900" indent="-342900">
              <a:buFont typeface="+mj-lt"/>
              <a:buAutoNum type="arabicPeriod"/>
            </a:pPr>
            <a:r>
              <a:rPr lang="en-US" dirty="0"/>
              <a:t>CSS manipulation</a:t>
            </a:r>
          </a:p>
          <a:p>
            <a:pPr marL="342900" indent="-342900">
              <a:buFont typeface="+mj-lt"/>
              <a:buAutoNum type="arabicPeriod"/>
            </a:pPr>
            <a:r>
              <a:rPr lang="en-US" dirty="0"/>
              <a:t>Effects and Animations</a:t>
            </a:r>
          </a:p>
          <a:p>
            <a:pPr marL="342900" indent="-342900">
              <a:buFont typeface="+mj-lt"/>
              <a:buAutoNum type="arabicPeriod"/>
            </a:pPr>
            <a:r>
              <a:rPr lang="en-US" dirty="0"/>
              <a:t>Utilities</a:t>
            </a:r>
          </a:p>
          <a:p>
            <a:pPr marL="342900" indent="-342900">
              <a:buFont typeface="+mj-lt"/>
              <a:buAutoNum type="arabicPeriod"/>
            </a:pPr>
            <a:r>
              <a:rPr lang="en-US" dirty="0"/>
              <a:t>AJAX</a:t>
            </a:r>
          </a:p>
          <a:p>
            <a:pPr marL="342900" indent="-342900">
              <a:buFont typeface="+mj-lt"/>
              <a:buAutoNum type="arabicPeriod"/>
            </a:pPr>
            <a:r>
              <a:rPr lang="en-US" dirty="0"/>
              <a:t>HTML event methods</a:t>
            </a:r>
          </a:p>
          <a:p>
            <a:pPr marL="342900" indent="-342900">
              <a:buFont typeface="+mj-lt"/>
              <a:buAutoNum type="arabicPeriod"/>
            </a:pPr>
            <a:r>
              <a:rPr lang="en-US" dirty="0"/>
              <a:t>JSON Parsing</a:t>
            </a:r>
          </a:p>
          <a:p>
            <a:pPr marL="342900" indent="-342900">
              <a:buFont typeface="+mj-lt"/>
              <a:buAutoNum type="arabicPeriod"/>
            </a:pPr>
            <a:r>
              <a:rPr lang="en-US" dirty="0"/>
              <a:t>Extensibility through plug-ins</a:t>
            </a:r>
          </a:p>
          <a:p>
            <a:pPr marL="285750" indent="-285750">
              <a:buFontTx/>
              <a:buChar char="-"/>
            </a:pPr>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12218601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7617470"/>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pPr marL="285750" indent="-285750">
              <a:buFontTx/>
              <a:buChar char="-"/>
            </a:pPr>
            <a:r>
              <a:rPr lang="en-US" b="1" dirty="0" smtClean="0"/>
              <a:t>Basic </a:t>
            </a:r>
            <a:r>
              <a:rPr lang="en-US" b="1" dirty="0"/>
              <a:t>syntax for any </a:t>
            </a:r>
            <a:r>
              <a:rPr lang="en-US" b="1" dirty="0" err="1"/>
              <a:t>jQuery</a:t>
            </a:r>
            <a:r>
              <a:rPr lang="en-US" b="1" dirty="0"/>
              <a:t> function is</a:t>
            </a:r>
            <a:r>
              <a:rPr lang="en-US" b="1" dirty="0" smtClean="0"/>
              <a:t>:</a:t>
            </a:r>
          </a:p>
          <a:p>
            <a:r>
              <a:rPr lang="en-US" sz="2400" dirty="0">
                <a:solidFill>
                  <a:srgbClr val="FFFF00"/>
                </a:solidFill>
              </a:rPr>
              <a:t> </a:t>
            </a:r>
            <a:r>
              <a:rPr lang="en-US" sz="2400" b="1" dirty="0">
                <a:solidFill>
                  <a:srgbClr val="FFFF00"/>
                </a:solidFill>
              </a:rPr>
              <a:t>$(</a:t>
            </a:r>
            <a:r>
              <a:rPr lang="en-US" sz="2400" b="1" i="1" dirty="0">
                <a:solidFill>
                  <a:srgbClr val="FFFF00"/>
                </a:solidFill>
              </a:rPr>
              <a:t>selector</a:t>
            </a:r>
            <a:r>
              <a:rPr lang="en-US" sz="2400" b="1" dirty="0">
                <a:solidFill>
                  <a:srgbClr val="FFFF00"/>
                </a:solidFill>
              </a:rPr>
              <a:t>).</a:t>
            </a:r>
            <a:r>
              <a:rPr lang="en-US" sz="2400" b="1" i="1" dirty="0">
                <a:solidFill>
                  <a:srgbClr val="FFFF00"/>
                </a:solidFill>
              </a:rPr>
              <a:t>action</a:t>
            </a:r>
            <a:r>
              <a:rPr lang="en-US" sz="2400" b="1" dirty="0">
                <a:solidFill>
                  <a:srgbClr val="FFFF00"/>
                </a:solidFill>
              </a:rPr>
              <a:t>()</a:t>
            </a:r>
            <a:endParaRPr lang="en-US" sz="2400" dirty="0">
              <a:solidFill>
                <a:srgbClr val="FFFF00"/>
              </a:solidFill>
            </a:endParaRPr>
          </a:p>
          <a:p>
            <a:pPr marL="342900" indent="-342900">
              <a:buFont typeface="+mj-lt"/>
              <a:buAutoNum type="arabicPeriod"/>
            </a:pPr>
            <a:r>
              <a:rPr lang="en-US" dirty="0" smtClean="0"/>
              <a:t> </a:t>
            </a:r>
            <a:r>
              <a:rPr lang="en-US" dirty="0"/>
              <a:t>$ sign to define/access </a:t>
            </a:r>
            <a:r>
              <a:rPr lang="en-US" dirty="0" err="1"/>
              <a:t>jQuery</a:t>
            </a:r>
            <a:endParaRPr lang="en-US" dirty="0"/>
          </a:p>
          <a:p>
            <a:pPr marL="342900" indent="-342900">
              <a:buFont typeface="+mj-lt"/>
              <a:buAutoNum type="arabicPeriod"/>
            </a:pPr>
            <a:r>
              <a:rPr lang="en-US" dirty="0" smtClean="0"/>
              <a:t> </a:t>
            </a:r>
            <a:r>
              <a:rPr lang="en-US" dirty="0"/>
              <a:t>(</a:t>
            </a:r>
            <a:r>
              <a:rPr lang="en-US" i="1" dirty="0"/>
              <a:t>selector</a:t>
            </a:r>
            <a:r>
              <a:rPr lang="en-US" dirty="0"/>
              <a:t>) to "query (or find)" HTML elements</a:t>
            </a:r>
          </a:p>
          <a:p>
            <a:pPr marL="342900" indent="-342900">
              <a:buFont typeface="+mj-lt"/>
              <a:buAutoNum type="arabicPeriod"/>
            </a:pPr>
            <a:r>
              <a:rPr lang="en-US" dirty="0" smtClean="0"/>
              <a:t> </a:t>
            </a:r>
            <a:r>
              <a:rPr lang="en-US" dirty="0" err="1"/>
              <a:t>jQuery</a:t>
            </a:r>
            <a:r>
              <a:rPr lang="en-US" dirty="0"/>
              <a:t> </a:t>
            </a:r>
            <a:r>
              <a:rPr lang="en-US" i="1" dirty="0"/>
              <a:t>action</a:t>
            </a:r>
            <a:r>
              <a:rPr lang="en-US" dirty="0"/>
              <a:t>() to be performed on the element(s</a:t>
            </a:r>
            <a:r>
              <a:rPr lang="en-US" dirty="0" smtClean="0"/>
              <a:t>)</a:t>
            </a:r>
          </a:p>
          <a:p>
            <a:endParaRPr lang="en-US" dirty="0"/>
          </a:p>
          <a:p>
            <a:r>
              <a:rPr lang="en-US" dirty="0">
                <a:solidFill>
                  <a:srgbClr val="FFFF00"/>
                </a:solidFill>
              </a:rPr>
              <a:t>How to Call a </a:t>
            </a:r>
            <a:r>
              <a:rPr lang="en-US" dirty="0" err="1">
                <a:solidFill>
                  <a:srgbClr val="FFFF00"/>
                </a:solidFill>
              </a:rPr>
              <a:t>jQuery</a:t>
            </a:r>
            <a:r>
              <a:rPr lang="en-US" dirty="0">
                <a:solidFill>
                  <a:srgbClr val="FFFF00"/>
                </a:solidFill>
              </a:rPr>
              <a:t> Library Functions?</a:t>
            </a:r>
          </a:p>
          <a:p>
            <a:r>
              <a:rPr lang="en-US" dirty="0" smtClean="0"/>
              <a:t>-we </a:t>
            </a:r>
            <a:r>
              <a:rPr lang="en-US" dirty="0"/>
              <a:t>need to make sure that we start adding events etc. as soon as the DOM is ready.</a:t>
            </a:r>
          </a:p>
          <a:p>
            <a:r>
              <a:rPr lang="en-US" dirty="0" smtClean="0"/>
              <a:t>-If </a:t>
            </a:r>
            <a:r>
              <a:rPr lang="en-US" dirty="0"/>
              <a:t>you want an event to work on your page, you should call it inside the $(document).ready() function. </a:t>
            </a:r>
            <a:endParaRPr lang="en-US" dirty="0" smtClean="0"/>
          </a:p>
          <a:p>
            <a:r>
              <a:rPr lang="en-US" dirty="0"/>
              <a:t>-</a:t>
            </a:r>
            <a:r>
              <a:rPr lang="en-US" dirty="0" smtClean="0"/>
              <a:t>Everything </a:t>
            </a:r>
            <a:r>
              <a:rPr lang="en-US" dirty="0"/>
              <a:t>inside it will load as soon as the DOM is loaded and before the page contents are loaded.</a:t>
            </a:r>
          </a:p>
          <a:p>
            <a:r>
              <a:rPr lang="en-US" dirty="0"/>
              <a:t>To do this, we register a ready event for the document as follows </a:t>
            </a:r>
            <a:r>
              <a:rPr lang="en-US" dirty="0" smtClean="0"/>
              <a:t>−</a:t>
            </a:r>
          </a:p>
          <a:p>
            <a:r>
              <a:rPr lang="en-US" sz="2400" dirty="0">
                <a:solidFill>
                  <a:srgbClr val="FFFF00"/>
                </a:solidFill>
              </a:rPr>
              <a:t>$(document).ready(function() </a:t>
            </a:r>
            <a:endParaRPr lang="en-US" sz="2400" dirty="0" smtClean="0">
              <a:solidFill>
                <a:srgbClr val="FFFF00"/>
              </a:solidFill>
            </a:endParaRPr>
          </a:p>
          <a:p>
            <a:r>
              <a:rPr lang="en-US" sz="2400" dirty="0" smtClean="0">
                <a:solidFill>
                  <a:srgbClr val="FFFF00"/>
                </a:solidFill>
              </a:rPr>
              <a:t>{ </a:t>
            </a:r>
          </a:p>
          <a:p>
            <a:r>
              <a:rPr lang="en-US" sz="2400" dirty="0" smtClean="0">
                <a:solidFill>
                  <a:srgbClr val="FFFF00"/>
                </a:solidFill>
              </a:rPr>
              <a:t>// </a:t>
            </a:r>
            <a:r>
              <a:rPr lang="en-US" sz="2400" dirty="0">
                <a:solidFill>
                  <a:srgbClr val="FFFF00"/>
                </a:solidFill>
              </a:rPr>
              <a:t>do stuff when DOM is ready </a:t>
            </a:r>
            <a:endParaRPr lang="en-US" sz="2400" dirty="0" smtClean="0">
              <a:solidFill>
                <a:srgbClr val="FFFF00"/>
              </a:solidFill>
            </a:endParaRPr>
          </a:p>
          <a:p>
            <a:r>
              <a:rPr lang="en-US" sz="2400" dirty="0" smtClean="0">
                <a:solidFill>
                  <a:srgbClr val="FFFF00"/>
                </a:solidFill>
              </a:rPr>
              <a:t>});</a:t>
            </a:r>
            <a:endParaRPr lang="en-US" sz="2400" dirty="0">
              <a:solidFill>
                <a:srgbClr val="FFFF00"/>
              </a:solidFill>
            </a:endParaRPr>
          </a:p>
          <a:p>
            <a:endParaRPr lang="en-US" dirty="0"/>
          </a:p>
          <a:p>
            <a:pPr marL="285750" indent="-285750">
              <a:buFontTx/>
              <a:buChar char="-"/>
            </a:pPr>
            <a:endParaRPr lang="en-US" b="1" dirty="0" smtClean="0"/>
          </a:p>
          <a:p>
            <a:pPr marL="285750" indent="-285750">
              <a:buFontTx/>
              <a:buChar char="-"/>
            </a:pPr>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30484585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494085"/>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r>
              <a:rPr lang="en-US" sz="2000" b="1" dirty="0" err="1" smtClean="0">
                <a:solidFill>
                  <a:srgbClr val="FFFF00"/>
                </a:solidFill>
              </a:rPr>
              <a:t>jQuery</a:t>
            </a:r>
            <a:r>
              <a:rPr lang="en-US" sz="2000" b="1" dirty="0" smtClean="0">
                <a:solidFill>
                  <a:srgbClr val="FFFF00"/>
                </a:solidFill>
              </a:rPr>
              <a:t> Selectors:</a:t>
            </a:r>
            <a:endParaRPr lang="en-US" sz="2000" b="1" dirty="0">
              <a:solidFill>
                <a:srgbClr val="FFFF00"/>
              </a:solidFill>
            </a:endParaRPr>
          </a:p>
          <a:p>
            <a:r>
              <a:rPr lang="en-US" dirty="0" smtClean="0"/>
              <a:t>-</a:t>
            </a:r>
            <a:r>
              <a:rPr lang="en-US" dirty="0" err="1" smtClean="0"/>
              <a:t>jQuery</a:t>
            </a:r>
            <a:r>
              <a:rPr lang="en-US" dirty="0" smtClean="0"/>
              <a:t> </a:t>
            </a:r>
            <a:r>
              <a:rPr lang="en-US" dirty="0"/>
              <a:t>Selectors are used to select HTML element(s) from an HTML document. </a:t>
            </a:r>
            <a:r>
              <a:rPr lang="en-US" dirty="0" smtClean="0"/>
              <a:t>-Consider </a:t>
            </a:r>
            <a:r>
              <a:rPr lang="en-US" dirty="0"/>
              <a:t>an HTML document is given and you need to select all the &lt;div&gt; from this document. This is where </a:t>
            </a:r>
            <a:r>
              <a:rPr lang="en-US" dirty="0" err="1"/>
              <a:t>jQuery</a:t>
            </a:r>
            <a:r>
              <a:rPr lang="en-US" dirty="0"/>
              <a:t> Selectors will help.</a:t>
            </a:r>
          </a:p>
          <a:p>
            <a:r>
              <a:rPr lang="en-US" dirty="0" smtClean="0"/>
              <a:t>-</a:t>
            </a:r>
            <a:r>
              <a:rPr lang="en-US" dirty="0" err="1" smtClean="0"/>
              <a:t>jQuery</a:t>
            </a:r>
            <a:r>
              <a:rPr lang="en-US" dirty="0" smtClean="0"/>
              <a:t> </a:t>
            </a:r>
            <a:r>
              <a:rPr lang="en-US" dirty="0"/>
              <a:t>Selectors can find HTML elements (</a:t>
            </a:r>
            <a:r>
              <a:rPr lang="en-US" dirty="0" err="1"/>
              <a:t>ie</a:t>
            </a:r>
            <a:r>
              <a:rPr lang="en-US" dirty="0"/>
              <a:t>. Select HTML elements) based on the following</a:t>
            </a:r>
            <a:r>
              <a:rPr lang="en-US" dirty="0" smtClean="0"/>
              <a:t>:</a:t>
            </a:r>
          </a:p>
          <a:p>
            <a:pPr marL="342900" indent="-342900">
              <a:buFont typeface="+mj-lt"/>
              <a:buAutoNum type="arabicPeriod"/>
            </a:pPr>
            <a:r>
              <a:rPr lang="en-US" dirty="0">
                <a:solidFill>
                  <a:srgbClr val="FFFF00"/>
                </a:solidFill>
              </a:rPr>
              <a:t>HTML element Name</a:t>
            </a:r>
          </a:p>
          <a:p>
            <a:pPr marL="342900" indent="-342900">
              <a:buFont typeface="+mj-lt"/>
              <a:buAutoNum type="arabicPeriod"/>
            </a:pPr>
            <a:r>
              <a:rPr lang="en-US" dirty="0">
                <a:solidFill>
                  <a:srgbClr val="FFFF00"/>
                </a:solidFill>
              </a:rPr>
              <a:t>Element ID</a:t>
            </a:r>
          </a:p>
          <a:p>
            <a:pPr marL="342900" indent="-342900">
              <a:buFont typeface="+mj-lt"/>
              <a:buAutoNum type="arabicPeriod"/>
            </a:pPr>
            <a:r>
              <a:rPr lang="en-US" dirty="0">
                <a:solidFill>
                  <a:srgbClr val="FFFF00"/>
                </a:solidFill>
              </a:rPr>
              <a:t>Element Class</a:t>
            </a:r>
          </a:p>
          <a:p>
            <a:pPr marL="342900" indent="-342900">
              <a:buFont typeface="+mj-lt"/>
              <a:buAutoNum type="arabicPeriod"/>
            </a:pPr>
            <a:r>
              <a:rPr lang="en-US" dirty="0">
                <a:solidFill>
                  <a:srgbClr val="FFFF00"/>
                </a:solidFill>
              </a:rPr>
              <a:t>Element attribute name</a:t>
            </a:r>
          </a:p>
          <a:p>
            <a:pPr marL="342900" indent="-342900">
              <a:buFont typeface="+mj-lt"/>
              <a:buAutoNum type="arabicPeriod"/>
            </a:pPr>
            <a:r>
              <a:rPr lang="en-US" dirty="0">
                <a:solidFill>
                  <a:srgbClr val="FFFF00"/>
                </a:solidFill>
              </a:rPr>
              <a:t>Element attribute value</a:t>
            </a:r>
          </a:p>
          <a:p>
            <a:pPr marL="342900" indent="-342900">
              <a:buFont typeface="+mj-lt"/>
              <a:buAutoNum type="arabicPeriod"/>
            </a:pPr>
            <a:r>
              <a:rPr lang="en-US" dirty="0">
                <a:solidFill>
                  <a:srgbClr val="FFFF00"/>
                </a:solidFill>
              </a:rPr>
              <a:t>Many more </a:t>
            </a:r>
            <a:r>
              <a:rPr lang="en-US" dirty="0" smtClean="0">
                <a:solidFill>
                  <a:srgbClr val="FFFF00"/>
                </a:solidFill>
              </a:rPr>
              <a:t>criteria</a:t>
            </a:r>
          </a:p>
          <a:p>
            <a:pPr marL="342900" indent="-342900">
              <a:buFont typeface="+mj-lt"/>
              <a:buAutoNum type="arabicPeriod"/>
            </a:pPr>
            <a:endParaRPr lang="en-US" dirty="0">
              <a:solidFill>
                <a:srgbClr val="FFFF00"/>
              </a:solidFill>
            </a:endParaRPr>
          </a:p>
          <a:p>
            <a:r>
              <a:rPr lang="en-US" sz="2000" dirty="0" smtClean="0"/>
              <a:t>-</a:t>
            </a:r>
            <a:r>
              <a:rPr lang="en-US" sz="2000" dirty="0" err="1" smtClean="0"/>
              <a:t>jQuery</a:t>
            </a:r>
            <a:r>
              <a:rPr lang="en-US" sz="2000" dirty="0" smtClean="0"/>
              <a:t> </a:t>
            </a:r>
            <a:r>
              <a:rPr lang="en-US" sz="2000" dirty="0"/>
              <a:t>Selectors works in very similar way on an HTML document like an </a:t>
            </a:r>
            <a:r>
              <a:rPr lang="en-US" sz="2000" b="1" dirty="0"/>
              <a:t>SQL Select Statement</a:t>
            </a:r>
            <a:r>
              <a:rPr lang="en-US" sz="2000" dirty="0"/>
              <a:t> works on a Database to select the </a:t>
            </a:r>
            <a:r>
              <a:rPr lang="en-US" sz="2000" dirty="0" smtClean="0"/>
              <a:t>records</a:t>
            </a:r>
            <a:r>
              <a:rPr lang="en-US" sz="2000" dirty="0" smtClean="0">
                <a:solidFill>
                  <a:srgbClr val="FFFF00"/>
                </a:solidFill>
              </a:rPr>
              <a:t>.</a:t>
            </a:r>
          </a:p>
          <a:p>
            <a:r>
              <a:rPr lang="en-US" sz="2000" dirty="0" smtClean="0"/>
              <a:t>-Following </a:t>
            </a:r>
            <a:r>
              <a:rPr lang="en-US" sz="2000" dirty="0"/>
              <a:t>is the </a:t>
            </a:r>
            <a:r>
              <a:rPr lang="en-US" sz="2000" dirty="0" err="1"/>
              <a:t>jQuery</a:t>
            </a:r>
            <a:r>
              <a:rPr lang="en-US" sz="2000" dirty="0"/>
              <a:t> Selector Syntax for selecting HTML elements</a:t>
            </a:r>
            <a:r>
              <a:rPr lang="en-US" sz="2000" dirty="0" smtClean="0"/>
              <a:t>:</a:t>
            </a:r>
          </a:p>
          <a:p>
            <a:r>
              <a:rPr lang="en-US" sz="2400" b="1" dirty="0">
                <a:solidFill>
                  <a:srgbClr val="FFFF00"/>
                </a:solidFill>
              </a:rPr>
              <a:t>$(document).ready(function</a:t>
            </a:r>
            <a:r>
              <a:rPr lang="en-US" sz="2400" b="1" dirty="0" smtClean="0">
                <a:solidFill>
                  <a:srgbClr val="FFFF00"/>
                </a:solidFill>
              </a:rPr>
              <a:t>()</a:t>
            </a:r>
          </a:p>
          <a:p>
            <a:r>
              <a:rPr lang="en-US" sz="2400" b="1" dirty="0" smtClean="0">
                <a:solidFill>
                  <a:srgbClr val="FFFF00"/>
                </a:solidFill>
              </a:rPr>
              <a:t>{ </a:t>
            </a:r>
          </a:p>
          <a:p>
            <a:r>
              <a:rPr lang="en-US" sz="2400" b="1" dirty="0" smtClean="0">
                <a:solidFill>
                  <a:srgbClr val="FFFF00"/>
                </a:solidFill>
              </a:rPr>
              <a:t>$(</a:t>
            </a:r>
            <a:r>
              <a:rPr lang="en-US" sz="2400" b="1" dirty="0">
                <a:solidFill>
                  <a:srgbClr val="FFFF00"/>
                </a:solidFill>
              </a:rPr>
              <a:t>selector</a:t>
            </a:r>
            <a:r>
              <a:rPr lang="en-US" sz="2400" b="1" dirty="0" smtClean="0">
                <a:solidFill>
                  <a:srgbClr val="FFFF00"/>
                </a:solidFill>
              </a:rPr>
              <a:t>)</a:t>
            </a:r>
          </a:p>
          <a:p>
            <a:r>
              <a:rPr lang="en-US" sz="2400" b="1" dirty="0" smtClean="0">
                <a:solidFill>
                  <a:srgbClr val="FFFF00"/>
                </a:solidFill>
              </a:rPr>
              <a:t> } ) </a:t>
            </a:r>
            <a:r>
              <a:rPr lang="en-US" sz="2000" b="1" dirty="0" smtClean="0">
                <a:solidFill>
                  <a:srgbClr val="FFFF00"/>
                </a:solidFill>
              </a:rPr>
              <a:t>;</a:t>
            </a:r>
            <a:endParaRPr lang="en-US" sz="2000" b="1" dirty="0">
              <a:solidFill>
                <a:srgbClr val="FFFF00"/>
              </a:solidFill>
            </a:endParaRPr>
          </a:p>
        </p:txBody>
      </p:sp>
    </p:spTree>
    <p:extLst>
      <p:ext uri="{BB962C8B-B14F-4D97-AF65-F5344CB8AC3E}">
        <p14:creationId xmlns:p14="http://schemas.microsoft.com/office/powerpoint/2010/main" val="6589343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2308324"/>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r>
              <a:rPr lang="en-US" sz="2000" b="1" dirty="0" err="1" smtClean="0">
                <a:solidFill>
                  <a:srgbClr val="FFFF00"/>
                </a:solidFill>
              </a:rPr>
              <a:t>jQuery</a:t>
            </a:r>
            <a:r>
              <a:rPr lang="en-US" sz="2000" b="1" dirty="0" smtClean="0">
                <a:solidFill>
                  <a:srgbClr val="FFFF00"/>
                </a:solidFill>
              </a:rPr>
              <a:t> Selectors:</a:t>
            </a:r>
            <a:endParaRPr lang="en-US" sz="2000" b="1" dirty="0">
              <a:solidFill>
                <a:srgbClr val="FFFF00"/>
              </a:solidFill>
            </a:endParaRPr>
          </a:p>
          <a:p>
            <a:r>
              <a:rPr lang="en-US" dirty="0" smtClean="0"/>
              <a:t>-</a:t>
            </a:r>
            <a:r>
              <a:rPr lang="en-US" sz="2000" dirty="0"/>
              <a:t>A </a:t>
            </a:r>
            <a:r>
              <a:rPr lang="en-US" sz="2000" dirty="0" err="1"/>
              <a:t>jQuery</a:t>
            </a:r>
            <a:r>
              <a:rPr lang="en-US" sz="2000" dirty="0"/>
              <a:t> selector starts with a dollar sign </a:t>
            </a:r>
            <a:r>
              <a:rPr lang="en-US" sz="2000" b="1" dirty="0"/>
              <a:t>$</a:t>
            </a:r>
            <a:r>
              <a:rPr lang="en-US" sz="2000" dirty="0"/>
              <a:t> and then we put a </a:t>
            </a:r>
            <a:r>
              <a:rPr lang="en-US" sz="2000" b="1" dirty="0"/>
              <a:t>selector</a:t>
            </a:r>
            <a:r>
              <a:rPr lang="en-US" sz="2000" dirty="0"/>
              <a:t> inside the braces </a:t>
            </a:r>
            <a:r>
              <a:rPr lang="en-US" sz="2000" b="1" dirty="0" smtClean="0"/>
              <a:t>()</a:t>
            </a:r>
            <a:r>
              <a:rPr lang="en-US" sz="2000" dirty="0" smtClean="0"/>
              <a:t>.</a:t>
            </a:r>
          </a:p>
          <a:p>
            <a:pPr marL="342900" indent="-342900">
              <a:buFontTx/>
              <a:buChar char="-"/>
            </a:pPr>
            <a:r>
              <a:rPr lang="en-US" sz="2000" dirty="0"/>
              <a:t> </a:t>
            </a:r>
            <a:r>
              <a:rPr lang="en-US" sz="2000" b="1" dirty="0"/>
              <a:t>$()</a:t>
            </a:r>
            <a:r>
              <a:rPr lang="en-US" sz="2000" dirty="0"/>
              <a:t> is called </a:t>
            </a:r>
            <a:r>
              <a:rPr lang="en-US" sz="2000" b="1" dirty="0"/>
              <a:t>factory function</a:t>
            </a:r>
            <a:r>
              <a:rPr lang="en-US" sz="2000" dirty="0"/>
              <a:t>, which makes use of following three building blocks while selecting elements in a given </a:t>
            </a:r>
            <a:r>
              <a:rPr lang="en-US" sz="2000" dirty="0" smtClean="0"/>
              <a:t>document.</a:t>
            </a:r>
          </a:p>
          <a:p>
            <a:pPr marL="342900" indent="-342900">
              <a:buFontTx/>
              <a:buChar char="-"/>
            </a:pPr>
            <a:endParaRPr lang="en-US" sz="2000" b="1"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90176042"/>
              </p:ext>
            </p:extLst>
          </p:nvPr>
        </p:nvGraphicFramePr>
        <p:xfrm>
          <a:off x="179512" y="2551896"/>
          <a:ext cx="8856984" cy="4094796"/>
        </p:xfrm>
        <a:graphic>
          <a:graphicData uri="http://schemas.openxmlformats.org/drawingml/2006/table">
            <a:tbl>
              <a:tblPr/>
              <a:tblGrid>
                <a:gridCol w="2016224"/>
                <a:gridCol w="6840760"/>
              </a:tblGrid>
              <a:tr h="596886">
                <a:tc>
                  <a:txBody>
                    <a:bodyPr/>
                    <a:lstStyle/>
                    <a:p>
                      <a:pPr algn="ctr" fontAlgn="t"/>
                      <a:r>
                        <a:rPr lang="en-US" dirty="0">
                          <a:solidFill>
                            <a:srgbClr val="FF0000"/>
                          </a:solidFill>
                          <a:effectLst/>
                        </a:rPr>
                        <a:t>Selector 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60000"/>
                        <a:lumOff val="40000"/>
                      </a:schemeClr>
                    </a:solidFill>
                  </a:tcPr>
                </a:tc>
                <a:tc>
                  <a:txBody>
                    <a:bodyPr/>
                    <a:lstStyle/>
                    <a:p>
                      <a:pPr algn="ctr" fontAlgn="t"/>
                      <a:r>
                        <a:rPr lang="en-US" dirty="0" smtClean="0">
                          <a:solidFill>
                            <a:srgbClr val="FF0000"/>
                          </a:solidFill>
                          <a:effectLst/>
                        </a:rPr>
                        <a:t>Description</a:t>
                      </a:r>
                      <a:endParaRPr lang="en-US" dirty="0">
                        <a:solidFill>
                          <a:srgbClr val="FF0000"/>
                        </a:solidFill>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60000"/>
                        <a:lumOff val="40000"/>
                      </a:schemeClr>
                    </a:solidFill>
                  </a:tcPr>
                </a:tc>
              </a:tr>
              <a:tr h="980598">
                <a:tc>
                  <a:txBody>
                    <a:bodyPr/>
                    <a:lstStyle/>
                    <a:p>
                      <a:pPr algn="ctr" fontAlgn="t"/>
                      <a:r>
                        <a:rPr lang="en-US" sz="2000" dirty="0">
                          <a:effectLst/>
                        </a:rPr>
                        <a:t>The </a:t>
                      </a:r>
                      <a:r>
                        <a:rPr lang="en-US" sz="2000" b="1" dirty="0" smtClean="0">
                          <a:effectLst/>
                        </a:rPr>
                        <a:t>element</a:t>
                      </a:r>
                    </a:p>
                    <a:p>
                      <a:pPr algn="ctr" fontAlgn="t"/>
                      <a:r>
                        <a:rPr lang="en-US" sz="2000" dirty="0">
                          <a:effectLst/>
                        </a:rPr>
                        <a:t> Selector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dirty="0">
                          <a:solidFill>
                            <a:srgbClr val="000000"/>
                          </a:solidFill>
                          <a:effectLst/>
                        </a:rPr>
                        <a:t>Represents an HTML element name available in the DOM. For example </a:t>
                      </a:r>
                      <a:r>
                        <a:rPr lang="en-US" sz="2000" b="1" dirty="0">
                          <a:solidFill>
                            <a:srgbClr val="000000"/>
                          </a:solidFill>
                          <a:effectLst/>
                        </a:rPr>
                        <a:t>$('p')</a:t>
                      </a:r>
                      <a:r>
                        <a:rPr lang="en-US" sz="2000" dirty="0">
                          <a:solidFill>
                            <a:srgbClr val="000000"/>
                          </a:solidFill>
                          <a:effectLst/>
                        </a:rPr>
                        <a:t> selects all paragraphs &lt;p&gt; in the document.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55804">
                <a:tc>
                  <a:txBody>
                    <a:bodyPr/>
                    <a:lstStyle/>
                    <a:p>
                      <a:pPr algn="ctr" fontAlgn="t"/>
                      <a:r>
                        <a:rPr lang="en-US" sz="2000" dirty="0">
                          <a:effectLst/>
                        </a:rPr>
                        <a:t>The </a:t>
                      </a:r>
                      <a:r>
                        <a:rPr lang="en-US" sz="2000" b="1" dirty="0">
                          <a:effectLst/>
                        </a:rPr>
                        <a:t>#id</a:t>
                      </a:r>
                      <a:r>
                        <a:rPr lang="en-US" sz="2000" dirty="0">
                          <a:effectLst/>
                        </a:rPr>
                        <a:t> Selector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dirty="0">
                          <a:solidFill>
                            <a:srgbClr val="000000"/>
                          </a:solidFill>
                          <a:effectLst/>
                        </a:rPr>
                        <a:t>Represents a HTML element available with the given ID in the DOM. For example </a:t>
                      </a:r>
                      <a:r>
                        <a:rPr lang="en-US" sz="2000" b="1" dirty="0">
                          <a:solidFill>
                            <a:srgbClr val="000000"/>
                          </a:solidFill>
                          <a:effectLst/>
                        </a:rPr>
                        <a:t>$('#some-id')</a:t>
                      </a:r>
                      <a:r>
                        <a:rPr lang="en-US" sz="2000" dirty="0">
                          <a:solidFill>
                            <a:srgbClr val="000000"/>
                          </a:solidFill>
                          <a:effectLst/>
                        </a:rPr>
                        <a:t> selects the single element in the document that has </a:t>
                      </a:r>
                      <a:r>
                        <a:rPr lang="en-US" sz="2000" b="1" dirty="0">
                          <a:solidFill>
                            <a:srgbClr val="000000"/>
                          </a:solidFill>
                          <a:effectLst/>
                        </a:rPr>
                        <a:t>some-id</a:t>
                      </a:r>
                      <a:r>
                        <a:rPr lang="en-US" sz="2000" dirty="0">
                          <a:solidFill>
                            <a:srgbClr val="000000"/>
                          </a:solidFill>
                          <a:effectLst/>
                        </a:rPr>
                        <a:t> as element 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364310">
                <a:tc>
                  <a:txBody>
                    <a:bodyPr/>
                    <a:lstStyle/>
                    <a:p>
                      <a:pPr algn="ctr" fontAlgn="t"/>
                      <a:r>
                        <a:rPr lang="en-US" sz="2000" dirty="0">
                          <a:effectLst/>
                        </a:rPr>
                        <a:t>The </a:t>
                      </a:r>
                      <a:r>
                        <a:rPr lang="en-US" sz="2000" b="1" dirty="0">
                          <a:effectLst/>
                        </a:rPr>
                        <a:t>.class</a:t>
                      </a:r>
                      <a:r>
                        <a:rPr lang="en-US" sz="2000" dirty="0">
                          <a:effectLst/>
                        </a:rPr>
                        <a:t> </a:t>
                      </a:r>
                      <a:endParaRPr lang="en-US" sz="2000" dirty="0" smtClean="0">
                        <a:effectLst/>
                      </a:endParaRPr>
                    </a:p>
                    <a:p>
                      <a:pPr algn="ctr" fontAlgn="t"/>
                      <a:r>
                        <a:rPr lang="en-US" sz="2000" dirty="0" smtClean="0">
                          <a:effectLst/>
                        </a:rPr>
                        <a:t>Selector</a:t>
                      </a:r>
                      <a:endParaRPr lang="en-US" sz="20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dirty="0">
                          <a:solidFill>
                            <a:srgbClr val="000000"/>
                          </a:solidFill>
                          <a:effectLst/>
                        </a:rPr>
                        <a:t>Represents a HTML elements available with the given class in the DOM. For example </a:t>
                      </a:r>
                      <a:r>
                        <a:rPr lang="en-US" sz="2000" b="1" dirty="0">
                          <a:solidFill>
                            <a:srgbClr val="000000"/>
                          </a:solidFill>
                          <a:effectLst/>
                        </a:rPr>
                        <a:t>$('.some-class')</a:t>
                      </a:r>
                      <a:r>
                        <a:rPr lang="en-US" sz="2000" dirty="0">
                          <a:solidFill>
                            <a:srgbClr val="000000"/>
                          </a:solidFill>
                          <a:effectLst/>
                        </a:rPr>
                        <a:t> selects all elements in the document that have a class of </a:t>
                      </a:r>
                      <a:r>
                        <a:rPr lang="en-US" sz="2000" b="1" dirty="0">
                          <a:solidFill>
                            <a:srgbClr val="000000"/>
                          </a:solidFill>
                          <a:effectLst/>
                        </a:rPr>
                        <a:t>some-class</a:t>
                      </a:r>
                      <a:r>
                        <a:rPr lang="en-US" sz="2000" dirty="0">
                          <a:solidFill>
                            <a:srgbClr val="000000"/>
                          </a:solidFill>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438958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7709803"/>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sz="2400" b="1" dirty="0" err="1">
                <a:solidFill>
                  <a:srgbClr val="FFFF00"/>
                </a:solidFill>
              </a:rPr>
              <a:t>jQuery</a:t>
            </a:r>
            <a:r>
              <a:rPr lang="en-US" sz="2400" b="1" dirty="0">
                <a:solidFill>
                  <a:srgbClr val="FFFF00"/>
                </a:solidFill>
              </a:rPr>
              <a:t> </a:t>
            </a:r>
            <a:r>
              <a:rPr lang="en-US" sz="2400" b="1" dirty="0" smtClean="0">
                <a:solidFill>
                  <a:srgbClr val="FFFF00"/>
                </a:solidFill>
              </a:rPr>
              <a:t>Features:</a:t>
            </a:r>
            <a:endParaRPr lang="en-US" sz="2400" b="1" dirty="0">
              <a:solidFill>
                <a:srgbClr val="FFFF00"/>
              </a:solidFill>
            </a:endParaRPr>
          </a:p>
          <a:p>
            <a:r>
              <a:rPr lang="en-US" dirty="0" err="1"/>
              <a:t>jQuery</a:t>
            </a:r>
            <a:r>
              <a:rPr lang="en-US" dirty="0"/>
              <a:t> simplifies various tasks of a </a:t>
            </a:r>
            <a:r>
              <a:rPr lang="en-US" dirty="0" err="1"/>
              <a:t>progammer</a:t>
            </a:r>
            <a:r>
              <a:rPr lang="en-US" dirty="0"/>
              <a:t> by writing less code. Here is the list of important core features supported by </a:t>
            </a:r>
            <a:r>
              <a:rPr lang="en-US" dirty="0" err="1"/>
              <a:t>jQuery</a:t>
            </a:r>
            <a:r>
              <a:rPr lang="en-US" dirty="0"/>
              <a:t> −</a:t>
            </a:r>
          </a:p>
          <a:p>
            <a:r>
              <a:rPr lang="en-US" b="1" dirty="0" smtClean="0">
                <a:solidFill>
                  <a:srgbClr val="FFFF00"/>
                </a:solidFill>
              </a:rPr>
              <a:t>1)DOM </a:t>
            </a:r>
            <a:r>
              <a:rPr lang="en-US" b="1" dirty="0">
                <a:solidFill>
                  <a:srgbClr val="FFFF00"/>
                </a:solidFill>
              </a:rPr>
              <a:t>manipulation</a:t>
            </a:r>
            <a:r>
              <a:rPr lang="en-US" dirty="0"/>
              <a:t> − The </a:t>
            </a:r>
            <a:r>
              <a:rPr lang="en-US" dirty="0" err="1"/>
              <a:t>jQuery</a:t>
            </a:r>
            <a:r>
              <a:rPr lang="en-US" dirty="0"/>
              <a:t> made it easy to select DOM elements, negotiate </a:t>
            </a:r>
            <a:r>
              <a:rPr lang="en-US" dirty="0" smtClean="0"/>
              <a:t>them </a:t>
            </a:r>
            <a:r>
              <a:rPr lang="en-US" dirty="0"/>
              <a:t>and modifying their content by using cross-browser open source selector engine called </a:t>
            </a:r>
            <a:r>
              <a:rPr lang="en-US" b="1" dirty="0"/>
              <a:t>Sizzle</a:t>
            </a:r>
            <a:r>
              <a:rPr lang="en-US" dirty="0"/>
              <a:t>.</a:t>
            </a:r>
          </a:p>
          <a:p>
            <a:r>
              <a:rPr lang="en-US" b="1" dirty="0" smtClean="0">
                <a:solidFill>
                  <a:srgbClr val="FFFF00"/>
                </a:solidFill>
              </a:rPr>
              <a:t>2)Event </a:t>
            </a:r>
            <a:r>
              <a:rPr lang="en-US" b="1" dirty="0">
                <a:solidFill>
                  <a:srgbClr val="FFFF00"/>
                </a:solidFill>
              </a:rPr>
              <a:t>handling</a:t>
            </a:r>
            <a:r>
              <a:rPr lang="en-US" dirty="0"/>
              <a:t> − The </a:t>
            </a:r>
            <a:r>
              <a:rPr lang="en-US" dirty="0" err="1"/>
              <a:t>jQuery</a:t>
            </a:r>
            <a:r>
              <a:rPr lang="en-US" dirty="0"/>
              <a:t> offers an elegant way to capture a wide variety of events, such as a user clicking on a link, without the need to clutter the HTML code itself with event handlers.</a:t>
            </a:r>
          </a:p>
          <a:p>
            <a:r>
              <a:rPr lang="en-US" b="1" dirty="0" smtClean="0">
                <a:solidFill>
                  <a:srgbClr val="FFFF00"/>
                </a:solidFill>
              </a:rPr>
              <a:t>3)AJAX </a:t>
            </a:r>
            <a:r>
              <a:rPr lang="en-US" b="1" dirty="0">
                <a:solidFill>
                  <a:srgbClr val="FFFF00"/>
                </a:solidFill>
              </a:rPr>
              <a:t>Support</a:t>
            </a:r>
            <a:r>
              <a:rPr lang="en-US" dirty="0"/>
              <a:t> − The </a:t>
            </a:r>
            <a:r>
              <a:rPr lang="en-US" dirty="0" err="1"/>
              <a:t>jQuery</a:t>
            </a:r>
            <a:r>
              <a:rPr lang="en-US" dirty="0"/>
              <a:t> helps you a lot to develop a responsive and </a:t>
            </a:r>
            <a:r>
              <a:rPr lang="en-US" dirty="0" err="1"/>
              <a:t>featurerich</a:t>
            </a:r>
            <a:r>
              <a:rPr lang="en-US" dirty="0"/>
              <a:t> site using AJAX technology.</a:t>
            </a:r>
          </a:p>
          <a:p>
            <a:r>
              <a:rPr lang="en-US" b="1" dirty="0" smtClean="0">
                <a:solidFill>
                  <a:srgbClr val="FFFF00"/>
                </a:solidFill>
              </a:rPr>
              <a:t>4)Animations</a:t>
            </a:r>
            <a:r>
              <a:rPr lang="en-US" dirty="0"/>
              <a:t> − The </a:t>
            </a:r>
            <a:r>
              <a:rPr lang="en-US" dirty="0" err="1"/>
              <a:t>jQuery</a:t>
            </a:r>
            <a:r>
              <a:rPr lang="en-US" dirty="0"/>
              <a:t> comes with plenty of built-in animation effects which you can use in your websites.</a:t>
            </a:r>
          </a:p>
          <a:p>
            <a:r>
              <a:rPr lang="en-US" b="1" dirty="0">
                <a:solidFill>
                  <a:srgbClr val="FFFF00"/>
                </a:solidFill>
              </a:rPr>
              <a:t>5)Lightweight</a:t>
            </a:r>
            <a:r>
              <a:rPr lang="en-US" dirty="0"/>
              <a:t> − The </a:t>
            </a:r>
            <a:r>
              <a:rPr lang="en-US" dirty="0" err="1"/>
              <a:t>jQuery</a:t>
            </a:r>
            <a:r>
              <a:rPr lang="en-US" dirty="0"/>
              <a:t> is very lightweight library - about 19KB in size (Minified and </a:t>
            </a:r>
            <a:r>
              <a:rPr lang="en-US" dirty="0" err="1"/>
              <a:t>gzipped</a:t>
            </a:r>
            <a:r>
              <a:rPr lang="en-US" dirty="0"/>
              <a:t>).</a:t>
            </a:r>
          </a:p>
          <a:p>
            <a:r>
              <a:rPr lang="en-US" b="1" dirty="0" smtClean="0">
                <a:solidFill>
                  <a:srgbClr val="FFFF00"/>
                </a:solidFill>
              </a:rPr>
              <a:t>6)Cross </a:t>
            </a:r>
            <a:r>
              <a:rPr lang="en-US" b="1" dirty="0">
                <a:solidFill>
                  <a:srgbClr val="FFFF00"/>
                </a:solidFill>
              </a:rPr>
              <a:t>Browser Support</a:t>
            </a:r>
            <a:r>
              <a:rPr lang="en-US" dirty="0"/>
              <a:t> − The </a:t>
            </a:r>
            <a:r>
              <a:rPr lang="en-US" dirty="0" err="1"/>
              <a:t>jQuery</a:t>
            </a:r>
            <a:r>
              <a:rPr lang="en-US" dirty="0"/>
              <a:t> has cross-browser support, and works well in IE 6.0+, FF 2.0+, Safari 3.0+, Chrome and Opera 9.0+</a:t>
            </a:r>
          </a:p>
          <a:p>
            <a:r>
              <a:rPr lang="en-US" b="1" dirty="0" smtClean="0">
                <a:solidFill>
                  <a:srgbClr val="FFFF00"/>
                </a:solidFill>
              </a:rPr>
              <a:t>7)Latest </a:t>
            </a:r>
            <a:r>
              <a:rPr lang="en-US" b="1" dirty="0">
                <a:solidFill>
                  <a:srgbClr val="FFFF00"/>
                </a:solidFill>
              </a:rPr>
              <a:t>Technology</a:t>
            </a:r>
            <a:r>
              <a:rPr lang="en-US" dirty="0"/>
              <a:t> − The </a:t>
            </a:r>
            <a:r>
              <a:rPr lang="en-US" dirty="0" err="1"/>
              <a:t>jQuery</a:t>
            </a:r>
            <a:r>
              <a:rPr lang="en-US" dirty="0"/>
              <a:t> supports CSS3 selectors and basic </a:t>
            </a:r>
            <a:r>
              <a:rPr lang="en-US" dirty="0" err="1"/>
              <a:t>XPath</a:t>
            </a:r>
            <a:r>
              <a:rPr lang="en-US" dirty="0"/>
              <a:t> syntax.</a:t>
            </a:r>
          </a:p>
          <a:p>
            <a:endParaRPr lang="en-US" dirty="0"/>
          </a:p>
          <a:p>
            <a:pPr marL="285750" indent="-285750">
              <a:buFontTx/>
              <a:buChar char="-"/>
            </a:pPr>
            <a:endParaRPr lang="en-US" b="1" dirty="0" smtClean="0"/>
          </a:p>
          <a:p>
            <a:pPr marL="285750" indent="-285750">
              <a:buFontTx/>
              <a:buChar char="-"/>
            </a:pPr>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34192298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4201150"/>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sz="2400" dirty="0">
                <a:solidFill>
                  <a:srgbClr val="FFFF00"/>
                </a:solidFill>
              </a:rPr>
              <a:t>Setting up </a:t>
            </a:r>
            <a:r>
              <a:rPr lang="en-US" sz="2400" dirty="0" err="1" smtClean="0">
                <a:solidFill>
                  <a:srgbClr val="FFFF00"/>
                </a:solidFill>
              </a:rPr>
              <a:t>jQuery</a:t>
            </a:r>
            <a:r>
              <a:rPr lang="en-US" sz="2400" dirty="0" smtClean="0">
                <a:solidFill>
                  <a:srgbClr val="FFFF00"/>
                </a:solidFill>
              </a:rPr>
              <a:t>:</a:t>
            </a:r>
            <a:endParaRPr lang="en-US" sz="2400" dirty="0">
              <a:solidFill>
                <a:srgbClr val="FFFF00"/>
              </a:solidFill>
            </a:endParaRPr>
          </a:p>
          <a:p>
            <a:r>
              <a:rPr lang="en-US" dirty="0"/>
              <a:t>There are two ways to use </a:t>
            </a:r>
            <a:r>
              <a:rPr lang="en-US" dirty="0" err="1"/>
              <a:t>jQuery</a:t>
            </a:r>
            <a:r>
              <a:rPr lang="en-US" dirty="0"/>
              <a:t>.</a:t>
            </a:r>
          </a:p>
          <a:p>
            <a:r>
              <a:rPr lang="en-US" b="1" dirty="0">
                <a:solidFill>
                  <a:srgbClr val="FFFF00"/>
                </a:solidFill>
              </a:rPr>
              <a:t>1)Local Installation</a:t>
            </a:r>
            <a:r>
              <a:rPr lang="en-US" dirty="0"/>
              <a:t> − You can download </a:t>
            </a:r>
            <a:r>
              <a:rPr lang="en-US" dirty="0" smtClean="0"/>
              <a:t>(</a:t>
            </a:r>
            <a:r>
              <a:rPr lang="en-US" dirty="0"/>
              <a:t> </a:t>
            </a:r>
            <a:r>
              <a:rPr lang="en-US" dirty="0">
                <a:hlinkClick r:id="rId2"/>
              </a:rPr>
              <a:t>https://</a:t>
            </a:r>
            <a:r>
              <a:rPr lang="en-US" dirty="0" smtClean="0">
                <a:hlinkClick r:id="rId2"/>
              </a:rPr>
              <a:t>jquery.com/download</a:t>
            </a:r>
            <a:r>
              <a:rPr lang="en-US" dirty="0" smtClean="0"/>
              <a:t>) </a:t>
            </a:r>
            <a:r>
              <a:rPr lang="en-US" dirty="0" err="1" smtClean="0"/>
              <a:t>jQuery</a:t>
            </a:r>
            <a:r>
              <a:rPr lang="en-US" dirty="0" smtClean="0"/>
              <a:t> </a:t>
            </a:r>
            <a:r>
              <a:rPr lang="en-US" dirty="0"/>
              <a:t>library on your local machine and include it in your HTML code.</a:t>
            </a:r>
          </a:p>
          <a:p>
            <a:r>
              <a:rPr lang="en-US" b="1" dirty="0" smtClean="0">
                <a:solidFill>
                  <a:srgbClr val="FFFF00"/>
                </a:solidFill>
              </a:rPr>
              <a:t>2)CDN </a:t>
            </a:r>
            <a:r>
              <a:rPr lang="en-US" b="1" dirty="0">
                <a:solidFill>
                  <a:srgbClr val="FFFF00"/>
                </a:solidFill>
              </a:rPr>
              <a:t>Based Installation</a:t>
            </a:r>
            <a:r>
              <a:rPr lang="en-US" dirty="0"/>
              <a:t> − You can include </a:t>
            </a:r>
            <a:r>
              <a:rPr lang="en-US" dirty="0" err="1"/>
              <a:t>jQuery</a:t>
            </a:r>
            <a:r>
              <a:rPr lang="en-US" dirty="0"/>
              <a:t> library into your HTML code directly from Content Delivery Network (CDN).</a:t>
            </a:r>
          </a:p>
          <a:p>
            <a:endParaRPr lang="en-US" dirty="0" smtClean="0"/>
          </a:p>
          <a:p>
            <a:pPr marL="285750" indent="-285750">
              <a:buFontTx/>
              <a:buChar char="-"/>
            </a:pPr>
            <a:endParaRPr lang="en-US" b="1" dirty="0" smtClean="0"/>
          </a:p>
          <a:p>
            <a:pPr marL="285750" indent="-285750">
              <a:buFontTx/>
              <a:buChar char="-"/>
            </a:pPr>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35406365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7432804"/>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r>
              <a:rPr lang="en-US" dirty="0" smtClean="0">
                <a:solidFill>
                  <a:srgbClr val="FFFF00"/>
                </a:solidFill>
              </a:rPr>
              <a:t>-&lt;!</a:t>
            </a:r>
            <a:r>
              <a:rPr lang="en-US" dirty="0">
                <a:solidFill>
                  <a:srgbClr val="FFFF00"/>
                </a:solidFill>
              </a:rPr>
              <a:t>DOCTYPE html</a:t>
            </a:r>
            <a:r>
              <a:rPr lang="en-US" dirty="0" smtClean="0">
                <a:solidFill>
                  <a:srgbClr val="FFFF00"/>
                </a:solidFill>
              </a:rPr>
              <a:t>&gt;  &lt;</a:t>
            </a:r>
            <a:r>
              <a:rPr lang="en-US" dirty="0">
                <a:solidFill>
                  <a:srgbClr val="FFFF00"/>
                </a:solidFill>
              </a:rPr>
              <a:t>html </a:t>
            </a:r>
            <a:r>
              <a:rPr lang="en-US" dirty="0" err="1">
                <a:solidFill>
                  <a:srgbClr val="FFFF00"/>
                </a:solidFill>
              </a:rPr>
              <a:t>lang</a:t>
            </a:r>
            <a:r>
              <a:rPr lang="en-US" dirty="0">
                <a:solidFill>
                  <a:srgbClr val="FFFF00"/>
                </a:solidFill>
              </a:rPr>
              <a:t>="en"&gt;</a:t>
            </a:r>
          </a:p>
          <a:p>
            <a:r>
              <a:rPr lang="en-US" dirty="0">
                <a:solidFill>
                  <a:srgbClr val="FFFF00"/>
                </a:solidFill>
              </a:rPr>
              <a:t>&lt;head&gt;</a:t>
            </a:r>
          </a:p>
          <a:p>
            <a:r>
              <a:rPr lang="en-US" dirty="0">
                <a:solidFill>
                  <a:srgbClr val="FFFF00"/>
                </a:solidFill>
              </a:rPr>
              <a:t>&lt;meta charset="utf-8"&gt;</a:t>
            </a:r>
          </a:p>
          <a:p>
            <a:r>
              <a:rPr lang="en-US" dirty="0">
                <a:solidFill>
                  <a:srgbClr val="FFFF00"/>
                </a:solidFill>
              </a:rPr>
              <a:t>&lt;title&gt;Executing a Function on Double-click Event in </a:t>
            </a:r>
            <a:r>
              <a:rPr lang="en-US" dirty="0" err="1">
                <a:solidFill>
                  <a:srgbClr val="FFFF00"/>
                </a:solidFill>
              </a:rPr>
              <a:t>jQuery</a:t>
            </a:r>
            <a:r>
              <a:rPr lang="en-US" dirty="0">
                <a:solidFill>
                  <a:srgbClr val="FFFF00"/>
                </a:solidFill>
              </a:rPr>
              <a:t>&lt;/title&gt;</a:t>
            </a:r>
          </a:p>
          <a:p>
            <a:r>
              <a:rPr lang="en-US" dirty="0">
                <a:solidFill>
                  <a:srgbClr val="FFFF00"/>
                </a:solidFill>
              </a:rPr>
              <a:t>&lt;script </a:t>
            </a:r>
            <a:r>
              <a:rPr lang="en-US" dirty="0" err="1">
                <a:solidFill>
                  <a:srgbClr val="FFFF00"/>
                </a:solidFill>
              </a:rPr>
              <a:t>src</a:t>
            </a:r>
            <a:r>
              <a:rPr lang="en-US" dirty="0">
                <a:solidFill>
                  <a:srgbClr val="FFFF00"/>
                </a:solidFill>
              </a:rPr>
              <a:t>="https://code.jquery.com/jquery-3.5.1.min.js"&gt;&lt;/script&gt;</a:t>
            </a:r>
          </a:p>
          <a:p>
            <a:r>
              <a:rPr lang="en-US" dirty="0">
                <a:solidFill>
                  <a:srgbClr val="FFFF00"/>
                </a:solidFill>
              </a:rPr>
              <a:t>&lt;style</a:t>
            </a:r>
            <a:r>
              <a:rPr lang="en-US" dirty="0" smtClean="0">
                <a:solidFill>
                  <a:srgbClr val="FFFF00"/>
                </a:solidFill>
              </a:rPr>
              <a:t>&gt; </a:t>
            </a:r>
          </a:p>
          <a:p>
            <a:r>
              <a:rPr lang="en-US" dirty="0" smtClean="0">
                <a:solidFill>
                  <a:srgbClr val="FFFF00"/>
                </a:solidFill>
              </a:rPr>
              <a:t>    </a:t>
            </a:r>
            <a:r>
              <a:rPr lang="en-US" dirty="0">
                <a:solidFill>
                  <a:srgbClr val="FFFF00"/>
                </a:solidFill>
              </a:rPr>
              <a:t>p{</a:t>
            </a:r>
          </a:p>
          <a:p>
            <a:r>
              <a:rPr lang="en-US" dirty="0">
                <a:solidFill>
                  <a:srgbClr val="FFFF00"/>
                </a:solidFill>
              </a:rPr>
              <a:t>        padding: 20px;</a:t>
            </a:r>
          </a:p>
          <a:p>
            <a:r>
              <a:rPr lang="en-US" dirty="0">
                <a:solidFill>
                  <a:srgbClr val="FFFF00"/>
                </a:solidFill>
              </a:rPr>
              <a:t>        font: 20px sans-serif;</a:t>
            </a:r>
          </a:p>
          <a:p>
            <a:r>
              <a:rPr lang="en-US" dirty="0">
                <a:solidFill>
                  <a:srgbClr val="FFFF00"/>
                </a:solidFill>
              </a:rPr>
              <a:t>        background: khaki</a:t>
            </a:r>
            <a:r>
              <a:rPr lang="en-US" dirty="0" smtClean="0">
                <a:solidFill>
                  <a:srgbClr val="FFFF00"/>
                </a:solidFill>
              </a:rPr>
              <a:t>;       </a:t>
            </a:r>
            <a:r>
              <a:rPr lang="en-US" dirty="0">
                <a:solidFill>
                  <a:srgbClr val="FFFF00"/>
                </a:solidFill>
              </a:rPr>
              <a:t>}</a:t>
            </a:r>
          </a:p>
          <a:p>
            <a:r>
              <a:rPr lang="en-US" dirty="0">
                <a:solidFill>
                  <a:srgbClr val="FFFF00"/>
                </a:solidFill>
              </a:rPr>
              <a:t>&lt;/style</a:t>
            </a:r>
            <a:r>
              <a:rPr lang="en-US" dirty="0" smtClean="0">
                <a:solidFill>
                  <a:srgbClr val="FFFF00"/>
                </a:solidFill>
              </a:rPr>
              <a:t>&gt; &lt;</a:t>
            </a:r>
            <a:r>
              <a:rPr lang="en-US" dirty="0">
                <a:solidFill>
                  <a:srgbClr val="FFFF00"/>
                </a:solidFill>
              </a:rPr>
              <a:t>script&gt;</a:t>
            </a:r>
          </a:p>
          <a:p>
            <a:r>
              <a:rPr lang="en-US" dirty="0">
                <a:solidFill>
                  <a:srgbClr val="FFFF00"/>
                </a:solidFill>
              </a:rPr>
              <a:t>$(document).ready(function(){</a:t>
            </a:r>
          </a:p>
          <a:p>
            <a:r>
              <a:rPr lang="en-US" dirty="0">
                <a:solidFill>
                  <a:srgbClr val="FFFF00"/>
                </a:solidFill>
              </a:rPr>
              <a:t>    $("p").</a:t>
            </a:r>
            <a:r>
              <a:rPr lang="en-US" dirty="0" err="1">
                <a:solidFill>
                  <a:srgbClr val="FFFF00"/>
                </a:solidFill>
              </a:rPr>
              <a:t>dblclick</a:t>
            </a:r>
            <a:r>
              <a:rPr lang="en-US" dirty="0">
                <a:solidFill>
                  <a:srgbClr val="FFFF00"/>
                </a:solidFill>
              </a:rPr>
              <a:t>(function(){</a:t>
            </a:r>
          </a:p>
          <a:p>
            <a:r>
              <a:rPr lang="en-US" dirty="0">
                <a:solidFill>
                  <a:srgbClr val="FFFF00"/>
                </a:solidFill>
              </a:rPr>
              <a:t>        $(this).</a:t>
            </a:r>
            <a:r>
              <a:rPr lang="en-US" dirty="0" err="1">
                <a:solidFill>
                  <a:srgbClr val="FFFF00"/>
                </a:solidFill>
              </a:rPr>
              <a:t>slideUp</a:t>
            </a:r>
            <a:r>
              <a:rPr lang="en-US" dirty="0">
                <a:solidFill>
                  <a:srgbClr val="FFFF00"/>
                </a:solidFill>
              </a:rPr>
              <a:t>();</a:t>
            </a:r>
          </a:p>
          <a:p>
            <a:r>
              <a:rPr lang="en-US" dirty="0">
                <a:solidFill>
                  <a:srgbClr val="FFFF00"/>
                </a:solidFill>
              </a:rPr>
              <a:t>    });</a:t>
            </a:r>
          </a:p>
          <a:p>
            <a:r>
              <a:rPr lang="en-US" dirty="0">
                <a:solidFill>
                  <a:srgbClr val="FFFF00"/>
                </a:solidFill>
              </a:rPr>
              <a:t>});</a:t>
            </a:r>
          </a:p>
          <a:p>
            <a:r>
              <a:rPr lang="en-US" dirty="0">
                <a:solidFill>
                  <a:srgbClr val="FFFF00"/>
                </a:solidFill>
              </a:rPr>
              <a:t>&lt;/script</a:t>
            </a:r>
            <a:r>
              <a:rPr lang="en-US" dirty="0" smtClean="0">
                <a:solidFill>
                  <a:srgbClr val="FFFF00"/>
                </a:solidFill>
              </a:rPr>
              <a:t>&gt; </a:t>
            </a:r>
            <a:endParaRPr lang="en-US" dirty="0">
              <a:solidFill>
                <a:srgbClr val="FFFF00"/>
              </a:solidFill>
            </a:endParaRPr>
          </a:p>
          <a:p>
            <a:r>
              <a:rPr lang="en-US" dirty="0">
                <a:solidFill>
                  <a:srgbClr val="FFFF00"/>
                </a:solidFill>
              </a:rPr>
              <a:t>&lt;/head</a:t>
            </a:r>
            <a:r>
              <a:rPr lang="en-US" dirty="0" smtClean="0">
                <a:solidFill>
                  <a:srgbClr val="FFFF00"/>
                </a:solidFill>
              </a:rPr>
              <a:t>&gt;  &lt;</a:t>
            </a:r>
            <a:r>
              <a:rPr lang="en-US" dirty="0">
                <a:solidFill>
                  <a:srgbClr val="FFFF00"/>
                </a:solidFill>
              </a:rPr>
              <a:t>body&gt;</a:t>
            </a:r>
          </a:p>
          <a:p>
            <a:r>
              <a:rPr lang="en-US" dirty="0">
                <a:solidFill>
                  <a:srgbClr val="FFFF00"/>
                </a:solidFill>
              </a:rPr>
              <a:t>    &lt;p&gt;Double-click on me and I'll disappear.&lt;/p&gt;</a:t>
            </a:r>
          </a:p>
          <a:p>
            <a:r>
              <a:rPr lang="en-US" dirty="0">
                <a:solidFill>
                  <a:srgbClr val="FFFF00"/>
                </a:solidFill>
              </a:rPr>
              <a:t>    &lt;p&gt;Double-click on me and I'll disappear.&lt;/p&gt;</a:t>
            </a:r>
          </a:p>
          <a:p>
            <a:r>
              <a:rPr lang="en-US" dirty="0">
                <a:solidFill>
                  <a:srgbClr val="FFFF00"/>
                </a:solidFill>
              </a:rPr>
              <a:t>    &lt;p&gt;Double-click on me and I'll disappear.&lt;/p&gt;</a:t>
            </a:r>
          </a:p>
          <a:p>
            <a:r>
              <a:rPr lang="en-US" dirty="0">
                <a:solidFill>
                  <a:srgbClr val="FFFF00"/>
                </a:solidFill>
              </a:rPr>
              <a:t>&lt;/body</a:t>
            </a:r>
            <a:r>
              <a:rPr lang="en-US" dirty="0" smtClean="0">
                <a:solidFill>
                  <a:srgbClr val="FFFF00"/>
                </a:solidFill>
              </a:rPr>
              <a:t>&gt; &lt;/</a:t>
            </a:r>
            <a:r>
              <a:rPr lang="en-US" dirty="0">
                <a:solidFill>
                  <a:srgbClr val="FFFF00"/>
                </a:solidFill>
              </a:rPr>
              <a:t>html&gt;</a:t>
            </a:r>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2511477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50206" cy="5909310"/>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sz="2100" dirty="0">
                <a:solidFill>
                  <a:srgbClr val="FFFF00"/>
                </a:solidFill>
              </a:rPr>
              <a:t>-Types of </a:t>
            </a:r>
            <a:r>
              <a:rPr lang="en-US" sz="2100" dirty="0" smtClean="0">
                <a:solidFill>
                  <a:srgbClr val="FFFF00"/>
                </a:solidFill>
              </a:rPr>
              <a:t>Java-Script Comments:</a:t>
            </a:r>
            <a:endParaRPr lang="en-US" sz="2100" dirty="0">
              <a:solidFill>
                <a:srgbClr val="FFFF00"/>
              </a:solidFill>
            </a:endParaRPr>
          </a:p>
          <a:p>
            <a:r>
              <a:rPr lang="en-US" dirty="0"/>
              <a:t>There are two types of comments in </a:t>
            </a:r>
            <a:r>
              <a:rPr lang="en-US" dirty="0" smtClean="0"/>
              <a:t>Java-Script.</a:t>
            </a:r>
            <a:endParaRPr lang="en-US" dirty="0"/>
          </a:p>
          <a:p>
            <a:r>
              <a:rPr lang="en-US" dirty="0"/>
              <a:t>Single-line </a:t>
            </a:r>
            <a:r>
              <a:rPr lang="en-US" dirty="0" smtClean="0"/>
              <a:t>Comment &amp; Multi-line </a:t>
            </a:r>
            <a:r>
              <a:rPr lang="en-US" dirty="0"/>
              <a:t>Comment</a:t>
            </a:r>
          </a:p>
          <a:p>
            <a:r>
              <a:rPr lang="en-US" dirty="0" smtClean="0">
                <a:solidFill>
                  <a:srgbClr val="FFFF00"/>
                </a:solidFill>
              </a:rPr>
              <a:t>1) </a:t>
            </a:r>
            <a:r>
              <a:rPr lang="en-US" sz="2100" dirty="0" smtClean="0">
                <a:solidFill>
                  <a:srgbClr val="FFFF00"/>
                </a:solidFill>
              </a:rPr>
              <a:t>Java-Script </a:t>
            </a:r>
            <a:r>
              <a:rPr lang="en-US" sz="2100" dirty="0">
                <a:solidFill>
                  <a:srgbClr val="FFFF00"/>
                </a:solidFill>
              </a:rPr>
              <a:t>Single line Comment</a:t>
            </a:r>
          </a:p>
          <a:p>
            <a:r>
              <a:rPr lang="en-US" dirty="0"/>
              <a:t>It is represented by double forward slashes (//). It can be used before and after the statement.</a:t>
            </a:r>
          </a:p>
          <a:p>
            <a:r>
              <a:rPr lang="en-US" b="1" dirty="0"/>
              <a:t>&lt;script&gt;</a:t>
            </a:r>
            <a:r>
              <a:rPr lang="en-US" dirty="0"/>
              <a:t>  </a:t>
            </a:r>
          </a:p>
          <a:p>
            <a:r>
              <a:rPr lang="en-US" dirty="0"/>
              <a:t>// It is single line comment  </a:t>
            </a:r>
          </a:p>
          <a:p>
            <a:r>
              <a:rPr lang="en-US" dirty="0" err="1"/>
              <a:t>document.write</a:t>
            </a:r>
            <a:r>
              <a:rPr lang="en-US" dirty="0"/>
              <a:t>("hello </a:t>
            </a:r>
            <a:r>
              <a:rPr lang="en-US" dirty="0" smtClean="0"/>
              <a:t>Java-Script");</a:t>
            </a:r>
            <a:r>
              <a:rPr lang="en-US" dirty="0"/>
              <a:t>  </a:t>
            </a:r>
          </a:p>
          <a:p>
            <a:r>
              <a:rPr lang="en-US" b="1" dirty="0"/>
              <a:t>&lt;/script&gt;</a:t>
            </a:r>
            <a:r>
              <a:rPr lang="en-US" dirty="0"/>
              <a:t>  </a:t>
            </a:r>
          </a:p>
          <a:p>
            <a:endParaRPr lang="en-US" sz="2100" dirty="0">
              <a:solidFill>
                <a:srgbClr val="FFFF00"/>
              </a:solidFill>
            </a:endParaRPr>
          </a:p>
          <a:p>
            <a:r>
              <a:rPr lang="en-US" sz="2100" dirty="0">
                <a:solidFill>
                  <a:srgbClr val="FFFF00"/>
                </a:solidFill>
              </a:rPr>
              <a:t>2) </a:t>
            </a:r>
            <a:r>
              <a:rPr lang="en-US" sz="2100" dirty="0" smtClean="0">
                <a:solidFill>
                  <a:srgbClr val="FFFF00"/>
                </a:solidFill>
              </a:rPr>
              <a:t>Java-Script </a:t>
            </a:r>
            <a:r>
              <a:rPr lang="en-US" sz="2100" dirty="0">
                <a:solidFill>
                  <a:srgbClr val="FFFF00"/>
                </a:solidFill>
              </a:rPr>
              <a:t>Multi line Comment</a:t>
            </a:r>
          </a:p>
          <a:p>
            <a:r>
              <a:rPr lang="en-US" dirty="0"/>
              <a:t>It can be used to add single as well as multi line comments. So, it is more convenient</a:t>
            </a:r>
            <a:r>
              <a:rPr lang="en-US" dirty="0" smtClean="0"/>
              <a:t>.</a:t>
            </a:r>
          </a:p>
          <a:p>
            <a:r>
              <a:rPr lang="en-US" dirty="0" smtClean="0"/>
              <a:t>&lt;</a:t>
            </a:r>
            <a:r>
              <a:rPr lang="en-US" b="1" dirty="0"/>
              <a:t>script&gt;</a:t>
            </a:r>
            <a:r>
              <a:rPr lang="en-US" dirty="0"/>
              <a:t>  </a:t>
            </a:r>
          </a:p>
          <a:p>
            <a:r>
              <a:rPr lang="en-US" dirty="0"/>
              <a:t>/* It is multi line comment.  </a:t>
            </a:r>
          </a:p>
          <a:p>
            <a:r>
              <a:rPr lang="en-US" dirty="0"/>
              <a:t>It will not be displayed */  </a:t>
            </a:r>
          </a:p>
          <a:p>
            <a:r>
              <a:rPr lang="en-US" dirty="0" err="1"/>
              <a:t>document.write</a:t>
            </a:r>
            <a:r>
              <a:rPr lang="en-US" dirty="0"/>
              <a:t>("example of </a:t>
            </a:r>
            <a:r>
              <a:rPr lang="en-US" dirty="0" smtClean="0"/>
              <a:t>Java-Script</a:t>
            </a:r>
            <a:r>
              <a:rPr lang="en-US" dirty="0"/>
              <a:t> multiline comment");  </a:t>
            </a:r>
          </a:p>
          <a:p>
            <a:r>
              <a:rPr lang="en-US" b="1" dirty="0"/>
              <a:t>&lt;/script&gt;</a:t>
            </a:r>
            <a:r>
              <a:rPr lang="en-US" dirty="0"/>
              <a:t>  </a:t>
            </a:r>
          </a:p>
        </p:txBody>
      </p:sp>
    </p:spTree>
    <p:extLst>
      <p:ext uri="{BB962C8B-B14F-4D97-AF65-F5344CB8AC3E}">
        <p14:creationId xmlns:p14="http://schemas.microsoft.com/office/powerpoint/2010/main" val="19232455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232475"/>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sz="2400" b="1" dirty="0" smtClean="0"/>
              <a:t>Examples of </a:t>
            </a:r>
            <a:r>
              <a:rPr lang="en-US" sz="2400" b="1" dirty="0" err="1" smtClean="0"/>
              <a:t>jQuery</a:t>
            </a:r>
            <a:r>
              <a:rPr lang="en-US" sz="2400" b="1" dirty="0" smtClean="0"/>
              <a:t>:</a:t>
            </a:r>
          </a:p>
          <a:p>
            <a:pPr fontAlgn="base"/>
            <a:r>
              <a:rPr lang="en-US" sz="2400" dirty="0" err="1"/>
              <a:t>jQuery</a:t>
            </a:r>
            <a:r>
              <a:rPr lang="en-US" sz="2400" dirty="0"/>
              <a:t> Fading Effects</a:t>
            </a:r>
          </a:p>
          <a:p>
            <a:r>
              <a:rPr lang="en-US" sz="2400" dirty="0">
                <a:hlinkClick r:id="rId2"/>
              </a:rPr>
              <a:t>Creating fade-in and fade-out effect in </a:t>
            </a:r>
            <a:r>
              <a:rPr lang="en-US" sz="2400" dirty="0" err="1">
                <a:hlinkClick r:id="rId2"/>
              </a:rPr>
              <a:t>jQuery</a:t>
            </a:r>
            <a:endParaRPr lang="en-US" sz="2400" dirty="0"/>
          </a:p>
          <a:p>
            <a:r>
              <a:rPr lang="en-US" sz="2400" dirty="0">
                <a:hlinkClick r:id="rId3"/>
              </a:rPr>
              <a:t>Setting the duration of fading effect in </a:t>
            </a:r>
            <a:r>
              <a:rPr lang="en-US" sz="2400" dirty="0" err="1">
                <a:hlinkClick r:id="rId3"/>
              </a:rPr>
              <a:t>jQuery</a:t>
            </a:r>
            <a:endParaRPr lang="en-US" sz="2400" dirty="0"/>
          </a:p>
          <a:p>
            <a:r>
              <a:rPr lang="en-US" sz="2400" dirty="0">
                <a:hlinkClick r:id="rId4"/>
              </a:rPr>
              <a:t>Creating fade toggle effect in </a:t>
            </a:r>
            <a:r>
              <a:rPr lang="en-US" sz="2400" dirty="0" err="1">
                <a:hlinkClick r:id="rId4"/>
              </a:rPr>
              <a:t>jQuery</a:t>
            </a:r>
            <a:endParaRPr lang="en-US" sz="2400" dirty="0"/>
          </a:p>
          <a:p>
            <a:r>
              <a:rPr lang="en-US" sz="2400" dirty="0">
                <a:hlinkClick r:id="rId5"/>
              </a:rPr>
              <a:t>Setting the duration of fade toggle effect in </a:t>
            </a:r>
            <a:r>
              <a:rPr lang="en-US" sz="2400" dirty="0" err="1">
                <a:hlinkClick r:id="rId5"/>
              </a:rPr>
              <a:t>jQuery</a:t>
            </a:r>
            <a:endParaRPr lang="en-US" sz="2400" dirty="0"/>
          </a:p>
          <a:p>
            <a:r>
              <a:rPr lang="en-US" sz="2400" dirty="0">
                <a:hlinkClick r:id="rId6"/>
              </a:rPr>
              <a:t>Fading elements to a certain opacity in </a:t>
            </a:r>
            <a:r>
              <a:rPr lang="en-US" sz="2400" dirty="0" err="1" smtClean="0">
                <a:hlinkClick r:id="rId6"/>
              </a:rPr>
              <a:t>jQuery</a:t>
            </a:r>
            <a:endParaRPr lang="en-US" sz="2400" dirty="0" smtClean="0"/>
          </a:p>
          <a:p>
            <a:endParaRPr lang="en-US" sz="2400" dirty="0"/>
          </a:p>
          <a:p>
            <a:endParaRPr lang="en-US" sz="2400" dirty="0" smtClean="0"/>
          </a:p>
          <a:p>
            <a:r>
              <a:rPr lang="en-US" sz="2400" dirty="0"/>
              <a:t>https://www.tutorialrepublic.com/jquery-examples.php</a:t>
            </a:r>
          </a:p>
          <a:p>
            <a:endParaRPr lang="en-US" sz="2400" dirty="0" smtClean="0"/>
          </a:p>
          <a:p>
            <a:r>
              <a:rPr lang="en-US" dirty="0"/>
              <a:t/>
            </a:r>
            <a:br>
              <a:rPr lang="en-US" dirty="0"/>
            </a:br>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36431406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88640"/>
            <a:ext cx="8429684" cy="6647974"/>
          </a:xfrm>
          <a:prstGeom prst="rect">
            <a:avLst/>
          </a:prstGeom>
          <a:noFill/>
        </p:spPr>
        <p:txBody>
          <a:bodyPr wrap="square" rtlCol="0">
            <a:spAutoFit/>
          </a:bodyPr>
          <a:lstStyle/>
          <a:p>
            <a:r>
              <a:rPr lang="en-IN" sz="1200" dirty="0" smtClean="0">
                <a:solidFill>
                  <a:srgbClr val="FFFF00"/>
                </a:solidFill>
              </a:rPr>
              <a:t>Unit 02: </a:t>
            </a:r>
            <a:r>
              <a:rPr lang="en-US" sz="1200" dirty="0"/>
              <a:t>Client-Side Technologies: </a:t>
            </a:r>
            <a:r>
              <a:rPr lang="en-US" sz="1200" dirty="0" smtClean="0"/>
              <a:t>Java-Script </a:t>
            </a:r>
            <a:r>
              <a:rPr lang="en-US" sz="1200" dirty="0"/>
              <a:t>and DOM </a:t>
            </a:r>
            <a:endParaRPr lang="en-US" sz="1200" dirty="0" smtClean="0"/>
          </a:p>
          <a:p>
            <a:r>
              <a:rPr lang="en-US" sz="2400" b="1" dirty="0" smtClean="0">
                <a:solidFill>
                  <a:srgbClr val="FFFF00"/>
                </a:solidFill>
              </a:rPr>
              <a:t>Overview </a:t>
            </a:r>
            <a:r>
              <a:rPr lang="en-US" sz="2400" b="1" dirty="0" smtClean="0">
                <a:solidFill>
                  <a:srgbClr val="FFFF00"/>
                </a:solidFill>
              </a:rPr>
              <a:t>of </a:t>
            </a:r>
            <a:r>
              <a:rPr lang="en-US" sz="2400" b="1" dirty="0" err="1">
                <a:solidFill>
                  <a:srgbClr val="FFFF00"/>
                </a:solidFill>
              </a:rPr>
              <a:t>AngularJS</a:t>
            </a:r>
            <a:r>
              <a:rPr lang="en-US" sz="2400" b="1" dirty="0">
                <a:solidFill>
                  <a:srgbClr val="FFFF00"/>
                </a:solidFill>
              </a:rPr>
              <a:t> </a:t>
            </a:r>
            <a:r>
              <a:rPr lang="en-US" sz="2400" b="1" dirty="0" smtClean="0">
                <a:solidFill>
                  <a:srgbClr val="FFFF00"/>
                </a:solidFill>
              </a:rPr>
              <a:t>:</a:t>
            </a:r>
            <a:endParaRPr lang="en-US" sz="2400" b="1" dirty="0">
              <a:solidFill>
                <a:srgbClr val="FFFF00"/>
              </a:solidFill>
            </a:endParaRPr>
          </a:p>
          <a:p>
            <a:r>
              <a:rPr lang="en-US" sz="2700" b="1" dirty="0" smtClean="0"/>
              <a:t>-</a:t>
            </a:r>
            <a:r>
              <a:rPr lang="en-US" sz="2700" b="1" dirty="0" err="1" smtClean="0"/>
              <a:t>AngularJS</a:t>
            </a:r>
            <a:r>
              <a:rPr lang="en-US" sz="2700" b="1" dirty="0"/>
              <a:t> </a:t>
            </a:r>
            <a:r>
              <a:rPr lang="en-US" sz="2700" dirty="0"/>
              <a:t>is a </a:t>
            </a:r>
            <a:r>
              <a:rPr lang="en-US" sz="2700" dirty="0" err="1"/>
              <a:t>Javascript</a:t>
            </a:r>
            <a:r>
              <a:rPr lang="en-US" sz="2700" dirty="0"/>
              <a:t> open-source front-end structural framework that is mainly used to develop single-page web applications(SPAs). </a:t>
            </a:r>
            <a:endParaRPr lang="en-US" sz="2700" dirty="0" smtClean="0"/>
          </a:p>
          <a:p>
            <a:r>
              <a:rPr lang="en-US" sz="2700" dirty="0"/>
              <a:t>-</a:t>
            </a:r>
            <a:r>
              <a:rPr lang="en-US" sz="2700" dirty="0" smtClean="0"/>
              <a:t>It </a:t>
            </a:r>
            <a:r>
              <a:rPr lang="en-US" sz="2700" dirty="0"/>
              <a:t>is a continuously growing and expanding framework which provides better ways for developing web applications. </a:t>
            </a:r>
            <a:endParaRPr lang="en-US" sz="2700" dirty="0" smtClean="0"/>
          </a:p>
          <a:p>
            <a:r>
              <a:rPr lang="en-US" sz="2700" dirty="0"/>
              <a:t>-</a:t>
            </a:r>
            <a:r>
              <a:rPr lang="en-US" sz="2700" dirty="0" smtClean="0"/>
              <a:t>It </a:t>
            </a:r>
            <a:r>
              <a:rPr lang="en-US" sz="2700" dirty="0"/>
              <a:t>changes the static HTML to dynamic HTML. Its features like dynamic binding and dependency injection eliminate the need for code that we have to write otherwise</a:t>
            </a:r>
            <a:r>
              <a:rPr lang="en-US" sz="2700" dirty="0" smtClean="0"/>
              <a:t>.</a:t>
            </a:r>
          </a:p>
          <a:p>
            <a:r>
              <a:rPr lang="en-US" sz="2700" dirty="0" smtClean="0">
                <a:solidFill>
                  <a:srgbClr val="FFFF00"/>
                </a:solidFill>
              </a:rPr>
              <a:t>-</a:t>
            </a:r>
            <a:r>
              <a:rPr lang="en-US" sz="2700" dirty="0"/>
              <a:t>It was maintained mainly by </a:t>
            </a:r>
            <a:r>
              <a:rPr lang="en-US" sz="2700" dirty="0">
                <a:hlinkClick r:id="rId2" tooltip="Google"/>
              </a:rPr>
              <a:t>Google</a:t>
            </a:r>
            <a:r>
              <a:rPr lang="en-US" sz="2700" dirty="0"/>
              <a:t> and a community of individuals and corporations.</a:t>
            </a:r>
            <a:endParaRPr lang="en-US" sz="2700" dirty="0"/>
          </a:p>
          <a:p>
            <a:r>
              <a:rPr lang="en-US" sz="2700" dirty="0" smtClean="0"/>
              <a:t>-It </a:t>
            </a:r>
            <a:r>
              <a:rPr lang="en-US" sz="2700" dirty="0"/>
              <a:t>is an excellent framework for building single phase applications and line of business applications</a:t>
            </a:r>
            <a:r>
              <a:rPr lang="en-US" sz="2700" dirty="0" smtClean="0"/>
              <a:t>.</a:t>
            </a:r>
            <a:endParaRPr lang="en-US" sz="2700" dirty="0" smtClean="0"/>
          </a:p>
        </p:txBody>
      </p:sp>
    </p:spTree>
    <p:extLst>
      <p:ext uri="{BB962C8B-B14F-4D97-AF65-F5344CB8AC3E}">
        <p14:creationId xmlns:p14="http://schemas.microsoft.com/office/powerpoint/2010/main" val="2698831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179512" y="357166"/>
            <a:ext cx="8822214" cy="5863144"/>
          </a:xfrm>
          <a:prstGeom prst="rect">
            <a:avLst/>
          </a:prstGeom>
          <a:noFill/>
        </p:spPr>
        <p:txBody>
          <a:bodyPr wrap="square" rtlCol="0">
            <a:spAutoFit/>
          </a:bodyPr>
          <a:lstStyle/>
          <a:p>
            <a:r>
              <a:rPr lang="en-IN" sz="1200" dirty="0" smtClean="0">
                <a:solidFill>
                  <a:srgbClr val="FFFF00"/>
                </a:solidFill>
              </a:rPr>
              <a:t>Unit 02: </a:t>
            </a:r>
            <a:r>
              <a:rPr lang="en-US" sz="1200" dirty="0"/>
              <a:t>Client-Side Technologies: </a:t>
            </a:r>
            <a:r>
              <a:rPr lang="en-US" sz="1200" dirty="0" smtClean="0"/>
              <a:t>Java-Script </a:t>
            </a:r>
            <a:r>
              <a:rPr lang="en-US" sz="1200" dirty="0"/>
              <a:t>and DOM </a:t>
            </a:r>
            <a:endParaRPr lang="en-US" sz="1200" dirty="0" smtClean="0"/>
          </a:p>
          <a:p>
            <a:r>
              <a:rPr lang="en-US" dirty="0" smtClean="0">
                <a:solidFill>
                  <a:srgbClr val="FFFF00"/>
                </a:solidFill>
              </a:rPr>
              <a:t>Advantage </a:t>
            </a:r>
            <a:r>
              <a:rPr lang="en-US" dirty="0">
                <a:solidFill>
                  <a:srgbClr val="FFFF00"/>
                </a:solidFill>
              </a:rPr>
              <a:t>of </a:t>
            </a:r>
            <a:r>
              <a:rPr lang="en-US" dirty="0" err="1" smtClean="0">
                <a:solidFill>
                  <a:srgbClr val="FFFF00"/>
                </a:solidFill>
              </a:rPr>
              <a:t>AngularJS</a:t>
            </a:r>
            <a:r>
              <a:rPr lang="en-US" dirty="0" smtClean="0">
                <a:solidFill>
                  <a:srgbClr val="FFFF00"/>
                </a:solidFill>
              </a:rPr>
              <a:t>:</a:t>
            </a:r>
          </a:p>
          <a:p>
            <a:r>
              <a:rPr lang="en-US" dirty="0" smtClean="0">
                <a:solidFill>
                  <a:srgbClr val="FFFF00"/>
                </a:solidFill>
              </a:rPr>
              <a:t>1)Easy </a:t>
            </a:r>
            <a:r>
              <a:rPr lang="en-US" dirty="0">
                <a:solidFill>
                  <a:srgbClr val="FFFF00"/>
                </a:solidFill>
              </a:rPr>
              <a:t>to Learn:</a:t>
            </a:r>
          </a:p>
          <a:p>
            <a:r>
              <a:rPr lang="en-US" dirty="0" smtClean="0"/>
              <a:t>- People </a:t>
            </a:r>
            <a:r>
              <a:rPr lang="en-US" dirty="0"/>
              <a:t>with knowledge of HTML, JavaScript and CSS can easily learn </a:t>
            </a:r>
            <a:r>
              <a:rPr lang="en-US" dirty="0" err="1"/>
              <a:t>AngularJS</a:t>
            </a:r>
            <a:endParaRPr lang="en-US" dirty="0"/>
          </a:p>
          <a:p>
            <a:r>
              <a:rPr lang="en-US" dirty="0" smtClean="0">
                <a:solidFill>
                  <a:srgbClr val="FFFF00"/>
                </a:solidFill>
              </a:rPr>
              <a:t>2)Testing</a:t>
            </a:r>
            <a:r>
              <a:rPr lang="en-US" dirty="0">
                <a:solidFill>
                  <a:srgbClr val="FFFF00"/>
                </a:solidFill>
              </a:rPr>
              <a:t>:</a:t>
            </a:r>
          </a:p>
          <a:p>
            <a:r>
              <a:rPr lang="en-US" dirty="0" smtClean="0"/>
              <a:t>-</a:t>
            </a:r>
            <a:r>
              <a:rPr lang="en-US" dirty="0"/>
              <a:t> Angular JS is designed in a way that we can test right from the start. So, it is very easy to test any of its components through unit testing and end-to-end testing.</a:t>
            </a:r>
          </a:p>
          <a:p>
            <a:r>
              <a:rPr lang="en-US" b="1" dirty="0" smtClean="0">
                <a:solidFill>
                  <a:srgbClr val="FFFF00"/>
                </a:solidFill>
              </a:rPr>
              <a:t>3)Model </a:t>
            </a:r>
            <a:r>
              <a:rPr lang="en-US" b="1" dirty="0">
                <a:solidFill>
                  <a:srgbClr val="FFFF00"/>
                </a:solidFill>
              </a:rPr>
              <a:t>View Controller</a:t>
            </a:r>
            <a:r>
              <a:rPr lang="en-US" b="1" dirty="0" smtClean="0"/>
              <a:t>:</a:t>
            </a:r>
          </a:p>
          <a:p>
            <a:r>
              <a:rPr lang="en-US" dirty="0" smtClean="0"/>
              <a:t>-</a:t>
            </a:r>
            <a:r>
              <a:rPr lang="en-US" dirty="0"/>
              <a:t> </a:t>
            </a:r>
            <a:r>
              <a:rPr lang="en-US" dirty="0" smtClean="0"/>
              <a:t>You </a:t>
            </a:r>
            <a:r>
              <a:rPr lang="en-US" dirty="0"/>
              <a:t>just have to split your application code into MVC components i.e. Model, View and the Controller.</a:t>
            </a:r>
          </a:p>
          <a:p>
            <a:r>
              <a:rPr lang="en-US" dirty="0" smtClean="0">
                <a:solidFill>
                  <a:srgbClr val="FFFF00"/>
                </a:solidFill>
              </a:rPr>
              <a:t>4) </a:t>
            </a:r>
            <a:r>
              <a:rPr lang="en-US" b="1" dirty="0">
                <a:solidFill>
                  <a:srgbClr val="FFFF00"/>
                </a:solidFill>
              </a:rPr>
              <a:t>It has a Two-Way Binding Feature</a:t>
            </a:r>
            <a:r>
              <a:rPr lang="en-US" b="1" dirty="0"/>
              <a:t>:</a:t>
            </a:r>
            <a:endParaRPr lang="en-US" dirty="0"/>
          </a:p>
          <a:p>
            <a:r>
              <a:rPr lang="en-US" dirty="0" smtClean="0"/>
              <a:t>- </a:t>
            </a:r>
            <a:r>
              <a:rPr lang="en-US" dirty="0" err="1" smtClean="0"/>
              <a:t>AngularJS</a:t>
            </a:r>
            <a:r>
              <a:rPr lang="en-US" dirty="0" smtClean="0"/>
              <a:t> </a:t>
            </a:r>
            <a:r>
              <a:rPr lang="en-US" dirty="0"/>
              <a:t>allows for an immediate synchronization between the view and the model. </a:t>
            </a:r>
            <a:endParaRPr lang="en-US" dirty="0" smtClean="0"/>
          </a:p>
          <a:p>
            <a:r>
              <a:rPr lang="en-US" dirty="0" smtClean="0"/>
              <a:t>	1)If </a:t>
            </a:r>
            <a:r>
              <a:rPr lang="en-US" dirty="0"/>
              <a:t>any data is altered in the model, it reflects in the view. </a:t>
            </a:r>
            <a:endParaRPr lang="en-US" dirty="0" smtClean="0"/>
          </a:p>
          <a:p>
            <a:r>
              <a:rPr lang="en-US" dirty="0" smtClean="0"/>
              <a:t>	2)When </a:t>
            </a:r>
            <a:r>
              <a:rPr lang="en-US" dirty="0"/>
              <a:t>changes are made in the view data, the model is revised accordingly. </a:t>
            </a:r>
            <a:endParaRPr lang="en-US" dirty="0" smtClean="0"/>
          </a:p>
          <a:p>
            <a:r>
              <a:rPr lang="en-US" b="1" dirty="0" smtClean="0">
                <a:solidFill>
                  <a:srgbClr val="FFFF00"/>
                </a:solidFill>
              </a:rPr>
              <a:t>5)Supports </a:t>
            </a:r>
            <a:r>
              <a:rPr lang="en-US" b="1" dirty="0">
                <a:solidFill>
                  <a:srgbClr val="FFFF00"/>
                </a:solidFill>
              </a:rPr>
              <a:t>SPA features</a:t>
            </a:r>
            <a:r>
              <a:rPr lang="en-US" b="1" dirty="0"/>
              <a:t>:</a:t>
            </a:r>
            <a:endParaRPr lang="en-US" dirty="0"/>
          </a:p>
          <a:p>
            <a:r>
              <a:rPr lang="en-US" dirty="0" smtClean="0"/>
              <a:t>-The </a:t>
            </a:r>
            <a:r>
              <a:rPr lang="en-US" dirty="0"/>
              <a:t>main motive for developing single-page applications is a faster website transition. </a:t>
            </a:r>
            <a:endParaRPr lang="en-US" dirty="0" smtClean="0"/>
          </a:p>
          <a:p>
            <a:r>
              <a:rPr lang="en-US" dirty="0"/>
              <a:t> </a:t>
            </a:r>
            <a:r>
              <a:rPr lang="en-US" dirty="0" smtClean="0"/>
              <a:t>   </a:t>
            </a:r>
            <a:r>
              <a:rPr lang="en-US" dirty="0" smtClean="0">
                <a:solidFill>
                  <a:srgbClr val="FFFF00"/>
                </a:solidFill>
              </a:rPr>
              <a:t>HOW:</a:t>
            </a:r>
            <a:endParaRPr lang="en-US" dirty="0">
              <a:solidFill>
                <a:srgbClr val="FFFF00"/>
              </a:solidFill>
            </a:endParaRPr>
          </a:p>
          <a:p>
            <a:r>
              <a:rPr lang="en-US" dirty="0"/>
              <a:t> A website will communicate with the web browser by dynamically replacing the existing web page with new Web server data, instead of the browser’s default method of loading completely new pages</a:t>
            </a:r>
            <a:r>
              <a:rPr lang="en-US" dirty="0" smtClean="0"/>
              <a:t>.</a:t>
            </a:r>
          </a:p>
          <a:p>
            <a:r>
              <a:rPr lang="en-US" sz="2400" dirty="0">
                <a:solidFill>
                  <a:srgbClr val="FFFF00"/>
                </a:solidFill>
              </a:rPr>
              <a:t>This is referred to as a Single Page Application (SPA).</a:t>
            </a:r>
            <a:endParaRPr lang="en-IN" sz="2100" dirty="0" smtClean="0">
              <a:solidFill>
                <a:srgbClr val="FFFF00"/>
              </a:solidFill>
            </a:endParaRPr>
          </a:p>
        </p:txBody>
      </p:sp>
    </p:spTree>
    <p:extLst>
      <p:ext uri="{BB962C8B-B14F-4D97-AF65-F5344CB8AC3E}">
        <p14:creationId xmlns:p14="http://schemas.microsoft.com/office/powerpoint/2010/main" val="6356365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3862596"/>
          </a:xfrm>
          <a:prstGeom prst="rect">
            <a:avLst/>
          </a:prstGeom>
          <a:noFill/>
        </p:spPr>
        <p:txBody>
          <a:bodyPr wrap="square" rtlCol="0">
            <a:spAutoFit/>
          </a:bodyPr>
          <a:lstStyle/>
          <a:p>
            <a:r>
              <a:rPr lang="en-IN" sz="1200" dirty="0" smtClean="0">
                <a:solidFill>
                  <a:srgbClr val="FFFF00"/>
                </a:solidFill>
              </a:rPr>
              <a:t>Unit 02: </a:t>
            </a:r>
            <a:r>
              <a:rPr lang="en-US" sz="1200" dirty="0"/>
              <a:t>Client-Side Technologies: </a:t>
            </a:r>
            <a:r>
              <a:rPr lang="en-US" sz="1200" dirty="0" smtClean="0"/>
              <a:t>Java-Script </a:t>
            </a:r>
            <a:r>
              <a:rPr lang="en-US" sz="1200" dirty="0"/>
              <a:t>and DOM </a:t>
            </a:r>
            <a:endParaRPr lang="en-US" sz="1200" dirty="0" smtClean="0"/>
          </a:p>
          <a:p>
            <a:endParaRPr lang="en-US" dirty="0" smtClean="0">
              <a:solidFill>
                <a:srgbClr val="FFFF00"/>
              </a:solidFill>
            </a:endParaRPr>
          </a:p>
          <a:p>
            <a:r>
              <a:rPr lang="en-US" sz="2000" b="1" dirty="0" smtClean="0">
                <a:solidFill>
                  <a:srgbClr val="FFFF00"/>
                </a:solidFill>
              </a:rPr>
              <a:t>6) Dependency </a:t>
            </a:r>
            <a:r>
              <a:rPr lang="en-US" sz="2000" b="1" dirty="0">
                <a:solidFill>
                  <a:srgbClr val="FFFF00"/>
                </a:solidFill>
              </a:rPr>
              <a:t>Injection (DI</a:t>
            </a:r>
            <a:r>
              <a:rPr lang="en-US" sz="2000" b="1" dirty="0" smtClean="0">
                <a:solidFill>
                  <a:srgbClr val="FFFF00"/>
                </a:solidFill>
              </a:rPr>
              <a:t>):</a:t>
            </a:r>
            <a:endParaRPr lang="en-US" sz="2000" b="1" dirty="0" smtClean="0">
              <a:solidFill>
                <a:srgbClr val="FFFF00"/>
              </a:solidFill>
            </a:endParaRPr>
          </a:p>
          <a:p>
            <a:r>
              <a:rPr lang="en-US" sz="2400" dirty="0" smtClean="0"/>
              <a:t>-</a:t>
            </a:r>
            <a:r>
              <a:rPr lang="en-US" sz="2000" dirty="0" smtClean="0"/>
              <a:t>Dependency </a:t>
            </a:r>
            <a:r>
              <a:rPr lang="en-US" sz="2000" dirty="0"/>
              <a:t>Injection (DI) is a software design pattern that deals with how components get hold of their dependencies.</a:t>
            </a:r>
          </a:p>
          <a:p>
            <a:r>
              <a:rPr lang="en-US" sz="2000" dirty="0" smtClean="0"/>
              <a:t>-The </a:t>
            </a:r>
            <a:r>
              <a:rPr lang="en-US" sz="2000" dirty="0" err="1"/>
              <a:t>AngularJS</a:t>
            </a:r>
            <a:r>
              <a:rPr lang="en-US" sz="2000" dirty="0"/>
              <a:t> injector subsystem is in charge of creating components, resolving their dependencies, and providing them to other components as requested.</a:t>
            </a:r>
          </a:p>
          <a:p>
            <a:endParaRPr lang="en-US" dirty="0" smtClean="0">
              <a:solidFill>
                <a:srgbClr val="FFFF00"/>
              </a:solidFill>
            </a:endParaRPr>
          </a:p>
          <a:p>
            <a:r>
              <a:rPr lang="en-US" dirty="0" smtClean="0">
                <a:solidFill>
                  <a:srgbClr val="FFFF00"/>
                </a:solidFill>
              </a:rPr>
              <a:t>-</a:t>
            </a: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34689939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3370153"/>
          </a:xfrm>
          <a:prstGeom prst="rect">
            <a:avLst/>
          </a:prstGeom>
          <a:noFill/>
        </p:spPr>
        <p:txBody>
          <a:bodyPr wrap="square" rtlCol="0">
            <a:spAutoFit/>
          </a:bodyPr>
          <a:lstStyle/>
          <a:p>
            <a:r>
              <a:rPr lang="en-IN" sz="1200" dirty="0" smtClean="0">
                <a:solidFill>
                  <a:srgbClr val="FFFF00"/>
                </a:solidFill>
              </a:rPr>
              <a:t>Unit 02: </a:t>
            </a:r>
            <a:r>
              <a:rPr lang="en-US" sz="1200" dirty="0"/>
              <a:t>Client-Side Technologies: </a:t>
            </a:r>
            <a:r>
              <a:rPr lang="en-US" sz="1200" dirty="0" smtClean="0"/>
              <a:t>Java-Script </a:t>
            </a:r>
            <a:r>
              <a:rPr lang="en-US" sz="1200" dirty="0"/>
              <a:t>and DOM </a:t>
            </a:r>
            <a:endParaRPr lang="en-US" sz="1200" dirty="0" smtClean="0"/>
          </a:p>
          <a:p>
            <a:endParaRPr lang="en-US" dirty="0" smtClean="0">
              <a:solidFill>
                <a:srgbClr val="FFFF00"/>
              </a:solidFill>
            </a:endParaRPr>
          </a:p>
          <a:p>
            <a:r>
              <a:rPr lang="en-US" dirty="0" smtClean="0"/>
              <a:t> </a:t>
            </a:r>
            <a:r>
              <a:rPr lang="en-US" dirty="0" err="1">
                <a:solidFill>
                  <a:srgbClr val="FFFF00"/>
                </a:solidFill>
              </a:rPr>
              <a:t>AngularJS</a:t>
            </a:r>
            <a:r>
              <a:rPr lang="en-US" dirty="0">
                <a:solidFill>
                  <a:srgbClr val="FFFF00"/>
                </a:solidFill>
              </a:rPr>
              <a:t> MVC </a:t>
            </a:r>
            <a:r>
              <a:rPr lang="en-US" dirty="0" smtClean="0">
                <a:solidFill>
                  <a:srgbClr val="FFFF00"/>
                </a:solidFill>
              </a:rPr>
              <a:t>Architecture:</a:t>
            </a:r>
            <a:endParaRPr lang="en-US" dirty="0">
              <a:solidFill>
                <a:srgbClr val="FFFF00"/>
              </a:solidFill>
            </a:endParaRPr>
          </a:p>
          <a:p>
            <a:r>
              <a:rPr lang="en-US" dirty="0" smtClean="0"/>
              <a:t>-MVC </a:t>
            </a:r>
            <a:r>
              <a:rPr lang="en-US" dirty="0"/>
              <a:t>stands for Model View Controller. </a:t>
            </a:r>
            <a:endParaRPr lang="en-US" dirty="0" smtClean="0"/>
          </a:p>
          <a:p>
            <a:r>
              <a:rPr lang="en-US" dirty="0"/>
              <a:t>-</a:t>
            </a:r>
            <a:r>
              <a:rPr lang="en-US" dirty="0" smtClean="0"/>
              <a:t>It </a:t>
            </a:r>
            <a:r>
              <a:rPr lang="en-US" dirty="0"/>
              <a:t>is a software design pattern for developing web applications. It is very popular because it isolates the application logic from the user interface layer and supports separation of concerns</a:t>
            </a:r>
            <a:r>
              <a:rPr lang="en-US" dirty="0" smtClean="0"/>
              <a:t>.</a:t>
            </a:r>
          </a:p>
          <a:p>
            <a:endParaRPr lang="en-US" dirty="0"/>
          </a:p>
          <a:p>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377" y="2348880"/>
            <a:ext cx="5689751" cy="4392488"/>
          </a:xfrm>
          <a:prstGeom prst="rect">
            <a:avLst/>
          </a:prstGeom>
        </p:spPr>
      </p:pic>
    </p:spTree>
    <p:extLst>
      <p:ext uri="{BB962C8B-B14F-4D97-AF65-F5344CB8AC3E}">
        <p14:creationId xmlns:p14="http://schemas.microsoft.com/office/powerpoint/2010/main" val="10811523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7186583"/>
          </a:xfrm>
          <a:prstGeom prst="rect">
            <a:avLst/>
          </a:prstGeom>
          <a:noFill/>
        </p:spPr>
        <p:txBody>
          <a:bodyPr wrap="square" rtlCol="0">
            <a:spAutoFit/>
          </a:bodyPr>
          <a:lstStyle/>
          <a:p>
            <a:r>
              <a:rPr lang="en-IN" sz="1200" dirty="0" smtClean="0">
                <a:solidFill>
                  <a:srgbClr val="FFFF00"/>
                </a:solidFill>
              </a:rPr>
              <a:t>Unit 02: </a:t>
            </a:r>
            <a:r>
              <a:rPr lang="en-US" sz="1200" dirty="0"/>
              <a:t>Client-Side Technologies: </a:t>
            </a:r>
            <a:r>
              <a:rPr lang="en-US" sz="1200" dirty="0" smtClean="0"/>
              <a:t>Java-Script </a:t>
            </a:r>
            <a:r>
              <a:rPr lang="en-US" sz="1200" dirty="0"/>
              <a:t>and DOM </a:t>
            </a:r>
            <a:endParaRPr lang="en-US" sz="1200" dirty="0" smtClean="0"/>
          </a:p>
          <a:p>
            <a:endParaRPr lang="en-US" dirty="0" smtClean="0">
              <a:solidFill>
                <a:srgbClr val="FFFF00"/>
              </a:solidFill>
            </a:endParaRPr>
          </a:p>
          <a:p>
            <a:r>
              <a:rPr lang="en-US" b="1" dirty="0" smtClean="0">
                <a:solidFill>
                  <a:srgbClr val="FFFF00"/>
                </a:solidFill>
              </a:rPr>
              <a:t>S</a:t>
            </a:r>
            <a:r>
              <a:rPr lang="en-US" dirty="0">
                <a:solidFill>
                  <a:srgbClr val="FFFF00"/>
                </a:solidFill>
              </a:rPr>
              <a:t> - </a:t>
            </a:r>
            <a:r>
              <a:rPr lang="en-US" dirty="0" smtClean="0">
                <a:solidFill>
                  <a:srgbClr val="FFFF00"/>
                </a:solidFill>
              </a:rPr>
              <a:t>Single	</a:t>
            </a:r>
          </a:p>
          <a:p>
            <a:r>
              <a:rPr lang="en-US" b="1" dirty="0" smtClean="0">
                <a:solidFill>
                  <a:srgbClr val="FFFF00"/>
                </a:solidFill>
              </a:rPr>
              <a:t>P</a:t>
            </a:r>
            <a:r>
              <a:rPr lang="en-US" dirty="0" smtClean="0">
                <a:solidFill>
                  <a:srgbClr val="FFFF00"/>
                </a:solidFill>
              </a:rPr>
              <a:t> - Page</a:t>
            </a:r>
          </a:p>
          <a:p>
            <a:r>
              <a:rPr lang="en-US" b="1" dirty="0" smtClean="0">
                <a:solidFill>
                  <a:srgbClr val="FFFF00"/>
                </a:solidFill>
              </a:rPr>
              <a:t>A</a:t>
            </a:r>
            <a:r>
              <a:rPr lang="en-US" dirty="0" smtClean="0">
                <a:solidFill>
                  <a:srgbClr val="FFFF00"/>
                </a:solidFill>
              </a:rPr>
              <a:t> – Application</a:t>
            </a:r>
          </a:p>
          <a:p>
            <a:r>
              <a:rPr lang="en-US" dirty="0" smtClean="0"/>
              <a:t>-</a:t>
            </a:r>
            <a:r>
              <a:rPr lang="en-US" sz="2000" dirty="0" smtClean="0"/>
              <a:t>Web </a:t>
            </a:r>
            <a:r>
              <a:rPr lang="en-US" sz="2000" dirty="0"/>
              <a:t>applications have evolved from static website application to dynamic and now it’s changed to single page application.</a:t>
            </a:r>
          </a:p>
          <a:p>
            <a:r>
              <a:rPr lang="en-US" sz="2000" b="1" dirty="0">
                <a:solidFill>
                  <a:srgbClr val="FFFF00"/>
                </a:solidFill>
              </a:rPr>
              <a:t>MVC-Model</a:t>
            </a:r>
            <a:r>
              <a:rPr lang="en-US" sz="2000" b="1" dirty="0"/>
              <a:t> </a:t>
            </a:r>
            <a:r>
              <a:rPr lang="en-US" sz="2000" b="1" dirty="0">
                <a:solidFill>
                  <a:srgbClr val="FFFF00"/>
                </a:solidFill>
              </a:rPr>
              <a:t>View </a:t>
            </a:r>
            <a:r>
              <a:rPr lang="en-US" sz="2000" b="1" dirty="0" smtClean="0">
                <a:solidFill>
                  <a:srgbClr val="FFFF00"/>
                </a:solidFill>
              </a:rPr>
              <a:t>controller :</a:t>
            </a:r>
          </a:p>
          <a:p>
            <a:r>
              <a:rPr lang="en-US" sz="2000" dirty="0" smtClean="0"/>
              <a:t>-Model </a:t>
            </a:r>
            <a:r>
              <a:rPr lang="en-US" sz="2000" dirty="0"/>
              <a:t>view controller is the key concept of mobile or desktop application, and controller is core and the dictator for the MVC concept.</a:t>
            </a:r>
          </a:p>
          <a:p>
            <a:r>
              <a:rPr lang="en-US" sz="2000" b="1" dirty="0" smtClean="0">
                <a:solidFill>
                  <a:srgbClr val="FFFF00"/>
                </a:solidFill>
              </a:rPr>
              <a:t>Model:</a:t>
            </a:r>
          </a:p>
          <a:p>
            <a:r>
              <a:rPr lang="en-US" sz="2000" dirty="0"/>
              <a:t> – Model is the combination of business logic and maintaining data.</a:t>
            </a:r>
          </a:p>
          <a:p>
            <a:r>
              <a:rPr lang="en-US" sz="2000" b="1" dirty="0" smtClean="0">
                <a:solidFill>
                  <a:srgbClr val="FFFF00"/>
                </a:solidFill>
              </a:rPr>
              <a:t>View:</a:t>
            </a:r>
          </a:p>
          <a:p>
            <a:r>
              <a:rPr lang="en-US" sz="2000" dirty="0"/>
              <a:t> - View is the interface for the application, complete interface depended on views. View are dynamic it keeps change based on the user needs, views always communicates with the model to fetch the Data via controller.</a:t>
            </a:r>
          </a:p>
          <a:p>
            <a:r>
              <a:rPr lang="en-US" sz="2000" b="1" dirty="0" smtClean="0">
                <a:solidFill>
                  <a:srgbClr val="FFFF00"/>
                </a:solidFill>
              </a:rPr>
              <a:t>Controller:</a:t>
            </a:r>
          </a:p>
          <a:p>
            <a:r>
              <a:rPr lang="en-US" sz="2000" dirty="0"/>
              <a:t> – controller is key that coordinate or control (interact) between model and views.</a:t>
            </a:r>
          </a:p>
          <a:p>
            <a:r>
              <a:rPr lang="en-US" sz="2000" dirty="0"/>
              <a:t>MVC is design pattern to create light weighted application which interact user-friendly.</a:t>
            </a: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25265272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3801041"/>
          </a:xfrm>
          <a:prstGeom prst="rect">
            <a:avLst/>
          </a:prstGeom>
          <a:noFill/>
        </p:spPr>
        <p:txBody>
          <a:bodyPr wrap="square" rtlCol="0">
            <a:spAutoFit/>
          </a:bodyPr>
          <a:lstStyle/>
          <a:p>
            <a:r>
              <a:rPr lang="en-IN" sz="1200" dirty="0" smtClean="0">
                <a:solidFill>
                  <a:srgbClr val="FFFF00"/>
                </a:solidFill>
              </a:rPr>
              <a:t>Unit 02: </a:t>
            </a:r>
            <a:r>
              <a:rPr lang="en-US" sz="1200" dirty="0"/>
              <a:t>Client-Side Technologies: </a:t>
            </a:r>
            <a:r>
              <a:rPr lang="en-US" sz="1200" dirty="0" smtClean="0"/>
              <a:t>Java-Script </a:t>
            </a:r>
            <a:r>
              <a:rPr lang="en-US" sz="1200" dirty="0"/>
              <a:t>and DOM </a:t>
            </a:r>
            <a:endParaRPr lang="en-US" sz="1200" dirty="0" smtClean="0"/>
          </a:p>
          <a:p>
            <a:endParaRPr lang="en-US" dirty="0" smtClean="0">
              <a:solidFill>
                <a:srgbClr val="FFFF00"/>
              </a:solidFill>
            </a:endParaRPr>
          </a:p>
          <a:p>
            <a:r>
              <a:rPr lang="en-US" b="1" dirty="0" smtClean="0">
                <a:solidFill>
                  <a:srgbClr val="FFFF00"/>
                </a:solidFill>
              </a:rPr>
              <a:t>MVC Advantages:</a:t>
            </a:r>
            <a:endParaRPr lang="en-US" b="1" dirty="0">
              <a:solidFill>
                <a:srgbClr val="FFFF00"/>
              </a:solidFill>
            </a:endParaRPr>
          </a:p>
          <a:p>
            <a:pPr marL="342900" indent="-342900">
              <a:buFont typeface="+mj-lt"/>
              <a:buAutoNum type="arabicPeriod"/>
            </a:pPr>
            <a:r>
              <a:rPr lang="en-US" sz="2000" dirty="0" smtClean="0"/>
              <a:t>MVC </a:t>
            </a:r>
            <a:r>
              <a:rPr lang="en-US" sz="2000" dirty="0"/>
              <a:t>have clear roles</a:t>
            </a:r>
          </a:p>
          <a:p>
            <a:pPr marL="342900" indent="-342900">
              <a:buFont typeface="+mj-lt"/>
              <a:buAutoNum type="arabicPeriod"/>
            </a:pPr>
            <a:r>
              <a:rPr lang="en-US" sz="2000" dirty="0"/>
              <a:t>Good view and readability and professional view</a:t>
            </a:r>
          </a:p>
          <a:p>
            <a:pPr marL="342900" indent="-342900">
              <a:buFont typeface="+mj-lt"/>
              <a:buAutoNum type="arabicPeriod"/>
            </a:pPr>
            <a:r>
              <a:rPr lang="en-US" sz="2000" dirty="0"/>
              <a:t>MVC pattern is very easy and flexible to maintain</a:t>
            </a:r>
          </a:p>
          <a:p>
            <a:pPr marL="342900" indent="-342900">
              <a:buFont typeface="+mj-lt"/>
              <a:buAutoNum type="arabicPeriod"/>
            </a:pPr>
            <a:r>
              <a:rPr lang="en-US" sz="2000" dirty="0"/>
              <a:t>Easy to test and for debugging</a:t>
            </a:r>
          </a:p>
          <a:p>
            <a:pPr marL="342900" indent="-342900">
              <a:buFont typeface="+mj-lt"/>
              <a:buAutoNum type="arabicPeriod"/>
            </a:pPr>
            <a:r>
              <a:rPr lang="en-US" sz="2000" dirty="0"/>
              <a:t>Application speed(loads smoothly and fast), saves the band width</a:t>
            </a:r>
          </a:p>
          <a:p>
            <a:endParaRPr lang="en-US" dirty="0" smtClean="0">
              <a:solidFill>
                <a:srgbClr val="FFFF00"/>
              </a:solidFill>
            </a:endParaRPr>
          </a:p>
          <a:p>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21182487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1708160"/>
          </a:xfrm>
          <a:prstGeom prst="rect">
            <a:avLst/>
          </a:prstGeom>
          <a:noFill/>
        </p:spPr>
        <p:txBody>
          <a:bodyPr wrap="square" rtlCol="0">
            <a:spAutoFit/>
          </a:bodyPr>
          <a:lstStyle/>
          <a:p>
            <a:r>
              <a:rPr lang="en-IN" sz="1200" dirty="0" smtClean="0">
                <a:solidFill>
                  <a:srgbClr val="FFFF00"/>
                </a:solidFill>
              </a:rPr>
              <a:t>Unit 02: </a:t>
            </a:r>
            <a:r>
              <a:rPr lang="en-US" sz="1200" dirty="0"/>
              <a:t>Client-Side Technologies: </a:t>
            </a:r>
            <a:r>
              <a:rPr lang="en-US" sz="1200" dirty="0" smtClean="0"/>
              <a:t>Java-Script </a:t>
            </a:r>
            <a:r>
              <a:rPr lang="en-US" sz="1200" dirty="0"/>
              <a:t>and DOM </a:t>
            </a:r>
            <a:endParaRPr lang="en-US" sz="1200" dirty="0" smtClean="0"/>
          </a:p>
          <a:p>
            <a:endParaRPr lang="en-US" dirty="0" smtClean="0">
              <a:solidFill>
                <a:srgbClr val="FFFF00"/>
              </a:solidFill>
            </a:endParaRPr>
          </a:p>
          <a:p>
            <a:r>
              <a:rPr lang="en-US" dirty="0" smtClean="0">
                <a:solidFill>
                  <a:srgbClr val="FFFF00"/>
                </a:solidFill>
              </a:rPr>
              <a:t>-</a:t>
            </a: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116138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5032147"/>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sz="2100" dirty="0">
              <a:solidFill>
                <a:srgbClr val="FFFF00"/>
              </a:solidFill>
            </a:endParaRPr>
          </a:p>
          <a:p>
            <a:pPr algn="just"/>
            <a:r>
              <a:rPr lang="en-US" sz="2100" dirty="0" smtClean="0">
                <a:solidFill>
                  <a:srgbClr val="FFFF00"/>
                </a:solidFill>
              </a:rPr>
              <a:t>Java-Script Variable:</a:t>
            </a:r>
            <a:endParaRPr lang="en-US" sz="2100" dirty="0">
              <a:solidFill>
                <a:srgbClr val="FFFF00"/>
              </a:solidFill>
            </a:endParaRPr>
          </a:p>
          <a:p>
            <a:r>
              <a:rPr lang="en-US" dirty="0" smtClean="0"/>
              <a:t>-A</a:t>
            </a:r>
            <a:r>
              <a:rPr lang="en-US" dirty="0"/>
              <a:t> </a:t>
            </a:r>
            <a:r>
              <a:rPr lang="en-US" b="1" dirty="0" smtClean="0"/>
              <a:t>Java-Script </a:t>
            </a:r>
            <a:r>
              <a:rPr lang="en-US" b="1" dirty="0"/>
              <a:t>variable</a:t>
            </a:r>
            <a:r>
              <a:rPr lang="en-US" dirty="0"/>
              <a:t> is simply a name of storage location. There are two types of variables in </a:t>
            </a:r>
            <a:r>
              <a:rPr lang="en-US" dirty="0" smtClean="0"/>
              <a:t>Java-Script </a:t>
            </a:r>
            <a:r>
              <a:rPr lang="en-US" dirty="0"/>
              <a:t>: </a:t>
            </a:r>
            <a:r>
              <a:rPr lang="en-US" dirty="0">
                <a:solidFill>
                  <a:srgbClr val="FFFF00"/>
                </a:solidFill>
              </a:rPr>
              <a:t>local variable and global variable</a:t>
            </a:r>
            <a:r>
              <a:rPr lang="en-US" dirty="0"/>
              <a:t>.</a:t>
            </a:r>
          </a:p>
          <a:p>
            <a:r>
              <a:rPr lang="en-US" dirty="0" smtClean="0"/>
              <a:t>-There </a:t>
            </a:r>
            <a:r>
              <a:rPr lang="en-US" dirty="0"/>
              <a:t>are some rules while declaring a </a:t>
            </a:r>
            <a:r>
              <a:rPr lang="en-US" dirty="0" smtClean="0"/>
              <a:t>Java-Script </a:t>
            </a:r>
            <a:r>
              <a:rPr lang="en-US" dirty="0"/>
              <a:t>variable (also known as identifiers).</a:t>
            </a:r>
          </a:p>
          <a:p>
            <a:r>
              <a:rPr lang="en-US" dirty="0" smtClean="0"/>
              <a:t>1) Name </a:t>
            </a:r>
            <a:r>
              <a:rPr lang="en-US" dirty="0"/>
              <a:t>must start with a letter (a to z or A to Z), underscore( _ ), or dollar( $ ) sign.</a:t>
            </a:r>
          </a:p>
          <a:p>
            <a:r>
              <a:rPr lang="en-US" dirty="0" smtClean="0"/>
              <a:t>2) After </a:t>
            </a:r>
            <a:r>
              <a:rPr lang="en-US" dirty="0"/>
              <a:t>first letter we can use digits (0 to 9), for example value1.</a:t>
            </a:r>
          </a:p>
          <a:p>
            <a:r>
              <a:rPr lang="en-US" dirty="0" smtClean="0"/>
              <a:t>3) Java-Script </a:t>
            </a:r>
            <a:r>
              <a:rPr lang="en-US" dirty="0"/>
              <a:t>variables are case sensitive, for example x and X are different variables.</a:t>
            </a:r>
          </a:p>
          <a:p>
            <a:r>
              <a:rPr lang="en-US" dirty="0" smtClean="0"/>
              <a:t>Example:</a:t>
            </a:r>
            <a:endParaRPr lang="en-US" dirty="0" smtClean="0">
              <a:solidFill>
                <a:srgbClr val="FFFF00"/>
              </a:solidFill>
            </a:endParaRPr>
          </a:p>
          <a:p>
            <a:r>
              <a:rPr lang="en-US" dirty="0" smtClean="0">
                <a:solidFill>
                  <a:srgbClr val="FFFF00"/>
                </a:solidFill>
              </a:rPr>
              <a:t>    </a:t>
            </a:r>
            <a:r>
              <a:rPr lang="en-US" dirty="0" err="1">
                <a:solidFill>
                  <a:srgbClr val="FFFF00"/>
                </a:solidFill>
              </a:rPr>
              <a:t>var</a:t>
            </a:r>
            <a:r>
              <a:rPr lang="en-US" dirty="0">
                <a:solidFill>
                  <a:srgbClr val="FFFF00"/>
                </a:solidFill>
              </a:rPr>
              <a:t> x = 10;  </a:t>
            </a:r>
          </a:p>
          <a:p>
            <a:r>
              <a:rPr lang="en-US" dirty="0" smtClean="0">
                <a:solidFill>
                  <a:srgbClr val="FFFF00"/>
                </a:solidFill>
              </a:rPr>
              <a:t>    </a:t>
            </a:r>
            <a:r>
              <a:rPr lang="en-US" dirty="0" err="1" smtClean="0">
                <a:solidFill>
                  <a:srgbClr val="FFFF00"/>
                </a:solidFill>
              </a:rPr>
              <a:t>var</a:t>
            </a:r>
            <a:r>
              <a:rPr lang="en-US" dirty="0">
                <a:solidFill>
                  <a:srgbClr val="FFFF00"/>
                </a:solidFill>
              </a:rPr>
              <a:t> _value</a:t>
            </a:r>
            <a:r>
              <a:rPr lang="en-US" dirty="0" smtClean="0">
                <a:solidFill>
                  <a:srgbClr val="FFFF00"/>
                </a:solidFill>
              </a:rPr>
              <a:t>=“CSMSS";</a:t>
            </a:r>
            <a:r>
              <a:rPr lang="en-US" dirty="0">
                <a:solidFill>
                  <a:srgbClr val="FFFF00"/>
                </a:solidFill>
              </a:rPr>
              <a:t>  </a:t>
            </a:r>
            <a:endParaRPr lang="en-US" dirty="0" smtClean="0">
              <a:solidFill>
                <a:srgbClr val="FFFF00"/>
              </a:solidFill>
            </a:endParaRPr>
          </a:p>
          <a:p>
            <a:endParaRPr lang="en-US" dirty="0">
              <a:solidFill>
                <a:srgbClr val="FFFF00"/>
              </a:solidFill>
            </a:endParaRPr>
          </a:p>
          <a:p>
            <a:r>
              <a:rPr lang="en-US" dirty="0"/>
              <a:t/>
            </a:r>
            <a:br>
              <a:rPr lang="en-US" dirty="0"/>
            </a:br>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37202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324808"/>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r>
              <a:rPr lang="en-US" dirty="0" smtClean="0">
                <a:solidFill>
                  <a:srgbClr val="FFFF00"/>
                </a:solidFill>
              </a:rPr>
              <a:t>-Java-Script </a:t>
            </a:r>
            <a:r>
              <a:rPr lang="en-US" dirty="0">
                <a:solidFill>
                  <a:srgbClr val="FFFF00"/>
                </a:solidFill>
              </a:rPr>
              <a:t>local variable</a:t>
            </a:r>
          </a:p>
          <a:p>
            <a:r>
              <a:rPr lang="en-US" dirty="0"/>
              <a:t>A </a:t>
            </a:r>
            <a:r>
              <a:rPr lang="en-US" dirty="0" smtClean="0"/>
              <a:t>Java-Script </a:t>
            </a:r>
            <a:r>
              <a:rPr lang="en-US" dirty="0"/>
              <a:t>local variable is declared inside block or function. It is accessible within the function or block only. For example:</a:t>
            </a:r>
          </a:p>
          <a:p>
            <a:r>
              <a:rPr lang="en-US" b="1" dirty="0"/>
              <a:t>&lt;script&gt;</a:t>
            </a:r>
            <a:r>
              <a:rPr lang="en-US" dirty="0"/>
              <a:t>  </a:t>
            </a:r>
          </a:p>
          <a:p>
            <a:r>
              <a:rPr lang="en-US" dirty="0"/>
              <a:t>function </a:t>
            </a:r>
            <a:r>
              <a:rPr lang="en-US" dirty="0" err="1"/>
              <a:t>abc</a:t>
            </a:r>
            <a:r>
              <a:rPr lang="en-US" dirty="0" smtClean="0"/>
              <a:t>() {</a:t>
            </a:r>
            <a:r>
              <a:rPr lang="en-US" dirty="0"/>
              <a:t>  </a:t>
            </a:r>
          </a:p>
          <a:p>
            <a:r>
              <a:rPr lang="en-US" dirty="0" err="1"/>
              <a:t>var</a:t>
            </a:r>
            <a:r>
              <a:rPr lang="en-US" dirty="0"/>
              <a:t> x=10;//local variable  </a:t>
            </a:r>
          </a:p>
          <a:p>
            <a:r>
              <a:rPr lang="en-US" dirty="0"/>
              <a:t>}  </a:t>
            </a:r>
            <a:r>
              <a:rPr lang="en-US" b="1" dirty="0" smtClean="0"/>
              <a:t>&lt;/</a:t>
            </a:r>
            <a:r>
              <a:rPr lang="en-US" b="1" dirty="0"/>
              <a:t>script&gt;</a:t>
            </a:r>
            <a:r>
              <a:rPr lang="en-US" dirty="0"/>
              <a:t>  </a:t>
            </a:r>
          </a:p>
          <a:p>
            <a:r>
              <a:rPr lang="en-US" dirty="0" smtClean="0">
                <a:solidFill>
                  <a:srgbClr val="FFFF00"/>
                </a:solidFill>
              </a:rPr>
              <a:t>-Java-Script </a:t>
            </a:r>
            <a:r>
              <a:rPr lang="en-US" dirty="0">
                <a:solidFill>
                  <a:srgbClr val="FFFF00"/>
                </a:solidFill>
              </a:rPr>
              <a:t>global variable</a:t>
            </a:r>
          </a:p>
          <a:p>
            <a:r>
              <a:rPr lang="en-US" dirty="0"/>
              <a:t>A </a:t>
            </a:r>
            <a:r>
              <a:rPr lang="en-US" b="1" dirty="0" smtClean="0"/>
              <a:t>Java-Script </a:t>
            </a:r>
            <a:r>
              <a:rPr lang="en-US" b="1" dirty="0"/>
              <a:t>global variable</a:t>
            </a:r>
            <a:r>
              <a:rPr lang="en-US" dirty="0"/>
              <a:t> is accessible from any function. A variable i.e. declared outside the function or declared with window object is known as global variable. For example:</a:t>
            </a:r>
          </a:p>
          <a:p>
            <a:r>
              <a:rPr lang="en-US" b="1" dirty="0"/>
              <a:t>&lt;script&gt;</a:t>
            </a:r>
            <a:r>
              <a:rPr lang="en-US" dirty="0"/>
              <a:t>  </a:t>
            </a:r>
          </a:p>
          <a:p>
            <a:r>
              <a:rPr lang="en-US" dirty="0" err="1"/>
              <a:t>var</a:t>
            </a:r>
            <a:r>
              <a:rPr lang="en-US" dirty="0"/>
              <a:t> data=200;//</a:t>
            </a:r>
            <a:r>
              <a:rPr lang="en-US" dirty="0" err="1"/>
              <a:t>gloabal</a:t>
            </a:r>
            <a:r>
              <a:rPr lang="en-US" dirty="0"/>
              <a:t> variable  </a:t>
            </a:r>
          </a:p>
          <a:p>
            <a:r>
              <a:rPr lang="en-US" dirty="0"/>
              <a:t>function a(){  </a:t>
            </a:r>
          </a:p>
          <a:p>
            <a:r>
              <a:rPr lang="en-US" dirty="0" err="1"/>
              <a:t>document.writeln</a:t>
            </a:r>
            <a:r>
              <a:rPr lang="en-US" dirty="0"/>
              <a:t>(data);  </a:t>
            </a:r>
            <a:r>
              <a:rPr lang="en-US" dirty="0" smtClean="0"/>
              <a:t>}</a:t>
            </a:r>
            <a:r>
              <a:rPr lang="en-US" dirty="0"/>
              <a:t>  </a:t>
            </a:r>
          </a:p>
          <a:p>
            <a:r>
              <a:rPr lang="en-US" dirty="0"/>
              <a:t>function b(){  </a:t>
            </a:r>
          </a:p>
          <a:p>
            <a:r>
              <a:rPr lang="en-US" dirty="0" err="1"/>
              <a:t>document.writeln</a:t>
            </a:r>
            <a:r>
              <a:rPr lang="en-US" dirty="0"/>
              <a:t>(data);  </a:t>
            </a:r>
            <a:r>
              <a:rPr lang="en-US" dirty="0" smtClean="0"/>
              <a:t>}</a:t>
            </a:r>
            <a:r>
              <a:rPr lang="en-US" dirty="0"/>
              <a:t>  </a:t>
            </a:r>
          </a:p>
          <a:p>
            <a:r>
              <a:rPr lang="en-US" dirty="0"/>
              <a:t>a();//calling </a:t>
            </a:r>
            <a:r>
              <a:rPr lang="en-US" dirty="0" smtClean="0"/>
              <a:t>Java-Script</a:t>
            </a:r>
            <a:r>
              <a:rPr lang="en-US" dirty="0"/>
              <a:t> function  </a:t>
            </a:r>
          </a:p>
          <a:p>
            <a:r>
              <a:rPr lang="en-US" dirty="0"/>
              <a:t>b();  </a:t>
            </a:r>
          </a:p>
          <a:p>
            <a:r>
              <a:rPr lang="en-US" b="1" dirty="0"/>
              <a:t>&lt;/script&gt;</a:t>
            </a:r>
            <a:r>
              <a:rPr lang="en-US" dirty="0"/>
              <a:t>  </a:t>
            </a:r>
          </a:p>
          <a:p>
            <a:endParaRPr lang="en-IN" sz="2100" dirty="0" smtClean="0">
              <a:solidFill>
                <a:srgbClr val="FFFF00"/>
              </a:solidFill>
            </a:endParaRPr>
          </a:p>
        </p:txBody>
      </p:sp>
    </p:spTree>
    <p:extLst>
      <p:ext uri="{BB962C8B-B14F-4D97-AF65-F5344CB8AC3E}">
        <p14:creationId xmlns:p14="http://schemas.microsoft.com/office/powerpoint/2010/main" val="1007526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7432804"/>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r>
              <a:rPr lang="en-US" dirty="0" smtClean="0"/>
              <a:t> </a:t>
            </a:r>
            <a:r>
              <a:rPr lang="en-US" dirty="0" smtClean="0">
                <a:solidFill>
                  <a:srgbClr val="FFFF00"/>
                </a:solidFill>
              </a:rPr>
              <a:t>Data Types:</a:t>
            </a:r>
            <a:endParaRPr lang="en-US" dirty="0">
              <a:solidFill>
                <a:srgbClr val="FFFF00"/>
              </a:solidFill>
            </a:endParaRPr>
          </a:p>
          <a:p>
            <a:r>
              <a:rPr lang="en-US" dirty="0" smtClean="0"/>
              <a:t>-JavaScript </a:t>
            </a:r>
            <a:r>
              <a:rPr lang="en-US" dirty="0"/>
              <a:t>provides different </a:t>
            </a:r>
            <a:r>
              <a:rPr lang="en-US" b="1" dirty="0"/>
              <a:t>data types</a:t>
            </a:r>
            <a:r>
              <a:rPr lang="en-US" dirty="0"/>
              <a:t> to hold different types of values</a:t>
            </a:r>
            <a:r>
              <a:rPr lang="en-US" dirty="0" smtClean="0"/>
              <a:t>.</a:t>
            </a:r>
          </a:p>
          <a:p>
            <a:r>
              <a:rPr lang="en-US" dirty="0" smtClean="0"/>
              <a:t> -There </a:t>
            </a:r>
            <a:r>
              <a:rPr lang="en-US" dirty="0"/>
              <a:t>are two types of data types in JavaScript.</a:t>
            </a:r>
          </a:p>
          <a:p>
            <a:r>
              <a:rPr lang="en-US" dirty="0" smtClean="0">
                <a:solidFill>
                  <a:srgbClr val="FFFF00"/>
                </a:solidFill>
              </a:rPr>
              <a:t>1) Primitive </a:t>
            </a:r>
            <a:r>
              <a:rPr lang="en-US" dirty="0">
                <a:solidFill>
                  <a:srgbClr val="FFFF00"/>
                </a:solidFill>
              </a:rPr>
              <a:t>data </a:t>
            </a:r>
            <a:r>
              <a:rPr lang="en-US" dirty="0" smtClean="0">
                <a:solidFill>
                  <a:srgbClr val="FFFF00"/>
                </a:solidFill>
              </a:rPr>
              <a:t>type	2) Non-primitive </a:t>
            </a:r>
            <a:r>
              <a:rPr lang="en-US" dirty="0">
                <a:solidFill>
                  <a:srgbClr val="FFFF00"/>
                </a:solidFill>
              </a:rPr>
              <a:t>(reference) data type</a:t>
            </a:r>
          </a:p>
          <a:p>
            <a:r>
              <a:rPr lang="en-US" dirty="0" smtClean="0"/>
              <a:t>-JavaScript </a:t>
            </a:r>
            <a:r>
              <a:rPr lang="en-US" dirty="0"/>
              <a:t>is a </a:t>
            </a:r>
            <a:r>
              <a:rPr lang="en-US" b="1" dirty="0"/>
              <a:t>dynamic type language</a:t>
            </a:r>
            <a:r>
              <a:rPr lang="en-US" dirty="0"/>
              <a:t>, means you don't need to specify type of the variable because it is dynamically used by JavaScript engine. </a:t>
            </a:r>
            <a:endParaRPr lang="en-US" dirty="0" smtClean="0"/>
          </a:p>
          <a:p>
            <a:r>
              <a:rPr lang="en-US" dirty="0"/>
              <a:t>-</a:t>
            </a:r>
            <a:r>
              <a:rPr lang="en-US" dirty="0" smtClean="0"/>
              <a:t>You </a:t>
            </a:r>
            <a:r>
              <a:rPr lang="en-US" dirty="0"/>
              <a:t>need to use </a:t>
            </a:r>
            <a:r>
              <a:rPr lang="en-US" b="1" dirty="0" err="1"/>
              <a:t>var</a:t>
            </a:r>
            <a:r>
              <a:rPr lang="en-US" dirty="0"/>
              <a:t> here to specify the data type. It can hold any type of values such as numbers, strings etc. For example</a:t>
            </a:r>
            <a:r>
              <a:rPr lang="en-US" dirty="0" smtClean="0"/>
              <a:t>:</a:t>
            </a:r>
          </a:p>
          <a:p>
            <a:r>
              <a:rPr lang="nb-NO" dirty="0">
                <a:solidFill>
                  <a:srgbClr val="FFFF00"/>
                </a:solidFill>
              </a:rPr>
              <a:t>var a=40</a:t>
            </a:r>
            <a:r>
              <a:rPr lang="nb-NO" dirty="0" smtClean="0">
                <a:solidFill>
                  <a:srgbClr val="FFFF00"/>
                </a:solidFill>
              </a:rPr>
              <a:t>;   </a:t>
            </a:r>
            <a:r>
              <a:rPr lang="nb-NO" dirty="0" smtClean="0"/>
              <a:t>//</a:t>
            </a:r>
            <a:r>
              <a:rPr lang="nb-NO" dirty="0"/>
              <a:t>holding number  </a:t>
            </a:r>
          </a:p>
          <a:p>
            <a:r>
              <a:rPr lang="nb-NO" dirty="0">
                <a:solidFill>
                  <a:srgbClr val="FFFF00"/>
                </a:solidFill>
              </a:rPr>
              <a:t>var b="Rahul</a:t>
            </a:r>
            <a:r>
              <a:rPr lang="nb-NO" dirty="0" smtClean="0">
                <a:solidFill>
                  <a:srgbClr val="FFFF00"/>
                </a:solidFill>
              </a:rPr>
              <a:t>"</a:t>
            </a:r>
            <a:r>
              <a:rPr lang="nb-NO" dirty="0" smtClean="0"/>
              <a:t>;   //</a:t>
            </a:r>
            <a:r>
              <a:rPr lang="nb-NO" dirty="0"/>
              <a:t>holding string  </a:t>
            </a:r>
          </a:p>
          <a:p>
            <a:endParaRPr lang="en-US" dirty="0" smtClean="0"/>
          </a:p>
          <a:p>
            <a:r>
              <a:rPr lang="en-US" dirty="0" smtClean="0">
                <a:solidFill>
                  <a:srgbClr val="FFFF00"/>
                </a:solidFill>
              </a:rPr>
              <a:t>JavaScript </a:t>
            </a:r>
            <a:r>
              <a:rPr lang="en-US" dirty="0">
                <a:solidFill>
                  <a:srgbClr val="FFFF00"/>
                </a:solidFill>
              </a:rPr>
              <a:t>primitive data </a:t>
            </a:r>
            <a:r>
              <a:rPr lang="en-US" dirty="0" smtClean="0">
                <a:solidFill>
                  <a:srgbClr val="FFFF00"/>
                </a:solidFill>
              </a:rPr>
              <a:t>types:</a:t>
            </a:r>
            <a:endParaRPr lang="en-US" dirty="0">
              <a:solidFill>
                <a:srgbClr val="FFFF00"/>
              </a:solidFill>
            </a:endParaRPr>
          </a:p>
          <a:p>
            <a:r>
              <a:rPr lang="en-US" dirty="0"/>
              <a:t>There are five types of primitive data types in JavaScript. They are as follows</a:t>
            </a:r>
            <a:r>
              <a:rPr lang="en-US" dirty="0" smtClean="0"/>
              <a:t>:</a:t>
            </a:r>
          </a:p>
          <a:p>
            <a:r>
              <a:rPr lang="en-US" b="1" dirty="0">
                <a:solidFill>
                  <a:srgbClr val="FFFF00"/>
                </a:solidFill>
              </a:rPr>
              <a:t>Data </a:t>
            </a:r>
            <a:r>
              <a:rPr lang="en-US" b="1" dirty="0" smtClean="0">
                <a:solidFill>
                  <a:srgbClr val="FFFF00"/>
                </a:solidFill>
              </a:rPr>
              <a:t>Type</a:t>
            </a:r>
            <a:r>
              <a:rPr lang="en-US" b="1" dirty="0">
                <a:solidFill>
                  <a:srgbClr val="FFFF00"/>
                </a:solidFill>
              </a:rPr>
              <a:t>		Description</a:t>
            </a:r>
            <a:endParaRPr lang="en-US" dirty="0">
              <a:solidFill>
                <a:srgbClr val="FFFF00"/>
              </a:solidFill>
            </a:endParaRPr>
          </a:p>
          <a:p>
            <a:r>
              <a:rPr lang="en-US" b="1" dirty="0" smtClean="0"/>
              <a:t>1) String</a:t>
            </a:r>
            <a:r>
              <a:rPr lang="en-US" b="1" dirty="0"/>
              <a:t>	</a:t>
            </a:r>
            <a:r>
              <a:rPr lang="en-US" b="1" dirty="0" smtClean="0"/>
              <a:t>	represents </a:t>
            </a:r>
            <a:r>
              <a:rPr lang="en-US" b="1" dirty="0"/>
              <a:t>sequence of characters </a:t>
            </a:r>
            <a:r>
              <a:rPr lang="en-US" dirty="0"/>
              <a:t>e.g. "hello"</a:t>
            </a:r>
          </a:p>
          <a:p>
            <a:r>
              <a:rPr lang="en-US" b="1" dirty="0" smtClean="0"/>
              <a:t>2)</a:t>
            </a:r>
            <a:r>
              <a:rPr lang="en-US" b="1" dirty="0"/>
              <a:t> </a:t>
            </a:r>
            <a:r>
              <a:rPr lang="en-US" b="1" dirty="0" smtClean="0"/>
              <a:t>Number</a:t>
            </a:r>
            <a:r>
              <a:rPr lang="en-US" b="1" dirty="0"/>
              <a:t>	represents numeric values e.g. 100</a:t>
            </a:r>
            <a:endParaRPr lang="en-US" dirty="0"/>
          </a:p>
          <a:p>
            <a:r>
              <a:rPr lang="en-US" b="1" dirty="0" smtClean="0"/>
              <a:t>3)</a:t>
            </a:r>
            <a:r>
              <a:rPr lang="en-US" b="1" dirty="0"/>
              <a:t> </a:t>
            </a:r>
            <a:r>
              <a:rPr lang="en-US" b="1" dirty="0" smtClean="0"/>
              <a:t>Boolean</a:t>
            </a:r>
            <a:r>
              <a:rPr lang="en-US" b="1" dirty="0"/>
              <a:t>	represents </a:t>
            </a:r>
            <a:r>
              <a:rPr lang="en-US" b="1" dirty="0" err="1"/>
              <a:t>boolean</a:t>
            </a:r>
            <a:r>
              <a:rPr lang="en-US" b="1" dirty="0"/>
              <a:t> value either false or true</a:t>
            </a:r>
            <a:endParaRPr lang="en-US" dirty="0"/>
          </a:p>
          <a:p>
            <a:r>
              <a:rPr lang="en-US" b="1" dirty="0" smtClean="0"/>
              <a:t>4) Undefined</a:t>
            </a:r>
            <a:r>
              <a:rPr lang="en-US" b="1" dirty="0"/>
              <a:t>	represents undefined value</a:t>
            </a:r>
            <a:endParaRPr lang="en-US" dirty="0"/>
          </a:p>
          <a:p>
            <a:r>
              <a:rPr lang="en-US" b="1" dirty="0" smtClean="0"/>
              <a:t>5)</a:t>
            </a:r>
            <a:r>
              <a:rPr lang="en-US" b="1" dirty="0"/>
              <a:t> </a:t>
            </a:r>
            <a:r>
              <a:rPr lang="en-US" b="1" dirty="0" smtClean="0"/>
              <a:t>Null</a:t>
            </a:r>
            <a:r>
              <a:rPr lang="en-US" b="1" dirty="0"/>
              <a:t>		represents null i.e. no value at all</a:t>
            </a:r>
            <a:endParaRPr lang="en-US" dirty="0"/>
          </a:p>
          <a:p>
            <a:r>
              <a:rPr lang="en-US" b="1" dirty="0"/>
              <a:t> </a:t>
            </a:r>
            <a:endParaRPr lang="en-US" dirty="0"/>
          </a:p>
          <a:p>
            <a:endParaRPr lang="en-US" dirty="0"/>
          </a:p>
          <a:p>
            <a:endParaRPr lang="en-US" dirty="0" smtClean="0">
              <a:solidFill>
                <a:srgbClr val="FFFF00"/>
              </a:solidFill>
            </a:endParaRPr>
          </a:p>
          <a:p>
            <a:endParaRPr lang="en-US" dirty="0">
              <a:solidFill>
                <a:srgbClr val="FFFF00"/>
              </a:solidFill>
            </a:endParaRPr>
          </a:p>
          <a:p>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1488426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32656"/>
            <a:ext cx="8429684" cy="3093154"/>
          </a:xfrm>
          <a:prstGeom prst="rect">
            <a:avLst/>
          </a:prstGeom>
          <a:noFill/>
        </p:spPr>
        <p:txBody>
          <a:bodyPr wrap="square" rtlCol="0">
            <a:spAutoFit/>
          </a:bodyPr>
          <a:lstStyle/>
          <a:p>
            <a:r>
              <a:rPr lang="en-IN" sz="2100" dirty="0" smtClean="0">
                <a:solidFill>
                  <a:srgbClr val="FFFF00"/>
                </a:solidFill>
              </a:rPr>
              <a:t>Unit 02: </a:t>
            </a:r>
            <a:r>
              <a:rPr lang="en-US" sz="2400" dirty="0"/>
              <a:t>Client-Side Technologies: </a:t>
            </a:r>
            <a:r>
              <a:rPr lang="en-US" sz="2400" dirty="0" smtClean="0"/>
              <a:t>Java-Script </a:t>
            </a:r>
            <a:r>
              <a:rPr lang="en-US" sz="2400" dirty="0"/>
              <a:t>and DOM </a:t>
            </a:r>
            <a:endParaRPr lang="en-US" sz="2400" dirty="0" smtClean="0"/>
          </a:p>
          <a:p>
            <a:endParaRPr lang="en-US" dirty="0" smtClean="0">
              <a:solidFill>
                <a:srgbClr val="FFFF00"/>
              </a:solidFill>
            </a:endParaRPr>
          </a:p>
          <a:p>
            <a:r>
              <a:rPr lang="en-US" sz="2400" dirty="0" smtClean="0">
                <a:solidFill>
                  <a:srgbClr val="FFFF00"/>
                </a:solidFill>
              </a:rPr>
              <a:t> </a:t>
            </a:r>
            <a:r>
              <a:rPr lang="en-US" sz="2400" dirty="0">
                <a:solidFill>
                  <a:srgbClr val="FFFF00"/>
                </a:solidFill>
              </a:rPr>
              <a:t>JavaScript non-primitive data </a:t>
            </a:r>
            <a:r>
              <a:rPr lang="en-US" sz="2400" dirty="0" smtClean="0">
                <a:solidFill>
                  <a:srgbClr val="FFFF00"/>
                </a:solidFill>
              </a:rPr>
              <a:t>types :</a:t>
            </a:r>
            <a:endParaRPr lang="en-US" sz="2400" dirty="0">
              <a:solidFill>
                <a:srgbClr val="FFFF00"/>
              </a:solidFill>
            </a:endParaRPr>
          </a:p>
          <a:p>
            <a:r>
              <a:rPr lang="en-US" dirty="0"/>
              <a:t>The non-primitive data types are as follows</a:t>
            </a:r>
            <a:r>
              <a:rPr lang="en-US" dirty="0" smtClean="0"/>
              <a:t>:</a:t>
            </a:r>
          </a:p>
          <a:p>
            <a:endParaRPr lang="en-US" dirty="0"/>
          </a:p>
          <a:p>
            <a:r>
              <a:rPr lang="en-US" dirty="0" smtClean="0">
                <a:solidFill>
                  <a:srgbClr val="FFFF00"/>
                </a:solidFill>
                <a:latin typeface="times new roman" panose="02020603050405020304" pitchFamily="18" charset="0"/>
              </a:rPr>
              <a:t>Data Type	</a:t>
            </a:r>
            <a:r>
              <a:rPr lang="en-US" dirty="0">
                <a:solidFill>
                  <a:srgbClr val="FFFF00"/>
                </a:solidFill>
                <a:latin typeface="times new roman" panose="02020603050405020304" pitchFamily="18" charset="0"/>
              </a:rPr>
              <a:t> Description</a:t>
            </a:r>
          </a:p>
          <a:p>
            <a:r>
              <a:rPr lang="en-US" dirty="0" smtClean="0"/>
              <a:t>1) Object		</a:t>
            </a:r>
            <a:r>
              <a:rPr lang="en-US" dirty="0"/>
              <a:t> represents instance through which we can access members</a:t>
            </a:r>
            <a:endParaRPr lang="en-US" dirty="0">
              <a:solidFill>
                <a:srgbClr val="000000"/>
              </a:solidFill>
              <a:latin typeface="times new roman" panose="02020603050405020304" pitchFamily="18" charset="0"/>
            </a:endParaRPr>
          </a:p>
          <a:p>
            <a:r>
              <a:rPr lang="en-US" dirty="0" smtClean="0"/>
              <a:t>2) Array		</a:t>
            </a:r>
            <a:r>
              <a:rPr lang="en-US" dirty="0"/>
              <a:t> represents group of similar </a:t>
            </a:r>
            <a:r>
              <a:rPr lang="en-US" dirty="0" smtClean="0"/>
              <a:t>values</a:t>
            </a:r>
          </a:p>
          <a:p>
            <a:r>
              <a:rPr lang="en-US" dirty="0" smtClean="0"/>
              <a:t>3) </a:t>
            </a:r>
            <a:r>
              <a:rPr lang="en-US" dirty="0" err="1" smtClean="0"/>
              <a:t>RegExp</a:t>
            </a:r>
            <a:r>
              <a:rPr lang="en-US" dirty="0" smtClean="0"/>
              <a:t>	represents </a:t>
            </a:r>
            <a:r>
              <a:rPr lang="en-US" dirty="0"/>
              <a:t>regular expression</a:t>
            </a:r>
            <a:endParaRPr lang="en-IN" dirty="0" smtClean="0">
              <a:solidFill>
                <a:srgbClr val="FFFF00"/>
              </a:solidFill>
            </a:endParaRPr>
          </a:p>
          <a:p>
            <a:endParaRPr lang="en-IN" sz="2100" dirty="0" smtClean="0">
              <a:solidFill>
                <a:srgbClr val="FFFF00"/>
              </a:solidFill>
            </a:endParaRPr>
          </a:p>
        </p:txBody>
      </p:sp>
    </p:spTree>
    <p:extLst>
      <p:ext uri="{BB962C8B-B14F-4D97-AF65-F5344CB8AC3E}">
        <p14:creationId xmlns:p14="http://schemas.microsoft.com/office/powerpoint/2010/main" val="3866971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526</TotalTime>
  <Words>3027</Words>
  <Application>Microsoft Office PowerPoint</Application>
  <PresentationFormat>On-screen Show (4:3)</PresentationFormat>
  <Paragraphs>1056</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Constantia</vt:lpstr>
      <vt:lpstr>inter-regular</vt:lpstr>
      <vt:lpstr>times new roman</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AD-IV</dc:creator>
  <cp:lastModifiedBy>a</cp:lastModifiedBy>
  <cp:revision>219</cp:revision>
  <dcterms:created xsi:type="dcterms:W3CDTF">2023-02-27T05:58:18Z</dcterms:created>
  <dcterms:modified xsi:type="dcterms:W3CDTF">2023-04-28T05:09:51Z</dcterms:modified>
</cp:coreProperties>
</file>