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4" r:id="rId4"/>
    <p:sldId id="265" r:id="rId5"/>
    <p:sldId id="260" r:id="rId6"/>
    <p:sldId id="267" r:id="rId7"/>
    <p:sldId id="268" r:id="rId8"/>
    <p:sldId id="269" r:id="rId9"/>
    <p:sldId id="270" r:id="rId10"/>
    <p:sldId id="271" r:id="rId11"/>
    <p:sldId id="272" r:id="rId12"/>
    <p:sldId id="274" r:id="rId13"/>
    <p:sldId id="277" r:id="rId14"/>
    <p:sldId id="276" r:id="rId15"/>
    <p:sldId id="275" r:id="rId16"/>
    <p:sldId id="278" r:id="rId17"/>
    <p:sldId id="279" r:id="rId18"/>
    <p:sldId id="292" r:id="rId19"/>
    <p:sldId id="293" r:id="rId20"/>
    <p:sldId id="294" r:id="rId21"/>
    <p:sldId id="280" r:id="rId22"/>
    <p:sldId id="281" r:id="rId23"/>
    <p:sldId id="282" r:id="rId24"/>
    <p:sldId id="284" r:id="rId25"/>
    <p:sldId id="283" r:id="rId26"/>
    <p:sldId id="287" r:id="rId27"/>
    <p:sldId id="286" r:id="rId28"/>
    <p:sldId id="285" r:id="rId29"/>
    <p:sldId id="289" r:id="rId30"/>
    <p:sldId id="288" r:id="rId31"/>
    <p:sldId id="291" r:id="rId32"/>
    <p:sldId id="290" r:id="rId33"/>
    <p:sldId id="296" r:id="rId34"/>
    <p:sldId id="295" r:id="rId35"/>
    <p:sldId id="299" r:id="rId36"/>
    <p:sldId id="298" r:id="rId37"/>
    <p:sldId id="297" r:id="rId38"/>
    <p:sldId id="300" r:id="rId39"/>
    <p:sldId id="301" r:id="rId40"/>
    <p:sldId id="302" r:id="rId41"/>
    <p:sldId id="305" r:id="rId42"/>
    <p:sldId id="304" r:id="rId43"/>
    <p:sldId id="306" r:id="rId44"/>
    <p:sldId id="309" r:id="rId45"/>
    <p:sldId id="308" r:id="rId46"/>
    <p:sldId id="307" r:id="rId47"/>
    <p:sldId id="311" r:id="rId48"/>
    <p:sldId id="310" r:id="rId49"/>
    <p:sldId id="314" r:id="rId50"/>
    <p:sldId id="313" r:id="rId51"/>
    <p:sldId id="312" r:id="rId52"/>
    <p:sldId id="318" r:id="rId53"/>
    <p:sldId id="315" r:id="rId54"/>
    <p:sldId id="317" r:id="rId55"/>
    <p:sldId id="316" r:id="rId56"/>
    <p:sldId id="320" r:id="rId57"/>
    <p:sldId id="322" r:id="rId58"/>
    <p:sldId id="319" r:id="rId59"/>
    <p:sldId id="321" r:id="rId60"/>
    <p:sldId id="323" r:id="rId61"/>
    <p:sldId id="324" r:id="rId62"/>
    <p:sldId id="32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2" autoAdjust="0"/>
    <p:restoredTop sz="94660"/>
  </p:normalViewPr>
  <p:slideViewPr>
    <p:cSldViewPr>
      <p:cViewPr varScale="1">
        <p:scale>
          <a:sx n="86" d="100"/>
          <a:sy n="86" d="100"/>
        </p:scale>
        <p:origin x="9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5/30/2023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5/30/2023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5/30/2023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5/30/2023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5/30/2023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5/30/2023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5/30/2023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5/30/2023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5/30/2023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5/30/2023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5/30/2023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5/30/2023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getparameter-passing-data-from-client-to-jsp/"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www.w3schools.com/xml/books.x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hyperlink" Target="https://www.quackit.com/xml/tutorial/dtd_attribute_types_idrefs.cfm" TargetMode="External"/><Relationship Id="rId3" Type="http://schemas.openxmlformats.org/officeDocument/2006/relationships/hyperlink" Target="https://www.quackit.com/xml/tutorial/dtd_attribute_types_entity.cfm" TargetMode="External"/><Relationship Id="rId7" Type="http://schemas.openxmlformats.org/officeDocument/2006/relationships/hyperlink" Target="https://www.quackit.com/xml/tutorial/dtd_attribute_types_idref.cfm" TargetMode="External"/><Relationship Id="rId2" Type="http://schemas.openxmlformats.org/officeDocument/2006/relationships/hyperlink" Target="https://www.quackit.com/xml/tutorial/dtd_attribute_types_cdata.cfm" TargetMode="External"/><Relationship Id="rId1" Type="http://schemas.openxmlformats.org/officeDocument/2006/relationships/slideLayout" Target="../slideLayouts/slideLayout1.xml"/><Relationship Id="rId6" Type="http://schemas.openxmlformats.org/officeDocument/2006/relationships/hyperlink" Target="https://www.quackit.com/xml/tutorial/dtd_attribute_types_id.cfm" TargetMode="External"/><Relationship Id="rId11" Type="http://schemas.openxmlformats.org/officeDocument/2006/relationships/hyperlink" Target="https://www.quackit.com/xml/tutorial/dtd_attribute_types_notation.cfm" TargetMode="External"/><Relationship Id="rId5" Type="http://schemas.openxmlformats.org/officeDocument/2006/relationships/hyperlink" Target="https://www.quackit.com/xml/tutorial/dtd_attribute_types_enumerated.cfm" TargetMode="External"/><Relationship Id="rId10" Type="http://schemas.openxmlformats.org/officeDocument/2006/relationships/hyperlink" Target="https://www.quackit.com/xml/tutorial/dtd_attribute_types_nmtokens.cfm" TargetMode="External"/><Relationship Id="rId4" Type="http://schemas.openxmlformats.org/officeDocument/2006/relationships/hyperlink" Target="https://www.quackit.com/xml/tutorial/dtd_attribute_types_entities.cfm" TargetMode="External"/><Relationship Id="rId9" Type="http://schemas.openxmlformats.org/officeDocument/2006/relationships/hyperlink" Target="https://www.quackit.com/xml/tutorial/dtd_attribute_types_nmtoken.cf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www.hostinger.in/tutorials/what-is-html" TargetMode="External"/><Relationship Id="rId2" Type="http://schemas.openxmlformats.org/officeDocument/2006/relationships/hyperlink" Target="https://www.hostinger.in/tutorials/what-is-css" TargetMode="External"/><Relationship Id="rId1" Type="http://schemas.openxmlformats.org/officeDocument/2006/relationships/slideLayout" Target="../slideLayouts/slideLayout1.xml"/><Relationship Id="rId4" Type="http://schemas.openxmlformats.org/officeDocument/2006/relationships/hyperlink" Target="https://www.hostinger.in/tutorials/best-programming-languages-to-learn"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616648"/>
          </a:xfrm>
          <a:prstGeom prst="rect">
            <a:avLst/>
          </a:prstGeom>
          <a:noFill/>
        </p:spPr>
        <p:txBody>
          <a:bodyPr wrap="square" rtlCol="0">
            <a:spAutoFit/>
          </a:bodyPr>
          <a:lstStyle/>
          <a:p>
            <a:r>
              <a:rPr lang="en-US" sz="2400" dirty="0" smtClean="0">
                <a:solidFill>
                  <a:srgbClr val="FFFF00"/>
                </a:solidFill>
              </a:rPr>
              <a:t>Unit No 3: Java Servlets and XML [7 Hours] </a:t>
            </a:r>
          </a:p>
          <a:p>
            <a:r>
              <a:rPr lang="en-US" sz="2700" dirty="0" smtClean="0"/>
              <a:t>Servlet: Servlet architecture overview, A “Hello World” servlet, Servlet generating dynamic content, Servlet life cycle, parameter data, sessions, cookies, URL rewriting, other Servlet capabilities, data storage, Servlets concurrency, databases (MySQL) and Java Servlets. XML: XML documents and vocabularies, XML declaration, XML Namespaces, DOM based XML processing, transforming XML documents, DTD: Schema, elements, attributes. AJAX: Introduction, Working of AJAX.</a:t>
            </a:r>
            <a:endParaRPr lang="en-US" sz="2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678198" cy="5740033"/>
          </a:xfrm>
          <a:prstGeom prst="rect">
            <a:avLst/>
          </a:prstGeom>
          <a:noFill/>
        </p:spPr>
        <p:txBody>
          <a:bodyPr wrap="square" rtlCol="0">
            <a:spAutoFit/>
          </a:bodyPr>
          <a:lstStyle/>
          <a:p>
            <a:r>
              <a:rPr lang="en-US" sz="2400" b="1" dirty="0" smtClean="0">
                <a:solidFill>
                  <a:srgbClr val="FFFF00"/>
                </a:solidFill>
              </a:rPr>
              <a:t>Working of servlet:</a:t>
            </a:r>
            <a:endParaRPr lang="en-US" b="1" dirty="0" smtClean="0">
              <a:solidFill>
                <a:srgbClr val="FFFF00"/>
              </a:solidFill>
            </a:endParaRPr>
          </a:p>
          <a:p>
            <a:r>
              <a:rPr lang="en-US" sz="2000" dirty="0"/>
              <a:t> </a:t>
            </a:r>
            <a:r>
              <a:rPr lang="en-US" sz="2000" dirty="0" smtClean="0"/>
              <a:t>-The </a:t>
            </a:r>
            <a:r>
              <a:rPr lang="en-US" sz="2000" dirty="0"/>
              <a:t>servlet is in new state if servlet instance is created. </a:t>
            </a:r>
            <a:endParaRPr lang="en-US" sz="2000" dirty="0" smtClean="0"/>
          </a:p>
          <a:p>
            <a:r>
              <a:rPr lang="en-US" sz="2000" dirty="0"/>
              <a:t>-</a:t>
            </a:r>
            <a:r>
              <a:rPr lang="en-US" sz="2000" dirty="0" smtClean="0"/>
              <a:t>After </a:t>
            </a:r>
            <a:r>
              <a:rPr lang="en-US" sz="2000" dirty="0"/>
              <a:t>invoking the </a:t>
            </a:r>
            <a:r>
              <a:rPr lang="en-US" sz="2000" dirty="0" err="1"/>
              <a:t>init</a:t>
            </a:r>
            <a:r>
              <a:rPr lang="en-US" sz="2000" dirty="0"/>
              <a:t>() method, Servlet comes in the ready state. </a:t>
            </a:r>
            <a:endParaRPr lang="en-US" sz="2000" dirty="0" smtClean="0"/>
          </a:p>
          <a:p>
            <a:r>
              <a:rPr lang="en-US" sz="2000" dirty="0"/>
              <a:t>-</a:t>
            </a:r>
            <a:r>
              <a:rPr lang="en-US" sz="2000" dirty="0" smtClean="0"/>
              <a:t>In </a:t>
            </a:r>
            <a:r>
              <a:rPr lang="en-US" sz="2000" dirty="0"/>
              <a:t>the ready state, servlet performs all the tasks. </a:t>
            </a:r>
            <a:endParaRPr lang="en-US" sz="2000" dirty="0" smtClean="0"/>
          </a:p>
          <a:p>
            <a:r>
              <a:rPr lang="en-US" sz="2000" dirty="0"/>
              <a:t>-</a:t>
            </a:r>
            <a:r>
              <a:rPr lang="en-US" sz="2000" dirty="0" smtClean="0"/>
              <a:t>When </a:t>
            </a:r>
            <a:r>
              <a:rPr lang="en-US" sz="2000" dirty="0"/>
              <a:t>the web container invokes the destroy() method, it shifts to the end state</a:t>
            </a:r>
            <a:r>
              <a:rPr lang="en-US" sz="2000" dirty="0" smtClean="0"/>
              <a:t>.</a:t>
            </a:r>
          </a:p>
          <a:p>
            <a:r>
              <a:rPr lang="en-US" sz="2000" dirty="0">
                <a:solidFill>
                  <a:srgbClr val="FFFF00"/>
                </a:solidFill>
              </a:rPr>
              <a:t>1) Servlet class is loaded</a:t>
            </a:r>
          </a:p>
          <a:p>
            <a:r>
              <a:rPr lang="en-US" sz="2000" dirty="0"/>
              <a:t>The </a:t>
            </a:r>
            <a:r>
              <a:rPr lang="en-US" sz="2000" dirty="0" err="1"/>
              <a:t>classloader</a:t>
            </a:r>
            <a:r>
              <a:rPr lang="en-US" sz="2000" dirty="0"/>
              <a:t> is responsible to load the servlet class. The servlet class is loaded when the first request for the servlet is received by the web container.</a:t>
            </a:r>
          </a:p>
          <a:p>
            <a:r>
              <a:rPr lang="en-US" sz="2000" dirty="0">
                <a:solidFill>
                  <a:srgbClr val="FFFF00"/>
                </a:solidFill>
              </a:rPr>
              <a:t>2) Servlet instance is created</a:t>
            </a:r>
          </a:p>
          <a:p>
            <a:r>
              <a:rPr lang="en-US" sz="2000" dirty="0"/>
              <a:t>The web container creates the instance of a servlet after loading the servlet class. The servlet instance is created only once in the servlet life cycle.</a:t>
            </a:r>
          </a:p>
          <a:p>
            <a:r>
              <a:rPr lang="en-US" sz="2000" dirty="0">
                <a:solidFill>
                  <a:srgbClr val="FFFF00"/>
                </a:solidFill>
              </a:rPr>
              <a:t>3) </a:t>
            </a:r>
            <a:r>
              <a:rPr lang="en-US" sz="2000" dirty="0" err="1">
                <a:solidFill>
                  <a:srgbClr val="FFFF00"/>
                </a:solidFill>
              </a:rPr>
              <a:t>init</a:t>
            </a:r>
            <a:r>
              <a:rPr lang="en-US" sz="2000" dirty="0">
                <a:solidFill>
                  <a:srgbClr val="FFFF00"/>
                </a:solidFill>
              </a:rPr>
              <a:t> method is invoked</a:t>
            </a:r>
          </a:p>
          <a:p>
            <a:r>
              <a:rPr lang="en-US" sz="2000" dirty="0"/>
              <a:t>The web container calls the </a:t>
            </a:r>
            <a:r>
              <a:rPr lang="en-US" sz="2000" dirty="0" err="1"/>
              <a:t>init</a:t>
            </a:r>
            <a:r>
              <a:rPr lang="en-US" sz="2000" dirty="0"/>
              <a:t> method only once after creating the servlet instance. The </a:t>
            </a:r>
            <a:r>
              <a:rPr lang="en-US" sz="2000" dirty="0" err="1"/>
              <a:t>init</a:t>
            </a:r>
            <a:r>
              <a:rPr lang="en-US" sz="2000" dirty="0"/>
              <a:t> method is used to initialize the servlet. It is the life cycle method of the </a:t>
            </a:r>
            <a:r>
              <a:rPr lang="en-US" sz="2000" dirty="0" err="1"/>
              <a:t>javax.servlet.Servlet</a:t>
            </a:r>
            <a:r>
              <a:rPr lang="en-US" sz="2000" dirty="0"/>
              <a:t> interface. </a:t>
            </a:r>
            <a:endParaRPr lang="en-US" sz="2000" dirty="0" smtClean="0"/>
          </a:p>
          <a:p>
            <a:r>
              <a:rPr lang="en-US" sz="2000" dirty="0" smtClean="0"/>
              <a:t>Syntax </a:t>
            </a:r>
            <a:r>
              <a:rPr lang="en-US" sz="2000" dirty="0"/>
              <a:t>of the </a:t>
            </a:r>
            <a:r>
              <a:rPr lang="en-US" sz="2000" dirty="0" err="1"/>
              <a:t>init</a:t>
            </a:r>
            <a:r>
              <a:rPr lang="en-US" sz="2000" dirty="0"/>
              <a:t> method is given below</a:t>
            </a:r>
            <a:r>
              <a:rPr lang="en-US" sz="2000" dirty="0" smtClean="0"/>
              <a:t>:</a:t>
            </a:r>
          </a:p>
          <a:p>
            <a:r>
              <a:rPr lang="en-US" sz="2300" b="1" dirty="0">
                <a:solidFill>
                  <a:srgbClr val="FFFF00"/>
                </a:solidFill>
              </a:rPr>
              <a:t>public</a:t>
            </a:r>
            <a:r>
              <a:rPr lang="en-US" sz="2300" dirty="0">
                <a:solidFill>
                  <a:srgbClr val="FFFF00"/>
                </a:solidFill>
              </a:rPr>
              <a:t> </a:t>
            </a:r>
            <a:r>
              <a:rPr lang="en-US" sz="2300" b="1" dirty="0">
                <a:solidFill>
                  <a:srgbClr val="FFFF00"/>
                </a:solidFill>
              </a:rPr>
              <a:t>void</a:t>
            </a:r>
            <a:r>
              <a:rPr lang="en-US" sz="2300" dirty="0">
                <a:solidFill>
                  <a:srgbClr val="FFFF00"/>
                </a:solidFill>
              </a:rPr>
              <a:t> </a:t>
            </a:r>
            <a:r>
              <a:rPr lang="en-US" sz="2300" dirty="0" err="1">
                <a:solidFill>
                  <a:srgbClr val="FFFF00"/>
                </a:solidFill>
              </a:rPr>
              <a:t>init</a:t>
            </a:r>
            <a:r>
              <a:rPr lang="en-US" sz="2300" dirty="0">
                <a:solidFill>
                  <a:srgbClr val="FFFF00"/>
                </a:solidFill>
              </a:rPr>
              <a:t>(</a:t>
            </a:r>
            <a:r>
              <a:rPr lang="en-US" sz="2300" dirty="0" err="1">
                <a:solidFill>
                  <a:srgbClr val="FFFF00"/>
                </a:solidFill>
              </a:rPr>
              <a:t>ServletConfig</a:t>
            </a:r>
            <a:r>
              <a:rPr lang="en-US" sz="2300" dirty="0">
                <a:solidFill>
                  <a:srgbClr val="FFFF00"/>
                </a:solidFill>
              </a:rPr>
              <a:t> </a:t>
            </a:r>
            <a:r>
              <a:rPr lang="en-US" sz="2300" dirty="0" err="1">
                <a:solidFill>
                  <a:srgbClr val="FFFF00"/>
                </a:solidFill>
              </a:rPr>
              <a:t>config</a:t>
            </a:r>
            <a:r>
              <a:rPr lang="en-US" sz="2300" dirty="0">
                <a:solidFill>
                  <a:srgbClr val="FFFF00"/>
                </a:solidFill>
              </a:rPr>
              <a:t>) </a:t>
            </a:r>
            <a:r>
              <a:rPr lang="en-US" sz="2300" b="1" dirty="0">
                <a:solidFill>
                  <a:srgbClr val="FFFF00"/>
                </a:solidFill>
              </a:rPr>
              <a:t>throws</a:t>
            </a:r>
            <a:r>
              <a:rPr lang="en-US" sz="2300" dirty="0">
                <a:solidFill>
                  <a:srgbClr val="FFFF00"/>
                </a:solidFill>
              </a:rPr>
              <a:t> </a:t>
            </a:r>
            <a:r>
              <a:rPr lang="en-US" sz="2300" dirty="0" err="1" smtClean="0">
                <a:solidFill>
                  <a:srgbClr val="FFFF00"/>
                </a:solidFill>
              </a:rPr>
              <a:t>ServletException</a:t>
            </a:r>
            <a:endParaRPr lang="en-US" sz="2300" dirty="0">
              <a:solidFill>
                <a:srgbClr val="FFFF00"/>
              </a:solidFill>
            </a:endParaRPr>
          </a:p>
        </p:txBody>
      </p:sp>
    </p:spTree>
    <p:extLst>
      <p:ext uri="{BB962C8B-B14F-4D97-AF65-F5344CB8AC3E}">
        <p14:creationId xmlns:p14="http://schemas.microsoft.com/office/powerpoint/2010/main" val="2308497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632311"/>
          </a:xfrm>
          <a:prstGeom prst="rect">
            <a:avLst/>
          </a:prstGeom>
          <a:noFill/>
        </p:spPr>
        <p:txBody>
          <a:bodyPr wrap="square" rtlCol="0">
            <a:spAutoFit/>
          </a:bodyPr>
          <a:lstStyle/>
          <a:p>
            <a:r>
              <a:rPr lang="en-US" sz="2100" dirty="0">
                <a:solidFill>
                  <a:srgbClr val="FFFF00"/>
                </a:solidFill>
              </a:rPr>
              <a:t>4) service method is invoked</a:t>
            </a:r>
          </a:p>
          <a:p>
            <a:r>
              <a:rPr lang="en-US" sz="2100" dirty="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a:t>
            </a:r>
            <a:endParaRPr lang="en-US" sz="2100" dirty="0" smtClean="0"/>
          </a:p>
          <a:p>
            <a:r>
              <a:rPr lang="en-US" sz="2100" dirty="0"/>
              <a:t>-</a:t>
            </a:r>
            <a:r>
              <a:rPr lang="en-US" sz="2100" dirty="0" smtClean="0"/>
              <a:t>The </a:t>
            </a:r>
            <a:r>
              <a:rPr lang="en-US" sz="2100" dirty="0"/>
              <a:t>syntax of the service method of the Servlet interface is given below</a:t>
            </a:r>
            <a:r>
              <a:rPr lang="en-US" sz="2100" dirty="0" smtClean="0"/>
              <a:t>:</a:t>
            </a:r>
          </a:p>
          <a:p>
            <a:r>
              <a:rPr lang="en-US" sz="2100" b="1" dirty="0">
                <a:solidFill>
                  <a:srgbClr val="FFFF00"/>
                </a:solidFill>
              </a:rPr>
              <a:t>public</a:t>
            </a:r>
            <a:r>
              <a:rPr lang="en-US" sz="2100" dirty="0">
                <a:solidFill>
                  <a:srgbClr val="FFFF00"/>
                </a:solidFill>
              </a:rPr>
              <a:t> </a:t>
            </a:r>
            <a:r>
              <a:rPr lang="en-US" sz="2100" b="1" dirty="0">
                <a:solidFill>
                  <a:srgbClr val="FFFF00"/>
                </a:solidFill>
              </a:rPr>
              <a:t>void</a:t>
            </a:r>
            <a:r>
              <a:rPr lang="en-US" sz="2100" dirty="0">
                <a:solidFill>
                  <a:srgbClr val="FFFF00"/>
                </a:solidFill>
              </a:rPr>
              <a:t> service(</a:t>
            </a:r>
            <a:r>
              <a:rPr lang="en-US" sz="2100" dirty="0" err="1">
                <a:solidFill>
                  <a:srgbClr val="FFFF00"/>
                </a:solidFill>
              </a:rPr>
              <a:t>ServletRequest</a:t>
            </a:r>
            <a:r>
              <a:rPr lang="en-US" sz="2100" dirty="0">
                <a:solidFill>
                  <a:srgbClr val="FFFF00"/>
                </a:solidFill>
              </a:rPr>
              <a:t> request, </a:t>
            </a:r>
            <a:r>
              <a:rPr lang="en-US" sz="2100" dirty="0" err="1">
                <a:solidFill>
                  <a:srgbClr val="FFFF00"/>
                </a:solidFill>
              </a:rPr>
              <a:t>ServletResponse</a:t>
            </a:r>
            <a:r>
              <a:rPr lang="en-US" sz="2100" dirty="0">
                <a:solidFill>
                  <a:srgbClr val="FFFF00"/>
                </a:solidFill>
              </a:rPr>
              <a:t> response)     </a:t>
            </a:r>
            <a:r>
              <a:rPr lang="en-US" sz="2100" b="1" dirty="0">
                <a:solidFill>
                  <a:srgbClr val="FFFF00"/>
                </a:solidFill>
              </a:rPr>
              <a:t>throws</a:t>
            </a:r>
            <a:r>
              <a:rPr lang="en-US" sz="2100" dirty="0">
                <a:solidFill>
                  <a:srgbClr val="FFFF00"/>
                </a:solidFill>
              </a:rPr>
              <a:t> </a:t>
            </a:r>
            <a:r>
              <a:rPr lang="en-US" sz="2100" dirty="0" err="1">
                <a:solidFill>
                  <a:srgbClr val="FFFF00"/>
                </a:solidFill>
              </a:rPr>
              <a:t>ServletException</a:t>
            </a:r>
            <a:r>
              <a:rPr lang="en-US" sz="2100" dirty="0">
                <a:solidFill>
                  <a:srgbClr val="FFFF00"/>
                </a:solidFill>
              </a:rPr>
              <a:t>, </a:t>
            </a:r>
            <a:r>
              <a:rPr lang="en-US" sz="2100" dirty="0" err="1">
                <a:solidFill>
                  <a:srgbClr val="FFFF00"/>
                </a:solidFill>
              </a:rPr>
              <a:t>IOException</a:t>
            </a:r>
            <a:r>
              <a:rPr lang="en-US" sz="2100" dirty="0"/>
              <a:t>  </a:t>
            </a:r>
          </a:p>
          <a:p>
            <a:endParaRPr lang="en-US" sz="2100" dirty="0" smtClean="0">
              <a:solidFill>
                <a:srgbClr val="FFFF00"/>
              </a:solidFill>
            </a:endParaRPr>
          </a:p>
          <a:p>
            <a:r>
              <a:rPr lang="en-US" sz="2100" dirty="0" smtClean="0">
                <a:solidFill>
                  <a:srgbClr val="FFFF00"/>
                </a:solidFill>
              </a:rPr>
              <a:t>5</a:t>
            </a:r>
            <a:r>
              <a:rPr lang="en-US" sz="2100" dirty="0">
                <a:solidFill>
                  <a:srgbClr val="FFFF00"/>
                </a:solidFill>
              </a:rPr>
              <a:t>) destroy method is invoked</a:t>
            </a:r>
          </a:p>
          <a:p>
            <a:r>
              <a:rPr lang="en-US" sz="2100" dirty="0"/>
              <a:t>The web container calls the destroy method before removing the servlet instance from the service. It gives the servlet an opportunity to clean up any resource for example memory, thread etc. The syntax of the destroy method of the Servlet interface is given below</a:t>
            </a:r>
            <a:r>
              <a:rPr lang="en-US" sz="2100" dirty="0" smtClean="0"/>
              <a:t>:</a:t>
            </a:r>
          </a:p>
          <a:p>
            <a:r>
              <a:rPr lang="en-US" sz="2400" b="1" dirty="0">
                <a:solidFill>
                  <a:srgbClr val="FFFF00"/>
                </a:solidFill>
              </a:rPr>
              <a:t>public</a:t>
            </a:r>
            <a:r>
              <a:rPr lang="en-US" sz="2400" dirty="0">
                <a:solidFill>
                  <a:srgbClr val="FFFF00"/>
                </a:solidFill>
              </a:rPr>
              <a:t> </a:t>
            </a:r>
            <a:r>
              <a:rPr lang="en-US" sz="2400" b="1" dirty="0">
                <a:solidFill>
                  <a:srgbClr val="FFFF00"/>
                </a:solidFill>
              </a:rPr>
              <a:t>void</a:t>
            </a:r>
            <a:r>
              <a:rPr lang="en-US" sz="2400" dirty="0">
                <a:solidFill>
                  <a:srgbClr val="FFFF00"/>
                </a:solidFill>
              </a:rPr>
              <a:t> destroy()</a:t>
            </a:r>
            <a:r>
              <a:rPr lang="en-US" sz="2400" dirty="0"/>
              <a:t>  </a:t>
            </a:r>
          </a:p>
        </p:txBody>
      </p:sp>
    </p:spTree>
    <p:extLst>
      <p:ext uri="{BB962C8B-B14F-4D97-AF65-F5344CB8AC3E}">
        <p14:creationId xmlns:p14="http://schemas.microsoft.com/office/powerpoint/2010/main" val="1003552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108817"/>
          </a:xfrm>
          <a:prstGeom prst="rect">
            <a:avLst/>
          </a:prstGeom>
          <a:noFill/>
        </p:spPr>
        <p:txBody>
          <a:bodyPr wrap="square" rtlCol="0">
            <a:spAutoFit/>
          </a:bodyPr>
          <a:lstStyle/>
          <a:p>
            <a:r>
              <a:rPr lang="en-US" sz="2400" b="1" dirty="0">
                <a:solidFill>
                  <a:srgbClr val="FFFF00"/>
                </a:solidFill>
              </a:rPr>
              <a:t>Steps to create a servlet example</a:t>
            </a:r>
          </a:p>
          <a:p>
            <a:r>
              <a:rPr lang="en-US" sz="2100" dirty="0"/>
              <a:t>There are given 6 steps to create a </a:t>
            </a:r>
            <a:r>
              <a:rPr lang="en-US" sz="2100" b="1" dirty="0"/>
              <a:t>servlet example</a:t>
            </a:r>
            <a:r>
              <a:rPr lang="en-US" sz="2100" dirty="0"/>
              <a:t>. These steps are required for all the servers</a:t>
            </a:r>
            <a:r>
              <a:rPr lang="en-US" sz="2100" dirty="0" smtClean="0"/>
              <a:t>.</a:t>
            </a:r>
          </a:p>
          <a:p>
            <a:r>
              <a:rPr lang="en-US" sz="2100" dirty="0"/>
              <a:t>Here, we are going to use </a:t>
            </a:r>
            <a:r>
              <a:rPr lang="en-US" sz="2100" b="1" dirty="0"/>
              <a:t>apache tomcat server</a:t>
            </a:r>
            <a:r>
              <a:rPr lang="en-US" sz="2100" dirty="0"/>
              <a:t> in this example. The steps are as follows</a:t>
            </a:r>
            <a:r>
              <a:rPr lang="en-US" sz="2100" dirty="0" smtClean="0"/>
              <a:t>:</a:t>
            </a:r>
          </a:p>
          <a:p>
            <a:pPr marL="457200" indent="-457200">
              <a:buFont typeface="+mj-lt"/>
              <a:buAutoNum type="arabicPeriod"/>
            </a:pPr>
            <a:r>
              <a:rPr lang="en-US" sz="2100" dirty="0">
                <a:solidFill>
                  <a:srgbClr val="FFFF00"/>
                </a:solidFill>
              </a:rPr>
              <a:t>Create a directory structure</a:t>
            </a:r>
          </a:p>
          <a:p>
            <a:pPr marL="457200" indent="-457200">
              <a:buFont typeface="+mj-lt"/>
              <a:buAutoNum type="arabicPeriod"/>
            </a:pPr>
            <a:r>
              <a:rPr lang="en-US" sz="2100" dirty="0">
                <a:solidFill>
                  <a:srgbClr val="FFFF00"/>
                </a:solidFill>
              </a:rPr>
              <a:t>Create a Servlet</a:t>
            </a:r>
          </a:p>
          <a:p>
            <a:pPr marL="457200" indent="-457200">
              <a:buFont typeface="+mj-lt"/>
              <a:buAutoNum type="arabicPeriod"/>
            </a:pPr>
            <a:r>
              <a:rPr lang="en-US" sz="2100" dirty="0">
                <a:solidFill>
                  <a:srgbClr val="FFFF00"/>
                </a:solidFill>
              </a:rPr>
              <a:t>Compile the Servlet</a:t>
            </a:r>
          </a:p>
          <a:p>
            <a:pPr marL="457200" indent="-457200">
              <a:buFont typeface="+mj-lt"/>
              <a:buAutoNum type="arabicPeriod"/>
            </a:pPr>
            <a:r>
              <a:rPr lang="en-US" sz="2100" dirty="0">
                <a:solidFill>
                  <a:srgbClr val="FFFF00"/>
                </a:solidFill>
              </a:rPr>
              <a:t>Create a deployment descriptor</a:t>
            </a:r>
          </a:p>
          <a:p>
            <a:pPr marL="457200" indent="-457200">
              <a:buFont typeface="+mj-lt"/>
              <a:buAutoNum type="arabicPeriod"/>
            </a:pPr>
            <a:r>
              <a:rPr lang="en-US" sz="2100" dirty="0">
                <a:solidFill>
                  <a:srgbClr val="FFFF00"/>
                </a:solidFill>
              </a:rPr>
              <a:t>Start the server and deploy the project</a:t>
            </a:r>
          </a:p>
          <a:p>
            <a:pPr marL="457200" indent="-457200">
              <a:buFont typeface="+mj-lt"/>
              <a:buAutoNum type="arabicPeriod"/>
            </a:pPr>
            <a:r>
              <a:rPr lang="en-US" sz="2100" dirty="0">
                <a:solidFill>
                  <a:srgbClr val="FFFF00"/>
                </a:solidFill>
              </a:rPr>
              <a:t>Access the servlet</a:t>
            </a:r>
          </a:p>
          <a:p>
            <a:endParaRPr lang="en-US" sz="2700" dirty="0" smtClean="0">
              <a:solidFill>
                <a:srgbClr val="FFFF00"/>
              </a:solidFill>
            </a:endParaRPr>
          </a:p>
        </p:txBody>
      </p:sp>
    </p:spTree>
    <p:extLst>
      <p:ext uri="{BB962C8B-B14F-4D97-AF65-F5344CB8AC3E}">
        <p14:creationId xmlns:p14="http://schemas.microsoft.com/office/powerpoint/2010/main" val="319042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601807"/>
          </a:xfrm>
          <a:prstGeom prst="rect">
            <a:avLst/>
          </a:prstGeom>
          <a:noFill/>
        </p:spPr>
        <p:txBody>
          <a:bodyPr wrap="square" rtlCol="0">
            <a:spAutoFit/>
          </a:bodyPr>
          <a:lstStyle/>
          <a:p>
            <a:r>
              <a:rPr lang="en-US" sz="2100" b="1" dirty="0">
                <a:solidFill>
                  <a:srgbClr val="FFFF00"/>
                </a:solidFill>
              </a:rPr>
              <a:t>1)Create a directory structures</a:t>
            </a:r>
          </a:p>
          <a:p>
            <a:r>
              <a:rPr lang="en-US" sz="2100" dirty="0"/>
              <a:t>The </a:t>
            </a:r>
            <a:r>
              <a:rPr lang="en-US" sz="2100" b="1" dirty="0"/>
              <a:t>directory structure</a:t>
            </a:r>
            <a:r>
              <a:rPr lang="en-US" sz="2100" dirty="0"/>
              <a:t> defines that where to put the different types of files so that web container may get the information and respond to the client.</a:t>
            </a:r>
          </a:p>
          <a:p>
            <a:r>
              <a:rPr lang="en-US" sz="2100" dirty="0"/>
              <a:t>The Sun Microsystem defines a unique standard to be followed by all the server vendors. Let's see the directory structure that must be followed to </a:t>
            </a:r>
            <a:r>
              <a:rPr lang="en-US" sz="2100" dirty="0" smtClean="0"/>
              <a:t>create </a:t>
            </a:r>
            <a:r>
              <a:rPr lang="en-US" sz="2100" dirty="0"/>
              <a:t>the servlet.</a:t>
            </a:r>
          </a:p>
          <a:p>
            <a:endParaRPr lang="en-US" sz="2700" dirty="0" smtClean="0"/>
          </a:p>
          <a:p>
            <a:endParaRPr lang="en-US" sz="2700" dirty="0"/>
          </a:p>
          <a:p>
            <a:endParaRPr lang="en-US" sz="2700" dirty="0" smtClean="0"/>
          </a:p>
          <a:p>
            <a:endParaRPr lang="en-US" sz="2700" dirty="0"/>
          </a:p>
          <a:p>
            <a:endParaRPr lang="en-US" sz="2700" dirty="0" smtClean="0"/>
          </a:p>
          <a:p>
            <a:endParaRPr lang="en-US" sz="2700" dirty="0"/>
          </a:p>
          <a:p>
            <a:endParaRPr lang="en-US" sz="2700" dirty="0" smtClean="0"/>
          </a:p>
          <a:p>
            <a:endParaRPr lang="en-US" sz="2700" dirty="0" smtClean="0"/>
          </a:p>
          <a:p>
            <a:endParaRPr lang="en-US" sz="2000" dirty="0" smtClean="0"/>
          </a:p>
          <a:p>
            <a:r>
              <a:rPr lang="en-US" sz="2000" dirty="0" smtClean="0"/>
              <a:t>As </a:t>
            </a:r>
            <a:r>
              <a:rPr lang="en-US" sz="2000" dirty="0"/>
              <a:t>you can see that the servlet class file must be in the classes folder. The web.xml file must be under the WEB-INF folder</a:t>
            </a:r>
            <a:endParaRPr lang="en-US" sz="27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083" y="2348880"/>
            <a:ext cx="5008389" cy="3888432"/>
          </a:xfrm>
          <a:prstGeom prst="rect">
            <a:avLst/>
          </a:prstGeom>
        </p:spPr>
      </p:pic>
    </p:spTree>
    <p:extLst>
      <p:ext uri="{BB962C8B-B14F-4D97-AF65-F5344CB8AC3E}">
        <p14:creationId xmlns:p14="http://schemas.microsoft.com/office/powerpoint/2010/main" val="2690972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770537"/>
          </a:xfrm>
          <a:prstGeom prst="rect">
            <a:avLst/>
          </a:prstGeom>
          <a:noFill/>
        </p:spPr>
        <p:txBody>
          <a:bodyPr wrap="square" rtlCol="0">
            <a:spAutoFit/>
          </a:bodyPr>
          <a:lstStyle/>
          <a:p>
            <a:r>
              <a:rPr lang="en-US" sz="2400" dirty="0">
                <a:solidFill>
                  <a:srgbClr val="FFFF00"/>
                </a:solidFill>
              </a:rPr>
              <a:t>2)Create a Servlet</a:t>
            </a:r>
          </a:p>
          <a:p>
            <a:r>
              <a:rPr lang="en-US" sz="2800" dirty="0"/>
              <a:t>There are three ways to create the servlet</a:t>
            </a:r>
            <a:r>
              <a:rPr lang="en-US" sz="2800" dirty="0" smtClean="0"/>
              <a:t>.</a:t>
            </a:r>
          </a:p>
          <a:p>
            <a:pPr marL="514350" indent="-514350">
              <a:buFont typeface="+mj-lt"/>
              <a:buAutoNum type="arabicPeriod"/>
            </a:pPr>
            <a:r>
              <a:rPr lang="en-US" sz="2800" dirty="0" smtClean="0">
                <a:solidFill>
                  <a:srgbClr val="FFFF00"/>
                </a:solidFill>
              </a:rPr>
              <a:t>By </a:t>
            </a:r>
            <a:r>
              <a:rPr lang="en-US" sz="2800" dirty="0">
                <a:solidFill>
                  <a:srgbClr val="FFFF00"/>
                </a:solidFill>
              </a:rPr>
              <a:t>implementing the Servlet interface</a:t>
            </a:r>
          </a:p>
          <a:p>
            <a:pPr marL="514350" indent="-514350">
              <a:buFont typeface="+mj-lt"/>
              <a:buAutoNum type="arabicPeriod"/>
            </a:pPr>
            <a:r>
              <a:rPr lang="en-US" sz="2800" dirty="0">
                <a:solidFill>
                  <a:srgbClr val="FFFF00"/>
                </a:solidFill>
              </a:rPr>
              <a:t>By inheriting the </a:t>
            </a:r>
            <a:r>
              <a:rPr lang="en-US" sz="2800" dirty="0" err="1">
                <a:solidFill>
                  <a:srgbClr val="FFFF00"/>
                </a:solidFill>
              </a:rPr>
              <a:t>GenericServlet</a:t>
            </a:r>
            <a:r>
              <a:rPr lang="en-US" sz="2800" dirty="0">
                <a:solidFill>
                  <a:srgbClr val="FFFF00"/>
                </a:solidFill>
              </a:rPr>
              <a:t> class</a:t>
            </a:r>
          </a:p>
          <a:p>
            <a:pPr marL="514350" indent="-514350">
              <a:buFont typeface="+mj-lt"/>
              <a:buAutoNum type="arabicPeriod"/>
            </a:pPr>
            <a:r>
              <a:rPr lang="en-US" sz="2800" dirty="0">
                <a:solidFill>
                  <a:srgbClr val="FFFF00"/>
                </a:solidFill>
              </a:rPr>
              <a:t>By inheriting the </a:t>
            </a:r>
            <a:r>
              <a:rPr lang="en-US" sz="2800" dirty="0" err="1">
                <a:solidFill>
                  <a:srgbClr val="FFFF00"/>
                </a:solidFill>
              </a:rPr>
              <a:t>HttpServlet</a:t>
            </a:r>
            <a:r>
              <a:rPr lang="en-US" sz="2800" dirty="0">
                <a:solidFill>
                  <a:srgbClr val="FFFF00"/>
                </a:solidFill>
              </a:rPr>
              <a:t> </a:t>
            </a:r>
            <a:r>
              <a:rPr lang="en-US" sz="2800" dirty="0" smtClean="0">
                <a:solidFill>
                  <a:srgbClr val="FFFF00"/>
                </a:solidFill>
              </a:rPr>
              <a:t>class</a:t>
            </a:r>
          </a:p>
          <a:p>
            <a:endParaRPr lang="en-US" sz="2100" dirty="0" smtClean="0"/>
          </a:p>
          <a:p>
            <a:r>
              <a:rPr lang="en-US" sz="2100" dirty="0"/>
              <a:t>-</a:t>
            </a:r>
            <a:r>
              <a:rPr lang="en-US" sz="2100" dirty="0" smtClean="0"/>
              <a:t>The </a:t>
            </a:r>
            <a:r>
              <a:rPr lang="en-US" sz="2100" dirty="0" err="1"/>
              <a:t>HttpServlet</a:t>
            </a:r>
            <a:r>
              <a:rPr lang="en-US" sz="2100" dirty="0"/>
              <a:t> class is widely used to create the servlet because it provides methods to handle http requests such as </a:t>
            </a:r>
            <a:r>
              <a:rPr lang="en-US" sz="2100" dirty="0" err="1"/>
              <a:t>doGet</a:t>
            </a:r>
            <a:r>
              <a:rPr lang="en-US" sz="2100" dirty="0"/>
              <a:t>(), </a:t>
            </a:r>
            <a:r>
              <a:rPr lang="en-US" sz="2100" dirty="0" err="1"/>
              <a:t>doPost</a:t>
            </a:r>
            <a:r>
              <a:rPr lang="en-US" sz="2100" dirty="0"/>
              <a:t>, </a:t>
            </a:r>
            <a:r>
              <a:rPr lang="en-US" sz="2100" dirty="0" err="1"/>
              <a:t>doHead</a:t>
            </a:r>
            <a:r>
              <a:rPr lang="en-US" sz="2100" dirty="0"/>
              <a:t>() etc</a:t>
            </a:r>
            <a:r>
              <a:rPr lang="en-US" sz="2100" dirty="0" smtClean="0"/>
              <a:t>.</a:t>
            </a:r>
          </a:p>
          <a:p>
            <a:r>
              <a:rPr lang="en-US" sz="2100" dirty="0" smtClean="0"/>
              <a:t>-In </a:t>
            </a:r>
            <a:r>
              <a:rPr lang="en-US" sz="2100" dirty="0"/>
              <a:t>this example we are going to create a servlet that extends the </a:t>
            </a:r>
            <a:r>
              <a:rPr lang="en-US" sz="2100" dirty="0" err="1"/>
              <a:t>HttpServlet</a:t>
            </a:r>
            <a:r>
              <a:rPr lang="en-US" sz="2100" dirty="0"/>
              <a:t> class. In this example, we are inheriting the </a:t>
            </a:r>
            <a:r>
              <a:rPr lang="en-US" sz="2100" dirty="0" err="1"/>
              <a:t>HttpServlet</a:t>
            </a:r>
            <a:r>
              <a:rPr lang="en-US" sz="2100" dirty="0"/>
              <a:t> class and providing the implementation of the </a:t>
            </a:r>
            <a:r>
              <a:rPr lang="en-US" sz="2100" dirty="0" err="1"/>
              <a:t>doGet</a:t>
            </a:r>
            <a:r>
              <a:rPr lang="en-US" sz="2100" dirty="0"/>
              <a:t>() method. </a:t>
            </a:r>
            <a:endParaRPr lang="en-US" sz="2100" dirty="0" smtClean="0"/>
          </a:p>
          <a:p>
            <a:r>
              <a:rPr lang="en-US" sz="2100" dirty="0"/>
              <a:t>-</a:t>
            </a:r>
            <a:r>
              <a:rPr lang="en-US" sz="2100" dirty="0" smtClean="0"/>
              <a:t>Notice </a:t>
            </a:r>
            <a:r>
              <a:rPr lang="en-US" sz="2100" dirty="0"/>
              <a:t>that get request is the default request.</a:t>
            </a:r>
          </a:p>
        </p:txBody>
      </p:sp>
    </p:spTree>
    <p:extLst>
      <p:ext uri="{BB962C8B-B14F-4D97-AF65-F5344CB8AC3E}">
        <p14:creationId xmlns:p14="http://schemas.microsoft.com/office/powerpoint/2010/main" val="238922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109365"/>
          </a:xfrm>
          <a:prstGeom prst="rect">
            <a:avLst/>
          </a:prstGeom>
          <a:noFill/>
        </p:spPr>
        <p:txBody>
          <a:bodyPr wrap="square" rtlCol="0">
            <a:spAutoFit/>
          </a:bodyPr>
          <a:lstStyle/>
          <a:p>
            <a:r>
              <a:rPr lang="en-US" sz="2300" b="1" dirty="0"/>
              <a:t>import</a:t>
            </a:r>
            <a:r>
              <a:rPr lang="en-US" sz="2300" dirty="0"/>
              <a:t> </a:t>
            </a:r>
            <a:r>
              <a:rPr lang="en-US" sz="2300" dirty="0" err="1"/>
              <a:t>javax.servlet.http</a:t>
            </a:r>
            <a:r>
              <a:rPr lang="en-US" sz="2300" dirty="0"/>
              <a:t>.*;  </a:t>
            </a:r>
          </a:p>
          <a:p>
            <a:r>
              <a:rPr lang="en-US" sz="2300" b="1" dirty="0"/>
              <a:t>import</a:t>
            </a:r>
            <a:r>
              <a:rPr lang="en-US" sz="2300" dirty="0"/>
              <a:t> </a:t>
            </a:r>
            <a:r>
              <a:rPr lang="en-US" sz="2300" dirty="0" err="1"/>
              <a:t>javax.servlet</a:t>
            </a:r>
            <a:r>
              <a:rPr lang="en-US" sz="2300" dirty="0"/>
              <a:t>.*;  </a:t>
            </a:r>
          </a:p>
          <a:p>
            <a:r>
              <a:rPr lang="en-US" sz="2300" b="1" dirty="0"/>
              <a:t>import</a:t>
            </a:r>
            <a:r>
              <a:rPr lang="en-US" sz="2300" dirty="0"/>
              <a:t> java.io.*;  </a:t>
            </a:r>
          </a:p>
          <a:p>
            <a:r>
              <a:rPr lang="en-US" sz="2300" b="1" dirty="0"/>
              <a:t>public</a:t>
            </a:r>
            <a:r>
              <a:rPr lang="en-US" sz="2300" dirty="0"/>
              <a:t> </a:t>
            </a:r>
            <a:r>
              <a:rPr lang="en-US" sz="2300" b="1" dirty="0"/>
              <a:t>class</a:t>
            </a:r>
            <a:r>
              <a:rPr lang="en-US" sz="2300" dirty="0"/>
              <a:t> </a:t>
            </a:r>
            <a:r>
              <a:rPr lang="en-US" sz="2300" dirty="0" err="1"/>
              <a:t>DemoServlet</a:t>
            </a:r>
            <a:r>
              <a:rPr lang="en-US" sz="2300" dirty="0"/>
              <a:t> </a:t>
            </a:r>
            <a:r>
              <a:rPr lang="en-US" sz="2300" b="1" dirty="0"/>
              <a:t>extends</a:t>
            </a:r>
            <a:r>
              <a:rPr lang="en-US" sz="2300" dirty="0"/>
              <a:t> </a:t>
            </a:r>
            <a:r>
              <a:rPr lang="en-US" sz="2300" dirty="0" err="1"/>
              <a:t>HttpServlet</a:t>
            </a:r>
            <a:r>
              <a:rPr lang="en-US" sz="2300" dirty="0"/>
              <a:t>{  </a:t>
            </a:r>
          </a:p>
          <a:p>
            <a:r>
              <a:rPr lang="en-US" sz="2300" b="1" dirty="0"/>
              <a:t>public</a:t>
            </a:r>
            <a:r>
              <a:rPr lang="en-US" sz="2300" dirty="0"/>
              <a:t> </a:t>
            </a:r>
            <a:r>
              <a:rPr lang="en-US" sz="2300" b="1" dirty="0"/>
              <a:t>void</a:t>
            </a:r>
            <a:r>
              <a:rPr lang="en-US" sz="2300" dirty="0"/>
              <a:t> </a:t>
            </a:r>
            <a:r>
              <a:rPr lang="en-US" sz="2300" dirty="0" err="1"/>
              <a:t>doGet</a:t>
            </a:r>
            <a:r>
              <a:rPr lang="en-US" sz="2300" dirty="0"/>
              <a:t>(</a:t>
            </a:r>
            <a:r>
              <a:rPr lang="en-US" sz="2300" dirty="0" err="1"/>
              <a:t>HttpServletRequest</a:t>
            </a:r>
            <a:r>
              <a:rPr lang="en-US" sz="2300" dirty="0"/>
              <a:t> </a:t>
            </a:r>
            <a:r>
              <a:rPr lang="en-US" sz="2300" dirty="0" err="1"/>
              <a:t>req,HttpServletResponse</a:t>
            </a:r>
            <a:r>
              <a:rPr lang="en-US" sz="2300" dirty="0"/>
              <a:t> res)  </a:t>
            </a:r>
          </a:p>
          <a:p>
            <a:r>
              <a:rPr lang="en-US" sz="2300" b="1" dirty="0"/>
              <a:t>throws</a:t>
            </a:r>
            <a:r>
              <a:rPr lang="en-US" sz="2300" dirty="0"/>
              <a:t> </a:t>
            </a:r>
            <a:r>
              <a:rPr lang="en-US" sz="2300" dirty="0" err="1"/>
              <a:t>ServletException,IOException</a:t>
            </a:r>
            <a:r>
              <a:rPr lang="en-US" sz="2300" dirty="0"/>
              <a:t>  </a:t>
            </a:r>
          </a:p>
          <a:p>
            <a:r>
              <a:rPr lang="en-US" sz="2300" dirty="0"/>
              <a:t>{  </a:t>
            </a:r>
          </a:p>
          <a:p>
            <a:r>
              <a:rPr lang="en-US" sz="2300" dirty="0" err="1"/>
              <a:t>res.setContentType</a:t>
            </a:r>
            <a:r>
              <a:rPr lang="en-US" sz="2300" dirty="0"/>
              <a:t>("text/html");//setting the content type  </a:t>
            </a:r>
          </a:p>
          <a:p>
            <a:r>
              <a:rPr lang="en-US" sz="2300" dirty="0" err="1"/>
              <a:t>PrintWriter</a:t>
            </a:r>
            <a:r>
              <a:rPr lang="en-US" sz="2300" dirty="0"/>
              <a:t> pw=</a:t>
            </a:r>
            <a:r>
              <a:rPr lang="en-US" sz="2300" dirty="0" err="1"/>
              <a:t>res.getWriter</a:t>
            </a:r>
            <a:r>
              <a:rPr lang="en-US" sz="2300" dirty="0"/>
              <a:t>();//get the stream to write the data  </a:t>
            </a:r>
            <a:r>
              <a:rPr lang="en-US" sz="2300" dirty="0" smtClean="0"/>
              <a:t>//</a:t>
            </a:r>
            <a:r>
              <a:rPr lang="en-US" sz="2300" dirty="0"/>
              <a:t>writing html in the stream  </a:t>
            </a:r>
          </a:p>
          <a:p>
            <a:r>
              <a:rPr lang="en-US" sz="2300" dirty="0" err="1"/>
              <a:t>pw.println</a:t>
            </a:r>
            <a:r>
              <a:rPr lang="en-US" sz="2300" dirty="0"/>
              <a:t>("&lt;html&gt;&lt;body&gt;");  </a:t>
            </a:r>
          </a:p>
          <a:p>
            <a:r>
              <a:rPr lang="en-US" sz="2300" dirty="0" err="1"/>
              <a:t>pw.println</a:t>
            </a:r>
            <a:r>
              <a:rPr lang="en-US" sz="2300" dirty="0"/>
              <a:t>("Welcome to servlet");  </a:t>
            </a:r>
          </a:p>
          <a:p>
            <a:r>
              <a:rPr lang="en-US" sz="2300" dirty="0" err="1"/>
              <a:t>pw.println</a:t>
            </a:r>
            <a:r>
              <a:rPr lang="en-US" sz="2300" dirty="0"/>
              <a:t>("&lt;/body&gt;&lt;/html&gt;");  </a:t>
            </a:r>
          </a:p>
          <a:p>
            <a:r>
              <a:rPr lang="en-US" sz="2300" dirty="0"/>
              <a:t>  </a:t>
            </a:r>
          </a:p>
          <a:p>
            <a:r>
              <a:rPr lang="en-US" sz="2300" dirty="0" err="1"/>
              <a:t>pw.close</a:t>
            </a:r>
            <a:r>
              <a:rPr lang="en-US" sz="2300" dirty="0"/>
              <a:t>();//closing the stream  </a:t>
            </a:r>
          </a:p>
          <a:p>
            <a:r>
              <a:rPr lang="en-US" sz="2300" dirty="0"/>
              <a:t>}}  </a:t>
            </a:r>
          </a:p>
        </p:txBody>
      </p:sp>
    </p:spTree>
    <p:extLst>
      <p:ext uri="{BB962C8B-B14F-4D97-AF65-F5344CB8AC3E}">
        <p14:creationId xmlns:p14="http://schemas.microsoft.com/office/powerpoint/2010/main" val="308027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70975"/>
          </a:xfrm>
          <a:prstGeom prst="rect">
            <a:avLst/>
          </a:prstGeom>
          <a:noFill/>
        </p:spPr>
        <p:txBody>
          <a:bodyPr wrap="square" rtlCol="0">
            <a:spAutoFit/>
          </a:bodyPr>
          <a:lstStyle/>
          <a:p>
            <a:r>
              <a:rPr lang="en-US" sz="2100" dirty="0">
                <a:solidFill>
                  <a:srgbClr val="FFFF00"/>
                </a:solidFill>
              </a:rPr>
              <a:t>3)Compile the </a:t>
            </a:r>
            <a:r>
              <a:rPr lang="en-US" sz="2100" dirty="0" smtClean="0">
                <a:solidFill>
                  <a:srgbClr val="FFFF00"/>
                </a:solidFill>
              </a:rPr>
              <a:t>servlet:</a:t>
            </a:r>
            <a:endParaRPr lang="en-US" sz="2100" dirty="0">
              <a:solidFill>
                <a:srgbClr val="FFFF00"/>
              </a:solidFill>
            </a:endParaRPr>
          </a:p>
          <a:p>
            <a:r>
              <a:rPr lang="en-US" sz="2100" dirty="0" smtClean="0"/>
              <a:t>-For </a:t>
            </a:r>
            <a:r>
              <a:rPr lang="en-US" sz="2100" dirty="0"/>
              <a:t>compiling the Servlet, jar file is required to be loaded. Different </a:t>
            </a:r>
            <a:r>
              <a:rPr lang="en-US" sz="2100" dirty="0" smtClean="0"/>
              <a:t>Servers </a:t>
            </a:r>
            <a:r>
              <a:rPr lang="en-US" sz="2100" dirty="0"/>
              <a:t>provide different jar files</a:t>
            </a:r>
            <a:r>
              <a:rPr lang="en-US" sz="2100" dirty="0" smtClean="0"/>
              <a:t>:</a:t>
            </a:r>
          </a:p>
          <a:p>
            <a:endParaRPr lang="en-US" sz="2100" dirty="0" smtClean="0"/>
          </a:p>
          <a:p>
            <a:endParaRPr lang="en-US" sz="2100" dirty="0"/>
          </a:p>
          <a:p>
            <a:endParaRPr lang="en-US" sz="2100" dirty="0" smtClean="0"/>
          </a:p>
          <a:p>
            <a:endParaRPr lang="en-US" sz="2100" dirty="0"/>
          </a:p>
          <a:p>
            <a:endParaRPr lang="en-US" sz="2100" dirty="0" smtClean="0"/>
          </a:p>
          <a:p>
            <a:endParaRPr lang="en-US" sz="2100" dirty="0"/>
          </a:p>
          <a:p>
            <a:endParaRPr lang="en-US" sz="2100" dirty="0" smtClean="0"/>
          </a:p>
          <a:p>
            <a:endParaRPr lang="en-US" sz="2100" dirty="0"/>
          </a:p>
          <a:p>
            <a:r>
              <a:rPr lang="en-US" sz="2100" dirty="0">
                <a:solidFill>
                  <a:srgbClr val="FFFF00"/>
                </a:solidFill>
              </a:rPr>
              <a:t>4)Create the deployment descriptor (web.xml file</a:t>
            </a:r>
            <a:r>
              <a:rPr lang="en-US" sz="2100" dirty="0" smtClean="0">
                <a:solidFill>
                  <a:srgbClr val="FFFF00"/>
                </a:solidFill>
              </a:rPr>
              <a:t>):</a:t>
            </a:r>
            <a:endParaRPr lang="en-US" sz="2100" dirty="0">
              <a:solidFill>
                <a:srgbClr val="FFFF00"/>
              </a:solidFill>
            </a:endParaRPr>
          </a:p>
          <a:p>
            <a:r>
              <a:rPr lang="en-US" sz="2100" dirty="0" smtClean="0"/>
              <a:t>-The</a:t>
            </a:r>
            <a:r>
              <a:rPr lang="en-US" sz="2100" dirty="0"/>
              <a:t> </a:t>
            </a:r>
            <a:r>
              <a:rPr lang="en-US" sz="2100" b="1" dirty="0"/>
              <a:t>deployment descriptor</a:t>
            </a:r>
            <a:r>
              <a:rPr lang="en-US" sz="2100" dirty="0"/>
              <a:t> is an xml file, from which Web Container gets the information about the </a:t>
            </a:r>
            <a:r>
              <a:rPr lang="en-US" sz="2100" dirty="0" err="1"/>
              <a:t>servet</a:t>
            </a:r>
            <a:r>
              <a:rPr lang="en-US" sz="2100" dirty="0"/>
              <a:t> to be invoked.</a:t>
            </a:r>
          </a:p>
          <a:p>
            <a:r>
              <a:rPr lang="en-US" sz="2100" dirty="0" smtClean="0"/>
              <a:t>-The </a:t>
            </a:r>
            <a:r>
              <a:rPr lang="en-US" sz="2100" dirty="0"/>
              <a:t>web container uses the Parser to get the information from the web.xml file. There are many xml parsers such as SAX, DOM and </a:t>
            </a:r>
            <a:r>
              <a:rPr lang="en-US" sz="2100" dirty="0" smtClean="0"/>
              <a:t>Pull</a:t>
            </a:r>
          </a:p>
          <a:p>
            <a:r>
              <a:rPr lang="en-US" sz="2400" dirty="0">
                <a:solidFill>
                  <a:srgbClr val="FFFF00"/>
                </a:solidFill>
              </a:rPr>
              <a:t>5)Start the Server and deploy the project</a:t>
            </a:r>
          </a:p>
          <a:p>
            <a:r>
              <a:rPr lang="en-US" sz="2400" dirty="0"/>
              <a:t>To start Apache Tomcat server, double click on the startup.bat file under apache-tomcat/bin directory</a:t>
            </a:r>
            <a:r>
              <a:rPr lang="en-US" sz="2400" dirty="0" smtClean="0"/>
              <a:t>.</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502993467"/>
              </p:ext>
            </p:extLst>
          </p:nvPr>
        </p:nvGraphicFramePr>
        <p:xfrm>
          <a:off x="457200" y="1484784"/>
          <a:ext cx="8075240" cy="2266606"/>
        </p:xfrm>
        <a:graphic>
          <a:graphicData uri="http://schemas.openxmlformats.org/drawingml/2006/table">
            <a:tbl>
              <a:tblPr/>
              <a:tblGrid>
                <a:gridCol w="4037620"/>
                <a:gridCol w="4037620"/>
              </a:tblGrid>
              <a:tr h="456216">
                <a:tc>
                  <a:txBody>
                    <a:bodyPr/>
                    <a:lstStyle/>
                    <a:p>
                      <a:pPr algn="ctr" fontAlgn="t"/>
                      <a:r>
                        <a:rPr lang="en-US" sz="1900" b="1" dirty="0">
                          <a:solidFill>
                            <a:srgbClr val="000000"/>
                          </a:solidFill>
                          <a:effectLst/>
                          <a:latin typeface="times new roman" panose="02020603050405020304" pitchFamily="18" charset="0"/>
                        </a:rPr>
                        <a:t>Jar file</a:t>
                      </a:r>
                    </a:p>
                  </a:txBody>
                  <a:tcPr marL="111655" marR="111655" marT="111655" marB="111655">
                    <a:lnL w="9525" cap="flat" cmpd="sng" algn="ctr">
                      <a:solidFill>
                        <a:srgbClr val="B0C986"/>
                      </a:solidFill>
                      <a:prstDash val="solid"/>
                      <a:round/>
                      <a:headEnd type="none" w="med" len="med"/>
                      <a:tailEnd type="none" w="med" len="med"/>
                    </a:lnL>
                    <a:lnR w="9525" cap="flat" cmpd="sng" algn="ctr">
                      <a:solidFill>
                        <a:srgbClr val="B0C986"/>
                      </a:solidFill>
                      <a:prstDash val="solid"/>
                      <a:round/>
                      <a:headEnd type="none" w="med" len="med"/>
                      <a:tailEnd type="none" w="med" len="med"/>
                    </a:lnR>
                    <a:lnT w="9525" cap="flat" cmpd="sng" algn="ctr">
                      <a:solidFill>
                        <a:srgbClr val="B0C9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900" b="1">
                          <a:solidFill>
                            <a:srgbClr val="000000"/>
                          </a:solidFill>
                          <a:effectLst/>
                          <a:latin typeface="times new roman" panose="02020603050405020304" pitchFamily="18" charset="0"/>
                        </a:rPr>
                        <a:t>Server</a:t>
                      </a:r>
                    </a:p>
                  </a:txBody>
                  <a:tcPr marL="111655" marR="111655" marT="111655" marB="111655">
                    <a:lnL w="9525" cap="flat" cmpd="sng" algn="ctr">
                      <a:solidFill>
                        <a:srgbClr val="B0C986"/>
                      </a:solidFill>
                      <a:prstDash val="solid"/>
                      <a:round/>
                      <a:headEnd type="none" w="med" len="med"/>
                      <a:tailEnd type="none" w="med" len="med"/>
                    </a:lnL>
                    <a:lnR w="9525" cap="flat" cmpd="sng" algn="ctr">
                      <a:solidFill>
                        <a:srgbClr val="B0C986"/>
                      </a:solidFill>
                      <a:prstDash val="solid"/>
                      <a:round/>
                      <a:headEnd type="none" w="med" len="med"/>
                      <a:tailEnd type="none" w="med" len="med"/>
                    </a:lnR>
                    <a:lnT w="9525" cap="flat" cmpd="sng" algn="ctr">
                      <a:solidFill>
                        <a:srgbClr val="B0C9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0002">
                <a:tc>
                  <a:txBody>
                    <a:bodyPr/>
                    <a:lstStyle/>
                    <a:p>
                      <a:pPr algn="ctr" fontAlgn="t"/>
                      <a:r>
                        <a:rPr lang="en-US" sz="1900" b="1" dirty="0">
                          <a:solidFill>
                            <a:srgbClr val="333333"/>
                          </a:solidFill>
                          <a:effectLst/>
                          <a:latin typeface="inter-regular"/>
                        </a:rPr>
                        <a:t>1) servlet-api.jar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900" b="1">
                          <a:solidFill>
                            <a:srgbClr val="333333"/>
                          </a:solidFill>
                          <a:effectLst/>
                          <a:latin typeface="inter-regular"/>
                        </a:rPr>
                        <a:t>Apache Tomcat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0002">
                <a:tc>
                  <a:txBody>
                    <a:bodyPr/>
                    <a:lstStyle/>
                    <a:p>
                      <a:pPr algn="ctr" fontAlgn="t"/>
                      <a:r>
                        <a:rPr lang="en-US" sz="1900" b="1">
                          <a:solidFill>
                            <a:srgbClr val="333333"/>
                          </a:solidFill>
                          <a:effectLst/>
                          <a:latin typeface="inter-regular"/>
                        </a:rPr>
                        <a:t>2) weblogic.jar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900" b="1" dirty="0" err="1">
                          <a:solidFill>
                            <a:srgbClr val="333333"/>
                          </a:solidFill>
                          <a:effectLst/>
                          <a:latin typeface="inter-regular"/>
                        </a:rPr>
                        <a:t>Weblogic</a:t>
                      </a:r>
                      <a:endParaRPr lang="en-US" sz="1900" b="1" dirty="0">
                        <a:solidFill>
                          <a:srgbClr val="333333"/>
                        </a:solidFill>
                        <a:effectLst/>
                        <a:latin typeface="inter-regular"/>
                      </a:endParaRP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0002">
                <a:tc>
                  <a:txBody>
                    <a:bodyPr/>
                    <a:lstStyle/>
                    <a:p>
                      <a:pPr algn="ctr" fontAlgn="t"/>
                      <a:r>
                        <a:rPr lang="en-US" sz="1900" b="1">
                          <a:solidFill>
                            <a:srgbClr val="333333"/>
                          </a:solidFill>
                          <a:effectLst/>
                          <a:latin typeface="inter-regular"/>
                        </a:rPr>
                        <a:t>3) javaee.jar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900" b="1">
                          <a:solidFill>
                            <a:srgbClr val="333333"/>
                          </a:solidFill>
                          <a:effectLst/>
                          <a:latin typeface="inter-regular"/>
                        </a:rPr>
                        <a:t>Glassfish</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0002">
                <a:tc>
                  <a:txBody>
                    <a:bodyPr/>
                    <a:lstStyle/>
                    <a:p>
                      <a:pPr algn="ctr" fontAlgn="t"/>
                      <a:r>
                        <a:rPr lang="en-US" sz="1900" b="1" dirty="0">
                          <a:solidFill>
                            <a:srgbClr val="333333"/>
                          </a:solidFill>
                          <a:effectLst/>
                          <a:latin typeface="inter-regular"/>
                        </a:rPr>
                        <a:t>4) javaee.jar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900" b="1" dirty="0" err="1">
                          <a:solidFill>
                            <a:srgbClr val="333333"/>
                          </a:solidFill>
                          <a:effectLst/>
                          <a:latin typeface="inter-regular"/>
                        </a:rPr>
                        <a:t>JBoss</a:t>
                      </a:r>
                      <a:endParaRPr lang="en-US" sz="1900" b="1" dirty="0">
                        <a:solidFill>
                          <a:srgbClr val="333333"/>
                        </a:solidFill>
                        <a:effectLst/>
                        <a:latin typeface="inter-regular"/>
                      </a:endParaRP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871072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354491"/>
          </a:xfrm>
          <a:prstGeom prst="rect">
            <a:avLst/>
          </a:prstGeom>
          <a:noFill/>
        </p:spPr>
        <p:txBody>
          <a:bodyPr wrap="square" rtlCol="0">
            <a:spAutoFit/>
          </a:bodyPr>
          <a:lstStyle/>
          <a:p>
            <a:r>
              <a:rPr lang="en-US" sz="2100" dirty="0">
                <a:solidFill>
                  <a:srgbClr val="FFFF00"/>
                </a:solidFill>
              </a:rPr>
              <a:t>One Time Configuration for Apache Tomcat Server</a:t>
            </a:r>
          </a:p>
          <a:p>
            <a:r>
              <a:rPr lang="en-US" sz="2100" dirty="0">
                <a:solidFill>
                  <a:srgbClr val="FFFF00"/>
                </a:solidFill>
              </a:rPr>
              <a:t>You need to perform 2 tasks:</a:t>
            </a:r>
          </a:p>
          <a:p>
            <a:r>
              <a:rPr lang="en-US" sz="2100" dirty="0" smtClean="0"/>
              <a:t>1. set </a:t>
            </a:r>
            <a:r>
              <a:rPr lang="en-US" sz="2100" dirty="0"/>
              <a:t>JAVA_HOME or JRE_HOME in environment variable (It is required to start server).</a:t>
            </a:r>
          </a:p>
          <a:p>
            <a:r>
              <a:rPr lang="en-US" sz="2100" dirty="0" smtClean="0"/>
              <a:t>2. Change </a:t>
            </a:r>
            <a:r>
              <a:rPr lang="en-US" sz="2100" dirty="0"/>
              <a:t>the port number of tomcat (optional). It is required if another server is running on same port (8080).</a:t>
            </a:r>
          </a:p>
          <a:p>
            <a:endParaRPr lang="en-US" sz="2100" dirty="0"/>
          </a:p>
        </p:txBody>
      </p:sp>
    </p:spTree>
    <p:extLst>
      <p:ext uri="{BB962C8B-B14F-4D97-AF65-F5344CB8AC3E}">
        <p14:creationId xmlns:p14="http://schemas.microsoft.com/office/powerpoint/2010/main" val="4220840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278642"/>
          </a:xfrm>
          <a:prstGeom prst="rect">
            <a:avLst/>
          </a:prstGeom>
          <a:noFill/>
        </p:spPr>
        <p:txBody>
          <a:bodyPr wrap="square" rtlCol="0">
            <a:spAutoFit/>
          </a:bodyPr>
          <a:lstStyle/>
          <a:p>
            <a:r>
              <a:rPr lang="en-US" sz="2400" dirty="0">
                <a:solidFill>
                  <a:srgbClr val="FFFF00"/>
                </a:solidFill>
              </a:rPr>
              <a:t>Life Cycle of a </a:t>
            </a:r>
            <a:r>
              <a:rPr lang="en-US" sz="2400" dirty="0" smtClean="0">
                <a:solidFill>
                  <a:srgbClr val="FFFF00"/>
                </a:solidFill>
              </a:rPr>
              <a:t>Thread:</a:t>
            </a:r>
            <a:endParaRPr lang="en-US" sz="2400" dirty="0">
              <a:solidFill>
                <a:srgbClr val="FFFF00"/>
              </a:solidFill>
            </a:endParaRPr>
          </a:p>
          <a:p>
            <a:r>
              <a:rPr lang="en-US" sz="2100" dirty="0" smtClean="0"/>
              <a:t>- A </a:t>
            </a:r>
            <a:r>
              <a:rPr lang="en-US" sz="2100" dirty="0"/>
              <a:t>thread goes through various stages in its life cycle</a:t>
            </a:r>
            <a:r>
              <a:rPr lang="en-US" sz="2100" dirty="0" smtClean="0"/>
              <a:t>.</a:t>
            </a:r>
          </a:p>
          <a:p>
            <a:pPr marL="342900" indent="-342900">
              <a:buFontTx/>
              <a:buChar char="-"/>
            </a:pPr>
            <a:r>
              <a:rPr lang="en-US" sz="2100" dirty="0" smtClean="0"/>
              <a:t>For </a:t>
            </a:r>
            <a:r>
              <a:rPr lang="en-US" sz="2100" dirty="0"/>
              <a:t>example, a thread is born, started, runs, and then dies. </a:t>
            </a:r>
            <a:endParaRPr lang="en-US" sz="2100" dirty="0" smtClean="0"/>
          </a:p>
          <a:p>
            <a:pPr marL="342900" indent="-342900">
              <a:buFontTx/>
              <a:buChar char="-"/>
            </a:pPr>
            <a:r>
              <a:rPr lang="en-US" sz="2100" dirty="0" smtClean="0"/>
              <a:t>The </a:t>
            </a:r>
            <a:r>
              <a:rPr lang="en-US" sz="2100" dirty="0"/>
              <a:t>following diagram shows the complete life cycle of a thread</a:t>
            </a:r>
            <a:r>
              <a:rPr lang="en-US" sz="2100" dirty="0" smtClean="0"/>
              <a:t>.</a:t>
            </a:r>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a:p>
          <a:p>
            <a:endParaRPr lang="en-US" sz="21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44" y="1967856"/>
            <a:ext cx="8631936" cy="4773512"/>
          </a:xfrm>
          <a:prstGeom prst="rect">
            <a:avLst/>
          </a:prstGeom>
        </p:spPr>
      </p:pic>
    </p:spTree>
    <p:extLst>
      <p:ext uri="{BB962C8B-B14F-4D97-AF65-F5344CB8AC3E}">
        <p14:creationId xmlns:p14="http://schemas.microsoft.com/office/powerpoint/2010/main" val="913777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093976"/>
          </a:xfrm>
          <a:prstGeom prst="rect">
            <a:avLst/>
          </a:prstGeom>
          <a:noFill/>
        </p:spPr>
        <p:txBody>
          <a:bodyPr wrap="square" rtlCol="0">
            <a:spAutoFit/>
          </a:bodyPr>
          <a:lstStyle/>
          <a:p>
            <a:r>
              <a:rPr lang="en-US" sz="2100" dirty="0">
                <a:solidFill>
                  <a:srgbClr val="FFFF00"/>
                </a:solidFill>
              </a:rPr>
              <a:t>Following are the stages of the life cycle </a:t>
            </a:r>
            <a:r>
              <a:rPr lang="en-US" sz="2100" dirty="0" smtClean="0">
                <a:solidFill>
                  <a:srgbClr val="FFFF00"/>
                </a:solidFill>
              </a:rPr>
              <a:t>:</a:t>
            </a:r>
            <a:endParaRPr lang="en-US" sz="2100" dirty="0">
              <a:solidFill>
                <a:srgbClr val="FFFF00"/>
              </a:solidFill>
            </a:endParaRPr>
          </a:p>
          <a:p>
            <a:pPr marL="457200" indent="-457200">
              <a:buFont typeface="+mj-lt"/>
              <a:buAutoNum type="arabicPeriod"/>
            </a:pPr>
            <a:r>
              <a:rPr lang="en-US" sz="2400" b="1" dirty="0">
                <a:solidFill>
                  <a:srgbClr val="FFFF00"/>
                </a:solidFill>
              </a:rPr>
              <a:t>New</a:t>
            </a:r>
            <a:r>
              <a:rPr lang="en-US" sz="2100" dirty="0"/>
              <a:t> − A new thread begins its life cycle in the new state. It remains in this state until the program starts the thread. It is also referred to as a </a:t>
            </a:r>
            <a:r>
              <a:rPr lang="en-US" sz="2100" b="1" dirty="0"/>
              <a:t>born thread</a:t>
            </a:r>
            <a:r>
              <a:rPr lang="en-US" sz="2100" dirty="0"/>
              <a:t>.</a:t>
            </a:r>
          </a:p>
          <a:p>
            <a:pPr marL="457200" indent="-457200">
              <a:buFont typeface="+mj-lt"/>
              <a:buAutoNum type="arabicPeriod"/>
            </a:pPr>
            <a:r>
              <a:rPr lang="en-US" sz="2400" b="1" dirty="0">
                <a:solidFill>
                  <a:srgbClr val="FFFF00"/>
                </a:solidFill>
              </a:rPr>
              <a:t>Runnable</a:t>
            </a:r>
            <a:r>
              <a:rPr lang="en-US" sz="2100" dirty="0"/>
              <a:t> − After a newly born thread is started, the thread becomes runnable. A thread in this state is considered to be executing its task.</a:t>
            </a:r>
          </a:p>
          <a:p>
            <a:pPr marL="457200" indent="-457200">
              <a:buFont typeface="+mj-lt"/>
              <a:buAutoNum type="arabicPeriod"/>
            </a:pPr>
            <a:r>
              <a:rPr lang="en-US" sz="2400" b="1" dirty="0">
                <a:solidFill>
                  <a:srgbClr val="FFFF00"/>
                </a:solidFill>
              </a:rPr>
              <a:t>Waiting</a:t>
            </a:r>
            <a:r>
              <a:rPr lang="en-US" sz="2100" dirty="0"/>
              <a:t> − Sometimes, a thread transitions to the waiting state while the thread waits for another thread to perform a task. A thread transitions back to the runnable state only when another thread signals the waiting thread to continue executing.</a:t>
            </a:r>
          </a:p>
          <a:p>
            <a:pPr marL="457200" indent="-457200">
              <a:buFont typeface="+mj-lt"/>
              <a:buAutoNum type="arabicPeriod"/>
            </a:pPr>
            <a:r>
              <a:rPr lang="en-US" sz="2400" b="1" dirty="0">
                <a:solidFill>
                  <a:srgbClr val="FFFF00"/>
                </a:solidFill>
              </a:rPr>
              <a:t>Timed</a:t>
            </a:r>
            <a:r>
              <a:rPr lang="en-US" sz="2400" b="1" dirty="0"/>
              <a:t> </a:t>
            </a:r>
            <a:r>
              <a:rPr lang="en-US" sz="2400" b="1" dirty="0">
                <a:solidFill>
                  <a:srgbClr val="FFFF00"/>
                </a:solidFill>
              </a:rPr>
              <a:t>Waiting</a:t>
            </a:r>
            <a:r>
              <a:rPr lang="en-US" sz="2100" dirty="0"/>
              <a:t> − A runnable thread can enter the timed waiting state for a specified interval of time. A thread in this state transitions back to the runnable state when that time interval expires or when the event it is waiting for occurs.</a:t>
            </a:r>
          </a:p>
          <a:p>
            <a:pPr marL="457200" indent="-457200">
              <a:buFont typeface="+mj-lt"/>
              <a:buAutoNum type="arabicPeriod"/>
            </a:pPr>
            <a:r>
              <a:rPr lang="en-US" sz="2400" b="1" dirty="0">
                <a:solidFill>
                  <a:srgbClr val="FFFF00"/>
                </a:solidFill>
              </a:rPr>
              <a:t>Terminated</a:t>
            </a:r>
            <a:r>
              <a:rPr lang="en-US" sz="2400" b="1" dirty="0"/>
              <a:t> </a:t>
            </a:r>
            <a:r>
              <a:rPr lang="en-US" sz="2100" b="1" dirty="0"/>
              <a:t>(</a:t>
            </a:r>
            <a:r>
              <a:rPr lang="en-US" sz="2400" b="1" dirty="0">
                <a:solidFill>
                  <a:srgbClr val="FFFF00"/>
                </a:solidFill>
              </a:rPr>
              <a:t>Dead</a:t>
            </a:r>
            <a:r>
              <a:rPr lang="en-US" sz="2100" b="1" dirty="0"/>
              <a:t>)</a:t>
            </a:r>
            <a:r>
              <a:rPr lang="en-US" sz="2100" dirty="0"/>
              <a:t> − A runnable thread enters the terminated state when it completes its task or otherwise terminates.</a:t>
            </a:r>
          </a:p>
          <a:p>
            <a:pPr marL="457200" indent="-457200">
              <a:buFont typeface="+mj-lt"/>
              <a:buAutoNum type="arabicPeriod"/>
            </a:pPr>
            <a:endParaRPr lang="en-US" sz="2100" dirty="0"/>
          </a:p>
        </p:txBody>
      </p:sp>
    </p:spTree>
    <p:extLst>
      <p:ext uri="{BB962C8B-B14F-4D97-AF65-F5344CB8AC3E}">
        <p14:creationId xmlns:p14="http://schemas.microsoft.com/office/powerpoint/2010/main" val="1880735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Rectangle 1"/>
          <p:cNvSpPr/>
          <p:nvPr/>
        </p:nvSpPr>
        <p:spPr>
          <a:xfrm>
            <a:off x="107504" y="440746"/>
            <a:ext cx="8784976" cy="6278642"/>
          </a:xfrm>
          <a:prstGeom prst="rect">
            <a:avLst/>
          </a:prstGeom>
        </p:spPr>
        <p:txBody>
          <a:bodyPr wrap="square">
            <a:spAutoFit/>
          </a:bodyPr>
          <a:lstStyle/>
          <a:p>
            <a:r>
              <a:rPr lang="en-US" sz="2400" b="1" dirty="0" smtClean="0">
                <a:solidFill>
                  <a:srgbClr val="FFFF00"/>
                </a:solidFill>
              </a:rPr>
              <a:t>Servlet:</a:t>
            </a:r>
          </a:p>
          <a:p>
            <a:r>
              <a:rPr lang="en-US" sz="2100" dirty="0" smtClean="0"/>
              <a:t>-A </a:t>
            </a:r>
            <a:r>
              <a:rPr lang="en-US" sz="2100" dirty="0"/>
              <a:t>servlet is a Java programming language class that is used to extend the capabilities of servers that host applications accessed by means of a request-response programming model. </a:t>
            </a:r>
            <a:endParaRPr lang="en-US" sz="2100" dirty="0" smtClean="0"/>
          </a:p>
          <a:p>
            <a:endParaRPr lang="en-US" sz="2100" dirty="0" smtClean="0"/>
          </a:p>
          <a:p>
            <a:r>
              <a:rPr lang="en-US" sz="2100" dirty="0" smtClean="0"/>
              <a:t>-Although </a:t>
            </a:r>
            <a:r>
              <a:rPr lang="en-US" sz="2100" dirty="0"/>
              <a:t>servlets can respond to any type of request, they are commonly used to extend the applications hosted by web servers</a:t>
            </a:r>
            <a:r>
              <a:rPr lang="en-US" sz="2100" dirty="0" smtClean="0"/>
              <a:t>.</a:t>
            </a:r>
          </a:p>
          <a:p>
            <a:endParaRPr lang="en-US" sz="2100" dirty="0" smtClean="0"/>
          </a:p>
          <a:p>
            <a:r>
              <a:rPr lang="en-US" sz="2100" dirty="0" smtClean="0"/>
              <a:t>-For </a:t>
            </a:r>
            <a:r>
              <a:rPr lang="en-US" sz="2100" dirty="0"/>
              <a:t>such applications, Java Servlet technology defines HTTP-specific servlet classes</a:t>
            </a:r>
            <a:r>
              <a:rPr lang="en-US" sz="2100" dirty="0" smtClean="0"/>
              <a:t>.</a:t>
            </a:r>
          </a:p>
          <a:p>
            <a:endParaRPr lang="en-US" sz="2100" b="1" dirty="0" smtClean="0"/>
          </a:p>
          <a:p>
            <a:r>
              <a:rPr lang="en-US" sz="2100" b="1" dirty="0"/>
              <a:t>-</a:t>
            </a:r>
            <a:r>
              <a:rPr lang="en-US" sz="2100" b="1" dirty="0" smtClean="0"/>
              <a:t>Servlet</a:t>
            </a:r>
            <a:r>
              <a:rPr lang="en-US" sz="2100" dirty="0"/>
              <a:t> technology is used to create a web application (resides at server side and generates a dynamic web </a:t>
            </a:r>
            <a:r>
              <a:rPr lang="en-US" sz="2100" dirty="0" smtClean="0"/>
              <a:t>page</a:t>
            </a:r>
          </a:p>
          <a:p>
            <a:endParaRPr lang="en-US" sz="2100" b="1" dirty="0" smtClean="0"/>
          </a:p>
          <a:p>
            <a:r>
              <a:rPr lang="en-US" sz="2100" b="1" dirty="0" smtClean="0"/>
              <a:t>-Servlet</a:t>
            </a:r>
            <a:r>
              <a:rPr lang="en-US" sz="2100" dirty="0"/>
              <a:t> technology is robust and scalable because of java language. Before Servlet, CGI (Common Gateway Interface) scripting language was common as a server-side programming language</a:t>
            </a:r>
            <a:r>
              <a:rPr lang="en-US" sz="2100" dirty="0" smtClean="0"/>
              <a:t>.</a:t>
            </a:r>
          </a:p>
          <a:p>
            <a:r>
              <a:rPr lang="en-US" sz="2100" dirty="0" smtClean="0"/>
              <a:t>-Servlet </a:t>
            </a:r>
            <a:r>
              <a:rPr lang="en-US" sz="2100" dirty="0"/>
              <a:t>is a web component that is deployed on the server to create a dynamic web page</a:t>
            </a:r>
            <a:r>
              <a:rPr lang="en-US" sz="2100" dirty="0" smtClean="0"/>
              <a:t>.</a:t>
            </a:r>
            <a:endParaRPr lang="en-US" dirty="0"/>
          </a:p>
        </p:txBody>
      </p:sp>
    </p:spTree>
    <p:extLst>
      <p:ext uri="{BB962C8B-B14F-4D97-AF65-F5344CB8AC3E}">
        <p14:creationId xmlns:p14="http://schemas.microsoft.com/office/powerpoint/2010/main" val="2388203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354491"/>
          </a:xfrm>
          <a:prstGeom prst="rect">
            <a:avLst/>
          </a:prstGeom>
          <a:noFill/>
        </p:spPr>
        <p:txBody>
          <a:bodyPr wrap="square" rtlCol="0">
            <a:spAutoFit/>
          </a:bodyPr>
          <a:lstStyle/>
          <a:p>
            <a:r>
              <a:rPr lang="en-US" sz="2100" dirty="0">
                <a:solidFill>
                  <a:srgbClr val="FFFF00"/>
                </a:solidFill>
              </a:rPr>
              <a:t>One Time Configuration for Apache Tomcat Server</a:t>
            </a:r>
          </a:p>
          <a:p>
            <a:r>
              <a:rPr lang="en-US" sz="2100" dirty="0">
                <a:solidFill>
                  <a:srgbClr val="FFFF00"/>
                </a:solidFill>
              </a:rPr>
              <a:t>You need to perform 2 tasks:</a:t>
            </a:r>
          </a:p>
          <a:p>
            <a:r>
              <a:rPr lang="en-US" sz="2100" dirty="0" smtClean="0"/>
              <a:t>1. set </a:t>
            </a:r>
            <a:r>
              <a:rPr lang="en-US" sz="2100" dirty="0"/>
              <a:t>JAVA_HOME or JRE_HOME in environment variable (It is required to start server).</a:t>
            </a:r>
          </a:p>
          <a:p>
            <a:r>
              <a:rPr lang="en-US" sz="2100" dirty="0" smtClean="0"/>
              <a:t>2. Change </a:t>
            </a:r>
            <a:r>
              <a:rPr lang="en-US" sz="2100" dirty="0"/>
              <a:t>the port number of tomcat (optional). It is required if another server is running on same port (8080).</a:t>
            </a:r>
          </a:p>
          <a:p>
            <a:endParaRPr lang="en-US" sz="2100" dirty="0"/>
          </a:p>
        </p:txBody>
      </p:sp>
    </p:spTree>
    <p:extLst>
      <p:ext uri="{BB962C8B-B14F-4D97-AF65-F5344CB8AC3E}">
        <p14:creationId xmlns:p14="http://schemas.microsoft.com/office/powerpoint/2010/main" val="3939412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478149"/>
          </a:xfrm>
          <a:prstGeom prst="rect">
            <a:avLst/>
          </a:prstGeom>
          <a:noFill/>
        </p:spPr>
        <p:txBody>
          <a:bodyPr wrap="square" rtlCol="0">
            <a:spAutoFit/>
          </a:bodyPr>
          <a:lstStyle/>
          <a:p>
            <a:pPr fontAlgn="base"/>
            <a:r>
              <a:rPr lang="en-US" sz="2400" b="1" dirty="0">
                <a:solidFill>
                  <a:srgbClr val="FFFF00"/>
                </a:solidFill>
              </a:rPr>
              <a:t>To start with interfacing Java Servlet Program with JDBC Connection:</a:t>
            </a:r>
            <a:endParaRPr lang="en-US" sz="2400" dirty="0">
              <a:solidFill>
                <a:srgbClr val="FFFF00"/>
              </a:solidFill>
            </a:endParaRPr>
          </a:p>
          <a:p>
            <a:pPr marL="457200" indent="-457200" fontAlgn="base">
              <a:buFont typeface="+mj-lt"/>
              <a:buAutoNum type="arabicPeriod"/>
            </a:pPr>
            <a:r>
              <a:rPr lang="en-US" sz="2400" dirty="0"/>
              <a:t>Proper JDBC Environment should set-up along with database creation.</a:t>
            </a:r>
          </a:p>
          <a:p>
            <a:pPr marL="457200" indent="-457200" fontAlgn="base">
              <a:buFont typeface="+mj-lt"/>
              <a:buAutoNum type="arabicPeriod"/>
            </a:pPr>
            <a:r>
              <a:rPr lang="en-US" sz="2400" dirty="0"/>
              <a:t>To do so, download the mysql-connector.jar file from the internet,</a:t>
            </a:r>
          </a:p>
          <a:p>
            <a:pPr marL="457200" indent="-457200" fontAlgn="base">
              <a:buFont typeface="+mj-lt"/>
              <a:buAutoNum type="arabicPeriod"/>
            </a:pPr>
            <a:r>
              <a:rPr lang="en-US" sz="2400" dirty="0"/>
              <a:t>As it is downloaded, move the jar file to the apache-tomcat server folder,</a:t>
            </a:r>
          </a:p>
          <a:p>
            <a:pPr marL="457200" indent="-457200" fontAlgn="base">
              <a:buFont typeface="+mj-lt"/>
              <a:buAutoNum type="arabicPeriod"/>
            </a:pPr>
            <a:r>
              <a:rPr lang="en-US" sz="2400" dirty="0"/>
              <a:t>Place the file in </a:t>
            </a:r>
            <a:r>
              <a:rPr lang="en-US" sz="2400" b="1" dirty="0"/>
              <a:t>lib</a:t>
            </a:r>
            <a:r>
              <a:rPr lang="en-US" sz="2400" dirty="0"/>
              <a:t> folder present in the apache-tomcat directory.</a:t>
            </a:r>
          </a:p>
          <a:p>
            <a:pPr marL="457200" indent="-457200" fontAlgn="base">
              <a:buFont typeface="+mj-lt"/>
              <a:buAutoNum type="arabicPeriod"/>
            </a:pPr>
            <a:r>
              <a:rPr lang="en-US" sz="2400" b="1" dirty="0"/>
              <a:t>To start with the basic concept of interfacing:</a:t>
            </a:r>
            <a:endParaRPr lang="en-US" sz="2400" dirty="0"/>
          </a:p>
          <a:p>
            <a:endParaRPr lang="en-US" sz="2100" dirty="0"/>
          </a:p>
        </p:txBody>
      </p:sp>
    </p:spTree>
    <p:extLst>
      <p:ext uri="{BB962C8B-B14F-4D97-AF65-F5344CB8AC3E}">
        <p14:creationId xmlns:p14="http://schemas.microsoft.com/office/powerpoint/2010/main" val="2548310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29782"/>
            <a:ext cx="8678198" cy="7971413"/>
          </a:xfrm>
          <a:prstGeom prst="rect">
            <a:avLst/>
          </a:prstGeom>
          <a:noFill/>
        </p:spPr>
        <p:txBody>
          <a:bodyPr wrap="square" rtlCol="0">
            <a:spAutoFit/>
          </a:bodyPr>
          <a:lstStyle/>
          <a:p>
            <a:pPr fontAlgn="base"/>
            <a:r>
              <a:rPr lang="en-US" sz="2400" b="1" dirty="0" smtClean="0">
                <a:solidFill>
                  <a:srgbClr val="FFFF00"/>
                </a:solidFill>
              </a:rPr>
              <a:t>Step </a:t>
            </a:r>
            <a:r>
              <a:rPr lang="en-US" sz="2400" b="1" dirty="0">
                <a:solidFill>
                  <a:srgbClr val="FFFF00"/>
                </a:solidFill>
              </a:rPr>
              <a:t>1: Creation of Database and Table in </a:t>
            </a:r>
            <a:r>
              <a:rPr lang="en-US" sz="2400" b="1" dirty="0" smtClean="0">
                <a:solidFill>
                  <a:srgbClr val="FFFF00"/>
                </a:solidFill>
              </a:rPr>
              <a:t>MySQL</a:t>
            </a:r>
          </a:p>
          <a:p>
            <a:pPr fontAlgn="base"/>
            <a:r>
              <a:rPr lang="en-US" sz="2400" dirty="0" smtClean="0">
                <a:solidFill>
                  <a:srgbClr val="FFFF00"/>
                </a:solidFill>
              </a:rPr>
              <a:t>As </a:t>
            </a:r>
            <a:r>
              <a:rPr lang="en-US" sz="2400" dirty="0">
                <a:solidFill>
                  <a:srgbClr val="FFFF00"/>
                </a:solidFill>
              </a:rPr>
              <a:t>soon </a:t>
            </a:r>
            <a:r>
              <a:rPr lang="en-US" sz="2400" dirty="0"/>
              <a:t>as jar file is placed in the folder, create a database and table in MySQL</a:t>
            </a:r>
            <a:r>
              <a:rPr lang="en-US" sz="2400" dirty="0" smtClean="0"/>
              <a:t>,</a:t>
            </a:r>
          </a:p>
          <a:p>
            <a:pPr lvl="0" fontAlgn="base"/>
            <a:r>
              <a:rPr lang="en-US" sz="2400" dirty="0" err="1">
                <a:solidFill>
                  <a:srgbClr val="273239"/>
                </a:solidFill>
                <a:latin typeface="Consolas" panose="020B0609020204030204" pitchFamily="49" charset="0"/>
              </a:rPr>
              <a:t>mysql</a:t>
            </a:r>
            <a:r>
              <a:rPr lang="en-US" sz="2400" dirty="0">
                <a:solidFill>
                  <a:srgbClr val="273239"/>
                </a:solidFill>
                <a:latin typeface="Consolas" panose="020B0609020204030204" pitchFamily="49" charset="0"/>
              </a:rPr>
              <a:t>&gt; create database </a:t>
            </a:r>
            <a:r>
              <a:rPr lang="en-US" sz="2400" dirty="0" err="1">
                <a:solidFill>
                  <a:srgbClr val="273239"/>
                </a:solidFill>
                <a:latin typeface="Consolas" panose="020B0609020204030204" pitchFamily="49" charset="0"/>
              </a:rPr>
              <a:t>demoprj</a:t>
            </a:r>
            <a:r>
              <a:rPr lang="en-US" sz="2400" dirty="0" smtClean="0">
                <a:solidFill>
                  <a:srgbClr val="273239"/>
                </a:solidFill>
                <a:latin typeface="Consolas" panose="020B0609020204030204" pitchFamily="49" charset="0"/>
              </a:rPr>
              <a:t>;</a:t>
            </a:r>
          </a:p>
          <a:p>
            <a:pPr lvl="0" fontAlgn="base"/>
            <a:r>
              <a:rPr lang="en-US" sz="2400" dirty="0" err="1" smtClean="0">
                <a:solidFill>
                  <a:srgbClr val="273239"/>
                </a:solidFill>
                <a:latin typeface="Consolas" panose="020B0609020204030204" pitchFamily="49" charset="0"/>
              </a:rPr>
              <a:t>mysql</a:t>
            </a:r>
            <a:r>
              <a:rPr lang="en-US" sz="2400" dirty="0">
                <a:solidFill>
                  <a:srgbClr val="273239"/>
                </a:solidFill>
                <a:latin typeface="Consolas" panose="020B0609020204030204" pitchFamily="49" charset="0"/>
              </a:rPr>
              <a:t>&gt; use </a:t>
            </a:r>
            <a:r>
              <a:rPr lang="en-US" sz="2400" dirty="0" err="1">
                <a:solidFill>
                  <a:srgbClr val="273239"/>
                </a:solidFill>
                <a:latin typeface="Consolas" panose="020B0609020204030204" pitchFamily="49" charset="0"/>
              </a:rPr>
              <a:t>demoprj</a:t>
            </a:r>
            <a:r>
              <a:rPr lang="en-US" sz="2400" dirty="0">
                <a:solidFill>
                  <a:srgbClr val="273239"/>
                </a:solidFill>
                <a:latin typeface="Consolas" panose="020B0609020204030204" pitchFamily="49" charset="0"/>
              </a:rPr>
              <a:t> Database changed</a:t>
            </a:r>
            <a:r>
              <a:rPr lang="en-US" sz="800" dirty="0"/>
              <a:t> </a:t>
            </a:r>
            <a:endParaRPr lang="en-US" sz="800" dirty="0" smtClean="0"/>
          </a:p>
          <a:p>
            <a:pPr fontAlgn="base"/>
            <a:r>
              <a:rPr lang="en-US" sz="2100" dirty="0" err="1">
                <a:solidFill>
                  <a:srgbClr val="273239"/>
                </a:solidFill>
                <a:latin typeface="Consolas" panose="020B0609020204030204" pitchFamily="49" charset="0"/>
              </a:rPr>
              <a:t>mysql</a:t>
            </a:r>
            <a:r>
              <a:rPr lang="en-US" sz="2100" dirty="0">
                <a:solidFill>
                  <a:srgbClr val="273239"/>
                </a:solidFill>
                <a:latin typeface="Consolas" panose="020B0609020204030204" pitchFamily="49" charset="0"/>
              </a:rPr>
              <a:t>&gt; create table demo(id </a:t>
            </a:r>
            <a:r>
              <a:rPr lang="en-US" sz="2100" dirty="0" err="1">
                <a:solidFill>
                  <a:srgbClr val="273239"/>
                </a:solidFill>
                <a:latin typeface="Consolas" panose="020B0609020204030204" pitchFamily="49" charset="0"/>
              </a:rPr>
              <a:t>int</a:t>
            </a:r>
            <a:r>
              <a:rPr lang="en-US" sz="2100" dirty="0">
                <a:solidFill>
                  <a:srgbClr val="273239"/>
                </a:solidFill>
                <a:latin typeface="Consolas" panose="020B0609020204030204" pitchFamily="49" charset="0"/>
              </a:rPr>
              <a:t>(10), string </a:t>
            </a:r>
            <a:r>
              <a:rPr lang="en-US" sz="2100" dirty="0" err="1" smtClean="0">
                <a:solidFill>
                  <a:srgbClr val="273239"/>
                </a:solidFill>
                <a:latin typeface="Consolas" panose="020B0609020204030204" pitchFamily="49" charset="0"/>
              </a:rPr>
              <a:t>varchar</a:t>
            </a:r>
            <a:r>
              <a:rPr lang="en-US" sz="2100" dirty="0" smtClean="0">
                <a:solidFill>
                  <a:srgbClr val="273239"/>
                </a:solidFill>
                <a:latin typeface="Consolas" panose="020B0609020204030204" pitchFamily="49" charset="0"/>
              </a:rPr>
              <a:t>(20</a:t>
            </a:r>
            <a:r>
              <a:rPr lang="en-US" sz="2100" dirty="0">
                <a:solidFill>
                  <a:srgbClr val="273239"/>
                </a:solidFill>
                <a:latin typeface="Consolas" panose="020B0609020204030204" pitchFamily="49" charset="0"/>
              </a:rPr>
              <a:t>));</a:t>
            </a:r>
            <a:r>
              <a:rPr lang="en-US" sz="2100" dirty="0"/>
              <a:t> </a:t>
            </a:r>
            <a:endParaRPr lang="en-US" sz="2100" dirty="0" smtClean="0"/>
          </a:p>
          <a:p>
            <a:pPr lvl="0" fontAlgn="base"/>
            <a:r>
              <a:rPr lang="en-US" sz="2400" dirty="0" err="1">
                <a:solidFill>
                  <a:srgbClr val="273239"/>
                </a:solidFill>
                <a:latin typeface="Consolas" panose="020B0609020204030204" pitchFamily="49" charset="0"/>
              </a:rPr>
              <a:t>mysql</a:t>
            </a:r>
            <a:r>
              <a:rPr lang="en-US" sz="2400" dirty="0">
                <a:solidFill>
                  <a:srgbClr val="273239"/>
                </a:solidFill>
                <a:latin typeface="Consolas" panose="020B0609020204030204" pitchFamily="49" charset="0"/>
              </a:rPr>
              <a:t>&gt; </a:t>
            </a:r>
            <a:r>
              <a:rPr lang="en-US" sz="2400" dirty="0" err="1">
                <a:solidFill>
                  <a:srgbClr val="273239"/>
                </a:solidFill>
                <a:latin typeface="Consolas" panose="020B0609020204030204" pitchFamily="49" charset="0"/>
              </a:rPr>
              <a:t>desc</a:t>
            </a:r>
            <a:r>
              <a:rPr lang="en-US" sz="2400" dirty="0">
                <a:solidFill>
                  <a:srgbClr val="273239"/>
                </a:solidFill>
                <a:latin typeface="Consolas" panose="020B0609020204030204" pitchFamily="49" charset="0"/>
              </a:rPr>
              <a:t> demo;</a:t>
            </a:r>
            <a:r>
              <a:rPr lang="en-US" sz="800" dirty="0"/>
              <a:t> </a:t>
            </a:r>
            <a:endParaRPr lang="en-US" sz="3600" dirty="0">
              <a:latin typeface="Arial" panose="020B0604020202020204" pitchFamily="34" charset="0"/>
            </a:endParaRPr>
          </a:p>
          <a:p>
            <a:pPr fontAlgn="base"/>
            <a:endParaRPr lang="en-US" sz="2100" dirty="0" smtClean="0">
              <a:latin typeface="Arial" panose="020B0604020202020204" pitchFamily="34" charset="0"/>
            </a:endParaRPr>
          </a:p>
          <a:p>
            <a:pPr fontAlgn="base"/>
            <a:r>
              <a:rPr lang="en-US" sz="2400" dirty="0"/>
              <a:t>--------+-------------+------+-----+---------+-------+</a:t>
            </a:r>
          </a:p>
          <a:p>
            <a:pPr fontAlgn="base"/>
            <a:r>
              <a:rPr lang="en-US" sz="2400" dirty="0"/>
              <a:t>| Field  | Type        </a:t>
            </a:r>
            <a:r>
              <a:rPr lang="en-US" sz="2400" dirty="0" smtClean="0"/>
              <a:t>   | </a:t>
            </a:r>
            <a:r>
              <a:rPr lang="en-US" sz="2400" dirty="0"/>
              <a:t>Null | Key | Default | Extra |</a:t>
            </a:r>
          </a:p>
          <a:p>
            <a:pPr fontAlgn="base"/>
            <a:r>
              <a:rPr lang="en-US" sz="2400" dirty="0"/>
              <a:t>+--------+-------------+------+-----+---------+-------+</a:t>
            </a:r>
          </a:p>
          <a:p>
            <a:pPr fontAlgn="base"/>
            <a:r>
              <a:rPr lang="en-US" sz="2400" dirty="0"/>
              <a:t>| id     </a:t>
            </a:r>
            <a:r>
              <a:rPr lang="en-US" sz="2400" dirty="0" smtClean="0"/>
              <a:t>  |   </a:t>
            </a:r>
            <a:r>
              <a:rPr lang="en-US" sz="2400" dirty="0" err="1" smtClean="0"/>
              <a:t>int</a:t>
            </a:r>
            <a:r>
              <a:rPr lang="en-US" sz="2400" dirty="0" smtClean="0"/>
              <a:t>(10</a:t>
            </a:r>
            <a:r>
              <a:rPr lang="en-US" sz="2400" dirty="0"/>
              <a:t>)     </a:t>
            </a:r>
            <a:r>
              <a:rPr lang="en-US" sz="2400" dirty="0" smtClean="0"/>
              <a:t>  | </a:t>
            </a:r>
            <a:r>
              <a:rPr lang="en-US" sz="2400" dirty="0"/>
              <a:t>YES  |     </a:t>
            </a:r>
            <a:r>
              <a:rPr lang="en-US" sz="2400" dirty="0" smtClean="0"/>
              <a:t>  | </a:t>
            </a:r>
            <a:r>
              <a:rPr lang="en-US" sz="2400" dirty="0"/>
              <a:t>NULL    |       |</a:t>
            </a:r>
          </a:p>
          <a:p>
            <a:pPr fontAlgn="base"/>
            <a:r>
              <a:rPr lang="en-US" sz="2400" dirty="0"/>
              <a:t>| </a:t>
            </a:r>
            <a:r>
              <a:rPr lang="en-US" sz="2400" dirty="0" smtClean="0"/>
              <a:t>string| </a:t>
            </a:r>
            <a:r>
              <a:rPr lang="en-US" sz="2400" dirty="0" err="1"/>
              <a:t>varchar</a:t>
            </a:r>
            <a:r>
              <a:rPr lang="en-US" sz="2400" dirty="0"/>
              <a:t>(20) | YES  |     </a:t>
            </a:r>
            <a:r>
              <a:rPr lang="en-US" sz="2400" dirty="0" smtClean="0"/>
              <a:t>  | </a:t>
            </a:r>
            <a:r>
              <a:rPr lang="en-US" sz="2400" dirty="0"/>
              <a:t>NULL    |       |</a:t>
            </a:r>
          </a:p>
          <a:p>
            <a:pPr fontAlgn="base"/>
            <a:r>
              <a:rPr lang="en-US" sz="2400" dirty="0"/>
              <a:t>+--------+-------------+------+-----+---------+-------+</a:t>
            </a:r>
          </a:p>
          <a:p>
            <a:r>
              <a:rPr lang="en-US" sz="2400" dirty="0"/>
              <a:t> </a:t>
            </a:r>
            <a:endParaRPr lang="en-US" sz="2400" dirty="0" smtClean="0"/>
          </a:p>
          <a:p>
            <a:endParaRPr lang="en-US" sz="2400" dirty="0"/>
          </a:p>
          <a:p>
            <a:pPr fontAlgn="base"/>
            <a:endParaRPr lang="en-US" sz="2100" dirty="0">
              <a:latin typeface="Arial" panose="020B0604020202020204" pitchFamily="34" charset="0"/>
            </a:endParaRPr>
          </a:p>
          <a:p>
            <a:pPr lvl="0" fontAlgn="base"/>
            <a:endParaRPr lang="en-US" sz="800" dirty="0" smtClean="0"/>
          </a:p>
          <a:p>
            <a:pPr lvl="0" fontAlgn="base"/>
            <a:endParaRPr lang="en-US" sz="3600" dirty="0">
              <a:latin typeface="Arial" panose="020B0604020202020204" pitchFamily="34" charset="0"/>
            </a:endParaRPr>
          </a:p>
          <a:p>
            <a:pPr fontAlgn="base"/>
            <a:endParaRPr lang="en-US" sz="2400" dirty="0" smtClean="0"/>
          </a:p>
          <a:p>
            <a:pPr fontAlgn="base"/>
            <a:endParaRPr lang="en-US" sz="2400" dirty="0"/>
          </a:p>
          <a:p>
            <a:endParaRPr lang="en-US" sz="2100" dirty="0"/>
          </a:p>
        </p:txBody>
      </p:sp>
      <p:sp>
        <p:nvSpPr>
          <p:cNvPr id="7" name="Rectangle 5"/>
          <p:cNvSpPr>
            <a:spLocks noChangeArrowheads="1"/>
          </p:cNvSpPr>
          <p:nvPr/>
        </p:nvSpPr>
        <p:spPr bwMode="auto">
          <a:xfrm>
            <a:off x="0" y="24256"/>
            <a:ext cx="65" cy="35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9345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70975"/>
          </a:xfrm>
          <a:prstGeom prst="rect">
            <a:avLst/>
          </a:prstGeom>
          <a:noFill/>
        </p:spPr>
        <p:txBody>
          <a:bodyPr wrap="square" rtlCol="0">
            <a:spAutoFit/>
          </a:bodyPr>
          <a:lstStyle/>
          <a:p>
            <a:r>
              <a:rPr lang="en-US" sz="2100" b="1" dirty="0">
                <a:solidFill>
                  <a:srgbClr val="FFFF00"/>
                </a:solidFill>
              </a:rPr>
              <a:t>Step 2: Implementation of required </a:t>
            </a:r>
            <a:r>
              <a:rPr lang="en-US" sz="2100" b="1" dirty="0" smtClean="0">
                <a:solidFill>
                  <a:srgbClr val="FFFF00"/>
                </a:solidFill>
              </a:rPr>
              <a:t>Web-pages:</a:t>
            </a:r>
            <a:r>
              <a:rPr lang="en-US" sz="2100" dirty="0">
                <a:solidFill>
                  <a:srgbClr val="FFFF00"/>
                </a:solidFill>
              </a:rPr>
              <a:t/>
            </a:r>
            <a:br>
              <a:rPr lang="en-US" sz="2100" dirty="0">
                <a:solidFill>
                  <a:srgbClr val="FFFF00"/>
                </a:solidFill>
              </a:rPr>
            </a:br>
            <a:r>
              <a:rPr lang="en-US" sz="2100" dirty="0" smtClean="0">
                <a:solidFill>
                  <a:srgbClr val="FFFF00"/>
                </a:solidFill>
              </a:rPr>
              <a:t>-</a:t>
            </a:r>
            <a:r>
              <a:rPr lang="en-US" sz="2100" dirty="0" smtClean="0"/>
              <a:t>Create </a:t>
            </a:r>
            <a:r>
              <a:rPr lang="en-US" sz="2100" dirty="0"/>
              <a:t>a form in HTML file, where take all the inputs required to insert data into the database. Specify the servlet name in it, with the POST method as security is important aspects in database connectivity</a:t>
            </a:r>
            <a:r>
              <a:rPr lang="en-US" sz="2100" dirty="0" smtClean="0"/>
              <a:t>.</a:t>
            </a:r>
          </a:p>
          <a:p>
            <a:r>
              <a:rPr lang="en-US" dirty="0"/>
              <a:t>&lt;!DOCTYPE html&gt;</a:t>
            </a:r>
          </a:p>
          <a:p>
            <a:r>
              <a:rPr lang="en-US" dirty="0"/>
              <a:t>&lt;html</a:t>
            </a:r>
            <a:r>
              <a:rPr lang="en-US" dirty="0" smtClean="0"/>
              <a:t>&gt; &lt;</a:t>
            </a:r>
            <a:r>
              <a:rPr lang="en-US" dirty="0"/>
              <a:t>head&gt;</a:t>
            </a:r>
          </a:p>
          <a:p>
            <a:r>
              <a:rPr lang="en-US" dirty="0"/>
              <a:t>&lt;title&gt;Insert Data&lt;/title&gt;</a:t>
            </a:r>
          </a:p>
          <a:p>
            <a:r>
              <a:rPr lang="en-US" dirty="0"/>
              <a:t>&lt;/head</a:t>
            </a:r>
            <a:r>
              <a:rPr lang="en-US" dirty="0" smtClean="0"/>
              <a:t>&gt; &lt;</a:t>
            </a:r>
            <a:r>
              <a:rPr lang="en-US" dirty="0"/>
              <a:t>body&gt;</a:t>
            </a:r>
          </a:p>
          <a:p>
            <a:r>
              <a:rPr lang="en-US" dirty="0"/>
              <a:t>    &lt;!-- Give Servlet reference to the form as an instances </a:t>
            </a:r>
          </a:p>
          <a:p>
            <a:r>
              <a:rPr lang="en-US" dirty="0"/>
              <a:t>    GET and POST services can be according to the problem statement--&gt;</a:t>
            </a:r>
          </a:p>
          <a:p>
            <a:r>
              <a:rPr lang="en-US" dirty="0"/>
              <a:t>    &lt;form action="./</a:t>
            </a:r>
            <a:r>
              <a:rPr lang="en-US" dirty="0" err="1"/>
              <a:t>InsertData</a:t>
            </a:r>
            <a:r>
              <a:rPr lang="en-US" dirty="0"/>
              <a:t>" method="post"&gt;</a:t>
            </a:r>
          </a:p>
          <a:p>
            <a:r>
              <a:rPr lang="en-US" dirty="0"/>
              <a:t>        &lt;p&gt;ID:&lt;/p&gt; </a:t>
            </a:r>
          </a:p>
          <a:p>
            <a:r>
              <a:rPr lang="en-US" dirty="0"/>
              <a:t>        &lt;!-- Create an element with mandatory name attribute,</a:t>
            </a:r>
          </a:p>
          <a:p>
            <a:r>
              <a:rPr lang="en-US" dirty="0"/>
              <a:t>        so that data can be transfer to the servlet using </a:t>
            </a:r>
            <a:r>
              <a:rPr lang="en-US" dirty="0" err="1"/>
              <a:t>getParameter</a:t>
            </a:r>
            <a:r>
              <a:rPr lang="en-US" dirty="0"/>
              <a:t>() --&gt;</a:t>
            </a:r>
          </a:p>
          <a:p>
            <a:r>
              <a:rPr lang="en-US" dirty="0"/>
              <a:t>        &lt;input type="text" name="id"/&gt;</a:t>
            </a:r>
          </a:p>
          <a:p>
            <a:r>
              <a:rPr lang="en-US" dirty="0"/>
              <a:t>        &lt;</a:t>
            </a:r>
            <a:r>
              <a:rPr lang="en-US" dirty="0" err="1"/>
              <a:t>br</a:t>
            </a:r>
            <a:r>
              <a:rPr lang="en-US" dirty="0" smtClean="0"/>
              <a:t>/&gt; </a:t>
            </a:r>
            <a:endParaRPr lang="en-US" dirty="0"/>
          </a:p>
          <a:p>
            <a:r>
              <a:rPr lang="en-US" dirty="0"/>
              <a:t>        &lt;p&gt;String:&lt;/p&gt; </a:t>
            </a:r>
          </a:p>
          <a:p>
            <a:r>
              <a:rPr lang="en-US" dirty="0"/>
              <a:t>        &lt;input type="text" name="string"/&gt;</a:t>
            </a:r>
          </a:p>
          <a:p>
            <a:r>
              <a:rPr lang="en-US" dirty="0"/>
              <a:t>        &lt;</a:t>
            </a:r>
            <a:r>
              <a:rPr lang="en-US" dirty="0" err="1"/>
              <a:t>br</a:t>
            </a:r>
            <a:r>
              <a:rPr lang="en-US" dirty="0"/>
              <a:t>/&gt;&lt;</a:t>
            </a:r>
            <a:r>
              <a:rPr lang="en-US" dirty="0" err="1"/>
              <a:t>br</a:t>
            </a:r>
            <a:r>
              <a:rPr lang="en-US" dirty="0"/>
              <a:t>/&gt;&lt;</a:t>
            </a:r>
            <a:r>
              <a:rPr lang="en-US" dirty="0" err="1"/>
              <a:t>br</a:t>
            </a:r>
            <a:r>
              <a:rPr lang="en-US" dirty="0"/>
              <a:t>/&gt;</a:t>
            </a:r>
          </a:p>
          <a:p>
            <a:r>
              <a:rPr lang="en-US" dirty="0"/>
              <a:t>        &lt;input type="submit"/&gt;</a:t>
            </a:r>
          </a:p>
          <a:p>
            <a:r>
              <a:rPr lang="en-US" dirty="0"/>
              <a:t>    &lt;/form</a:t>
            </a:r>
            <a:r>
              <a:rPr lang="en-US" dirty="0" smtClean="0"/>
              <a:t>&gt; </a:t>
            </a:r>
            <a:endParaRPr lang="en-US" dirty="0"/>
          </a:p>
          <a:p>
            <a:r>
              <a:rPr lang="en-US" dirty="0"/>
              <a:t>&lt;/body</a:t>
            </a:r>
            <a:r>
              <a:rPr lang="en-US" dirty="0" smtClean="0"/>
              <a:t>&gt; &lt;/</a:t>
            </a:r>
            <a:r>
              <a:rPr lang="en-US" dirty="0"/>
              <a:t>html</a:t>
            </a:r>
            <a:r>
              <a:rPr lang="en-US" dirty="0" smtClean="0"/>
              <a:t>&gt;</a:t>
            </a:r>
          </a:p>
        </p:txBody>
      </p:sp>
    </p:spTree>
    <p:extLst>
      <p:ext uri="{BB962C8B-B14F-4D97-AF65-F5344CB8AC3E}">
        <p14:creationId xmlns:p14="http://schemas.microsoft.com/office/powerpoint/2010/main" val="565722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801862"/>
          </a:xfrm>
          <a:prstGeom prst="rect">
            <a:avLst/>
          </a:prstGeom>
          <a:noFill/>
        </p:spPr>
        <p:txBody>
          <a:bodyPr wrap="square" rtlCol="0">
            <a:spAutoFit/>
          </a:bodyPr>
          <a:lstStyle/>
          <a:p>
            <a:r>
              <a:rPr lang="en-US" sz="2100" dirty="0" smtClean="0">
                <a:solidFill>
                  <a:srgbClr val="FFFF00"/>
                </a:solidFill>
              </a:rPr>
              <a:t>Output:</a:t>
            </a:r>
          </a:p>
          <a:p>
            <a:endParaRPr lang="en-US" sz="2100" dirty="0">
              <a:solidFill>
                <a:srgbClr val="FFFF00"/>
              </a:solidFill>
            </a:endParaRPr>
          </a:p>
          <a:p>
            <a:endParaRPr lang="en-US" sz="2100" dirty="0" smtClean="0">
              <a:solidFill>
                <a:srgbClr val="FFFF00"/>
              </a:solidFill>
            </a:endParaRPr>
          </a:p>
          <a:p>
            <a:endParaRPr lang="en-US" sz="2100" dirty="0">
              <a:solidFill>
                <a:srgbClr val="FFFF00"/>
              </a:solidFill>
            </a:endParaRPr>
          </a:p>
          <a:p>
            <a:endParaRPr lang="en-US" sz="2100" dirty="0" smtClean="0">
              <a:solidFill>
                <a:srgbClr val="FFFF00"/>
              </a:solidFill>
            </a:endParaRPr>
          </a:p>
          <a:p>
            <a:endParaRPr lang="en-US" sz="2100" dirty="0">
              <a:solidFill>
                <a:srgbClr val="FFFF00"/>
              </a:solidFill>
            </a:endParaRPr>
          </a:p>
          <a:p>
            <a:endParaRPr lang="en-US" sz="2100" dirty="0" smtClean="0">
              <a:solidFill>
                <a:srgbClr val="FFFF00"/>
              </a:solidFill>
            </a:endParaRPr>
          </a:p>
          <a:p>
            <a:endParaRPr lang="en-US" sz="2100" dirty="0">
              <a:solidFill>
                <a:srgbClr val="FFFF00"/>
              </a:solidFill>
            </a:endParaRPr>
          </a:p>
          <a:p>
            <a:endParaRPr lang="en-US" sz="2100" dirty="0" smtClean="0">
              <a:solidFill>
                <a:srgbClr val="FFFF00"/>
              </a:solidFill>
            </a:endParaRPr>
          </a:p>
          <a:p>
            <a:pPr fontAlgn="base"/>
            <a:r>
              <a:rPr lang="en-US" dirty="0"/>
              <a:t>Submit the data (with validation) as all the required data are inserted.</a:t>
            </a:r>
          </a:p>
          <a:p>
            <a:pPr fontAlgn="base"/>
            <a:r>
              <a:rPr lang="en-US" sz="2000" b="1" dirty="0">
                <a:solidFill>
                  <a:srgbClr val="FFFF00"/>
                </a:solidFill>
              </a:rPr>
              <a:t>Step 3: Creation of Java Servlet program with JDBC </a:t>
            </a:r>
            <a:r>
              <a:rPr lang="en-US" sz="2000" b="1" dirty="0" err="1">
                <a:solidFill>
                  <a:srgbClr val="FFFF00"/>
                </a:solidFill>
              </a:rPr>
              <a:t>Connection</a:t>
            </a:r>
            <a:r>
              <a:rPr lang="en-US" sz="2000" dirty="0" err="1">
                <a:solidFill>
                  <a:srgbClr val="FFFF00"/>
                </a:solidFill>
              </a:rPr>
              <a:t>To</a:t>
            </a:r>
            <a:r>
              <a:rPr lang="en-US" sz="2000" dirty="0">
                <a:solidFill>
                  <a:srgbClr val="FFFF00"/>
                </a:solidFill>
              </a:rPr>
              <a:t> create a </a:t>
            </a:r>
            <a:endParaRPr lang="en-US" sz="2000" dirty="0" smtClean="0">
              <a:solidFill>
                <a:srgbClr val="FFFF00"/>
              </a:solidFill>
            </a:endParaRPr>
          </a:p>
          <a:p>
            <a:pPr fontAlgn="base"/>
            <a:r>
              <a:rPr lang="en-US" dirty="0" smtClean="0"/>
              <a:t>JDBC </a:t>
            </a:r>
            <a:r>
              <a:rPr lang="en-US" dirty="0"/>
              <a:t>Connection steps are</a:t>
            </a:r>
          </a:p>
          <a:p>
            <a:pPr marL="800100" lvl="1" indent="-342900" fontAlgn="base">
              <a:buFont typeface="+mj-lt"/>
              <a:buAutoNum type="arabicPeriod"/>
            </a:pPr>
            <a:r>
              <a:rPr lang="en-US" dirty="0"/>
              <a:t>Import all the packages</a:t>
            </a:r>
          </a:p>
          <a:p>
            <a:pPr marL="800100" lvl="1" indent="-342900" fontAlgn="base">
              <a:buFont typeface="+mj-lt"/>
              <a:buAutoNum type="arabicPeriod"/>
            </a:pPr>
            <a:r>
              <a:rPr lang="en-US" dirty="0"/>
              <a:t>Register the JDBC Driver</a:t>
            </a:r>
          </a:p>
          <a:p>
            <a:pPr marL="800100" lvl="1" indent="-342900" fontAlgn="base">
              <a:buFont typeface="+mj-lt"/>
              <a:buAutoNum type="arabicPeriod"/>
            </a:pPr>
            <a:r>
              <a:rPr lang="en-US" dirty="0"/>
              <a:t>Open a connection</a:t>
            </a:r>
          </a:p>
          <a:p>
            <a:pPr marL="800100" lvl="1" indent="-342900" fontAlgn="base">
              <a:buFont typeface="+mj-lt"/>
              <a:buAutoNum type="arabicPeriod"/>
            </a:pPr>
            <a:r>
              <a:rPr lang="en-US" dirty="0"/>
              <a:t>Execute the query, and retrieve the result</a:t>
            </a:r>
          </a:p>
          <a:p>
            <a:pPr marL="800100" lvl="1" indent="-342900" fontAlgn="base">
              <a:buFont typeface="+mj-lt"/>
              <a:buAutoNum type="arabicPeriod"/>
            </a:pPr>
            <a:r>
              <a:rPr lang="en-US" dirty="0"/>
              <a:t>Clean up the JDBC </a:t>
            </a:r>
            <a:r>
              <a:rPr lang="en-US" dirty="0" smtClean="0"/>
              <a:t>Environment</a:t>
            </a:r>
          </a:p>
          <a:p>
            <a:pPr lvl="1" fontAlgn="base"/>
            <a:endParaRPr lang="en-US" dirty="0"/>
          </a:p>
          <a:p>
            <a:endParaRPr lang="en-US" sz="2100" dirty="0" smtClean="0">
              <a:solidFill>
                <a:srgbClr val="FFFF00"/>
              </a:solidFill>
            </a:endParaRPr>
          </a:p>
          <a:p>
            <a:endParaRPr lang="en-US" sz="2100" dirty="0"/>
          </a:p>
          <a:p>
            <a:endParaRPr lang="en-US" sz="21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76672"/>
            <a:ext cx="7560840" cy="2734057"/>
          </a:xfrm>
          <a:prstGeom prst="rect">
            <a:avLst/>
          </a:prstGeom>
        </p:spPr>
      </p:pic>
    </p:spTree>
    <p:extLst>
      <p:ext uri="{BB962C8B-B14F-4D97-AF65-F5344CB8AC3E}">
        <p14:creationId xmlns:p14="http://schemas.microsoft.com/office/powerpoint/2010/main" val="480182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540252"/>
          </a:xfrm>
          <a:prstGeom prst="rect">
            <a:avLst/>
          </a:prstGeom>
          <a:noFill/>
        </p:spPr>
        <p:txBody>
          <a:bodyPr wrap="square" rtlCol="0">
            <a:spAutoFit/>
          </a:bodyPr>
          <a:lstStyle/>
          <a:p>
            <a:r>
              <a:rPr lang="en-US" sz="1700" dirty="0"/>
              <a:t>Create a separate class to create a connection of database, as it is a lame process to writing the same code snippet in all the program. Create a .java file which returns a Connection object</a:t>
            </a:r>
            <a:r>
              <a:rPr lang="en-US" sz="1700" dirty="0" smtClean="0"/>
              <a:t>.</a:t>
            </a:r>
          </a:p>
          <a:p>
            <a:r>
              <a:rPr lang="en-US" sz="1600" dirty="0" smtClean="0"/>
              <a:t>import </a:t>
            </a:r>
            <a:r>
              <a:rPr lang="en-US" sz="1600" dirty="0" err="1"/>
              <a:t>java.sql.Connection</a:t>
            </a:r>
            <a:r>
              <a:rPr lang="en-US" sz="1600" dirty="0"/>
              <a:t>;</a:t>
            </a:r>
          </a:p>
          <a:p>
            <a:r>
              <a:rPr lang="en-US" sz="1600" dirty="0"/>
              <a:t>import </a:t>
            </a:r>
            <a:r>
              <a:rPr lang="en-US" sz="1600" dirty="0" err="1"/>
              <a:t>java.sql.DriverManager</a:t>
            </a:r>
            <a:r>
              <a:rPr lang="en-US" sz="1600" dirty="0"/>
              <a:t>;</a:t>
            </a:r>
          </a:p>
          <a:p>
            <a:r>
              <a:rPr lang="en-US" sz="1600" dirty="0"/>
              <a:t>import </a:t>
            </a:r>
            <a:r>
              <a:rPr lang="en-US" sz="1600" dirty="0" err="1"/>
              <a:t>java.sql.SQLException</a:t>
            </a:r>
            <a:r>
              <a:rPr lang="en-US" sz="1600" dirty="0"/>
              <a:t>;</a:t>
            </a:r>
          </a:p>
          <a:p>
            <a:r>
              <a:rPr lang="en-US" sz="1600" dirty="0" smtClean="0"/>
              <a:t>// </a:t>
            </a:r>
            <a:r>
              <a:rPr lang="en-US" sz="1600" dirty="0"/>
              <a:t>This class can be used to initialize the database connection</a:t>
            </a:r>
          </a:p>
          <a:p>
            <a:r>
              <a:rPr lang="en-US" sz="1600" dirty="0"/>
              <a:t>public class </a:t>
            </a:r>
            <a:r>
              <a:rPr lang="en-US" sz="1600" dirty="0" err="1"/>
              <a:t>DatabaseConnection</a:t>
            </a:r>
            <a:r>
              <a:rPr lang="en-US" sz="1600" dirty="0"/>
              <a:t> {</a:t>
            </a:r>
          </a:p>
          <a:p>
            <a:r>
              <a:rPr lang="en-US" sz="1600" dirty="0"/>
              <a:t>    protected static Connection </a:t>
            </a:r>
            <a:r>
              <a:rPr lang="en-US" sz="1600" dirty="0" err="1"/>
              <a:t>initializeDatabase</a:t>
            </a:r>
            <a:r>
              <a:rPr lang="en-US" sz="1600" dirty="0"/>
              <a:t>()</a:t>
            </a:r>
          </a:p>
          <a:p>
            <a:r>
              <a:rPr lang="en-US" sz="1600" dirty="0"/>
              <a:t>        throws </a:t>
            </a:r>
            <a:r>
              <a:rPr lang="en-US" sz="1600" dirty="0" err="1"/>
              <a:t>SQLException</a:t>
            </a:r>
            <a:r>
              <a:rPr lang="en-US" sz="1600" dirty="0"/>
              <a:t>, </a:t>
            </a:r>
            <a:r>
              <a:rPr lang="en-US" sz="1600" dirty="0" err="1"/>
              <a:t>ClassNotFoundException</a:t>
            </a:r>
            <a:endParaRPr lang="en-US" sz="1600" dirty="0"/>
          </a:p>
          <a:p>
            <a:r>
              <a:rPr lang="en-US" sz="1600" dirty="0"/>
              <a:t>    {</a:t>
            </a:r>
          </a:p>
          <a:p>
            <a:r>
              <a:rPr lang="en-US" sz="1600" dirty="0"/>
              <a:t>        // Initialize all the information regarding</a:t>
            </a:r>
          </a:p>
          <a:p>
            <a:r>
              <a:rPr lang="en-US" sz="1600" dirty="0"/>
              <a:t>        // Database Connection</a:t>
            </a:r>
          </a:p>
          <a:p>
            <a:r>
              <a:rPr lang="en-US" sz="1600" dirty="0"/>
              <a:t>        String </a:t>
            </a:r>
            <a:r>
              <a:rPr lang="en-US" sz="1600" dirty="0" err="1"/>
              <a:t>dbDriver</a:t>
            </a:r>
            <a:r>
              <a:rPr lang="en-US" sz="1600" dirty="0"/>
              <a:t> = "</a:t>
            </a:r>
            <a:r>
              <a:rPr lang="en-US" sz="1600" dirty="0" err="1"/>
              <a:t>com.mysql.jdbc.Driver</a:t>
            </a:r>
            <a:r>
              <a:rPr lang="en-US" sz="1600" dirty="0"/>
              <a:t>";</a:t>
            </a:r>
          </a:p>
          <a:p>
            <a:r>
              <a:rPr lang="en-US" sz="1600" dirty="0"/>
              <a:t>        String </a:t>
            </a:r>
            <a:r>
              <a:rPr lang="en-US" sz="1600" dirty="0" err="1"/>
              <a:t>dbURL</a:t>
            </a:r>
            <a:r>
              <a:rPr lang="en-US" sz="1600" dirty="0"/>
              <a:t> = "</a:t>
            </a:r>
            <a:r>
              <a:rPr lang="en-US" sz="1600" dirty="0" err="1"/>
              <a:t>jdbc:</a:t>
            </a:r>
            <a:r>
              <a:rPr lang="en-US" sz="1600" u="sng" dirty="0" err="1">
                <a:hlinkClick r:id="rId2" invalidUrl="mysql:///"/>
              </a:rPr>
              <a:t>mysql</a:t>
            </a:r>
            <a:r>
              <a:rPr lang="en-US" sz="1600" u="sng" dirty="0">
                <a:hlinkClick r:id="rId3" invalidUrl="mysql:///"/>
              </a:rPr>
              <a:t>://</a:t>
            </a:r>
            <a:r>
              <a:rPr lang="en-US" sz="1600" dirty="0"/>
              <a:t> localhost:3306/";</a:t>
            </a:r>
          </a:p>
          <a:p>
            <a:r>
              <a:rPr lang="en-US" sz="1600" dirty="0"/>
              <a:t>        // Database name to access</a:t>
            </a:r>
          </a:p>
          <a:p>
            <a:r>
              <a:rPr lang="en-US" sz="1600" dirty="0"/>
              <a:t>        String </a:t>
            </a:r>
            <a:r>
              <a:rPr lang="en-US" sz="1600" dirty="0" err="1"/>
              <a:t>dbName</a:t>
            </a:r>
            <a:r>
              <a:rPr lang="en-US" sz="1600" dirty="0"/>
              <a:t> = "</a:t>
            </a:r>
            <a:r>
              <a:rPr lang="en-US" sz="1600" dirty="0" err="1"/>
              <a:t>demoprj</a:t>
            </a:r>
            <a:r>
              <a:rPr lang="en-US" sz="1600" dirty="0"/>
              <a:t>";</a:t>
            </a:r>
          </a:p>
          <a:p>
            <a:r>
              <a:rPr lang="en-US" sz="1600" dirty="0"/>
              <a:t>        String </a:t>
            </a:r>
            <a:r>
              <a:rPr lang="en-US" sz="1600" dirty="0" err="1"/>
              <a:t>dbUsername</a:t>
            </a:r>
            <a:r>
              <a:rPr lang="en-US" sz="1600" dirty="0"/>
              <a:t> = "root";</a:t>
            </a:r>
          </a:p>
          <a:p>
            <a:r>
              <a:rPr lang="en-US" sz="1600" dirty="0"/>
              <a:t>        String </a:t>
            </a:r>
            <a:r>
              <a:rPr lang="en-US" sz="1600" dirty="0" err="1"/>
              <a:t>dbPassword</a:t>
            </a:r>
            <a:r>
              <a:rPr lang="en-US" sz="1600" dirty="0"/>
              <a:t> = "root";</a:t>
            </a:r>
          </a:p>
          <a:p>
            <a:r>
              <a:rPr lang="en-US" sz="1600" dirty="0"/>
              <a:t>        </a:t>
            </a:r>
            <a:r>
              <a:rPr lang="en-US" sz="1600" dirty="0" err="1"/>
              <a:t>Class.forName</a:t>
            </a:r>
            <a:r>
              <a:rPr lang="en-US" sz="1600" dirty="0"/>
              <a:t>(</a:t>
            </a:r>
            <a:r>
              <a:rPr lang="en-US" sz="1600" dirty="0" err="1"/>
              <a:t>dbDriver</a:t>
            </a:r>
            <a:r>
              <a:rPr lang="en-US" sz="1600" dirty="0"/>
              <a:t>);</a:t>
            </a:r>
          </a:p>
          <a:p>
            <a:r>
              <a:rPr lang="en-US" sz="1600" dirty="0"/>
              <a:t>        Connection con = </a:t>
            </a:r>
            <a:r>
              <a:rPr lang="en-US" sz="1600" dirty="0" err="1"/>
              <a:t>DriverManager.getConnection</a:t>
            </a:r>
            <a:r>
              <a:rPr lang="en-US" sz="1600" dirty="0"/>
              <a:t>(</a:t>
            </a:r>
            <a:r>
              <a:rPr lang="en-US" sz="1600" dirty="0" err="1"/>
              <a:t>dbURL</a:t>
            </a:r>
            <a:r>
              <a:rPr lang="en-US" sz="1600" dirty="0"/>
              <a:t> + </a:t>
            </a:r>
            <a:r>
              <a:rPr lang="en-US" sz="1600" dirty="0" err="1"/>
              <a:t>dbName</a:t>
            </a:r>
            <a:r>
              <a:rPr lang="en-US" sz="1600" dirty="0"/>
              <a:t>,</a:t>
            </a:r>
          </a:p>
          <a:p>
            <a:r>
              <a:rPr lang="en-US" sz="1600" dirty="0"/>
              <a:t>                                                     </a:t>
            </a:r>
            <a:r>
              <a:rPr lang="en-US" sz="1600" dirty="0" err="1"/>
              <a:t>dbUsername</a:t>
            </a:r>
            <a:r>
              <a:rPr lang="en-US" sz="1600" dirty="0"/>
              <a:t>, </a:t>
            </a:r>
          </a:p>
          <a:p>
            <a:r>
              <a:rPr lang="en-US" sz="1600" dirty="0"/>
              <a:t>                                                     </a:t>
            </a:r>
            <a:r>
              <a:rPr lang="en-US" sz="1600" dirty="0" err="1"/>
              <a:t>dbPassword</a:t>
            </a:r>
            <a:r>
              <a:rPr lang="en-US" sz="1600" dirty="0"/>
              <a:t>);</a:t>
            </a:r>
          </a:p>
          <a:p>
            <a:r>
              <a:rPr lang="en-US" sz="1600" dirty="0"/>
              <a:t>        return con;</a:t>
            </a:r>
          </a:p>
          <a:p>
            <a:r>
              <a:rPr lang="en-US" sz="1600" dirty="0"/>
              <a:t>    </a:t>
            </a:r>
            <a:r>
              <a:rPr lang="en-US" sz="1600" dirty="0" smtClean="0"/>
              <a:t>} }</a:t>
            </a:r>
            <a:endParaRPr lang="en-US" sz="2100" dirty="0"/>
          </a:p>
        </p:txBody>
      </p:sp>
    </p:spTree>
    <p:extLst>
      <p:ext uri="{BB962C8B-B14F-4D97-AF65-F5344CB8AC3E}">
        <p14:creationId xmlns:p14="http://schemas.microsoft.com/office/powerpoint/2010/main" val="2879836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1892826"/>
          </a:xfrm>
          <a:prstGeom prst="rect">
            <a:avLst/>
          </a:prstGeom>
          <a:noFill/>
        </p:spPr>
        <p:txBody>
          <a:bodyPr wrap="square" rtlCol="0">
            <a:spAutoFit/>
          </a:bodyPr>
          <a:lstStyle/>
          <a:p>
            <a:r>
              <a:rPr lang="en-US" sz="2400" b="1" dirty="0"/>
              <a:t>Step 4: To use this class method, create an object in Java Servlet program</a:t>
            </a:r>
            <a:endParaRPr lang="en-US" sz="2400" dirty="0"/>
          </a:p>
          <a:p>
            <a:pPr fontAlgn="base"/>
            <a:r>
              <a:rPr lang="en-US" sz="2400" dirty="0"/>
              <a:t>Below program shows Servlet Class which create a connection and insert the data in the </a:t>
            </a:r>
            <a:r>
              <a:rPr lang="en-US" sz="2400" b="1" dirty="0"/>
              <a:t>demo</a:t>
            </a:r>
            <a:r>
              <a:rPr lang="en-US" sz="2400" dirty="0"/>
              <a:t> table,</a:t>
            </a:r>
          </a:p>
          <a:p>
            <a:endParaRPr lang="en-US" sz="2100" dirty="0"/>
          </a:p>
        </p:txBody>
      </p:sp>
    </p:spTree>
    <p:extLst>
      <p:ext uri="{BB962C8B-B14F-4D97-AF65-F5344CB8AC3E}">
        <p14:creationId xmlns:p14="http://schemas.microsoft.com/office/powerpoint/2010/main" val="240310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494085"/>
          </a:xfrm>
          <a:prstGeom prst="rect">
            <a:avLst/>
          </a:prstGeom>
          <a:noFill/>
        </p:spPr>
        <p:txBody>
          <a:bodyPr wrap="square" rtlCol="0">
            <a:spAutoFit/>
          </a:bodyPr>
          <a:lstStyle/>
          <a:p>
            <a:r>
              <a:rPr lang="en-US" sz="1600" dirty="0"/>
              <a:t>import </a:t>
            </a:r>
            <a:r>
              <a:rPr lang="en-US" sz="1600" dirty="0" err="1"/>
              <a:t>java.io.IOException</a:t>
            </a:r>
            <a:r>
              <a:rPr lang="en-US" sz="1600" dirty="0"/>
              <a:t>;</a:t>
            </a:r>
          </a:p>
          <a:p>
            <a:r>
              <a:rPr lang="en-US" sz="1600" dirty="0"/>
              <a:t>import </a:t>
            </a:r>
            <a:r>
              <a:rPr lang="en-US" sz="1600" dirty="0" err="1"/>
              <a:t>java.io.PrintWriter</a:t>
            </a:r>
            <a:r>
              <a:rPr lang="en-US" sz="1600" dirty="0"/>
              <a:t>;</a:t>
            </a:r>
          </a:p>
          <a:p>
            <a:r>
              <a:rPr lang="en-US" sz="1600" dirty="0"/>
              <a:t>import </a:t>
            </a:r>
            <a:r>
              <a:rPr lang="en-US" sz="1600" dirty="0" err="1"/>
              <a:t>java.sql.Connection</a:t>
            </a:r>
            <a:r>
              <a:rPr lang="en-US" sz="1600" dirty="0"/>
              <a:t>;</a:t>
            </a:r>
          </a:p>
          <a:p>
            <a:r>
              <a:rPr lang="en-US" sz="1600" dirty="0"/>
              <a:t>import </a:t>
            </a:r>
            <a:r>
              <a:rPr lang="en-US" sz="1600" dirty="0" err="1"/>
              <a:t>java.sql.PreparedStatement</a:t>
            </a:r>
            <a:r>
              <a:rPr lang="en-US" sz="1600" dirty="0"/>
              <a:t>;</a:t>
            </a:r>
          </a:p>
          <a:p>
            <a:r>
              <a:rPr lang="en-US" sz="1600" dirty="0"/>
              <a:t>  </a:t>
            </a:r>
          </a:p>
          <a:p>
            <a:r>
              <a:rPr lang="en-US" sz="1600" dirty="0"/>
              <a:t>import </a:t>
            </a:r>
            <a:r>
              <a:rPr lang="en-US" sz="1600" dirty="0" err="1"/>
              <a:t>javax.servlet.ServletException</a:t>
            </a:r>
            <a:r>
              <a:rPr lang="en-US" sz="1600" dirty="0"/>
              <a:t>;</a:t>
            </a:r>
          </a:p>
          <a:p>
            <a:r>
              <a:rPr lang="en-US" sz="1600" dirty="0"/>
              <a:t>import </a:t>
            </a:r>
            <a:r>
              <a:rPr lang="en-US" sz="1600" dirty="0" err="1"/>
              <a:t>javax.servlet.annotation.WebServlet</a:t>
            </a:r>
            <a:r>
              <a:rPr lang="en-US" sz="1600" dirty="0"/>
              <a:t>;</a:t>
            </a:r>
          </a:p>
          <a:p>
            <a:r>
              <a:rPr lang="en-US" sz="1600" dirty="0"/>
              <a:t>import </a:t>
            </a:r>
            <a:r>
              <a:rPr lang="en-US" sz="1600" dirty="0" err="1"/>
              <a:t>javax.servlet.http.HttpServlet</a:t>
            </a:r>
            <a:r>
              <a:rPr lang="en-US" sz="1600" dirty="0"/>
              <a:t>;</a:t>
            </a:r>
          </a:p>
          <a:p>
            <a:r>
              <a:rPr lang="en-US" sz="1600" dirty="0"/>
              <a:t>import </a:t>
            </a:r>
            <a:r>
              <a:rPr lang="en-US" sz="1600" dirty="0" err="1"/>
              <a:t>javax.servlet.http.HttpServletRequest</a:t>
            </a:r>
            <a:r>
              <a:rPr lang="en-US" sz="1600" dirty="0"/>
              <a:t>;</a:t>
            </a:r>
          </a:p>
          <a:p>
            <a:r>
              <a:rPr lang="en-US" sz="1600" dirty="0"/>
              <a:t>import </a:t>
            </a:r>
            <a:r>
              <a:rPr lang="en-US" sz="1600" dirty="0" err="1"/>
              <a:t>javax.servlet.http.HttpServletResponse</a:t>
            </a:r>
            <a:r>
              <a:rPr lang="en-US" sz="1600" dirty="0"/>
              <a:t>;</a:t>
            </a:r>
          </a:p>
          <a:p>
            <a:r>
              <a:rPr lang="en-US" sz="1600" dirty="0"/>
              <a:t>  </a:t>
            </a:r>
          </a:p>
          <a:p>
            <a:r>
              <a:rPr lang="en-US" sz="1600" dirty="0"/>
              <a:t>// Import Database Connection Class file</a:t>
            </a:r>
          </a:p>
          <a:p>
            <a:r>
              <a:rPr lang="en-US" sz="1600" dirty="0"/>
              <a:t>import </a:t>
            </a:r>
            <a:r>
              <a:rPr lang="en-US" sz="1600" dirty="0" err="1"/>
              <a:t>code.DatabaseConnection</a:t>
            </a:r>
            <a:r>
              <a:rPr lang="en-US" sz="1600" dirty="0"/>
              <a:t>;</a:t>
            </a:r>
          </a:p>
          <a:p>
            <a:r>
              <a:rPr lang="en-US" sz="1600" dirty="0"/>
              <a:t>  </a:t>
            </a:r>
          </a:p>
          <a:p>
            <a:r>
              <a:rPr lang="en-US" sz="1600" dirty="0"/>
              <a:t>// Servlet Name</a:t>
            </a:r>
          </a:p>
          <a:p>
            <a:r>
              <a:rPr lang="en-US" sz="1600" dirty="0"/>
              <a:t>@</a:t>
            </a:r>
            <a:r>
              <a:rPr lang="en-US" sz="1600" dirty="0" err="1"/>
              <a:t>WebServlet</a:t>
            </a:r>
            <a:r>
              <a:rPr lang="en-US" sz="1600" dirty="0"/>
              <a:t>("/</a:t>
            </a:r>
            <a:r>
              <a:rPr lang="en-US" sz="1600" dirty="0" err="1"/>
              <a:t>InsertData</a:t>
            </a:r>
            <a:r>
              <a:rPr lang="en-US" sz="1600" dirty="0"/>
              <a:t>")</a:t>
            </a:r>
          </a:p>
          <a:p>
            <a:r>
              <a:rPr lang="en-US" sz="1600" dirty="0"/>
              <a:t>public class </a:t>
            </a:r>
            <a:r>
              <a:rPr lang="en-US" sz="1600" dirty="0" err="1"/>
              <a:t>InsertData</a:t>
            </a:r>
            <a:r>
              <a:rPr lang="en-US" sz="1600" dirty="0"/>
              <a:t> extends </a:t>
            </a:r>
            <a:r>
              <a:rPr lang="en-US" sz="1600" dirty="0" err="1"/>
              <a:t>HttpServlet</a:t>
            </a:r>
            <a:r>
              <a:rPr lang="en-US" sz="1600" dirty="0"/>
              <a:t> {</a:t>
            </a:r>
          </a:p>
          <a:p>
            <a:r>
              <a:rPr lang="en-US" sz="1600" dirty="0"/>
              <a:t>    private static final long </a:t>
            </a:r>
            <a:r>
              <a:rPr lang="en-US" sz="1600" dirty="0" err="1"/>
              <a:t>serialVersionUID</a:t>
            </a:r>
            <a:r>
              <a:rPr lang="en-US" sz="1600" dirty="0"/>
              <a:t> = 1L;</a:t>
            </a:r>
          </a:p>
          <a:p>
            <a:r>
              <a:rPr lang="en-US" sz="1600" dirty="0"/>
              <a:t>  </a:t>
            </a:r>
          </a:p>
          <a:p>
            <a:r>
              <a:rPr lang="en-US" sz="1600" dirty="0"/>
              <a:t>    protected void </a:t>
            </a:r>
            <a:r>
              <a:rPr lang="en-US" sz="1600" dirty="0" err="1"/>
              <a:t>doPost</a:t>
            </a:r>
            <a:r>
              <a:rPr lang="en-US" sz="1600" dirty="0"/>
              <a:t>(</a:t>
            </a:r>
            <a:r>
              <a:rPr lang="en-US" sz="1600" dirty="0" err="1"/>
              <a:t>HttpServletRequest</a:t>
            </a:r>
            <a:r>
              <a:rPr lang="en-US" sz="1600" dirty="0"/>
              <a:t> request, </a:t>
            </a:r>
          </a:p>
          <a:p>
            <a:r>
              <a:rPr lang="en-US" sz="1600" dirty="0" err="1"/>
              <a:t>HttpServletResponse</a:t>
            </a:r>
            <a:r>
              <a:rPr lang="en-US" sz="1600" dirty="0"/>
              <a:t> response)</a:t>
            </a:r>
          </a:p>
          <a:p>
            <a:r>
              <a:rPr lang="en-US" sz="1600" dirty="0"/>
              <a:t>        throws </a:t>
            </a:r>
            <a:r>
              <a:rPr lang="en-US" sz="1600" dirty="0" err="1"/>
              <a:t>ServletException</a:t>
            </a:r>
            <a:r>
              <a:rPr lang="en-US" sz="1600" dirty="0"/>
              <a:t>, </a:t>
            </a:r>
            <a:r>
              <a:rPr lang="en-US" sz="1600" dirty="0" err="1"/>
              <a:t>IOException</a:t>
            </a:r>
            <a:endParaRPr lang="en-US" sz="1600" dirty="0"/>
          </a:p>
          <a:p>
            <a:r>
              <a:rPr lang="en-US" sz="1600" dirty="0"/>
              <a:t>    {</a:t>
            </a:r>
          </a:p>
          <a:p>
            <a:r>
              <a:rPr lang="en-US" sz="1600" dirty="0"/>
              <a:t>        try {</a:t>
            </a:r>
          </a:p>
          <a:p>
            <a:r>
              <a:rPr lang="en-US" sz="1600" dirty="0"/>
              <a:t>  </a:t>
            </a:r>
          </a:p>
          <a:p>
            <a:endParaRPr lang="en-US" sz="1600" dirty="0"/>
          </a:p>
        </p:txBody>
      </p:sp>
    </p:spTree>
    <p:extLst>
      <p:ext uri="{BB962C8B-B14F-4D97-AF65-F5344CB8AC3E}">
        <p14:creationId xmlns:p14="http://schemas.microsoft.com/office/powerpoint/2010/main" val="2978194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632311"/>
          </a:xfrm>
          <a:prstGeom prst="rect">
            <a:avLst/>
          </a:prstGeom>
          <a:noFill/>
        </p:spPr>
        <p:txBody>
          <a:bodyPr wrap="square" rtlCol="0">
            <a:spAutoFit/>
          </a:bodyPr>
          <a:lstStyle/>
          <a:p>
            <a:r>
              <a:rPr lang="en-US" sz="1500" dirty="0"/>
              <a:t>        try {</a:t>
            </a:r>
          </a:p>
          <a:p>
            <a:r>
              <a:rPr lang="en-US" sz="1500" dirty="0"/>
              <a:t>              // Initialize the database</a:t>
            </a:r>
          </a:p>
          <a:p>
            <a:r>
              <a:rPr lang="en-US" sz="1500" dirty="0"/>
              <a:t>            Connection con = </a:t>
            </a:r>
            <a:r>
              <a:rPr lang="en-US" sz="1500" dirty="0" err="1"/>
              <a:t>DatabaseConnection.initializeDatabase</a:t>
            </a:r>
            <a:r>
              <a:rPr lang="en-US" sz="1500" dirty="0"/>
              <a:t>();</a:t>
            </a:r>
          </a:p>
          <a:p>
            <a:r>
              <a:rPr lang="en-US" sz="1500" dirty="0"/>
              <a:t>  </a:t>
            </a:r>
          </a:p>
          <a:p>
            <a:r>
              <a:rPr lang="en-US" sz="1500" dirty="0"/>
              <a:t>            // Create a SQL query to insert data into demo table</a:t>
            </a:r>
          </a:p>
          <a:p>
            <a:r>
              <a:rPr lang="en-US" sz="1500" dirty="0"/>
              <a:t>            // demo table consists of two columns, so two '?' is used</a:t>
            </a:r>
          </a:p>
          <a:p>
            <a:r>
              <a:rPr lang="en-US" sz="1500" dirty="0"/>
              <a:t>            </a:t>
            </a:r>
            <a:r>
              <a:rPr lang="en-US" sz="1500" dirty="0" err="1"/>
              <a:t>PreparedStatement</a:t>
            </a:r>
            <a:r>
              <a:rPr lang="en-US" sz="1500" dirty="0"/>
              <a:t> </a:t>
            </a:r>
            <a:r>
              <a:rPr lang="en-US" sz="1500" dirty="0" err="1"/>
              <a:t>st</a:t>
            </a:r>
            <a:r>
              <a:rPr lang="en-US" sz="1500" dirty="0"/>
              <a:t> = con</a:t>
            </a:r>
          </a:p>
          <a:p>
            <a:r>
              <a:rPr lang="en-US" sz="1500" dirty="0"/>
              <a:t>                   .</a:t>
            </a:r>
            <a:r>
              <a:rPr lang="en-US" sz="1500" dirty="0" err="1"/>
              <a:t>prepareStatement</a:t>
            </a:r>
            <a:r>
              <a:rPr lang="en-US" sz="1500" dirty="0"/>
              <a:t>("insert into demo values(?, ?)");</a:t>
            </a:r>
          </a:p>
          <a:p>
            <a:r>
              <a:rPr lang="en-US" sz="1500" dirty="0"/>
              <a:t>  </a:t>
            </a:r>
          </a:p>
          <a:p>
            <a:r>
              <a:rPr lang="en-US" sz="1500" dirty="0"/>
              <a:t>            // For the first parameter,</a:t>
            </a:r>
          </a:p>
          <a:p>
            <a:r>
              <a:rPr lang="en-US" sz="1500" dirty="0"/>
              <a:t>            // get the data using request object</a:t>
            </a:r>
          </a:p>
          <a:p>
            <a:r>
              <a:rPr lang="en-US" sz="1500" dirty="0"/>
              <a:t>            // sets the data to </a:t>
            </a:r>
            <a:r>
              <a:rPr lang="en-US" sz="1500" dirty="0" err="1"/>
              <a:t>st</a:t>
            </a:r>
            <a:r>
              <a:rPr lang="en-US" sz="1500" dirty="0"/>
              <a:t> pointer</a:t>
            </a:r>
          </a:p>
          <a:p>
            <a:r>
              <a:rPr lang="en-US" sz="1500" dirty="0"/>
              <a:t>            </a:t>
            </a:r>
            <a:r>
              <a:rPr lang="en-US" sz="1500" dirty="0" err="1"/>
              <a:t>st.setInt</a:t>
            </a:r>
            <a:r>
              <a:rPr lang="en-US" sz="1500" dirty="0"/>
              <a:t>(1, </a:t>
            </a:r>
            <a:r>
              <a:rPr lang="en-US" sz="1500" dirty="0" err="1"/>
              <a:t>Integer.valueOf</a:t>
            </a:r>
            <a:r>
              <a:rPr lang="en-US" sz="1500" dirty="0"/>
              <a:t>(</a:t>
            </a:r>
            <a:r>
              <a:rPr lang="en-US" sz="1500" dirty="0" err="1"/>
              <a:t>request.getParameter</a:t>
            </a:r>
            <a:r>
              <a:rPr lang="en-US" sz="1500" dirty="0"/>
              <a:t>("id")));</a:t>
            </a:r>
          </a:p>
          <a:p>
            <a:r>
              <a:rPr lang="en-US" sz="1500" dirty="0"/>
              <a:t>  </a:t>
            </a:r>
          </a:p>
          <a:p>
            <a:r>
              <a:rPr lang="en-US" sz="1500" dirty="0"/>
              <a:t>            // Same for second parameter</a:t>
            </a:r>
          </a:p>
          <a:p>
            <a:r>
              <a:rPr lang="en-US" sz="1500" dirty="0"/>
              <a:t>            </a:t>
            </a:r>
            <a:r>
              <a:rPr lang="en-US" sz="1500" dirty="0" err="1"/>
              <a:t>st.setString</a:t>
            </a:r>
            <a:r>
              <a:rPr lang="en-US" sz="1500" dirty="0"/>
              <a:t>(2, </a:t>
            </a:r>
            <a:r>
              <a:rPr lang="en-US" sz="1500" dirty="0" err="1"/>
              <a:t>request.getParameter</a:t>
            </a:r>
            <a:r>
              <a:rPr lang="en-US" sz="1500" dirty="0"/>
              <a:t>("string"));</a:t>
            </a:r>
          </a:p>
          <a:p>
            <a:r>
              <a:rPr lang="en-US" sz="1500" dirty="0"/>
              <a:t>  </a:t>
            </a:r>
          </a:p>
          <a:p>
            <a:r>
              <a:rPr lang="en-US" sz="1500" dirty="0"/>
              <a:t>            // Execute the insert command using </a:t>
            </a:r>
            <a:r>
              <a:rPr lang="en-US" sz="1500" dirty="0" err="1"/>
              <a:t>executeUpdate</a:t>
            </a:r>
            <a:r>
              <a:rPr lang="en-US" sz="1500" dirty="0"/>
              <a:t>()</a:t>
            </a:r>
          </a:p>
          <a:p>
            <a:r>
              <a:rPr lang="en-US" sz="1500" dirty="0"/>
              <a:t>            // to make changes in database</a:t>
            </a:r>
          </a:p>
          <a:p>
            <a:r>
              <a:rPr lang="en-US" sz="1500" dirty="0"/>
              <a:t>            </a:t>
            </a:r>
            <a:r>
              <a:rPr lang="en-US" sz="1500" dirty="0" err="1"/>
              <a:t>st.executeUpdate</a:t>
            </a:r>
            <a:r>
              <a:rPr lang="en-US" sz="1500" dirty="0"/>
              <a:t>();</a:t>
            </a:r>
          </a:p>
          <a:p>
            <a:r>
              <a:rPr lang="en-US" sz="1500" dirty="0"/>
              <a:t>  </a:t>
            </a:r>
          </a:p>
          <a:p>
            <a:r>
              <a:rPr lang="en-US" sz="1500" dirty="0"/>
              <a:t>            // Close all the connections</a:t>
            </a:r>
          </a:p>
          <a:p>
            <a:r>
              <a:rPr lang="en-US" sz="1500" dirty="0"/>
              <a:t>            </a:t>
            </a:r>
            <a:r>
              <a:rPr lang="en-US" sz="1500" dirty="0" err="1"/>
              <a:t>st.close</a:t>
            </a:r>
            <a:r>
              <a:rPr lang="en-US" sz="1500" dirty="0"/>
              <a:t>();</a:t>
            </a:r>
          </a:p>
          <a:p>
            <a:r>
              <a:rPr lang="en-US" sz="1500" dirty="0"/>
              <a:t>            </a:t>
            </a:r>
            <a:r>
              <a:rPr lang="en-US" sz="1500" dirty="0" err="1"/>
              <a:t>con.close</a:t>
            </a:r>
            <a:r>
              <a:rPr lang="en-US" sz="1500" dirty="0" smtClean="0"/>
              <a:t>();</a:t>
            </a:r>
            <a:endParaRPr lang="en-US" sz="1500" dirty="0"/>
          </a:p>
        </p:txBody>
      </p:sp>
    </p:spTree>
    <p:extLst>
      <p:ext uri="{BB962C8B-B14F-4D97-AF65-F5344CB8AC3E}">
        <p14:creationId xmlns:p14="http://schemas.microsoft.com/office/powerpoint/2010/main" val="2197296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3677930"/>
          </a:xfrm>
          <a:prstGeom prst="rect">
            <a:avLst/>
          </a:prstGeom>
          <a:noFill/>
        </p:spPr>
        <p:txBody>
          <a:bodyPr wrap="square" rtlCol="0">
            <a:spAutoFit/>
          </a:bodyPr>
          <a:lstStyle/>
          <a:p>
            <a:r>
              <a:rPr lang="en-US" sz="1900" dirty="0"/>
              <a:t>// Get a writer pointer </a:t>
            </a:r>
          </a:p>
          <a:p>
            <a:r>
              <a:rPr lang="en-US" sz="1900" dirty="0"/>
              <a:t>            // to display the successful result</a:t>
            </a:r>
          </a:p>
          <a:p>
            <a:r>
              <a:rPr lang="en-US" sz="1900" dirty="0"/>
              <a:t>            </a:t>
            </a:r>
            <a:r>
              <a:rPr lang="en-US" sz="1900" dirty="0" err="1"/>
              <a:t>PrintWriter</a:t>
            </a:r>
            <a:r>
              <a:rPr lang="en-US" sz="1900" dirty="0"/>
              <a:t> out = </a:t>
            </a:r>
            <a:r>
              <a:rPr lang="en-US" sz="1900" dirty="0" err="1"/>
              <a:t>response.getWriter</a:t>
            </a:r>
            <a:r>
              <a:rPr lang="en-US" sz="1900" dirty="0"/>
              <a:t>();</a:t>
            </a:r>
          </a:p>
          <a:p>
            <a:r>
              <a:rPr lang="en-US" sz="1900" dirty="0"/>
              <a:t>            </a:t>
            </a:r>
            <a:r>
              <a:rPr lang="en-US" sz="1900" dirty="0" err="1"/>
              <a:t>out.println</a:t>
            </a:r>
            <a:r>
              <a:rPr lang="en-US" sz="1900" dirty="0"/>
              <a:t>("&lt;html&gt;&lt;body&gt;&lt;b&gt;Successfully Inserted"</a:t>
            </a:r>
          </a:p>
          <a:p>
            <a:r>
              <a:rPr lang="en-US" sz="1900" dirty="0"/>
              <a:t>                        + "&lt;/b&gt;&lt;/body&gt;&lt;/html&gt;");</a:t>
            </a:r>
          </a:p>
          <a:p>
            <a:r>
              <a:rPr lang="en-US" sz="1900" dirty="0"/>
              <a:t>        }</a:t>
            </a:r>
          </a:p>
          <a:p>
            <a:r>
              <a:rPr lang="en-US" sz="1900" dirty="0"/>
              <a:t>        catch (Exception e) {</a:t>
            </a:r>
          </a:p>
          <a:p>
            <a:r>
              <a:rPr lang="en-US" sz="1900" dirty="0"/>
              <a:t>            </a:t>
            </a:r>
            <a:r>
              <a:rPr lang="en-US" sz="1900" dirty="0" err="1"/>
              <a:t>e.printStackTrace</a:t>
            </a:r>
            <a:r>
              <a:rPr lang="en-US" sz="1900" dirty="0"/>
              <a:t>();</a:t>
            </a:r>
          </a:p>
          <a:p>
            <a:r>
              <a:rPr lang="en-US" sz="1900" dirty="0"/>
              <a:t>        }</a:t>
            </a:r>
          </a:p>
          <a:p>
            <a:r>
              <a:rPr lang="en-US" sz="1900" dirty="0"/>
              <a:t>    }</a:t>
            </a:r>
          </a:p>
          <a:p>
            <a:r>
              <a:rPr lang="en-US" sz="1900" dirty="0"/>
              <a:t>}</a:t>
            </a:r>
          </a:p>
          <a:p>
            <a:endParaRPr lang="en-US" sz="2400" dirty="0"/>
          </a:p>
        </p:txBody>
      </p:sp>
    </p:spTree>
    <p:extLst>
      <p:ext uri="{BB962C8B-B14F-4D97-AF65-F5344CB8AC3E}">
        <p14:creationId xmlns:p14="http://schemas.microsoft.com/office/powerpoint/2010/main" val="2969568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4" name="TextBox 3"/>
          <p:cNvSpPr txBox="1"/>
          <p:nvPr/>
        </p:nvSpPr>
        <p:spPr>
          <a:xfrm>
            <a:off x="395536" y="188640"/>
            <a:ext cx="8280920" cy="6555641"/>
          </a:xfrm>
          <a:prstGeom prst="rect">
            <a:avLst/>
          </a:prstGeom>
          <a:noFill/>
        </p:spPr>
        <p:txBody>
          <a:bodyPr wrap="square" rtlCol="0">
            <a:spAutoFit/>
          </a:bodyPr>
          <a:lstStyle/>
          <a:p>
            <a:r>
              <a:rPr lang="en-US" dirty="0">
                <a:solidFill>
                  <a:srgbClr val="FFFF00"/>
                </a:solidFill>
              </a:rPr>
              <a:t>Advantages of </a:t>
            </a:r>
            <a:r>
              <a:rPr lang="en-US" dirty="0" smtClean="0">
                <a:solidFill>
                  <a:srgbClr val="FFFF00"/>
                </a:solidFill>
              </a:rPr>
              <a:t>Servlet:</a:t>
            </a:r>
          </a:p>
          <a:p>
            <a:r>
              <a:rPr lang="en-US" dirty="0"/>
              <a:t>There are many advantages of Servlet over CGI. </a:t>
            </a:r>
            <a:endParaRPr lang="en-US" dirty="0" smtClean="0"/>
          </a:p>
          <a:p>
            <a:r>
              <a:rPr lang="en-US" dirty="0"/>
              <a:t>-</a:t>
            </a:r>
            <a:r>
              <a:rPr lang="en-US" dirty="0" smtClean="0"/>
              <a:t>The </a:t>
            </a:r>
            <a:r>
              <a:rPr lang="en-US" dirty="0"/>
              <a:t>web container creates threads for handling the multiple requests to the Servlet</a:t>
            </a:r>
            <a:r>
              <a:rPr lang="en-US" dirty="0" smtClean="0"/>
              <a:t>.</a:t>
            </a:r>
          </a:p>
          <a:p>
            <a:r>
              <a:rPr lang="en-US" dirty="0"/>
              <a:t>-</a:t>
            </a:r>
            <a:r>
              <a:rPr lang="en-US" dirty="0" smtClean="0"/>
              <a:t> </a:t>
            </a:r>
            <a:r>
              <a:rPr lang="en-US" dirty="0"/>
              <a:t>Threads have many benefits over the Processes such as they share a common memory area, lightweight, cost of communication between the threads are low. </a:t>
            </a:r>
            <a:r>
              <a:rPr lang="en-US" dirty="0">
                <a:solidFill>
                  <a:srgbClr val="FFFF00"/>
                </a:solidFill>
              </a:rPr>
              <a:t>The advantages of Servlet are as follows:</a:t>
            </a:r>
          </a:p>
          <a:p>
            <a:pPr marL="342900" indent="-342900">
              <a:buFont typeface="+mj-lt"/>
              <a:buAutoNum type="arabicPeriod"/>
            </a:pPr>
            <a:r>
              <a:rPr lang="en-US" b="1" dirty="0"/>
              <a:t>Better performance:</a:t>
            </a:r>
            <a:r>
              <a:rPr lang="en-US" dirty="0"/>
              <a:t> because it creates a thread for each request, not process.</a:t>
            </a:r>
          </a:p>
          <a:p>
            <a:pPr marL="342900" indent="-342900">
              <a:buFont typeface="+mj-lt"/>
              <a:buAutoNum type="arabicPeriod"/>
            </a:pPr>
            <a:r>
              <a:rPr lang="en-US" b="1" dirty="0"/>
              <a:t>Portability:</a:t>
            </a:r>
            <a:r>
              <a:rPr lang="en-US" dirty="0"/>
              <a:t> because it uses Java language.</a:t>
            </a:r>
          </a:p>
          <a:p>
            <a:pPr marL="342900" indent="-342900">
              <a:buFont typeface="+mj-lt"/>
              <a:buAutoNum type="arabicPeriod"/>
            </a:pPr>
            <a:r>
              <a:rPr lang="en-US" b="1" dirty="0"/>
              <a:t>Robust:</a:t>
            </a:r>
            <a:r>
              <a:rPr lang="en-US" dirty="0"/>
              <a:t> JVM manages Servlets, so we don't need to worry about the memory leak, garbage collection, etc.</a:t>
            </a:r>
          </a:p>
          <a:p>
            <a:pPr marL="342900" indent="-342900">
              <a:buFont typeface="+mj-lt"/>
              <a:buAutoNum type="arabicPeriod"/>
            </a:pPr>
            <a:r>
              <a:rPr lang="en-US" b="1" dirty="0"/>
              <a:t>Secure:</a:t>
            </a:r>
            <a:r>
              <a:rPr lang="en-US" dirty="0"/>
              <a:t> because it uses java language</a:t>
            </a:r>
            <a:r>
              <a:rPr lang="en-US" dirty="0" smtClean="0"/>
              <a:t>.</a:t>
            </a:r>
          </a:p>
          <a:p>
            <a:endParaRPr lang="en-US" dirty="0"/>
          </a:p>
          <a:p>
            <a:endParaRPr lang="en-US" dirty="0" smtClean="0"/>
          </a:p>
          <a:p>
            <a:endParaRPr lang="en-US" dirty="0"/>
          </a:p>
          <a:p>
            <a:r>
              <a:rPr lang="en-US" sz="2400" u="sng" dirty="0" smtClean="0">
                <a:solidFill>
                  <a:srgbClr val="FFFF00"/>
                </a:solidFill>
              </a:rPr>
              <a:t>Working of Servlet</a:t>
            </a:r>
            <a:r>
              <a:rPr lang="en-US" sz="2400" dirty="0" smtClean="0">
                <a:solidFill>
                  <a:srgbClr val="FFFF00"/>
                </a:solidFill>
              </a:rPr>
              <a:t>:</a:t>
            </a:r>
            <a:r>
              <a:rPr lang="en-US" sz="2400" dirty="0" smtClean="0">
                <a:solidFill>
                  <a:srgbClr val="FFFF00"/>
                </a:solidFill>
                <a:sym typeface="Wingdings" panose="05000000000000000000" pitchFamily="2" charset="2"/>
              </a:rPr>
              <a:t></a:t>
            </a:r>
            <a:r>
              <a:rPr lang="en-US" sz="2400" dirty="0">
                <a:solidFill>
                  <a:srgbClr val="FFFF00"/>
                </a:solidFill>
                <a:sym typeface="Wingdings" panose="05000000000000000000" pitchFamily="2" charset="2"/>
              </a:rPr>
              <a:t> </a:t>
            </a:r>
            <a:r>
              <a:rPr lang="en-US" sz="2400" dirty="0" smtClean="0">
                <a:solidFill>
                  <a:srgbClr val="FFFF00"/>
                </a:solidFill>
                <a:sym typeface="Wingdings" panose="05000000000000000000" pitchFamily="2" charset="2"/>
              </a:rPr>
              <a:t></a:t>
            </a:r>
            <a:r>
              <a:rPr lang="en-US" sz="2400" dirty="0">
                <a:solidFill>
                  <a:srgbClr val="FFFF00"/>
                </a:solidFill>
                <a:sym typeface="Wingdings" panose="05000000000000000000" pitchFamily="2" charset="2"/>
              </a:rPr>
              <a:t> </a:t>
            </a:r>
            <a:endParaRPr lang="en-US" sz="2400" dirty="0" smtClean="0">
              <a:solidFill>
                <a:srgbClr val="FFFF00"/>
              </a:solidFill>
            </a:endParaRPr>
          </a:p>
          <a:p>
            <a:endParaRPr lang="en-US" dirty="0" smtClean="0"/>
          </a:p>
          <a:p>
            <a:endParaRPr lang="en-US" dirty="0"/>
          </a:p>
          <a:p>
            <a:endParaRPr lang="en-US" dirty="0" smtClean="0"/>
          </a:p>
          <a:p>
            <a:endParaRPr lang="en-US" dirty="0"/>
          </a:p>
          <a:p>
            <a:endParaRPr lang="en-US" dirty="0" smtClean="0"/>
          </a:p>
          <a:p>
            <a:pPr marL="342900" indent="-342900">
              <a:buFont typeface="+mj-lt"/>
              <a:buAutoNum type="arabicPeriod"/>
            </a:pPr>
            <a:endParaRPr lang="en-US" dirty="0" smtClean="0">
              <a:solidFill>
                <a:srgbClr val="FFFF00"/>
              </a:solidFill>
            </a:endParaRPr>
          </a:p>
          <a:p>
            <a:endParaRPr lang="en-US" dirty="0">
              <a:solidFill>
                <a:srgbClr val="FFFF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088" y="3645024"/>
            <a:ext cx="4724400" cy="2088232"/>
          </a:xfrm>
          <a:prstGeom prst="rect">
            <a:avLst/>
          </a:prstGeom>
        </p:spPr>
      </p:pic>
    </p:spTree>
    <p:extLst>
      <p:ext uri="{BB962C8B-B14F-4D97-AF65-F5344CB8AC3E}">
        <p14:creationId xmlns:p14="http://schemas.microsoft.com/office/powerpoint/2010/main" val="20563699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293483"/>
          </a:xfrm>
          <a:prstGeom prst="rect">
            <a:avLst/>
          </a:prstGeom>
          <a:noFill/>
        </p:spPr>
        <p:txBody>
          <a:bodyPr wrap="square" rtlCol="0">
            <a:spAutoFit/>
          </a:bodyPr>
          <a:lstStyle/>
          <a:p>
            <a:pPr fontAlgn="base"/>
            <a:r>
              <a:rPr lang="en-US" sz="2100" b="1" dirty="0">
                <a:solidFill>
                  <a:srgbClr val="FFFF00"/>
                </a:solidFill>
              </a:rPr>
              <a:t>Step 5: Get the data from the HTML </a:t>
            </a:r>
            <a:r>
              <a:rPr lang="en-US" sz="2100" b="1" dirty="0" err="1">
                <a:solidFill>
                  <a:srgbClr val="FFFF00"/>
                </a:solidFill>
              </a:rPr>
              <a:t>file</a:t>
            </a:r>
            <a:r>
              <a:rPr lang="en-US" sz="2100" dirty="0" err="1">
                <a:solidFill>
                  <a:srgbClr val="FFFF00"/>
                </a:solidFill>
              </a:rPr>
              <a:t>To</a:t>
            </a:r>
            <a:r>
              <a:rPr lang="en-US" sz="2100" dirty="0">
                <a:solidFill>
                  <a:srgbClr val="FFFF00"/>
                </a:solidFill>
              </a:rPr>
              <a:t> get the data from the </a:t>
            </a:r>
            <a:r>
              <a:rPr lang="en-US" sz="2100" dirty="0"/>
              <a:t>HTML file, the request object is used which calls </a:t>
            </a:r>
            <a:r>
              <a:rPr lang="en-US" sz="2100" u="sng" dirty="0" err="1">
                <a:hlinkClick r:id="rId2"/>
              </a:rPr>
              <a:t>getParameter</a:t>
            </a:r>
            <a:r>
              <a:rPr lang="en-US" sz="2100" u="sng" dirty="0">
                <a:hlinkClick r:id="rId2"/>
              </a:rPr>
              <a:t>()</a:t>
            </a:r>
            <a:r>
              <a:rPr lang="en-US" sz="2100" dirty="0"/>
              <a:t> Method to fetch the data from the channel. After successful insertion, the writer object is created to display a success message.</a:t>
            </a:r>
          </a:p>
          <a:p>
            <a:pPr fontAlgn="base"/>
            <a:r>
              <a:rPr lang="en-US" sz="2100" dirty="0"/>
              <a:t>After insertion operation from Servlet, data will be reflected in MySQL Database</a:t>
            </a:r>
          </a:p>
          <a:p>
            <a:pPr fontAlgn="base"/>
            <a:r>
              <a:rPr lang="en-US" sz="2100" b="1" dirty="0">
                <a:solidFill>
                  <a:srgbClr val="FFFF00"/>
                </a:solidFill>
              </a:rPr>
              <a:t>Output</a:t>
            </a:r>
            <a:r>
              <a:rPr lang="en-US" sz="2100" b="1" dirty="0" smtClean="0"/>
              <a:t>:</a:t>
            </a:r>
          </a:p>
          <a:p>
            <a:pPr fontAlgn="base"/>
            <a:endParaRPr lang="en-US" sz="2100" b="1" dirty="0"/>
          </a:p>
          <a:p>
            <a:pPr fontAlgn="base"/>
            <a:endParaRPr lang="en-US" sz="2100" b="1" dirty="0" smtClean="0"/>
          </a:p>
          <a:p>
            <a:pPr fontAlgn="base"/>
            <a:endParaRPr lang="en-US" sz="2100" b="1" dirty="0"/>
          </a:p>
          <a:p>
            <a:pPr fontAlgn="base"/>
            <a:endParaRPr lang="en-US" sz="2100" b="1" smtClean="0"/>
          </a:p>
          <a:p>
            <a:pPr fontAlgn="base"/>
            <a:endParaRPr lang="en-US" sz="2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9" y="2743104"/>
            <a:ext cx="6552728" cy="1371791"/>
          </a:xfrm>
          <a:prstGeom prst="rect">
            <a:avLst/>
          </a:prstGeom>
        </p:spPr>
      </p:pic>
    </p:spTree>
    <p:extLst>
      <p:ext uri="{BB962C8B-B14F-4D97-AF65-F5344CB8AC3E}">
        <p14:creationId xmlns:p14="http://schemas.microsoft.com/office/powerpoint/2010/main" val="2371656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431983"/>
          </a:xfrm>
          <a:prstGeom prst="rect">
            <a:avLst/>
          </a:prstGeom>
          <a:noFill/>
        </p:spPr>
        <p:txBody>
          <a:bodyPr wrap="square" rtlCol="0">
            <a:spAutoFit/>
          </a:bodyPr>
          <a:lstStyle/>
          <a:p>
            <a:r>
              <a:rPr lang="en-US" sz="2400" b="1" dirty="0">
                <a:solidFill>
                  <a:srgbClr val="FFFF00"/>
                </a:solidFill>
              </a:rPr>
              <a:t>Concurrency in </a:t>
            </a:r>
            <a:r>
              <a:rPr lang="en-US" sz="2400" b="1" dirty="0" smtClean="0">
                <a:solidFill>
                  <a:srgbClr val="FFFF00"/>
                </a:solidFill>
              </a:rPr>
              <a:t>Servlets:</a:t>
            </a:r>
            <a:endParaRPr lang="en-US" sz="2400" b="1" dirty="0">
              <a:solidFill>
                <a:srgbClr val="FFFF00"/>
              </a:solidFill>
            </a:endParaRPr>
          </a:p>
          <a:p>
            <a:r>
              <a:rPr lang="en-US" sz="2400" dirty="0" smtClean="0"/>
              <a:t>-A </a:t>
            </a:r>
            <a:r>
              <a:rPr lang="en-US" sz="2400" dirty="0"/>
              <a:t>Java servlet container or web server is multithreaded and multiple requests to the same servlet may be executed at the same time. Therefore, we need to take concurrency into consideration while writing servlet</a:t>
            </a:r>
            <a:r>
              <a:rPr lang="en-US" sz="2400" dirty="0" smtClean="0"/>
              <a:t>.</a:t>
            </a:r>
          </a:p>
          <a:p>
            <a:r>
              <a:rPr lang="en-US" sz="2400" dirty="0" smtClean="0"/>
              <a:t>-</a:t>
            </a:r>
            <a:r>
              <a:rPr lang="en-US" sz="2400" dirty="0"/>
              <a:t>As we </a:t>
            </a:r>
            <a:r>
              <a:rPr lang="en-US" sz="2400" dirty="0" smtClean="0"/>
              <a:t>knew that </a:t>
            </a:r>
            <a:r>
              <a:rPr lang="en-US" sz="2400" dirty="0"/>
              <a:t>one and only one instance of Servlet gets created and for every new request , Servlet Container spawn a new thread to execute </a:t>
            </a:r>
            <a:r>
              <a:rPr lang="en-US" sz="2400" dirty="0" err="1"/>
              <a:t>doGet</a:t>
            </a:r>
            <a:r>
              <a:rPr lang="en-US" sz="2400" dirty="0"/>
              <a:t>() or </a:t>
            </a:r>
            <a:r>
              <a:rPr lang="en-US" sz="2400" dirty="0" err="1"/>
              <a:t>doPost</a:t>
            </a:r>
            <a:r>
              <a:rPr lang="en-US" sz="2400" dirty="0"/>
              <a:t>() </a:t>
            </a:r>
            <a:r>
              <a:rPr lang="en-US" sz="2400" dirty="0" err="1"/>
              <a:t>methof</a:t>
            </a:r>
            <a:r>
              <a:rPr lang="en-US" sz="2400" dirty="0"/>
              <a:t> of a servlet.</a:t>
            </a:r>
          </a:p>
          <a:p>
            <a:r>
              <a:rPr lang="en-US" sz="2400" b="1" dirty="0" smtClean="0"/>
              <a:t>-</a:t>
            </a:r>
            <a:endParaRPr lang="en-US" sz="2400" dirty="0"/>
          </a:p>
          <a:p>
            <a:r>
              <a:rPr lang="en-US" sz="2400" dirty="0"/>
              <a:t/>
            </a:r>
            <a:br>
              <a:rPr lang="en-US" sz="2400" dirty="0"/>
            </a:br>
            <a:endParaRPr lang="en-US" sz="2100" dirty="0" smtClean="0"/>
          </a:p>
          <a:p>
            <a:endParaRPr lang="en-US" sz="2100" dirty="0"/>
          </a:p>
        </p:txBody>
      </p:sp>
    </p:spTree>
    <p:extLst>
      <p:ext uri="{BB962C8B-B14F-4D97-AF65-F5344CB8AC3E}">
        <p14:creationId xmlns:p14="http://schemas.microsoft.com/office/powerpoint/2010/main" val="889201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678478"/>
          </a:xfrm>
          <a:prstGeom prst="rect">
            <a:avLst/>
          </a:prstGeom>
          <a:noFill/>
        </p:spPr>
        <p:txBody>
          <a:bodyPr wrap="square" rtlCol="0">
            <a:spAutoFit/>
          </a:bodyPr>
          <a:lstStyle/>
          <a:p>
            <a:r>
              <a:rPr lang="en-US" sz="2400" b="1" dirty="0">
                <a:solidFill>
                  <a:srgbClr val="FFFF00"/>
                </a:solidFill>
              </a:rPr>
              <a:t>Extensible Markup</a:t>
            </a:r>
            <a:r>
              <a:rPr lang="en-US" sz="2400" b="1" dirty="0"/>
              <a:t> </a:t>
            </a:r>
            <a:r>
              <a:rPr lang="en-US" sz="2400" b="1" dirty="0" smtClean="0">
                <a:solidFill>
                  <a:srgbClr val="FFFF00"/>
                </a:solidFill>
              </a:rPr>
              <a:t>Language:</a:t>
            </a:r>
          </a:p>
          <a:p>
            <a:pPr marL="342900" indent="-342900">
              <a:buFontTx/>
              <a:buChar char="-"/>
            </a:pPr>
            <a:r>
              <a:rPr lang="en-US" sz="2100" dirty="0" smtClean="0"/>
              <a:t>The </a:t>
            </a:r>
            <a:r>
              <a:rPr lang="en-US" sz="2100" dirty="0"/>
              <a:t>Extensible Markup Language (XML) is a simple text-based format for representing structured information: documents, data, configuration, books, transactions, invoices, and much more. </a:t>
            </a:r>
            <a:endParaRPr lang="en-US" sz="2100" dirty="0" smtClean="0"/>
          </a:p>
          <a:p>
            <a:r>
              <a:rPr lang="en-US" sz="2100" dirty="0" smtClean="0"/>
              <a:t>- XML </a:t>
            </a:r>
            <a:r>
              <a:rPr lang="en-US" sz="2100" dirty="0"/>
              <a:t>tags are not predefined. You must define your own tags.</a:t>
            </a:r>
          </a:p>
          <a:p>
            <a:r>
              <a:rPr lang="en-US" sz="2100" dirty="0" smtClean="0"/>
              <a:t>- XML </a:t>
            </a:r>
            <a:r>
              <a:rPr lang="en-US" sz="2100" dirty="0"/>
              <a:t>is platform independent and language independent.</a:t>
            </a:r>
          </a:p>
          <a:p>
            <a:pPr marL="342900" indent="-342900">
              <a:buFontTx/>
              <a:buChar char="-"/>
            </a:pPr>
            <a:endParaRPr lang="en-US" sz="2100" dirty="0"/>
          </a:p>
          <a:p>
            <a:r>
              <a:rPr lang="en-US" sz="2400" b="1" dirty="0">
                <a:solidFill>
                  <a:srgbClr val="FFFF00"/>
                </a:solidFill>
              </a:rPr>
              <a:t>What</a:t>
            </a:r>
            <a:r>
              <a:rPr lang="en-US" sz="2400" b="1" dirty="0"/>
              <a:t> </a:t>
            </a:r>
            <a:r>
              <a:rPr lang="en-US" sz="2400" b="1" dirty="0">
                <a:solidFill>
                  <a:srgbClr val="FFFF00"/>
                </a:solidFill>
              </a:rPr>
              <a:t>is</a:t>
            </a:r>
            <a:r>
              <a:rPr lang="en-US" sz="2400" b="1" dirty="0"/>
              <a:t> </a:t>
            </a:r>
            <a:r>
              <a:rPr lang="en-US" sz="2400" b="1" dirty="0">
                <a:solidFill>
                  <a:srgbClr val="FFFF00"/>
                </a:solidFill>
              </a:rPr>
              <a:t>XML</a:t>
            </a:r>
            <a:r>
              <a:rPr lang="en-US" sz="2400" b="1" dirty="0"/>
              <a:t> </a:t>
            </a:r>
            <a:r>
              <a:rPr lang="en-US" sz="2400" b="1" dirty="0">
                <a:solidFill>
                  <a:srgbClr val="FFFF00"/>
                </a:solidFill>
              </a:rPr>
              <a:t>Used</a:t>
            </a:r>
            <a:r>
              <a:rPr lang="en-US" sz="2400" b="1" dirty="0"/>
              <a:t> </a:t>
            </a:r>
            <a:r>
              <a:rPr lang="en-US" sz="2400" b="1" dirty="0">
                <a:solidFill>
                  <a:srgbClr val="FFFF00"/>
                </a:solidFill>
              </a:rPr>
              <a:t>For</a:t>
            </a:r>
            <a:r>
              <a:rPr lang="en-US" sz="2400" b="1" dirty="0"/>
              <a:t>?</a:t>
            </a:r>
          </a:p>
          <a:p>
            <a:pPr marL="342900" indent="-342900">
              <a:buFontTx/>
              <a:buChar char="-"/>
            </a:pPr>
            <a:r>
              <a:rPr lang="en-US" sz="2100" dirty="0" smtClean="0"/>
              <a:t>XML </a:t>
            </a:r>
            <a:r>
              <a:rPr lang="en-US" sz="2100" dirty="0"/>
              <a:t>is one of the most widely-used formats for sharing structured information today: between programs, between people, between computers and people, both locally and across networks</a:t>
            </a:r>
            <a:r>
              <a:rPr lang="en-US" sz="2100" dirty="0" smtClean="0"/>
              <a:t>.</a:t>
            </a:r>
          </a:p>
          <a:p>
            <a:pPr marL="342900" indent="-342900">
              <a:buFontTx/>
              <a:buChar char="-"/>
            </a:pPr>
            <a:r>
              <a:rPr lang="en-US" sz="2100" b="1" dirty="0"/>
              <a:t>Platform Independent and Language Independent:</a:t>
            </a:r>
            <a:r>
              <a:rPr lang="en-US" sz="2100" dirty="0"/>
              <a:t> </a:t>
            </a:r>
            <a:endParaRPr lang="en-US" sz="2100" dirty="0" smtClean="0"/>
          </a:p>
          <a:p>
            <a:pPr marL="342900" indent="-342900">
              <a:buFontTx/>
              <a:buChar char="-"/>
            </a:pPr>
            <a:r>
              <a:rPr lang="en-US" sz="2100" dirty="0" smtClean="0"/>
              <a:t>The </a:t>
            </a:r>
            <a:r>
              <a:rPr lang="en-US" sz="2100" dirty="0"/>
              <a:t>main benefit of xml is that you can use it to take data from a program like Microsoft SQL, convert it into XML then share that XML with other programs and platforms. </a:t>
            </a:r>
            <a:endParaRPr lang="en-US" sz="2100" dirty="0" smtClean="0"/>
          </a:p>
          <a:p>
            <a:pPr marL="342900" indent="-342900">
              <a:buFontTx/>
              <a:buChar char="-"/>
            </a:pPr>
            <a:r>
              <a:rPr lang="en-US" sz="2100" dirty="0" smtClean="0"/>
              <a:t>You </a:t>
            </a:r>
            <a:r>
              <a:rPr lang="en-US" sz="2100" dirty="0"/>
              <a:t>can communicate between two platforms which are generally very difficult</a:t>
            </a:r>
            <a:r>
              <a:rPr lang="en-US" sz="2100" dirty="0" smtClean="0"/>
              <a:t>.</a:t>
            </a:r>
          </a:p>
        </p:txBody>
      </p:sp>
    </p:spTree>
    <p:extLst>
      <p:ext uri="{BB962C8B-B14F-4D97-AF65-F5344CB8AC3E}">
        <p14:creationId xmlns:p14="http://schemas.microsoft.com/office/powerpoint/2010/main" val="3881943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555641"/>
          </a:xfrm>
          <a:prstGeom prst="rect">
            <a:avLst/>
          </a:prstGeom>
          <a:noFill/>
        </p:spPr>
        <p:txBody>
          <a:bodyPr wrap="square" rtlCol="0">
            <a:spAutoFit/>
          </a:bodyPr>
          <a:lstStyle/>
          <a:p>
            <a:r>
              <a:rPr lang="en-US" sz="2100" dirty="0">
                <a:solidFill>
                  <a:srgbClr val="FFFF00"/>
                </a:solidFill>
              </a:rPr>
              <a:t>Features and Advantages of </a:t>
            </a:r>
            <a:r>
              <a:rPr lang="en-US" sz="2100" dirty="0" smtClean="0">
                <a:solidFill>
                  <a:srgbClr val="FFFF00"/>
                </a:solidFill>
              </a:rPr>
              <a:t>XML:</a:t>
            </a:r>
            <a:endParaRPr lang="en-US" sz="2100" dirty="0">
              <a:solidFill>
                <a:srgbClr val="FFFF00"/>
              </a:solidFill>
            </a:endParaRPr>
          </a:p>
          <a:p>
            <a:r>
              <a:rPr lang="en-US" sz="2100" dirty="0"/>
              <a:t>XML is widely used in the era of web development. It is also used to simplify data storage and data sharing</a:t>
            </a:r>
            <a:r>
              <a:rPr lang="en-US" sz="2100" dirty="0" smtClean="0"/>
              <a:t>.</a:t>
            </a:r>
          </a:p>
          <a:p>
            <a:r>
              <a:rPr lang="en-US" sz="2100" dirty="0">
                <a:solidFill>
                  <a:srgbClr val="FFFF00"/>
                </a:solidFill>
              </a:rPr>
              <a:t>1) XML separates data from </a:t>
            </a:r>
            <a:r>
              <a:rPr lang="en-US" sz="2100" dirty="0" smtClean="0">
                <a:solidFill>
                  <a:srgbClr val="FFFF00"/>
                </a:solidFill>
              </a:rPr>
              <a:t>HTML:</a:t>
            </a:r>
            <a:endParaRPr lang="en-US" sz="2100" dirty="0">
              <a:solidFill>
                <a:srgbClr val="FFFF00"/>
              </a:solidFill>
            </a:endParaRPr>
          </a:p>
          <a:p>
            <a:r>
              <a:rPr lang="en-US" sz="2100" dirty="0"/>
              <a:t>If you need to display dynamic data in your HTML document, it will take a lot of work to edit the HTML each time the data changes.</a:t>
            </a:r>
          </a:p>
          <a:p>
            <a:r>
              <a:rPr lang="en-US" sz="2100" dirty="0"/>
              <a:t>With XML, data can be stored in separate XML files. This way you can focus on using HTML/CSS for display and layout, and be sure that changes in the underlying data will not require any changes to the HTML.</a:t>
            </a:r>
          </a:p>
          <a:p>
            <a:r>
              <a:rPr lang="en-US" sz="2100" dirty="0">
                <a:solidFill>
                  <a:srgbClr val="FFFF00"/>
                </a:solidFill>
              </a:rPr>
              <a:t>2) XML simplifies data </a:t>
            </a:r>
            <a:r>
              <a:rPr lang="en-US" sz="2100" dirty="0" smtClean="0">
                <a:solidFill>
                  <a:srgbClr val="FFFF00"/>
                </a:solidFill>
              </a:rPr>
              <a:t>sharing:</a:t>
            </a:r>
            <a:endParaRPr lang="en-US" sz="2100" dirty="0">
              <a:solidFill>
                <a:srgbClr val="FFFF00"/>
              </a:solidFill>
            </a:endParaRPr>
          </a:p>
          <a:p>
            <a:r>
              <a:rPr lang="en-US" sz="2100" dirty="0"/>
              <a:t>In the real world, computer systems and databases contain data in incompatible formats.</a:t>
            </a:r>
          </a:p>
          <a:p>
            <a:r>
              <a:rPr lang="en-US" sz="2100" dirty="0"/>
              <a:t>XML data is stored in plain text format. This provides a software- and hardware-independent way of storing data.</a:t>
            </a:r>
          </a:p>
          <a:p>
            <a:r>
              <a:rPr lang="en-US" sz="2100" dirty="0">
                <a:solidFill>
                  <a:srgbClr val="FFFF00"/>
                </a:solidFill>
              </a:rPr>
              <a:t>3) XML simplifies data </a:t>
            </a:r>
            <a:r>
              <a:rPr lang="en-US" sz="2100" dirty="0" smtClean="0">
                <a:solidFill>
                  <a:srgbClr val="FFFF00"/>
                </a:solidFill>
              </a:rPr>
              <a:t>transport:</a:t>
            </a:r>
            <a:endParaRPr lang="en-US" sz="2100" dirty="0">
              <a:solidFill>
                <a:srgbClr val="FFFF00"/>
              </a:solidFill>
            </a:endParaRPr>
          </a:p>
          <a:p>
            <a:r>
              <a:rPr lang="en-US" sz="2100" dirty="0"/>
              <a:t>One of the most time-consuming challenges for developers is to exchange data between incompatible systems over the Internet.</a:t>
            </a:r>
          </a:p>
          <a:p>
            <a:r>
              <a:rPr lang="en-US" sz="2100" dirty="0"/>
              <a:t>Exchanging data as XML greatly reduces this complexity, since the data can be read by different incompatible applications</a:t>
            </a:r>
            <a:r>
              <a:rPr lang="en-US" sz="2100" dirty="0" smtClean="0"/>
              <a:t>.</a:t>
            </a:r>
            <a:endParaRPr lang="en-US" sz="2100" dirty="0"/>
          </a:p>
        </p:txBody>
      </p:sp>
    </p:spTree>
    <p:extLst>
      <p:ext uri="{BB962C8B-B14F-4D97-AF65-F5344CB8AC3E}">
        <p14:creationId xmlns:p14="http://schemas.microsoft.com/office/powerpoint/2010/main" val="3741556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260648"/>
            <a:ext cx="8429684" cy="6555641"/>
          </a:xfrm>
          <a:prstGeom prst="rect">
            <a:avLst/>
          </a:prstGeom>
          <a:noFill/>
        </p:spPr>
        <p:txBody>
          <a:bodyPr wrap="square" rtlCol="0">
            <a:spAutoFit/>
          </a:bodyPr>
          <a:lstStyle/>
          <a:p>
            <a:r>
              <a:rPr lang="en-US" sz="2000" dirty="0">
                <a:solidFill>
                  <a:srgbClr val="FFFF00"/>
                </a:solidFill>
              </a:rPr>
              <a:t>4) XML simplifies Platform </a:t>
            </a:r>
            <a:r>
              <a:rPr lang="en-US" sz="2000" dirty="0" smtClean="0">
                <a:solidFill>
                  <a:srgbClr val="FFFF00"/>
                </a:solidFill>
              </a:rPr>
              <a:t>change:</a:t>
            </a:r>
            <a:endParaRPr lang="en-US" sz="2000" dirty="0">
              <a:solidFill>
                <a:srgbClr val="FFFF00"/>
              </a:solidFill>
            </a:endParaRPr>
          </a:p>
          <a:p>
            <a:r>
              <a:rPr lang="en-US" sz="2000" dirty="0"/>
              <a:t>Upgrading to new systems (hardware or software platforms), is always time consuming. Large amounts of data must be converted and incompatible data is often lost.</a:t>
            </a:r>
          </a:p>
          <a:p>
            <a:r>
              <a:rPr lang="en-US" sz="2000" dirty="0" smtClean="0"/>
              <a:t>This </a:t>
            </a:r>
            <a:r>
              <a:rPr lang="en-US" sz="2000" dirty="0"/>
              <a:t>makes it easier to expand or upgrade to new operating systems, new applications, or new browsers, without losing data.</a:t>
            </a:r>
          </a:p>
          <a:p>
            <a:r>
              <a:rPr lang="en-US" sz="2000" dirty="0">
                <a:solidFill>
                  <a:srgbClr val="FFFF00"/>
                </a:solidFill>
              </a:rPr>
              <a:t>5) XML increases data </a:t>
            </a:r>
            <a:r>
              <a:rPr lang="en-US" sz="2000" dirty="0" smtClean="0">
                <a:solidFill>
                  <a:srgbClr val="FFFF00"/>
                </a:solidFill>
              </a:rPr>
              <a:t>availability:</a:t>
            </a:r>
            <a:endParaRPr lang="en-US" sz="2000" dirty="0">
              <a:solidFill>
                <a:srgbClr val="FFFF00"/>
              </a:solidFill>
            </a:endParaRPr>
          </a:p>
          <a:p>
            <a:r>
              <a:rPr lang="en-US" sz="2000" dirty="0"/>
              <a:t>Different applications can access your data, not only in HTML pages, but also from XML data sources.</a:t>
            </a:r>
          </a:p>
          <a:p>
            <a:r>
              <a:rPr lang="en-US" sz="2000" dirty="0"/>
              <a:t>With XML, your data can be available to all kinds of "reading machines" (Handheld computers, voice machines, news feeds, </a:t>
            </a:r>
            <a:r>
              <a:rPr lang="en-US" sz="2000" dirty="0" err="1"/>
              <a:t>etc</a:t>
            </a:r>
            <a:r>
              <a:rPr lang="en-US" sz="2000" dirty="0"/>
              <a:t>), and make it more available for blind people, or people with other disabilities.</a:t>
            </a:r>
          </a:p>
          <a:p>
            <a:r>
              <a:rPr lang="en-US" sz="2000" dirty="0">
                <a:solidFill>
                  <a:srgbClr val="FFFF00"/>
                </a:solidFill>
              </a:rPr>
              <a:t>6) XML can be used to create new internet </a:t>
            </a:r>
            <a:r>
              <a:rPr lang="en-US" sz="2000" dirty="0" smtClean="0">
                <a:solidFill>
                  <a:srgbClr val="FFFF00"/>
                </a:solidFill>
              </a:rPr>
              <a:t>languages:</a:t>
            </a:r>
            <a:endParaRPr lang="en-US" sz="2000" dirty="0">
              <a:solidFill>
                <a:srgbClr val="FFFF00"/>
              </a:solidFill>
            </a:endParaRPr>
          </a:p>
          <a:p>
            <a:r>
              <a:rPr lang="en-US" sz="2000" dirty="0"/>
              <a:t>A lot of new Internet languages are created with XML.</a:t>
            </a:r>
          </a:p>
          <a:p>
            <a:r>
              <a:rPr lang="en-US" sz="2000" dirty="0" smtClean="0"/>
              <a:t>Examples:  </a:t>
            </a:r>
          </a:p>
          <a:p>
            <a:pPr marL="457200" indent="-457200">
              <a:buFont typeface="+mj-lt"/>
              <a:buAutoNum type="arabicPeriod"/>
            </a:pPr>
            <a:r>
              <a:rPr lang="en-US" sz="2000" b="1" dirty="0" smtClean="0">
                <a:solidFill>
                  <a:srgbClr val="FFFF00"/>
                </a:solidFill>
              </a:rPr>
              <a:t>XHTML:</a:t>
            </a:r>
            <a:endParaRPr lang="en-US" sz="2000" dirty="0">
              <a:solidFill>
                <a:srgbClr val="FFFF00"/>
              </a:solidFill>
            </a:endParaRPr>
          </a:p>
          <a:p>
            <a:pPr marL="457200" indent="-457200">
              <a:buFont typeface="+mj-lt"/>
              <a:buAutoNum type="arabicPeriod"/>
            </a:pPr>
            <a:r>
              <a:rPr lang="en-US" sz="2000" b="1" dirty="0">
                <a:solidFill>
                  <a:srgbClr val="FFFF00"/>
                </a:solidFill>
              </a:rPr>
              <a:t>WSDL</a:t>
            </a:r>
            <a:r>
              <a:rPr lang="en-US" sz="2000" dirty="0"/>
              <a:t> for describing available web services</a:t>
            </a:r>
          </a:p>
          <a:p>
            <a:pPr marL="457200" indent="-457200">
              <a:buFont typeface="+mj-lt"/>
              <a:buAutoNum type="arabicPeriod"/>
            </a:pPr>
            <a:r>
              <a:rPr lang="en-US" sz="2000" b="1" dirty="0">
                <a:solidFill>
                  <a:srgbClr val="FFFF00"/>
                </a:solidFill>
              </a:rPr>
              <a:t>WAP</a:t>
            </a:r>
            <a:r>
              <a:rPr lang="en-US" sz="2000" dirty="0"/>
              <a:t> and </a:t>
            </a:r>
            <a:r>
              <a:rPr lang="en-US" sz="2000" b="1" dirty="0">
                <a:solidFill>
                  <a:srgbClr val="FFFF00"/>
                </a:solidFill>
              </a:rPr>
              <a:t>WML</a:t>
            </a:r>
            <a:r>
              <a:rPr lang="en-US" sz="2000" dirty="0"/>
              <a:t> as markup languages for handheld devices</a:t>
            </a:r>
          </a:p>
          <a:p>
            <a:pPr marL="457200" indent="-457200">
              <a:buFont typeface="+mj-lt"/>
              <a:buAutoNum type="arabicPeriod"/>
            </a:pPr>
            <a:r>
              <a:rPr lang="en-US" sz="2000" b="1" dirty="0">
                <a:solidFill>
                  <a:srgbClr val="FFFF00"/>
                </a:solidFill>
              </a:rPr>
              <a:t>RSS</a:t>
            </a:r>
            <a:r>
              <a:rPr lang="en-US" sz="2000" dirty="0"/>
              <a:t> languages for news feeds</a:t>
            </a:r>
          </a:p>
          <a:p>
            <a:pPr marL="457200" indent="-457200">
              <a:buFont typeface="+mj-lt"/>
              <a:buAutoNum type="arabicPeriod"/>
            </a:pPr>
            <a:r>
              <a:rPr lang="en-US" sz="2000" b="1" dirty="0">
                <a:solidFill>
                  <a:srgbClr val="FFFF00"/>
                </a:solidFill>
              </a:rPr>
              <a:t>RDF</a:t>
            </a:r>
            <a:r>
              <a:rPr lang="en-US" sz="2000" dirty="0"/>
              <a:t> and </a:t>
            </a:r>
            <a:r>
              <a:rPr lang="en-US" sz="2000" b="1" dirty="0">
                <a:solidFill>
                  <a:srgbClr val="FFFF00"/>
                </a:solidFill>
              </a:rPr>
              <a:t>OWL</a:t>
            </a:r>
            <a:r>
              <a:rPr lang="en-US" sz="2000" dirty="0"/>
              <a:t> for describing resources and ontology</a:t>
            </a:r>
          </a:p>
          <a:p>
            <a:pPr marL="457200" indent="-457200">
              <a:buFont typeface="+mj-lt"/>
              <a:buAutoNum type="arabicPeriod"/>
            </a:pPr>
            <a:r>
              <a:rPr lang="en-US" sz="2000" b="1" dirty="0">
                <a:solidFill>
                  <a:srgbClr val="FFFF00"/>
                </a:solidFill>
              </a:rPr>
              <a:t>SMIL</a:t>
            </a:r>
            <a:r>
              <a:rPr lang="en-US" sz="2000" dirty="0"/>
              <a:t> for describing multimedia for the </a:t>
            </a:r>
            <a:r>
              <a:rPr lang="en-US" sz="2000" dirty="0" smtClean="0"/>
              <a:t>web</a:t>
            </a:r>
            <a:endParaRPr lang="en-US" sz="2000" dirty="0"/>
          </a:p>
        </p:txBody>
      </p:sp>
    </p:spTree>
    <p:extLst>
      <p:ext uri="{BB962C8B-B14F-4D97-AF65-F5344CB8AC3E}">
        <p14:creationId xmlns:p14="http://schemas.microsoft.com/office/powerpoint/2010/main" val="2012393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88640"/>
            <a:ext cx="8429684" cy="3231654"/>
          </a:xfrm>
          <a:prstGeom prst="rect">
            <a:avLst/>
          </a:prstGeom>
          <a:noFill/>
        </p:spPr>
        <p:txBody>
          <a:bodyPr wrap="square" rtlCol="0">
            <a:spAutoFit/>
          </a:bodyPr>
          <a:lstStyle/>
          <a:p>
            <a:r>
              <a:rPr lang="en-US" sz="2000" dirty="0">
                <a:solidFill>
                  <a:srgbClr val="FFFF00"/>
                </a:solidFill>
              </a:rPr>
              <a:t>Example of XML Document</a:t>
            </a:r>
          </a:p>
          <a:p>
            <a:r>
              <a:rPr lang="en-US" dirty="0"/>
              <a:t>XML documents uses a self-describing and simple syntax:</a:t>
            </a:r>
          </a:p>
          <a:p>
            <a:r>
              <a:rPr lang="en-US" b="1" dirty="0"/>
              <a:t>&lt;?xml</a:t>
            </a:r>
            <a:r>
              <a:rPr lang="en-US" dirty="0"/>
              <a:t> version="1.0" encoding="ISO-8859-1"</a:t>
            </a:r>
            <a:r>
              <a:rPr lang="en-US" b="1" dirty="0"/>
              <a:t>?&gt;</a:t>
            </a:r>
            <a:r>
              <a:rPr lang="en-US" dirty="0"/>
              <a:t>  </a:t>
            </a:r>
          </a:p>
          <a:p>
            <a:r>
              <a:rPr lang="en-US" b="1" dirty="0"/>
              <a:t>&lt;note&gt;</a:t>
            </a:r>
            <a:r>
              <a:rPr lang="en-US" dirty="0"/>
              <a:t>  </a:t>
            </a:r>
          </a:p>
          <a:p>
            <a:r>
              <a:rPr lang="en-US" dirty="0"/>
              <a:t>  </a:t>
            </a:r>
            <a:r>
              <a:rPr lang="en-US" b="1" dirty="0"/>
              <a:t>&lt;</a:t>
            </a:r>
            <a:r>
              <a:rPr lang="en-US" b="1" dirty="0" smtClean="0"/>
              <a:t>to&gt;Student’s&lt;/</a:t>
            </a:r>
            <a:r>
              <a:rPr lang="en-US" b="1" dirty="0"/>
              <a:t>to&gt;</a:t>
            </a:r>
            <a:r>
              <a:rPr lang="en-US" dirty="0"/>
              <a:t>  </a:t>
            </a:r>
          </a:p>
          <a:p>
            <a:r>
              <a:rPr lang="en-US" dirty="0"/>
              <a:t>  </a:t>
            </a:r>
            <a:r>
              <a:rPr lang="en-US" b="1" dirty="0"/>
              <a:t>&lt;</a:t>
            </a:r>
            <a:r>
              <a:rPr lang="en-US" b="1" dirty="0" smtClean="0"/>
              <a:t>from&gt;HOD&lt;/</a:t>
            </a:r>
            <a:r>
              <a:rPr lang="en-US" b="1" dirty="0"/>
              <a:t>from&gt;</a:t>
            </a:r>
            <a:r>
              <a:rPr lang="en-US" dirty="0"/>
              <a:t>  </a:t>
            </a:r>
          </a:p>
          <a:p>
            <a:r>
              <a:rPr lang="en-US" dirty="0"/>
              <a:t>  </a:t>
            </a:r>
            <a:r>
              <a:rPr lang="en-US" b="1" dirty="0"/>
              <a:t>&lt;heading&gt;</a:t>
            </a:r>
            <a:r>
              <a:rPr lang="en-US" dirty="0"/>
              <a:t>Reminder</a:t>
            </a:r>
            <a:r>
              <a:rPr lang="en-US" b="1" dirty="0"/>
              <a:t>&lt;/heading&gt;</a:t>
            </a:r>
            <a:r>
              <a:rPr lang="en-US" dirty="0"/>
              <a:t>  </a:t>
            </a:r>
          </a:p>
          <a:p>
            <a:r>
              <a:rPr lang="en-US" dirty="0"/>
              <a:t>  </a:t>
            </a:r>
            <a:r>
              <a:rPr lang="en-US" b="1" dirty="0"/>
              <a:t>&lt;</a:t>
            </a:r>
            <a:r>
              <a:rPr lang="en-US" b="1" dirty="0" smtClean="0"/>
              <a:t>body&gt;Attend Lecture Regularly&lt;/</a:t>
            </a:r>
            <a:r>
              <a:rPr lang="en-US" b="1" dirty="0"/>
              <a:t>body&gt;</a:t>
            </a:r>
            <a:r>
              <a:rPr lang="en-US" dirty="0"/>
              <a:t>  </a:t>
            </a:r>
          </a:p>
          <a:p>
            <a:r>
              <a:rPr lang="en-US" b="1" dirty="0"/>
              <a:t>&lt;/note</a:t>
            </a:r>
            <a:r>
              <a:rPr lang="en-US" b="1" dirty="0" smtClean="0"/>
              <a:t>&gt;</a:t>
            </a:r>
          </a:p>
          <a:p>
            <a:r>
              <a:rPr lang="en-US" sz="2000" dirty="0" smtClean="0"/>
              <a:t>-Follow </a:t>
            </a:r>
            <a:r>
              <a:rPr lang="en-US" sz="2000" dirty="0"/>
              <a:t>the steps below to read a XML file and load the data into a </a:t>
            </a:r>
            <a:r>
              <a:rPr lang="en-US" sz="2000" dirty="0" err="1"/>
              <a:t>RowSet</a:t>
            </a:r>
            <a:r>
              <a:rPr lang="en-US" sz="2000" dirty="0"/>
              <a:t>. </a:t>
            </a:r>
          </a:p>
          <a:p>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983" y="3154144"/>
            <a:ext cx="3915321" cy="3515216"/>
          </a:xfrm>
          <a:prstGeom prst="rect">
            <a:avLst/>
          </a:prstGeom>
        </p:spPr>
      </p:pic>
    </p:spTree>
    <p:extLst>
      <p:ext uri="{BB962C8B-B14F-4D97-AF65-F5344CB8AC3E}">
        <p14:creationId xmlns:p14="http://schemas.microsoft.com/office/powerpoint/2010/main" val="4019215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354491"/>
          </a:xfrm>
          <a:prstGeom prst="rect">
            <a:avLst/>
          </a:prstGeom>
          <a:noFill/>
        </p:spPr>
        <p:txBody>
          <a:bodyPr wrap="square" rtlCol="0">
            <a:spAutoFit/>
          </a:bodyPr>
          <a:lstStyle/>
          <a:p>
            <a:r>
              <a:rPr lang="en-US" sz="2100" dirty="0">
                <a:solidFill>
                  <a:srgbClr val="FFFF00"/>
                </a:solidFill>
              </a:rPr>
              <a:t>One Time Configuration for Apache Tomcat Server</a:t>
            </a:r>
          </a:p>
          <a:p>
            <a:r>
              <a:rPr lang="en-US" sz="2100" dirty="0">
                <a:solidFill>
                  <a:srgbClr val="FFFF00"/>
                </a:solidFill>
              </a:rPr>
              <a:t>You need to perform 2 tasks:</a:t>
            </a:r>
          </a:p>
          <a:p>
            <a:r>
              <a:rPr lang="en-US" sz="2100" dirty="0" smtClean="0"/>
              <a:t>1. set </a:t>
            </a:r>
            <a:r>
              <a:rPr lang="en-US" sz="2100" dirty="0"/>
              <a:t>JAVA_HOME or JRE_HOME in environment variable (It is required to start server).</a:t>
            </a:r>
          </a:p>
          <a:p>
            <a:r>
              <a:rPr lang="en-US" sz="2100" dirty="0" smtClean="0"/>
              <a:t>2. Change </a:t>
            </a:r>
            <a:r>
              <a:rPr lang="en-US" sz="2100" dirty="0"/>
              <a:t>the port number of tomcat (optional). It is required if another server is running on same port (8080).</a:t>
            </a:r>
          </a:p>
          <a:p>
            <a:endParaRPr lang="en-US" sz="2100" dirty="0"/>
          </a:p>
        </p:txBody>
      </p:sp>
    </p:spTree>
    <p:extLst>
      <p:ext uri="{BB962C8B-B14F-4D97-AF65-F5344CB8AC3E}">
        <p14:creationId xmlns:p14="http://schemas.microsoft.com/office/powerpoint/2010/main" val="1661248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991318663"/>
              </p:ext>
            </p:extLst>
          </p:nvPr>
        </p:nvGraphicFramePr>
        <p:xfrm>
          <a:off x="107504" y="1196752"/>
          <a:ext cx="8906382" cy="1432560"/>
        </p:xfrm>
        <a:graphic>
          <a:graphicData uri="http://schemas.openxmlformats.org/drawingml/2006/table">
            <a:tbl>
              <a:tblPr/>
              <a:tblGrid>
                <a:gridCol w="1484397"/>
                <a:gridCol w="1484397"/>
                <a:gridCol w="1484397"/>
                <a:gridCol w="1484397"/>
                <a:gridCol w="1484397"/>
                <a:gridCol w="1484397"/>
              </a:tblGrid>
              <a:tr h="0">
                <a:tc gridSpan="6">
                  <a:txBody>
                    <a:bodyPr/>
                    <a:lstStyle/>
                    <a:p>
                      <a:pPr fontAlgn="t"/>
                      <a:r>
                        <a:rPr lang="en-US" b="0" dirty="0">
                          <a:solidFill>
                            <a:srgbClr val="202020"/>
                          </a:solidFill>
                          <a:effectLst/>
                          <a:latin typeface="Roboto"/>
                        </a:rPr>
                        <a:t>${</a:t>
                      </a:r>
                      <a:r>
                        <a:rPr lang="en-US" b="0" dirty="0" err="1">
                          <a:solidFill>
                            <a:srgbClr val="202020"/>
                          </a:solidFill>
                          <a:effectLst/>
                          <a:latin typeface="Roboto"/>
                        </a:rPr>
                        <a:t>myData</a:t>
                      </a:r>
                      <a:r>
                        <a:rPr lang="en-US" b="0" dirty="0">
                          <a:solidFill>
                            <a:srgbClr val="202020"/>
                          </a:solidFill>
                          <a:effectLst/>
                          <a:latin typeface="Roboto"/>
                        </a:rPr>
                        <a:t>} </a:t>
                      </a:r>
                      <a:r>
                        <a:rPr lang="en-US" b="0" dirty="0" err="1">
                          <a:solidFill>
                            <a:srgbClr val="202020"/>
                          </a:solidFill>
                          <a:effectLst/>
                          <a:latin typeface="Roboto"/>
                        </a:rPr>
                        <a:t>RowSet</a:t>
                      </a:r>
                      <a:r>
                        <a:rPr lang="en-US" b="0" dirty="0">
                          <a:solidFill>
                            <a:srgbClr val="202020"/>
                          </a:solidFill>
                          <a:effectLst/>
                          <a:latin typeface="Roboto"/>
                        </a:rPr>
                        <a:t> Variable</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fontAlgn="t"/>
                      <a:r>
                        <a:rPr lang="en-US" sz="1600" b="0" dirty="0">
                          <a:solidFill>
                            <a:srgbClr val="202020"/>
                          </a:solidFill>
                          <a:effectLst/>
                          <a:latin typeface="Roboto"/>
                        </a:rPr>
                        <a:t>${</a:t>
                      </a:r>
                      <a:r>
                        <a:rPr lang="en-US" sz="1600" b="0" dirty="0" err="1">
                          <a:solidFill>
                            <a:srgbClr val="202020"/>
                          </a:solidFill>
                          <a:effectLst/>
                          <a:latin typeface="Roboto"/>
                        </a:rPr>
                        <a:t>myData</a:t>
                      </a:r>
                      <a:r>
                        <a:rPr lang="en-US" sz="1600" b="0" dirty="0">
                          <a:solidFill>
                            <a:srgbClr val="202020"/>
                          </a:solidFill>
                          <a:effectLst/>
                          <a:latin typeface="Roboto"/>
                        </a:rPr>
                        <a:t>[1]}</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50000"/>
                      </a:schemeClr>
                    </a:solidFill>
                  </a:tcPr>
                </a:tc>
                <a:tc>
                  <a:txBody>
                    <a:bodyPr/>
                    <a:lstStyle/>
                    <a:p>
                      <a:pPr fontAlgn="t"/>
                      <a:r>
                        <a:rPr lang="en-US" sz="1600" b="0" dirty="0">
                          <a:solidFill>
                            <a:srgbClr val="202020"/>
                          </a:solidFill>
                          <a:effectLst/>
                          <a:latin typeface="Roboto"/>
                        </a:rPr>
                        <a:t>${</a:t>
                      </a:r>
                      <a:r>
                        <a:rPr lang="en-US" sz="1600" b="0" dirty="0" err="1">
                          <a:solidFill>
                            <a:srgbClr val="202020"/>
                          </a:solidFill>
                          <a:effectLst/>
                          <a:latin typeface="Roboto"/>
                        </a:rPr>
                        <a:t>myData</a:t>
                      </a:r>
                      <a:r>
                        <a:rPr lang="en-US" sz="1600" b="0" dirty="0">
                          <a:solidFill>
                            <a:srgbClr val="202020"/>
                          </a:solidFill>
                          <a:effectLst/>
                          <a:latin typeface="Roboto"/>
                        </a:rPr>
                        <a:t>[2]}</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50000"/>
                      </a:schemeClr>
                    </a:solidFill>
                  </a:tcPr>
                </a:tc>
                <a:tc>
                  <a:txBody>
                    <a:bodyPr/>
                    <a:lstStyle/>
                    <a:p>
                      <a:pPr fontAlgn="t"/>
                      <a:r>
                        <a:rPr lang="en-US" sz="1600" b="0" dirty="0">
                          <a:solidFill>
                            <a:srgbClr val="202020"/>
                          </a:solidFill>
                          <a:effectLst/>
                          <a:latin typeface="Roboto"/>
                        </a:rPr>
                        <a:t>${</a:t>
                      </a:r>
                      <a:r>
                        <a:rPr lang="en-US" sz="1600" b="0" dirty="0" err="1">
                          <a:solidFill>
                            <a:srgbClr val="202020"/>
                          </a:solidFill>
                          <a:effectLst/>
                          <a:latin typeface="Roboto"/>
                        </a:rPr>
                        <a:t>myData</a:t>
                      </a:r>
                      <a:r>
                        <a:rPr lang="en-US" sz="1600" b="0" dirty="0">
                          <a:solidFill>
                            <a:srgbClr val="202020"/>
                          </a:solidFill>
                          <a:effectLst/>
                          <a:latin typeface="Roboto"/>
                        </a:rPr>
                        <a:t>[3]}</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50000"/>
                      </a:schemeClr>
                    </a:solidFill>
                  </a:tcPr>
                </a:tc>
                <a:tc>
                  <a:txBody>
                    <a:bodyPr/>
                    <a:lstStyle/>
                    <a:p>
                      <a:pPr fontAlgn="t"/>
                      <a:r>
                        <a:rPr lang="en-US" sz="1600" b="0" dirty="0">
                          <a:solidFill>
                            <a:srgbClr val="202020"/>
                          </a:solidFill>
                          <a:effectLst/>
                          <a:latin typeface="Roboto"/>
                        </a:rPr>
                        <a:t>${</a:t>
                      </a:r>
                      <a:r>
                        <a:rPr lang="en-US" sz="1600" b="0" dirty="0" err="1">
                          <a:solidFill>
                            <a:srgbClr val="202020"/>
                          </a:solidFill>
                          <a:effectLst/>
                          <a:latin typeface="Roboto"/>
                        </a:rPr>
                        <a:t>myData</a:t>
                      </a:r>
                      <a:r>
                        <a:rPr lang="en-US" sz="1600" b="0" dirty="0">
                          <a:solidFill>
                            <a:srgbClr val="202020"/>
                          </a:solidFill>
                          <a:effectLst/>
                          <a:latin typeface="Roboto"/>
                        </a:rPr>
                        <a:t>[4]}</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50000"/>
                      </a:schemeClr>
                    </a:solidFill>
                  </a:tcPr>
                </a:tc>
                <a:tc>
                  <a:txBody>
                    <a:bodyPr/>
                    <a:lstStyle/>
                    <a:p>
                      <a:pPr fontAlgn="t"/>
                      <a:r>
                        <a:rPr lang="en-US" sz="1600" b="0" dirty="0">
                          <a:solidFill>
                            <a:srgbClr val="202020"/>
                          </a:solidFill>
                          <a:effectLst/>
                          <a:latin typeface="Roboto"/>
                        </a:rPr>
                        <a:t>${</a:t>
                      </a:r>
                      <a:r>
                        <a:rPr lang="en-US" sz="1600" b="0" dirty="0" err="1">
                          <a:solidFill>
                            <a:srgbClr val="202020"/>
                          </a:solidFill>
                          <a:effectLst/>
                          <a:latin typeface="Roboto"/>
                        </a:rPr>
                        <a:t>myData</a:t>
                      </a:r>
                      <a:r>
                        <a:rPr lang="en-US" sz="1600" b="0" dirty="0">
                          <a:solidFill>
                            <a:srgbClr val="202020"/>
                          </a:solidFill>
                          <a:effectLst/>
                          <a:latin typeface="Roboto"/>
                        </a:rPr>
                        <a:t>[5]}</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50000"/>
                      </a:schemeClr>
                    </a:solidFill>
                  </a:tcPr>
                </a:tc>
                <a:tc>
                  <a:txBody>
                    <a:bodyPr/>
                    <a:lstStyle/>
                    <a:p>
                      <a:pPr fontAlgn="t"/>
                      <a:r>
                        <a:rPr lang="en-US" sz="1600" b="0" dirty="0">
                          <a:solidFill>
                            <a:srgbClr val="202020"/>
                          </a:solidFill>
                          <a:effectLst/>
                          <a:latin typeface="Roboto"/>
                        </a:rPr>
                        <a:t>${</a:t>
                      </a:r>
                      <a:r>
                        <a:rPr lang="en-US" sz="1600" b="0" dirty="0" err="1">
                          <a:solidFill>
                            <a:srgbClr val="202020"/>
                          </a:solidFill>
                          <a:effectLst/>
                          <a:latin typeface="Roboto"/>
                        </a:rPr>
                        <a:t>myData</a:t>
                      </a:r>
                      <a:r>
                        <a:rPr lang="en-US" sz="1600" b="0" dirty="0">
                          <a:solidFill>
                            <a:srgbClr val="202020"/>
                          </a:solidFill>
                          <a:effectLst/>
                          <a:latin typeface="Roboto"/>
                        </a:rPr>
                        <a:t>[6]}</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50000"/>
                      </a:schemeClr>
                    </a:solidFill>
                  </a:tcPr>
                </a:tc>
              </a:tr>
              <a:tr h="0">
                <a:tc>
                  <a:txBody>
                    <a:bodyPr/>
                    <a:lstStyle/>
                    <a:p>
                      <a:pPr algn="ctr" fontAlgn="t"/>
                      <a:r>
                        <a:rPr lang="en-US" b="0" dirty="0">
                          <a:solidFill>
                            <a:srgbClr val="202020"/>
                          </a:solidFill>
                          <a:effectLst/>
                          <a:latin typeface="Roboto"/>
                        </a:rPr>
                        <a:t>34594</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Heather</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Banks</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1998-01-19</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BB001</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72000</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r>
              <a:tr h="0">
                <a:tc>
                  <a:txBody>
                    <a:bodyPr/>
                    <a:lstStyle/>
                    <a:p>
                      <a:pPr algn="ctr" fontAlgn="t"/>
                      <a:r>
                        <a:rPr lang="en-US" b="0">
                          <a:solidFill>
                            <a:srgbClr val="202020"/>
                          </a:solidFill>
                          <a:effectLst/>
                          <a:latin typeface="Roboto"/>
                        </a:rPr>
                        <a:t>34593</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Tina</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Young</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2010-04-01</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BB001</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c>
                  <a:txBody>
                    <a:bodyPr/>
                    <a:lstStyle/>
                    <a:p>
                      <a:pPr algn="ctr" fontAlgn="t"/>
                      <a:r>
                        <a:rPr lang="en-US" b="0" dirty="0">
                          <a:solidFill>
                            <a:srgbClr val="202020"/>
                          </a:solidFill>
                          <a:effectLst/>
                          <a:latin typeface="Roboto"/>
                        </a:rPr>
                        <a:t>65000</a:t>
                      </a:r>
                    </a:p>
                  </a:txBody>
                  <a:tcPr>
                    <a:lnL w="9525" cap="flat" cmpd="sng" algn="ctr">
                      <a:solidFill>
                        <a:srgbClr val="5D5D5D"/>
                      </a:solidFill>
                      <a:prstDash val="solid"/>
                      <a:round/>
                      <a:headEnd type="none" w="med" len="med"/>
                      <a:tailEnd type="none" w="med" len="med"/>
                    </a:lnL>
                    <a:lnR w="9525" cap="flat" cmpd="sng" algn="ctr">
                      <a:solidFill>
                        <a:srgbClr val="5D5D5D"/>
                      </a:solidFill>
                      <a:prstDash val="solid"/>
                      <a:round/>
                      <a:headEnd type="none" w="med" len="med"/>
                      <a:tailEnd type="none" w="med" len="med"/>
                    </a:lnR>
                    <a:lnT w="9525" cap="flat" cmpd="sng" algn="ctr">
                      <a:solidFill>
                        <a:srgbClr val="5D5D5D"/>
                      </a:solidFill>
                      <a:prstDash val="solid"/>
                      <a:round/>
                      <a:headEnd type="none" w="med" len="med"/>
                      <a:tailEnd type="none" w="med" len="med"/>
                    </a:lnT>
                    <a:lnB w="9525" cap="flat" cmpd="sng" algn="ctr">
                      <a:solidFill>
                        <a:srgbClr val="5D5D5D"/>
                      </a:solidFill>
                      <a:prstDash val="solid"/>
                      <a:round/>
                      <a:headEnd type="none" w="med" len="med"/>
                      <a:tailEnd type="none" w="med" len="med"/>
                    </a:lnB>
                    <a:solidFill>
                      <a:schemeClr val="tx1">
                        <a:lumMod val="95000"/>
                      </a:schemeClr>
                    </a:solidFill>
                  </a:tcPr>
                </a:tc>
              </a:tr>
            </a:tbl>
          </a:graphicData>
        </a:graphic>
      </p:graphicFrame>
      <p:sp>
        <p:nvSpPr>
          <p:cNvPr id="6" name="TextBox 5"/>
          <p:cNvSpPr txBox="1"/>
          <p:nvPr/>
        </p:nvSpPr>
        <p:spPr>
          <a:xfrm>
            <a:off x="58107" y="476672"/>
            <a:ext cx="8978389" cy="646331"/>
          </a:xfrm>
          <a:prstGeom prst="rect">
            <a:avLst/>
          </a:prstGeom>
          <a:noFill/>
        </p:spPr>
        <p:txBody>
          <a:bodyPr wrap="square" rtlCol="0">
            <a:spAutoFit/>
          </a:bodyPr>
          <a:lstStyle/>
          <a:p>
            <a:r>
              <a:rPr lang="en-US" dirty="0"/>
              <a:t>The following table illustrates the data contained in the </a:t>
            </a:r>
            <a:r>
              <a:rPr lang="en-US" dirty="0" err="1"/>
              <a:t>RowSet</a:t>
            </a:r>
            <a:r>
              <a:rPr lang="en-US" dirty="0"/>
              <a:t> variable created from the XML Read task:</a:t>
            </a:r>
          </a:p>
        </p:txBody>
      </p:sp>
    </p:spTree>
    <p:extLst>
      <p:ext uri="{BB962C8B-B14F-4D97-AF65-F5344CB8AC3E}">
        <p14:creationId xmlns:p14="http://schemas.microsoft.com/office/powerpoint/2010/main" val="26762376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6" name="TextBox 5"/>
          <p:cNvSpPr txBox="1"/>
          <p:nvPr/>
        </p:nvSpPr>
        <p:spPr>
          <a:xfrm>
            <a:off x="58107" y="476672"/>
            <a:ext cx="8978389" cy="5632311"/>
          </a:xfrm>
          <a:prstGeom prst="rect">
            <a:avLst/>
          </a:prstGeom>
          <a:noFill/>
        </p:spPr>
        <p:txBody>
          <a:bodyPr wrap="square" rtlCol="0">
            <a:spAutoFit/>
          </a:bodyPr>
          <a:lstStyle/>
          <a:p>
            <a:r>
              <a:rPr lang="en-US" sz="2400" dirty="0">
                <a:solidFill>
                  <a:srgbClr val="FFFF00"/>
                </a:solidFill>
              </a:rPr>
              <a:t>XML </a:t>
            </a:r>
            <a:r>
              <a:rPr lang="en-US" sz="2400" dirty="0" smtClean="0">
                <a:solidFill>
                  <a:srgbClr val="FFFF00"/>
                </a:solidFill>
              </a:rPr>
              <a:t>documents:</a:t>
            </a:r>
            <a:endParaRPr lang="en-US" sz="2400" dirty="0">
              <a:solidFill>
                <a:srgbClr val="FFFF00"/>
              </a:solidFill>
            </a:endParaRPr>
          </a:p>
          <a:p>
            <a:r>
              <a:rPr lang="en-US" sz="2100" dirty="0" smtClean="0"/>
              <a:t>-XML </a:t>
            </a:r>
            <a:r>
              <a:rPr lang="en-US" sz="2100" dirty="0"/>
              <a:t>documents are strictly text files. </a:t>
            </a:r>
            <a:endParaRPr lang="en-US" sz="2100" dirty="0" smtClean="0"/>
          </a:p>
          <a:p>
            <a:r>
              <a:rPr lang="en-US" sz="2100" dirty="0"/>
              <a:t>-</a:t>
            </a:r>
            <a:r>
              <a:rPr lang="en-US" sz="2100" dirty="0" smtClean="0"/>
              <a:t>In </a:t>
            </a:r>
            <a:r>
              <a:rPr lang="en-US" sz="2100" dirty="0"/>
              <a:t>the context of data transport, the phrase "XML document" refers to a file or data stream containing any form of structured data. </a:t>
            </a:r>
            <a:endParaRPr lang="en-US" sz="2100" dirty="0" smtClean="0"/>
          </a:p>
          <a:p>
            <a:r>
              <a:rPr lang="en-US" sz="2100" dirty="0"/>
              <a:t>-</a:t>
            </a:r>
            <a:r>
              <a:rPr lang="en-US" sz="2100" dirty="0" smtClean="0"/>
              <a:t>Examples </a:t>
            </a:r>
            <a:r>
              <a:rPr lang="en-US" sz="2100" dirty="0"/>
              <a:t>include e-commerce transactions, server APIs, mathematical equations, customer information, and inventory status</a:t>
            </a:r>
            <a:r>
              <a:rPr lang="en-US" sz="2100" dirty="0" smtClean="0"/>
              <a:t>.</a:t>
            </a:r>
          </a:p>
          <a:p>
            <a:r>
              <a:rPr lang="en-US" sz="2100" dirty="0"/>
              <a:t>-</a:t>
            </a:r>
            <a:r>
              <a:rPr lang="en-US" sz="2100" dirty="0" smtClean="0"/>
              <a:t>XML </a:t>
            </a:r>
            <a:r>
              <a:rPr lang="en-US" sz="2100" dirty="0"/>
              <a:t>documents contain only markup and content. </a:t>
            </a:r>
            <a:endParaRPr lang="en-US" sz="2100" dirty="0" smtClean="0"/>
          </a:p>
          <a:p>
            <a:r>
              <a:rPr lang="en-US" sz="2100" dirty="0"/>
              <a:t>-</a:t>
            </a:r>
            <a:r>
              <a:rPr lang="en-US" sz="2100" dirty="0" smtClean="0"/>
              <a:t>All </a:t>
            </a:r>
            <a:r>
              <a:rPr lang="en-US" sz="2100" dirty="0"/>
              <a:t>of the rules and semantics of the document are defined by the applications that process them. </a:t>
            </a:r>
            <a:endParaRPr lang="en-US" sz="2100" dirty="0" smtClean="0"/>
          </a:p>
          <a:p>
            <a:r>
              <a:rPr lang="en-US" sz="2100" dirty="0"/>
              <a:t>-</a:t>
            </a:r>
            <a:r>
              <a:rPr lang="en-US" sz="2100" dirty="0" smtClean="0"/>
              <a:t>Like </a:t>
            </a:r>
            <a:r>
              <a:rPr lang="en-US" sz="2100" dirty="0"/>
              <a:t>HTML documents, XML documents can be displayed in a Web browser. </a:t>
            </a:r>
            <a:endParaRPr lang="en-US" sz="2100" dirty="0" smtClean="0"/>
          </a:p>
          <a:p>
            <a:r>
              <a:rPr lang="en-US" sz="2100" dirty="0" smtClean="0"/>
              <a:t>-XML </a:t>
            </a:r>
            <a:r>
              <a:rPr lang="en-US" sz="2100" dirty="0"/>
              <a:t>documents are said to be either "well-formed" or "valid</a:t>
            </a:r>
            <a:r>
              <a:rPr lang="en-US" sz="2100" dirty="0" smtClean="0"/>
              <a:t>.“</a:t>
            </a:r>
          </a:p>
          <a:p>
            <a:pPr marL="285750" indent="-285750">
              <a:buFontTx/>
              <a:buChar char="-"/>
            </a:pPr>
            <a:r>
              <a:rPr lang="en-US" sz="2100" dirty="0" smtClean="0"/>
              <a:t>Well-formed </a:t>
            </a:r>
            <a:r>
              <a:rPr lang="en-US" sz="2100" dirty="0"/>
              <a:t>documents follow all of the XML rules for a document–for example, for every start tag, there is a corresponding end tag</a:t>
            </a:r>
            <a:r>
              <a:rPr lang="en-US" sz="2100" dirty="0" smtClean="0"/>
              <a:t>.</a:t>
            </a:r>
          </a:p>
          <a:p>
            <a:pPr marL="285750" indent="-285750">
              <a:buFontTx/>
              <a:buChar char="-"/>
            </a:pPr>
            <a:r>
              <a:rPr lang="en-US" sz="2100" dirty="0" smtClean="0"/>
              <a:t> </a:t>
            </a:r>
            <a:r>
              <a:rPr lang="en-US" sz="2100" dirty="0"/>
              <a:t>Valid XML documents are well-formed, but they also contain a document type definition (DTD), and they obey the constraints of that </a:t>
            </a:r>
            <a:r>
              <a:rPr lang="en-US" sz="2100" dirty="0" smtClean="0"/>
              <a:t>definition.</a:t>
            </a:r>
          </a:p>
          <a:p>
            <a:pPr marL="285750" indent="-285750">
              <a:buFontTx/>
              <a:buChar char="-"/>
            </a:pPr>
            <a:endParaRPr lang="en-US" sz="2100" dirty="0"/>
          </a:p>
        </p:txBody>
      </p:sp>
    </p:spTree>
    <p:extLst>
      <p:ext uri="{BB962C8B-B14F-4D97-AF65-F5344CB8AC3E}">
        <p14:creationId xmlns:p14="http://schemas.microsoft.com/office/powerpoint/2010/main" val="1192958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467544" y="404664"/>
            <a:ext cx="7920880" cy="400110"/>
          </a:xfrm>
          <a:prstGeom prst="rect">
            <a:avLst/>
          </a:prstGeom>
          <a:noFill/>
        </p:spPr>
        <p:txBody>
          <a:bodyPr wrap="square" rtlCol="0">
            <a:spAutoFit/>
          </a:bodyPr>
          <a:lstStyle/>
          <a:p>
            <a:r>
              <a:rPr lang="en-US" sz="2000" b="1" i="1" dirty="0">
                <a:solidFill>
                  <a:srgbClr val="FFFF00"/>
                </a:solidFill>
              </a:rPr>
              <a:t> Parts of an XML </a:t>
            </a:r>
            <a:r>
              <a:rPr lang="en-US" sz="2000" b="1" i="1" dirty="0" smtClean="0">
                <a:solidFill>
                  <a:srgbClr val="FFFF00"/>
                </a:solidFill>
              </a:rPr>
              <a:t>document:</a:t>
            </a:r>
            <a:endParaRPr lang="en-US" sz="2000" b="1"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1" y="948790"/>
            <a:ext cx="8231292" cy="5792578"/>
          </a:xfrm>
          <a:prstGeom prst="rect">
            <a:avLst/>
          </a:prstGeom>
        </p:spPr>
      </p:pic>
    </p:spTree>
    <p:extLst>
      <p:ext uri="{BB962C8B-B14F-4D97-AF65-F5344CB8AC3E}">
        <p14:creationId xmlns:p14="http://schemas.microsoft.com/office/powerpoint/2010/main" val="15762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4" name="TextBox 3"/>
          <p:cNvSpPr txBox="1"/>
          <p:nvPr/>
        </p:nvSpPr>
        <p:spPr>
          <a:xfrm>
            <a:off x="395536" y="188640"/>
            <a:ext cx="8280920" cy="5632311"/>
          </a:xfrm>
          <a:prstGeom prst="rect">
            <a:avLst/>
          </a:prstGeom>
          <a:noFill/>
        </p:spPr>
        <p:txBody>
          <a:bodyPr wrap="square" rtlCol="0">
            <a:spAutoFit/>
          </a:bodyPr>
          <a:lstStyle/>
          <a:p>
            <a:pPr fontAlgn="base"/>
            <a:r>
              <a:rPr lang="en-US" dirty="0">
                <a:solidFill>
                  <a:srgbClr val="FFFF00"/>
                </a:solidFill>
              </a:rPr>
              <a:t>Talking about the types of servlets, there are primarily two types, namely:</a:t>
            </a:r>
          </a:p>
          <a:p>
            <a:pPr marL="342900" indent="-342900" fontAlgn="base">
              <a:buFont typeface="+mj-lt"/>
              <a:buAutoNum type="arabicPeriod"/>
            </a:pPr>
            <a:r>
              <a:rPr lang="en-US" dirty="0"/>
              <a:t>Generic Servlets</a:t>
            </a:r>
          </a:p>
          <a:p>
            <a:pPr marL="342900" indent="-342900" fontAlgn="base">
              <a:buFont typeface="+mj-lt"/>
              <a:buAutoNum type="arabicPeriod"/>
            </a:pPr>
            <a:r>
              <a:rPr lang="en-US" dirty="0"/>
              <a:t>HTTP Servlets</a:t>
            </a:r>
          </a:p>
          <a:p>
            <a:pPr fontAlgn="base"/>
            <a:r>
              <a:rPr lang="en-US" dirty="0">
                <a:solidFill>
                  <a:srgbClr val="FFFF00"/>
                </a:solidFill>
              </a:rPr>
              <a:t>There are three potential ways in which we can employ to create a servlet:</a:t>
            </a:r>
          </a:p>
          <a:p>
            <a:pPr fontAlgn="base"/>
            <a:r>
              <a:rPr lang="en-US" dirty="0">
                <a:solidFill>
                  <a:srgbClr val="FFFF00"/>
                </a:solidFill>
              </a:rPr>
              <a:t>Implementing Servlet Interface</a:t>
            </a:r>
          </a:p>
          <a:p>
            <a:pPr marL="342900" indent="-342900" fontAlgn="base">
              <a:buFont typeface="+mj-lt"/>
              <a:buAutoNum type="arabicPeriod"/>
            </a:pPr>
            <a:r>
              <a:rPr lang="en-US" dirty="0"/>
              <a:t>Extending Generic Servlet</a:t>
            </a:r>
          </a:p>
          <a:p>
            <a:pPr marL="342900" indent="-342900" fontAlgn="base">
              <a:buFont typeface="+mj-lt"/>
              <a:buAutoNum type="arabicPeriod"/>
            </a:pPr>
            <a:r>
              <a:rPr lang="en-US" dirty="0"/>
              <a:t>Extending HTTP Servlet</a:t>
            </a:r>
            <a:endParaRPr lang="en-US" dirty="0">
              <a:solidFill>
                <a:srgbClr val="FFFF00"/>
              </a:solidFill>
            </a:endParaRPr>
          </a:p>
          <a:p>
            <a:pPr fontAlgn="base"/>
            <a:r>
              <a:rPr lang="en-US" b="1" dirty="0">
                <a:solidFill>
                  <a:srgbClr val="FFFF00"/>
                </a:solidFill>
              </a:rPr>
              <a:t>Components of Servlet Architecture</a:t>
            </a:r>
          </a:p>
          <a:p>
            <a:pPr fontAlgn="base"/>
            <a:r>
              <a:rPr lang="en-US" dirty="0" smtClean="0"/>
              <a:t>-Below </a:t>
            </a:r>
            <a:r>
              <a:rPr lang="en-US" dirty="0"/>
              <a:t>is the high level architecture diagram of servlet. Let’s see in brief, how does each component add to the working of a servlet</a:t>
            </a:r>
            <a:r>
              <a:rPr lang="en-US" dirty="0" smtClean="0"/>
              <a:t>.</a:t>
            </a:r>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r>
              <a:rPr lang="en-US" dirty="0"/>
              <a:t/>
            </a:r>
            <a:br>
              <a:rPr lang="en-US" dirty="0"/>
            </a:br>
            <a:endParaRPr lang="en-US"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3140969"/>
            <a:ext cx="6286500" cy="2736304"/>
          </a:xfrm>
          <a:prstGeom prst="rect">
            <a:avLst/>
          </a:prstGeom>
        </p:spPr>
      </p:pic>
    </p:spTree>
    <p:extLst>
      <p:ext uri="{BB962C8B-B14F-4D97-AF65-F5344CB8AC3E}">
        <p14:creationId xmlns:p14="http://schemas.microsoft.com/office/powerpoint/2010/main" val="3459676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1052736"/>
            <a:ext cx="8568952" cy="2677656"/>
          </a:xfrm>
          <a:prstGeom prst="rect">
            <a:avLst/>
          </a:prstGeom>
          <a:noFill/>
        </p:spPr>
        <p:txBody>
          <a:bodyPr wrap="square" rtlCol="0">
            <a:spAutoFit/>
          </a:bodyPr>
          <a:lstStyle/>
          <a:p>
            <a:r>
              <a:rPr lang="en-US" sz="2400" b="1" dirty="0">
                <a:solidFill>
                  <a:srgbClr val="FFFF00"/>
                </a:solidFill>
              </a:rPr>
              <a:t>XML </a:t>
            </a:r>
            <a:r>
              <a:rPr lang="en-US" sz="2400" b="1" dirty="0" smtClean="0">
                <a:solidFill>
                  <a:srgbClr val="FFFF00"/>
                </a:solidFill>
              </a:rPr>
              <a:t>vocabularies:</a:t>
            </a:r>
          </a:p>
          <a:p>
            <a:r>
              <a:rPr lang="en-US" dirty="0" smtClean="0"/>
              <a:t>-XML </a:t>
            </a:r>
            <a:r>
              <a:rPr lang="en-US" dirty="0"/>
              <a:t>vocabularies are the elements used in particular applications or data formats - the definitions of the meanings of those formats. </a:t>
            </a:r>
            <a:endParaRPr lang="en-US" dirty="0" smtClean="0"/>
          </a:p>
          <a:p>
            <a:r>
              <a:rPr lang="en-US" dirty="0"/>
              <a:t>-</a:t>
            </a:r>
            <a:r>
              <a:rPr lang="en-US" dirty="0" smtClean="0"/>
              <a:t>For </a:t>
            </a:r>
            <a:r>
              <a:rPr lang="en-US" dirty="0"/>
              <a:t>example, in CDF, element names such as &lt;SCHEDULE&gt;, &lt;CHANNEL&gt;, and &lt;ITEM&gt; make up the vocabulary for describing collections of pages, when these pages should be downloaded, etc.</a:t>
            </a:r>
          </a:p>
          <a:p>
            <a:r>
              <a:rPr lang="en-US" dirty="0" smtClean="0"/>
              <a:t>-</a:t>
            </a:r>
            <a:r>
              <a:rPr lang="en-US" dirty="0"/>
              <a:t> Vocabularies, along with the structural relationships between the elements, are defined in XML DTDs or XML schema</a:t>
            </a:r>
            <a:br>
              <a:rPr lang="en-US" dirty="0"/>
            </a:br>
            <a:endParaRPr lang="en-US" dirty="0"/>
          </a:p>
        </p:txBody>
      </p:sp>
    </p:spTree>
    <p:extLst>
      <p:ext uri="{BB962C8B-B14F-4D97-AF65-F5344CB8AC3E}">
        <p14:creationId xmlns:p14="http://schemas.microsoft.com/office/powerpoint/2010/main" val="20251863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332656"/>
            <a:ext cx="8568952" cy="2215991"/>
          </a:xfrm>
          <a:prstGeom prst="rect">
            <a:avLst/>
          </a:prstGeom>
          <a:noFill/>
        </p:spPr>
        <p:txBody>
          <a:bodyPr wrap="square" rtlCol="0">
            <a:spAutoFit/>
          </a:bodyPr>
          <a:lstStyle/>
          <a:p>
            <a:r>
              <a:rPr lang="en-US" sz="2400" dirty="0"/>
              <a:t>XML Namespaces provide a method to avoid element name conflicts</a:t>
            </a:r>
            <a:r>
              <a:rPr lang="en-US" sz="2400" dirty="0" smtClean="0"/>
              <a:t>.</a:t>
            </a:r>
          </a:p>
          <a:p>
            <a:r>
              <a:rPr lang="en-US" dirty="0"/>
              <a:t>XML Namespace Declaration</a:t>
            </a:r>
          </a:p>
          <a:p>
            <a:r>
              <a:rPr lang="en-US" dirty="0"/>
              <a:t>An XML namespace is declared using the reserved XML attribute. This attribute name must be started with "</a:t>
            </a:r>
            <a:r>
              <a:rPr lang="en-US" dirty="0" err="1"/>
              <a:t>xmlns</a:t>
            </a:r>
            <a:r>
              <a:rPr lang="en-US" dirty="0"/>
              <a:t>".</a:t>
            </a:r>
          </a:p>
          <a:p>
            <a:r>
              <a:rPr lang="en-US" dirty="0"/>
              <a:t>Let's see the XML namespace syntax</a:t>
            </a:r>
          </a:p>
          <a:p>
            <a:endParaRPr lang="en-US" dirty="0"/>
          </a:p>
        </p:txBody>
      </p:sp>
    </p:spTree>
    <p:extLst>
      <p:ext uri="{BB962C8B-B14F-4D97-AF65-F5344CB8AC3E}">
        <p14:creationId xmlns:p14="http://schemas.microsoft.com/office/powerpoint/2010/main" val="24077092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4662815"/>
          </a:xfrm>
          <a:prstGeom prst="rect">
            <a:avLst/>
          </a:prstGeom>
          <a:noFill/>
        </p:spPr>
        <p:txBody>
          <a:bodyPr wrap="square" rtlCol="0">
            <a:spAutoFit/>
          </a:bodyPr>
          <a:lstStyle/>
          <a:p>
            <a:r>
              <a:rPr lang="en-US" sz="2400" b="1" dirty="0">
                <a:solidFill>
                  <a:srgbClr val="FFFF00"/>
                </a:solidFill>
              </a:rPr>
              <a:t>XML Document Object Model (DOM</a:t>
            </a:r>
            <a:r>
              <a:rPr lang="en-US" sz="2400" b="1" dirty="0" smtClean="0">
                <a:solidFill>
                  <a:srgbClr val="FFFF00"/>
                </a:solidFill>
              </a:rPr>
              <a:t>):</a:t>
            </a:r>
          </a:p>
          <a:p>
            <a:r>
              <a:rPr lang="en-US" sz="2100" dirty="0" smtClean="0"/>
              <a:t>-The </a:t>
            </a:r>
            <a:r>
              <a:rPr lang="en-US" sz="2100" dirty="0"/>
              <a:t>XML Document Object Model (DOM) class is an in-memory representation of an XML document. </a:t>
            </a:r>
            <a:endParaRPr lang="en-US" sz="2100" dirty="0" smtClean="0"/>
          </a:p>
          <a:p>
            <a:r>
              <a:rPr lang="en-US" sz="2100" dirty="0"/>
              <a:t>-</a:t>
            </a:r>
            <a:r>
              <a:rPr lang="en-US" sz="2100" dirty="0" smtClean="0"/>
              <a:t>The </a:t>
            </a:r>
            <a:r>
              <a:rPr lang="en-US" sz="2100" dirty="0"/>
              <a:t>DOM allows you to programmatically read, manipulate, and modify an XML document</a:t>
            </a:r>
            <a:r>
              <a:rPr lang="en-US" sz="2100" dirty="0" smtClean="0"/>
              <a:t>.</a:t>
            </a:r>
          </a:p>
          <a:p>
            <a:pPr marL="285750" indent="-285750">
              <a:buFontTx/>
              <a:buChar char="-"/>
            </a:pPr>
            <a:r>
              <a:rPr lang="en-US" sz="2100" dirty="0" smtClean="0"/>
              <a:t>The</a:t>
            </a:r>
            <a:r>
              <a:rPr lang="en-US" sz="2100" dirty="0"/>
              <a:t> </a:t>
            </a:r>
            <a:r>
              <a:rPr lang="en-US" sz="2100" b="1" dirty="0" err="1"/>
              <a:t>XmlReader</a:t>
            </a:r>
            <a:r>
              <a:rPr lang="en-US" sz="2100" dirty="0"/>
              <a:t> class also reads XML; however, it provides non-cached, forward-only, read-only access</a:t>
            </a:r>
            <a:r>
              <a:rPr lang="en-US" sz="2100" dirty="0" smtClean="0"/>
              <a:t>.</a:t>
            </a:r>
          </a:p>
          <a:p>
            <a:pPr marL="285750" indent="-285750">
              <a:buFontTx/>
              <a:buChar char="-"/>
            </a:pPr>
            <a:r>
              <a:rPr lang="en-US" sz="2100" dirty="0" smtClean="0"/>
              <a:t> </a:t>
            </a:r>
            <a:r>
              <a:rPr lang="en-US" sz="2100" dirty="0"/>
              <a:t>This means that there are no capabilities to edit the values of an attribute or content of an element, or the ability to insert and remove nodes with the </a:t>
            </a:r>
            <a:r>
              <a:rPr lang="en-US" sz="2100" b="1" dirty="0" err="1"/>
              <a:t>XmlReader</a:t>
            </a:r>
            <a:r>
              <a:rPr lang="en-US" sz="2100" dirty="0"/>
              <a:t>. </a:t>
            </a:r>
            <a:endParaRPr lang="en-US" sz="2100" dirty="0" smtClean="0"/>
          </a:p>
          <a:p>
            <a:pPr marL="285750" indent="-285750">
              <a:buFontTx/>
              <a:buChar char="-"/>
            </a:pPr>
            <a:r>
              <a:rPr lang="en-US" sz="2100" dirty="0" smtClean="0"/>
              <a:t>Editing </a:t>
            </a:r>
            <a:r>
              <a:rPr lang="en-US" sz="2100" dirty="0"/>
              <a:t>is the primary function of the DOM</a:t>
            </a:r>
            <a:r>
              <a:rPr lang="en-US" sz="2100" dirty="0" smtClean="0"/>
              <a:t>.</a:t>
            </a:r>
          </a:p>
          <a:p>
            <a:pPr marL="285750" indent="-285750">
              <a:buFontTx/>
              <a:buChar char="-"/>
            </a:pPr>
            <a:r>
              <a:rPr lang="en-US" sz="2100" dirty="0" smtClean="0"/>
              <a:t> </a:t>
            </a:r>
            <a:r>
              <a:rPr lang="en-US" sz="2100" dirty="0"/>
              <a:t>It is the common and structured way that XML data is represented in memory, although the actual XML data is stored in a linear fashion when in a file or coming in from another </a:t>
            </a:r>
            <a:r>
              <a:rPr lang="en-US" sz="2100" dirty="0" smtClean="0"/>
              <a:t>object.</a:t>
            </a:r>
          </a:p>
        </p:txBody>
      </p:sp>
    </p:spTree>
    <p:extLst>
      <p:ext uri="{BB962C8B-B14F-4D97-AF65-F5344CB8AC3E}">
        <p14:creationId xmlns:p14="http://schemas.microsoft.com/office/powerpoint/2010/main" val="2639323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5216813"/>
          </a:xfrm>
          <a:prstGeom prst="rect">
            <a:avLst/>
          </a:prstGeom>
          <a:noFill/>
        </p:spPr>
        <p:txBody>
          <a:bodyPr wrap="square" rtlCol="0">
            <a:spAutoFit/>
          </a:bodyPr>
          <a:lstStyle/>
          <a:p>
            <a:pPr marL="285750" indent="-285750">
              <a:buFontTx/>
              <a:buChar char="-"/>
            </a:pPr>
            <a:r>
              <a:rPr lang="en-US" sz="2400" dirty="0" smtClean="0"/>
              <a:t>The </a:t>
            </a:r>
            <a:r>
              <a:rPr lang="en-US" sz="2400" dirty="0"/>
              <a:t>following is XML data.</a:t>
            </a:r>
          </a:p>
          <a:p>
            <a:r>
              <a:rPr lang="en-US" sz="2400" dirty="0">
                <a:solidFill>
                  <a:srgbClr val="FFFF00"/>
                </a:solidFill>
              </a:rPr>
              <a:t>&lt;?xml version="1.0"?&gt;</a:t>
            </a:r>
          </a:p>
          <a:p>
            <a:r>
              <a:rPr lang="en-US" sz="2400" dirty="0">
                <a:solidFill>
                  <a:srgbClr val="FFFF00"/>
                </a:solidFill>
              </a:rPr>
              <a:t> &lt;books&gt;</a:t>
            </a:r>
          </a:p>
          <a:p>
            <a:r>
              <a:rPr lang="en-US" sz="2400" dirty="0">
                <a:solidFill>
                  <a:srgbClr val="FFFF00"/>
                </a:solidFill>
              </a:rPr>
              <a:t>	 &lt;book&gt; </a:t>
            </a:r>
          </a:p>
          <a:p>
            <a:r>
              <a:rPr lang="en-US" sz="2400" dirty="0">
                <a:solidFill>
                  <a:srgbClr val="FFFF00"/>
                </a:solidFill>
              </a:rPr>
              <a:t>	     &lt;author&gt;Carson&lt;/author&gt; </a:t>
            </a:r>
          </a:p>
          <a:p>
            <a:r>
              <a:rPr lang="en-US" sz="2400" dirty="0">
                <a:solidFill>
                  <a:srgbClr val="FFFF00"/>
                </a:solidFill>
              </a:rPr>
              <a:t>	     &lt;price format="dollar"&gt;31.95&lt;/price&gt; </a:t>
            </a:r>
            <a:r>
              <a:rPr lang="en-US" sz="2400" dirty="0" smtClean="0">
                <a:solidFill>
                  <a:srgbClr val="FFFF00"/>
                </a:solidFill>
              </a:rPr>
              <a:t>	</a:t>
            </a:r>
          </a:p>
          <a:p>
            <a:r>
              <a:rPr lang="en-US" sz="2400" dirty="0" smtClean="0">
                <a:solidFill>
                  <a:srgbClr val="FFFF00"/>
                </a:solidFill>
              </a:rPr>
              <a:t>    	     &lt;</a:t>
            </a:r>
            <a:r>
              <a:rPr lang="en-US" sz="2400" dirty="0" err="1">
                <a:solidFill>
                  <a:srgbClr val="FFFF00"/>
                </a:solidFill>
              </a:rPr>
              <a:t>pubdate</a:t>
            </a:r>
            <a:r>
              <a:rPr lang="en-US" sz="2400" dirty="0">
                <a:solidFill>
                  <a:srgbClr val="FFFF00"/>
                </a:solidFill>
              </a:rPr>
              <a:t>&gt;05/01/2001&lt;/</a:t>
            </a:r>
            <a:r>
              <a:rPr lang="en-US" sz="2400" dirty="0" err="1">
                <a:solidFill>
                  <a:srgbClr val="FFFF00"/>
                </a:solidFill>
              </a:rPr>
              <a:t>pubdate</a:t>
            </a:r>
            <a:r>
              <a:rPr lang="en-US" sz="2400" dirty="0" smtClean="0">
                <a:solidFill>
                  <a:srgbClr val="FFFF00"/>
                </a:solidFill>
              </a:rPr>
              <a:t>&gt;</a:t>
            </a:r>
          </a:p>
          <a:p>
            <a:r>
              <a:rPr lang="en-US" sz="2400" dirty="0">
                <a:solidFill>
                  <a:srgbClr val="FFFF00"/>
                </a:solidFill>
              </a:rPr>
              <a:t>	 </a:t>
            </a:r>
            <a:r>
              <a:rPr lang="en-US" sz="2400" dirty="0" smtClean="0">
                <a:solidFill>
                  <a:srgbClr val="FFFF00"/>
                </a:solidFill>
              </a:rPr>
              <a:t>  &lt;/</a:t>
            </a:r>
            <a:r>
              <a:rPr lang="en-US" sz="2400" dirty="0">
                <a:solidFill>
                  <a:srgbClr val="FFFF00"/>
                </a:solidFill>
              </a:rPr>
              <a:t>book&gt; </a:t>
            </a:r>
            <a:endParaRPr lang="en-US" sz="2400" dirty="0" smtClean="0">
              <a:solidFill>
                <a:srgbClr val="FFFF00"/>
              </a:solidFill>
            </a:endParaRPr>
          </a:p>
          <a:p>
            <a:r>
              <a:rPr lang="en-US" sz="2400" dirty="0">
                <a:solidFill>
                  <a:srgbClr val="FFFF00"/>
                </a:solidFill>
              </a:rPr>
              <a:t>	</a:t>
            </a:r>
            <a:r>
              <a:rPr lang="en-US" sz="2400" dirty="0" smtClean="0">
                <a:solidFill>
                  <a:srgbClr val="FFFF00"/>
                </a:solidFill>
              </a:rPr>
              <a:t>   &lt;</a:t>
            </a:r>
            <a:r>
              <a:rPr lang="en-US" sz="2400" dirty="0" err="1">
                <a:solidFill>
                  <a:srgbClr val="FFFF00"/>
                </a:solidFill>
              </a:rPr>
              <a:t>pubinfo</a:t>
            </a:r>
            <a:r>
              <a:rPr lang="en-US" sz="2400" dirty="0">
                <a:solidFill>
                  <a:srgbClr val="FFFF00"/>
                </a:solidFill>
              </a:rPr>
              <a:t>&gt; </a:t>
            </a:r>
            <a:endParaRPr lang="en-US" sz="2400" dirty="0" smtClean="0">
              <a:solidFill>
                <a:srgbClr val="FFFF00"/>
              </a:solidFill>
            </a:endParaRPr>
          </a:p>
          <a:p>
            <a:r>
              <a:rPr lang="en-US" sz="2400" dirty="0">
                <a:solidFill>
                  <a:srgbClr val="FFFF00"/>
                </a:solidFill>
              </a:rPr>
              <a:t>	</a:t>
            </a:r>
            <a:r>
              <a:rPr lang="en-US" sz="2400" dirty="0" smtClean="0">
                <a:solidFill>
                  <a:srgbClr val="FFFF00"/>
                </a:solidFill>
              </a:rPr>
              <a:t>      &lt;</a:t>
            </a:r>
            <a:r>
              <a:rPr lang="en-US" sz="2400" dirty="0">
                <a:solidFill>
                  <a:srgbClr val="FFFF00"/>
                </a:solidFill>
              </a:rPr>
              <a:t>publisher&gt;MSPress&lt;/publisher&gt; </a:t>
            </a:r>
            <a:r>
              <a:rPr lang="en-US" sz="2400" dirty="0" smtClean="0">
                <a:solidFill>
                  <a:srgbClr val="FFFF00"/>
                </a:solidFill>
              </a:rPr>
              <a:t>	   </a:t>
            </a:r>
          </a:p>
          <a:p>
            <a:r>
              <a:rPr lang="en-US" sz="2400" dirty="0">
                <a:solidFill>
                  <a:srgbClr val="FFFF00"/>
                </a:solidFill>
              </a:rPr>
              <a:t> </a:t>
            </a:r>
            <a:r>
              <a:rPr lang="en-US" sz="2400" dirty="0" smtClean="0">
                <a:solidFill>
                  <a:srgbClr val="FFFF00"/>
                </a:solidFill>
              </a:rPr>
              <a:t>                  &lt;</a:t>
            </a:r>
            <a:r>
              <a:rPr lang="en-US" sz="2400" dirty="0">
                <a:solidFill>
                  <a:srgbClr val="FFFF00"/>
                </a:solidFill>
              </a:rPr>
              <a:t>state&gt;WA&lt;/state&gt; </a:t>
            </a:r>
            <a:endParaRPr lang="en-US" sz="2400" dirty="0" smtClean="0">
              <a:solidFill>
                <a:srgbClr val="FFFF00"/>
              </a:solidFill>
            </a:endParaRPr>
          </a:p>
          <a:p>
            <a:r>
              <a:rPr lang="en-US" sz="2400" dirty="0">
                <a:solidFill>
                  <a:srgbClr val="FFFF00"/>
                </a:solidFill>
              </a:rPr>
              <a:t>	 </a:t>
            </a:r>
            <a:r>
              <a:rPr lang="en-US" sz="2400" dirty="0" smtClean="0">
                <a:solidFill>
                  <a:srgbClr val="FFFF00"/>
                </a:solidFill>
              </a:rPr>
              <a:t>   &lt;/</a:t>
            </a:r>
            <a:r>
              <a:rPr lang="en-US" sz="2400" dirty="0" err="1">
                <a:solidFill>
                  <a:srgbClr val="FFFF00"/>
                </a:solidFill>
              </a:rPr>
              <a:t>pubinfo</a:t>
            </a:r>
            <a:r>
              <a:rPr lang="en-US" sz="2400" dirty="0">
                <a:solidFill>
                  <a:srgbClr val="FFFF00"/>
                </a:solidFill>
              </a:rPr>
              <a:t>&gt; </a:t>
            </a:r>
            <a:endParaRPr lang="en-US" sz="2400" dirty="0" smtClean="0">
              <a:solidFill>
                <a:srgbClr val="FFFF00"/>
              </a:solidFill>
            </a:endParaRPr>
          </a:p>
          <a:p>
            <a:r>
              <a:rPr lang="en-US" sz="2400" dirty="0">
                <a:solidFill>
                  <a:srgbClr val="FFFF00"/>
                </a:solidFill>
              </a:rPr>
              <a:t> </a:t>
            </a:r>
            <a:r>
              <a:rPr lang="en-US" sz="2400" dirty="0" smtClean="0">
                <a:solidFill>
                  <a:srgbClr val="FFFF00"/>
                </a:solidFill>
              </a:rPr>
              <a:t>&lt;/</a:t>
            </a:r>
            <a:r>
              <a:rPr lang="en-US" sz="2400" dirty="0">
                <a:solidFill>
                  <a:srgbClr val="FFFF00"/>
                </a:solidFill>
              </a:rPr>
              <a:t>books&gt;</a:t>
            </a:r>
          </a:p>
          <a:p>
            <a:endParaRPr lang="en-US" sz="2100" dirty="0" smtClean="0"/>
          </a:p>
        </p:txBody>
      </p:sp>
    </p:spTree>
    <p:extLst>
      <p:ext uri="{BB962C8B-B14F-4D97-AF65-F5344CB8AC3E}">
        <p14:creationId xmlns:p14="http://schemas.microsoft.com/office/powerpoint/2010/main" val="2675358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1154162"/>
          </a:xfrm>
          <a:prstGeom prst="rect">
            <a:avLst/>
          </a:prstGeom>
          <a:noFill/>
        </p:spPr>
        <p:txBody>
          <a:bodyPr wrap="square" rtlCol="0">
            <a:spAutoFit/>
          </a:bodyPr>
          <a:lstStyle/>
          <a:p>
            <a:r>
              <a:rPr lang="en-US" sz="2100" dirty="0" smtClean="0">
                <a:solidFill>
                  <a:srgbClr val="FFFF00"/>
                </a:solidFill>
              </a:rPr>
              <a:t>-</a:t>
            </a:r>
            <a:r>
              <a:rPr lang="en-US" sz="2400" dirty="0">
                <a:solidFill>
                  <a:srgbClr val="FFFF00"/>
                </a:solidFill>
              </a:rPr>
              <a:t>The following illustration shows how memory is structured when this XML data is read into the DOM structure</a:t>
            </a:r>
            <a:r>
              <a:rPr lang="en-US" sz="2400" dirty="0" smtClean="0">
                <a:solidFill>
                  <a:srgbClr val="FFFF00"/>
                </a:solidFill>
              </a:rPr>
              <a:t>.</a:t>
            </a:r>
          </a:p>
          <a:p>
            <a:endParaRPr lang="en-US" sz="2100" dirty="0" smtClean="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84784"/>
            <a:ext cx="8541044" cy="4896544"/>
          </a:xfrm>
          <a:prstGeom prst="rect">
            <a:avLst/>
          </a:prstGeom>
        </p:spPr>
      </p:pic>
    </p:spTree>
    <p:extLst>
      <p:ext uri="{BB962C8B-B14F-4D97-AF65-F5344CB8AC3E}">
        <p14:creationId xmlns:p14="http://schemas.microsoft.com/office/powerpoint/2010/main" val="995231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6647974"/>
          </a:xfrm>
          <a:prstGeom prst="rect">
            <a:avLst/>
          </a:prstGeom>
          <a:noFill/>
        </p:spPr>
        <p:txBody>
          <a:bodyPr wrap="square" rtlCol="0">
            <a:spAutoFit/>
          </a:bodyPr>
          <a:lstStyle/>
          <a:p>
            <a:r>
              <a:rPr lang="en-US" sz="2100" dirty="0" smtClean="0"/>
              <a:t>-In </a:t>
            </a:r>
            <a:r>
              <a:rPr lang="en-US" sz="2100" dirty="0"/>
              <a:t>the XML document structure, each circle in this illustration represents a node, which is called an </a:t>
            </a:r>
            <a:r>
              <a:rPr lang="en-US" sz="2100" b="1" dirty="0" err="1"/>
              <a:t>XmlNode</a:t>
            </a:r>
            <a:r>
              <a:rPr lang="en-US" sz="2100" dirty="0"/>
              <a:t> object. </a:t>
            </a:r>
            <a:endParaRPr lang="en-US" sz="2100" dirty="0" smtClean="0"/>
          </a:p>
          <a:p>
            <a:r>
              <a:rPr lang="en-US" sz="2100" dirty="0" smtClean="0"/>
              <a:t>-The</a:t>
            </a:r>
            <a:r>
              <a:rPr lang="en-US" sz="2100" dirty="0"/>
              <a:t> </a:t>
            </a:r>
            <a:r>
              <a:rPr lang="en-US" sz="2100" b="1" dirty="0" err="1"/>
              <a:t>XmlNode</a:t>
            </a:r>
            <a:r>
              <a:rPr lang="en-US" sz="2100" dirty="0"/>
              <a:t> object is the basic object in the DOM tree</a:t>
            </a:r>
            <a:r>
              <a:rPr lang="en-US" sz="2100" dirty="0" smtClean="0"/>
              <a:t>.</a:t>
            </a:r>
            <a:endParaRPr lang="en-US" sz="2100" dirty="0"/>
          </a:p>
          <a:p>
            <a:r>
              <a:rPr lang="en-US" sz="2100" dirty="0"/>
              <a:t> </a:t>
            </a:r>
            <a:endParaRPr lang="en-US" sz="2100" dirty="0" smtClean="0"/>
          </a:p>
          <a:p>
            <a:r>
              <a:rPr lang="en-US" sz="2100" dirty="0" smtClean="0"/>
              <a:t>Both</a:t>
            </a:r>
            <a:r>
              <a:rPr lang="en-US" sz="2100" dirty="0">
                <a:solidFill>
                  <a:srgbClr val="FFFF00"/>
                </a:solidFill>
              </a:rPr>
              <a:t> </a:t>
            </a:r>
            <a:r>
              <a:rPr lang="en-US" sz="2100" b="1" dirty="0" err="1">
                <a:solidFill>
                  <a:srgbClr val="FFFF00"/>
                </a:solidFill>
              </a:rPr>
              <a:t>XmlNode</a:t>
            </a:r>
            <a:r>
              <a:rPr lang="en-US" sz="2100" dirty="0">
                <a:solidFill>
                  <a:srgbClr val="FFFF00"/>
                </a:solidFill>
              </a:rPr>
              <a:t> </a:t>
            </a:r>
            <a:r>
              <a:rPr lang="en-US" sz="2100" dirty="0"/>
              <a:t>and</a:t>
            </a:r>
            <a:r>
              <a:rPr lang="en-US" sz="2100" dirty="0">
                <a:solidFill>
                  <a:srgbClr val="FFFF00"/>
                </a:solidFill>
              </a:rPr>
              <a:t> </a:t>
            </a:r>
            <a:r>
              <a:rPr lang="en-US" sz="2100" b="1" dirty="0" err="1">
                <a:solidFill>
                  <a:srgbClr val="FFFF00"/>
                </a:solidFill>
              </a:rPr>
              <a:t>XmlDocument</a:t>
            </a:r>
            <a:r>
              <a:rPr lang="en-US" sz="2100" dirty="0"/>
              <a:t> have performance and usability enhancements and have methods and properties to:</a:t>
            </a:r>
          </a:p>
          <a:p>
            <a:r>
              <a:rPr lang="en-US" sz="2100" dirty="0" smtClean="0"/>
              <a:t>1. Access </a:t>
            </a:r>
            <a:r>
              <a:rPr lang="en-US" sz="2100" dirty="0"/>
              <a:t>and modify nodes specific to the DOM, such as element nodes, entity reference nodes, and so on.</a:t>
            </a:r>
          </a:p>
          <a:p>
            <a:r>
              <a:rPr lang="en-US" sz="2100" dirty="0" smtClean="0"/>
              <a:t>2. Retrieve </a:t>
            </a:r>
            <a:r>
              <a:rPr lang="en-US" sz="2100" dirty="0"/>
              <a:t>entire nodes, in addition to the information the node contains, such as the text in an element node</a:t>
            </a:r>
            <a:r>
              <a:rPr lang="en-US" sz="2100" dirty="0" smtClean="0"/>
              <a:t>.</a:t>
            </a:r>
          </a:p>
          <a:p>
            <a:endParaRPr lang="en-US" sz="2100" dirty="0"/>
          </a:p>
          <a:p>
            <a:r>
              <a:rPr lang="en-US" sz="2100" b="1" dirty="0">
                <a:solidFill>
                  <a:srgbClr val="FFFF00"/>
                </a:solidFill>
              </a:rPr>
              <a:t>Node objects</a:t>
            </a:r>
            <a:r>
              <a:rPr lang="en-US" sz="2100" dirty="0"/>
              <a:t> have a set of </a:t>
            </a:r>
            <a:r>
              <a:rPr lang="en-US" sz="2100" b="1" dirty="0">
                <a:solidFill>
                  <a:srgbClr val="FFFF00"/>
                </a:solidFill>
              </a:rPr>
              <a:t>methods</a:t>
            </a:r>
            <a:r>
              <a:rPr lang="en-US" sz="2100" dirty="0"/>
              <a:t> and </a:t>
            </a:r>
            <a:r>
              <a:rPr lang="en-US" sz="2100" b="1" dirty="0">
                <a:solidFill>
                  <a:srgbClr val="FFFF00"/>
                </a:solidFill>
              </a:rPr>
              <a:t>properties</a:t>
            </a:r>
            <a:r>
              <a:rPr lang="en-US" sz="2100" dirty="0"/>
              <a:t>, as well as basic and well-defined </a:t>
            </a:r>
            <a:r>
              <a:rPr lang="en-US" sz="2100" b="1" dirty="0">
                <a:solidFill>
                  <a:srgbClr val="FFFF00"/>
                </a:solidFill>
              </a:rPr>
              <a:t>characteristics</a:t>
            </a:r>
            <a:r>
              <a:rPr lang="en-US" sz="2100" dirty="0"/>
              <a:t>. Some of these characteristics are:</a:t>
            </a:r>
          </a:p>
          <a:p>
            <a:pPr marL="457200" indent="-457200">
              <a:buAutoNum type="arabicPeriod"/>
            </a:pPr>
            <a:r>
              <a:rPr lang="en-US" sz="2100" dirty="0" smtClean="0"/>
              <a:t>Nodes </a:t>
            </a:r>
            <a:r>
              <a:rPr lang="en-US" sz="2100" dirty="0"/>
              <a:t>have a single parent node, a parent node being a node directly above them. The only nodes that do not have a parent is the Document root, as it is the top-level node and contains the document itself and document fragments</a:t>
            </a:r>
            <a:r>
              <a:rPr lang="en-US" sz="2100" dirty="0" smtClean="0"/>
              <a:t>.</a:t>
            </a:r>
          </a:p>
          <a:p>
            <a:pPr marL="457200" indent="-457200">
              <a:buAutoNum type="arabicPeriod"/>
            </a:pPr>
            <a:r>
              <a:rPr lang="en-US" sz="2400" dirty="0"/>
              <a:t>Most nodes can have multiple child nodes, which are nodes directly below them.</a:t>
            </a:r>
            <a:endParaRPr lang="en-US" sz="2100" dirty="0"/>
          </a:p>
          <a:p>
            <a:endParaRPr lang="en-US" sz="2100" dirty="0" smtClean="0"/>
          </a:p>
        </p:txBody>
      </p:sp>
    </p:spTree>
    <p:extLst>
      <p:ext uri="{BB962C8B-B14F-4D97-AF65-F5344CB8AC3E}">
        <p14:creationId xmlns:p14="http://schemas.microsoft.com/office/powerpoint/2010/main" val="1016235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4662815"/>
          </a:xfrm>
          <a:prstGeom prst="rect">
            <a:avLst/>
          </a:prstGeom>
          <a:noFill/>
        </p:spPr>
        <p:txBody>
          <a:bodyPr wrap="square" rtlCol="0">
            <a:spAutoFit/>
          </a:bodyPr>
          <a:lstStyle/>
          <a:p>
            <a:r>
              <a:rPr lang="en-US" sz="2100" dirty="0" smtClean="0"/>
              <a:t>The </a:t>
            </a:r>
            <a:r>
              <a:rPr lang="en-US" sz="2100" dirty="0"/>
              <a:t>following is a list of node types that can have child nodes.</a:t>
            </a:r>
          </a:p>
          <a:p>
            <a:pPr marL="800100" lvl="1" indent="-342900">
              <a:buFont typeface="+mj-lt"/>
              <a:buAutoNum type="arabicPeriod"/>
            </a:pPr>
            <a:r>
              <a:rPr lang="en-US" sz="2100" b="1" dirty="0"/>
              <a:t>Document</a:t>
            </a:r>
            <a:endParaRPr lang="en-US" sz="2100" dirty="0"/>
          </a:p>
          <a:p>
            <a:pPr marL="800100" lvl="1" indent="-342900">
              <a:buFont typeface="+mj-lt"/>
              <a:buAutoNum type="arabicPeriod"/>
            </a:pPr>
            <a:r>
              <a:rPr lang="en-US" sz="2100" b="1" dirty="0" err="1"/>
              <a:t>DocumentFragment</a:t>
            </a:r>
            <a:endParaRPr lang="en-US" sz="2100" dirty="0"/>
          </a:p>
          <a:p>
            <a:pPr marL="800100" lvl="1" indent="-342900">
              <a:buFont typeface="+mj-lt"/>
              <a:buAutoNum type="arabicPeriod"/>
            </a:pPr>
            <a:r>
              <a:rPr lang="en-US" sz="2100" b="1" dirty="0" err="1"/>
              <a:t>EntityReference</a:t>
            </a:r>
            <a:endParaRPr lang="en-US" sz="2100" dirty="0"/>
          </a:p>
          <a:p>
            <a:pPr marL="800100" lvl="1" indent="-342900">
              <a:buFont typeface="+mj-lt"/>
              <a:buAutoNum type="arabicPeriod"/>
            </a:pPr>
            <a:r>
              <a:rPr lang="en-US" sz="2100" b="1" dirty="0"/>
              <a:t>Element</a:t>
            </a:r>
            <a:endParaRPr lang="en-US" sz="2100" dirty="0"/>
          </a:p>
          <a:p>
            <a:pPr marL="800100" lvl="1" indent="-342900">
              <a:buFont typeface="+mj-lt"/>
              <a:buAutoNum type="arabicPeriod"/>
            </a:pPr>
            <a:r>
              <a:rPr lang="en-US" sz="2100" b="1" dirty="0"/>
              <a:t>Attribute</a:t>
            </a:r>
            <a:endParaRPr lang="en-US" sz="2100" dirty="0"/>
          </a:p>
          <a:p>
            <a:r>
              <a:rPr lang="en-US" sz="2100" dirty="0"/>
              <a:t>-</a:t>
            </a:r>
            <a:r>
              <a:rPr lang="en-US" sz="2100" dirty="0" smtClean="0"/>
              <a:t>The</a:t>
            </a:r>
            <a:r>
              <a:rPr lang="en-US" sz="2100" dirty="0"/>
              <a:t> </a:t>
            </a:r>
            <a:r>
              <a:rPr lang="en-US" sz="2100" b="1" dirty="0" err="1"/>
              <a:t>XmlDeclaration</a:t>
            </a:r>
            <a:r>
              <a:rPr lang="en-US" sz="2100" dirty="0"/>
              <a:t>, </a:t>
            </a:r>
            <a:r>
              <a:rPr lang="en-US" sz="2100" b="1" dirty="0"/>
              <a:t>Notation</a:t>
            </a:r>
            <a:r>
              <a:rPr lang="en-US" sz="2100" dirty="0"/>
              <a:t>, </a:t>
            </a:r>
            <a:r>
              <a:rPr lang="en-US" sz="2100" b="1" dirty="0"/>
              <a:t>Entity</a:t>
            </a:r>
            <a:r>
              <a:rPr lang="en-US" sz="2100" dirty="0"/>
              <a:t>, </a:t>
            </a:r>
            <a:r>
              <a:rPr lang="en-US" sz="2100" b="1" dirty="0" err="1"/>
              <a:t>CDATASection</a:t>
            </a:r>
            <a:r>
              <a:rPr lang="en-US" sz="2100" dirty="0"/>
              <a:t>, </a:t>
            </a:r>
            <a:r>
              <a:rPr lang="en-US" sz="2100" b="1" dirty="0"/>
              <a:t>Text</a:t>
            </a:r>
            <a:r>
              <a:rPr lang="en-US" sz="2100" dirty="0"/>
              <a:t>, </a:t>
            </a:r>
            <a:r>
              <a:rPr lang="en-US" sz="2100" b="1" dirty="0"/>
              <a:t>Comment</a:t>
            </a:r>
            <a:r>
              <a:rPr lang="en-US" sz="2100" dirty="0"/>
              <a:t>, </a:t>
            </a:r>
            <a:r>
              <a:rPr lang="en-US" sz="2100" b="1" dirty="0" err="1"/>
              <a:t>ProcessingInstruction</a:t>
            </a:r>
            <a:r>
              <a:rPr lang="en-US" sz="2100" dirty="0"/>
              <a:t>, and </a:t>
            </a:r>
            <a:r>
              <a:rPr lang="en-US" sz="2100" b="1" dirty="0" err="1"/>
              <a:t>DocumentType</a:t>
            </a:r>
            <a:r>
              <a:rPr lang="en-US" sz="2100" dirty="0"/>
              <a:t> nodes do not have child nodes.</a:t>
            </a:r>
          </a:p>
          <a:p>
            <a:r>
              <a:rPr lang="en-US" sz="2100" dirty="0" smtClean="0"/>
              <a:t>- Nodes </a:t>
            </a:r>
            <a:r>
              <a:rPr lang="en-US" sz="2100" dirty="0"/>
              <a:t>that are at the same level, represented in the diagram by the </a:t>
            </a:r>
            <a:r>
              <a:rPr lang="en-US" sz="2100" b="1" dirty="0"/>
              <a:t>book</a:t>
            </a:r>
            <a:r>
              <a:rPr lang="en-US" sz="2100" dirty="0"/>
              <a:t> and </a:t>
            </a:r>
            <a:r>
              <a:rPr lang="en-US" sz="2100" b="1" dirty="0" err="1"/>
              <a:t>pubinfo</a:t>
            </a:r>
            <a:r>
              <a:rPr lang="en-US" sz="2100" dirty="0"/>
              <a:t> nodes, are siblings.</a:t>
            </a:r>
          </a:p>
          <a:p>
            <a:endParaRPr lang="en-US" sz="2400" b="1" dirty="0" smtClean="0">
              <a:solidFill>
                <a:srgbClr val="FFFF00"/>
              </a:solidFill>
            </a:endParaRPr>
          </a:p>
          <a:p>
            <a:r>
              <a:rPr lang="en-US" sz="2100" dirty="0" smtClean="0"/>
              <a:t>-</a:t>
            </a:r>
          </a:p>
        </p:txBody>
      </p:sp>
    </p:spTree>
    <p:extLst>
      <p:ext uri="{BB962C8B-B14F-4D97-AF65-F5344CB8AC3E}">
        <p14:creationId xmlns:p14="http://schemas.microsoft.com/office/powerpoint/2010/main" val="11948002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3370153"/>
          </a:xfrm>
          <a:prstGeom prst="rect">
            <a:avLst/>
          </a:prstGeom>
          <a:noFill/>
        </p:spPr>
        <p:txBody>
          <a:bodyPr wrap="square" rtlCol="0">
            <a:spAutoFit/>
          </a:bodyPr>
          <a:lstStyle/>
          <a:p>
            <a:r>
              <a:rPr lang="en-US" sz="2400" dirty="0">
                <a:solidFill>
                  <a:srgbClr val="FFFF00"/>
                </a:solidFill>
              </a:rPr>
              <a:t>Accessing </a:t>
            </a:r>
            <a:r>
              <a:rPr lang="en-US" sz="2400" dirty="0" smtClean="0">
                <a:solidFill>
                  <a:srgbClr val="FFFF00"/>
                </a:solidFill>
              </a:rPr>
              <a:t>Nodes:</a:t>
            </a:r>
            <a:endParaRPr lang="en-US" sz="2400" dirty="0">
              <a:solidFill>
                <a:srgbClr val="FFFF00"/>
              </a:solidFill>
            </a:endParaRPr>
          </a:p>
          <a:p>
            <a:r>
              <a:rPr lang="en-US" sz="2400" dirty="0"/>
              <a:t>You can access a node in three ways:</a:t>
            </a:r>
          </a:p>
          <a:p>
            <a:r>
              <a:rPr lang="en-US" sz="2400" dirty="0"/>
              <a:t>By using the </a:t>
            </a:r>
            <a:r>
              <a:rPr lang="en-US" sz="2400" dirty="0" err="1"/>
              <a:t>getElementsByTagName</a:t>
            </a:r>
            <a:r>
              <a:rPr lang="en-US" sz="2400" dirty="0"/>
              <a:t>() method</a:t>
            </a:r>
          </a:p>
          <a:p>
            <a:endParaRPr lang="en-US" sz="2400" dirty="0" smtClean="0"/>
          </a:p>
          <a:p>
            <a:r>
              <a:rPr lang="en-US" sz="2400" dirty="0" smtClean="0"/>
              <a:t>-The </a:t>
            </a:r>
            <a:r>
              <a:rPr lang="en-US" sz="2400" dirty="0" err="1">
                <a:solidFill>
                  <a:srgbClr val="FFFF00"/>
                </a:solidFill>
              </a:rPr>
              <a:t>getElementsByTagName</a:t>
            </a:r>
            <a:r>
              <a:rPr lang="en-US" sz="2400" dirty="0">
                <a:solidFill>
                  <a:srgbClr val="FFFF00"/>
                </a:solidFill>
              </a:rPr>
              <a:t>() </a:t>
            </a:r>
            <a:r>
              <a:rPr lang="en-US" sz="2400" dirty="0"/>
              <a:t>Method</a:t>
            </a:r>
          </a:p>
          <a:p>
            <a:r>
              <a:rPr lang="en-US" sz="2400" dirty="0" err="1"/>
              <a:t>getElementsByTagName</a:t>
            </a:r>
            <a:r>
              <a:rPr lang="en-US" sz="2400" dirty="0"/>
              <a:t>() returns all elements with a specified tag name.</a:t>
            </a:r>
          </a:p>
          <a:p>
            <a:r>
              <a:rPr lang="en-US" sz="2400" dirty="0" smtClean="0"/>
              <a:t>Syntax: </a:t>
            </a:r>
            <a:r>
              <a:rPr lang="en-US" sz="2400" b="1" i="1" dirty="0" err="1">
                <a:solidFill>
                  <a:srgbClr val="FFFF00"/>
                </a:solidFill>
              </a:rPr>
              <a:t>node</a:t>
            </a:r>
            <a:r>
              <a:rPr lang="en-US" sz="2400" b="1" dirty="0" err="1">
                <a:solidFill>
                  <a:srgbClr val="FFFF00"/>
                </a:solidFill>
              </a:rPr>
              <a:t>.getElementsByTagName</a:t>
            </a:r>
            <a:r>
              <a:rPr lang="en-US" sz="2400" b="1" dirty="0">
                <a:solidFill>
                  <a:srgbClr val="FFFF00"/>
                </a:solidFill>
              </a:rPr>
              <a:t>("</a:t>
            </a:r>
            <a:r>
              <a:rPr lang="en-US" sz="2400" b="1" i="1" dirty="0" err="1">
                <a:solidFill>
                  <a:srgbClr val="FFFF00"/>
                </a:solidFill>
              </a:rPr>
              <a:t>tagname</a:t>
            </a:r>
            <a:r>
              <a:rPr lang="en-US" sz="2400" b="1" dirty="0">
                <a:solidFill>
                  <a:srgbClr val="FFFF00"/>
                </a:solidFill>
              </a:rPr>
              <a:t>");</a:t>
            </a:r>
          </a:p>
          <a:p>
            <a:endParaRPr lang="en-US" sz="2100" dirty="0" smtClean="0"/>
          </a:p>
        </p:txBody>
      </p:sp>
    </p:spTree>
    <p:extLst>
      <p:ext uri="{BB962C8B-B14F-4D97-AF65-F5344CB8AC3E}">
        <p14:creationId xmlns:p14="http://schemas.microsoft.com/office/powerpoint/2010/main" val="1208915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5632311"/>
          </a:xfrm>
          <a:prstGeom prst="rect">
            <a:avLst/>
          </a:prstGeom>
          <a:noFill/>
        </p:spPr>
        <p:txBody>
          <a:bodyPr wrap="square" rtlCol="0">
            <a:spAutoFit/>
          </a:bodyPr>
          <a:lstStyle/>
          <a:p>
            <a:r>
              <a:rPr lang="en-US" sz="2100" b="1" dirty="0" smtClean="0">
                <a:solidFill>
                  <a:srgbClr val="FFFF00"/>
                </a:solidFill>
              </a:rPr>
              <a:t>-</a:t>
            </a:r>
            <a:r>
              <a:rPr lang="en-US" sz="2400" b="1" dirty="0">
                <a:solidFill>
                  <a:srgbClr val="FFFF00"/>
                </a:solidFill>
              </a:rPr>
              <a:t>Navigating Node </a:t>
            </a:r>
            <a:r>
              <a:rPr lang="en-US" sz="2400" b="1" dirty="0" smtClean="0">
                <a:solidFill>
                  <a:srgbClr val="FFFF00"/>
                </a:solidFill>
              </a:rPr>
              <a:t>Relationships:</a:t>
            </a:r>
            <a:endParaRPr lang="en-US" sz="2400" b="1" dirty="0">
              <a:solidFill>
                <a:srgbClr val="FFFF00"/>
              </a:solidFill>
            </a:endParaRPr>
          </a:p>
          <a:p>
            <a:r>
              <a:rPr lang="en-US" sz="2400" dirty="0"/>
              <a:t>The following code navigates the node tree using the node relationships:</a:t>
            </a:r>
          </a:p>
          <a:p>
            <a:r>
              <a:rPr lang="en-US" sz="2400" dirty="0"/>
              <a:t>x = </a:t>
            </a:r>
            <a:r>
              <a:rPr lang="en-US" sz="2400" dirty="0" err="1"/>
              <a:t>xmlDoc.getElementsByTagName</a:t>
            </a:r>
            <a:r>
              <a:rPr lang="en-US" sz="2400" dirty="0"/>
              <a:t>("book")[0];</a:t>
            </a:r>
            <a:br>
              <a:rPr lang="en-US" sz="2400" dirty="0"/>
            </a:br>
            <a:r>
              <a:rPr lang="en-US" sz="2400" dirty="0" err="1"/>
              <a:t>xlen</a:t>
            </a:r>
            <a:r>
              <a:rPr lang="en-US" sz="2400" dirty="0"/>
              <a:t> = </a:t>
            </a:r>
            <a:r>
              <a:rPr lang="en-US" sz="2400" dirty="0" err="1"/>
              <a:t>x.childNodes.length</a:t>
            </a:r>
            <a:r>
              <a:rPr lang="en-US" sz="2400" dirty="0"/>
              <a:t>;</a:t>
            </a:r>
            <a:br>
              <a:rPr lang="en-US" sz="2400" dirty="0"/>
            </a:br>
            <a:r>
              <a:rPr lang="en-US" sz="2400" dirty="0"/>
              <a:t>y = </a:t>
            </a:r>
            <a:r>
              <a:rPr lang="en-US" sz="2400" dirty="0" err="1"/>
              <a:t>x.firstChild</a:t>
            </a:r>
            <a:r>
              <a:rPr lang="en-US" sz="2400" dirty="0"/>
              <a:t>;</a:t>
            </a:r>
            <a:br>
              <a:rPr lang="en-US" sz="2400" dirty="0"/>
            </a:br>
            <a:r>
              <a:rPr lang="en-US" sz="2400" dirty="0"/>
              <a:t/>
            </a:r>
            <a:br>
              <a:rPr lang="en-US" sz="2400" dirty="0"/>
            </a:br>
            <a:r>
              <a:rPr lang="en-US" sz="2400" dirty="0"/>
              <a:t>txt = "";</a:t>
            </a:r>
            <a:br>
              <a:rPr lang="en-US" sz="2400" dirty="0"/>
            </a:br>
            <a:r>
              <a:rPr lang="en-US" sz="2400" dirty="0"/>
              <a:t>for (</a:t>
            </a:r>
            <a:r>
              <a:rPr lang="en-US" sz="2400" dirty="0" err="1"/>
              <a:t>i</a:t>
            </a:r>
            <a:r>
              <a:rPr lang="en-US" sz="2400" dirty="0"/>
              <a:t> = 0; </a:t>
            </a:r>
            <a:r>
              <a:rPr lang="en-US" sz="2400" dirty="0" err="1"/>
              <a:t>i</a:t>
            </a:r>
            <a:r>
              <a:rPr lang="en-US" sz="2400" dirty="0"/>
              <a:t> &lt;</a:t>
            </a:r>
            <a:r>
              <a:rPr lang="en-US" sz="2400" dirty="0" err="1"/>
              <a:t>xlen</a:t>
            </a:r>
            <a:r>
              <a:rPr lang="en-US" sz="2400" dirty="0"/>
              <a:t>; </a:t>
            </a:r>
            <a:r>
              <a:rPr lang="en-US" sz="2400" dirty="0" err="1"/>
              <a:t>i</a:t>
            </a:r>
            <a:r>
              <a:rPr lang="en-US" sz="2400" dirty="0"/>
              <a:t>++) {</a:t>
            </a:r>
            <a:br>
              <a:rPr lang="en-US" sz="2400" dirty="0"/>
            </a:br>
            <a:r>
              <a:rPr lang="en-US" sz="2400" dirty="0"/>
              <a:t>  // Process only element nodes (type 1)</a:t>
            </a:r>
            <a:br>
              <a:rPr lang="en-US" sz="2400" dirty="0"/>
            </a:br>
            <a:r>
              <a:rPr lang="en-US" sz="2400" dirty="0"/>
              <a:t>  if (</a:t>
            </a:r>
            <a:r>
              <a:rPr lang="en-US" sz="2400" dirty="0" err="1"/>
              <a:t>y.nodeType</a:t>
            </a:r>
            <a:r>
              <a:rPr lang="en-US" sz="2400" dirty="0"/>
              <a:t> == 1) {</a:t>
            </a:r>
            <a:br>
              <a:rPr lang="en-US" sz="2400" dirty="0"/>
            </a:br>
            <a:r>
              <a:rPr lang="en-US" sz="2400" dirty="0"/>
              <a:t>    txt += </a:t>
            </a:r>
            <a:r>
              <a:rPr lang="en-US" sz="2400" dirty="0" err="1"/>
              <a:t>y.nodeName</a:t>
            </a:r>
            <a:r>
              <a:rPr lang="en-US" sz="2400" dirty="0"/>
              <a:t> + "&lt;</a:t>
            </a:r>
            <a:r>
              <a:rPr lang="en-US" sz="2400" dirty="0" err="1"/>
              <a:t>br</a:t>
            </a:r>
            <a:r>
              <a:rPr lang="en-US" sz="2400" dirty="0"/>
              <a:t>&gt;";</a:t>
            </a:r>
            <a:br>
              <a:rPr lang="en-US" sz="2400" dirty="0"/>
            </a:br>
            <a:r>
              <a:rPr lang="en-US" sz="2400" dirty="0"/>
              <a:t>  }</a:t>
            </a:r>
            <a:br>
              <a:rPr lang="en-US" sz="2400" dirty="0"/>
            </a:br>
            <a:r>
              <a:rPr lang="en-US" sz="2400" dirty="0"/>
              <a:t>  y = </a:t>
            </a:r>
            <a:r>
              <a:rPr lang="en-US" sz="2400" dirty="0" err="1"/>
              <a:t>y.nextSibling</a:t>
            </a:r>
            <a:r>
              <a:rPr lang="en-US" sz="2400" dirty="0"/>
              <a:t>;</a:t>
            </a:r>
            <a:br>
              <a:rPr lang="en-US" sz="2400" dirty="0"/>
            </a:br>
            <a:r>
              <a:rPr lang="en-US" sz="2400" dirty="0"/>
              <a:t>}</a:t>
            </a:r>
            <a:endParaRPr lang="en-US" sz="2100" dirty="0" smtClean="0"/>
          </a:p>
        </p:txBody>
      </p:sp>
    </p:spTree>
    <p:extLst>
      <p:ext uri="{BB962C8B-B14F-4D97-AF65-F5344CB8AC3E}">
        <p14:creationId xmlns:p14="http://schemas.microsoft.com/office/powerpoint/2010/main" val="5882689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4478149"/>
          </a:xfrm>
          <a:prstGeom prst="rect">
            <a:avLst/>
          </a:prstGeom>
          <a:noFill/>
        </p:spPr>
        <p:txBody>
          <a:bodyPr wrap="square" rtlCol="0">
            <a:spAutoFit/>
          </a:bodyPr>
          <a:lstStyle/>
          <a:p>
            <a:r>
              <a:rPr lang="en-US" sz="2400" dirty="0">
                <a:solidFill>
                  <a:srgbClr val="FFFF00"/>
                </a:solidFill>
              </a:rPr>
              <a:t>Example explained:</a:t>
            </a:r>
          </a:p>
          <a:p>
            <a:r>
              <a:rPr lang="en-US" sz="2400" dirty="0" smtClean="0"/>
              <a:t>-Suppose </a:t>
            </a:r>
            <a:r>
              <a:rPr lang="en-US" sz="2400" dirty="0"/>
              <a:t>you have loaded "</a:t>
            </a:r>
            <a:r>
              <a:rPr lang="en-US" sz="2400" dirty="0">
                <a:hlinkClick r:id="rId2"/>
              </a:rPr>
              <a:t>books.xml</a:t>
            </a:r>
            <a:r>
              <a:rPr lang="en-US" sz="2400" dirty="0"/>
              <a:t>" into </a:t>
            </a:r>
            <a:r>
              <a:rPr lang="en-US" sz="2400" dirty="0" err="1"/>
              <a:t>xmlDoc</a:t>
            </a:r>
            <a:endParaRPr lang="en-US" sz="2400" dirty="0"/>
          </a:p>
          <a:p>
            <a:r>
              <a:rPr lang="en-US" sz="2400" dirty="0" smtClean="0"/>
              <a:t>-Get </a:t>
            </a:r>
            <a:r>
              <a:rPr lang="en-US" sz="2400" dirty="0"/>
              <a:t>the child nodes of the first book element</a:t>
            </a:r>
          </a:p>
          <a:p>
            <a:r>
              <a:rPr lang="en-US" sz="2400" dirty="0" smtClean="0"/>
              <a:t>-Set </a:t>
            </a:r>
            <a:r>
              <a:rPr lang="en-US" sz="2400" dirty="0"/>
              <a:t>the "y" variable to be the first child node of the first book element</a:t>
            </a:r>
          </a:p>
          <a:p>
            <a:r>
              <a:rPr lang="en-US" sz="2400" dirty="0" smtClean="0"/>
              <a:t>-For </a:t>
            </a:r>
            <a:r>
              <a:rPr lang="en-US" sz="2400" dirty="0"/>
              <a:t>each child node (starting with the first child node "y"):</a:t>
            </a:r>
          </a:p>
          <a:p>
            <a:r>
              <a:rPr lang="en-US" sz="2400" dirty="0" smtClean="0"/>
              <a:t>-Check </a:t>
            </a:r>
            <a:r>
              <a:rPr lang="en-US" sz="2400" dirty="0"/>
              <a:t>the node type. If the node type is "1" it is an element node</a:t>
            </a:r>
          </a:p>
          <a:p>
            <a:r>
              <a:rPr lang="en-US" sz="2400" dirty="0" smtClean="0"/>
              <a:t>-Output </a:t>
            </a:r>
            <a:r>
              <a:rPr lang="en-US" sz="2400" dirty="0"/>
              <a:t>the name of the node if it is an element node</a:t>
            </a:r>
          </a:p>
          <a:p>
            <a:r>
              <a:rPr lang="en-US" sz="2400" dirty="0" smtClean="0"/>
              <a:t>-Set </a:t>
            </a:r>
            <a:r>
              <a:rPr lang="en-US" sz="2400" dirty="0"/>
              <a:t>the "y" variable to be the next sibling node, and run through the loop </a:t>
            </a:r>
            <a:r>
              <a:rPr lang="en-US" sz="2400" dirty="0" smtClean="0"/>
              <a:t>again.</a:t>
            </a:r>
            <a:endParaRPr lang="en-US" sz="2400" dirty="0"/>
          </a:p>
          <a:p>
            <a:r>
              <a:rPr lang="en-US" sz="2400" dirty="0"/>
              <a:t/>
            </a:r>
            <a:br>
              <a:rPr lang="en-US" sz="2400" dirty="0"/>
            </a:br>
            <a:endParaRPr lang="en-US" sz="2100" dirty="0" smtClean="0"/>
          </a:p>
        </p:txBody>
      </p:sp>
    </p:spTree>
    <p:extLst>
      <p:ext uri="{BB962C8B-B14F-4D97-AF65-F5344CB8AC3E}">
        <p14:creationId xmlns:p14="http://schemas.microsoft.com/office/powerpoint/2010/main" val="207725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4" name="TextBox 3"/>
          <p:cNvSpPr txBox="1"/>
          <p:nvPr/>
        </p:nvSpPr>
        <p:spPr>
          <a:xfrm>
            <a:off x="179512" y="908720"/>
            <a:ext cx="8280920" cy="369332"/>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1124744"/>
            <a:ext cx="8286750" cy="3457575"/>
          </a:xfrm>
          <a:prstGeom prst="rect">
            <a:avLst/>
          </a:prstGeom>
        </p:spPr>
      </p:pic>
      <p:sp>
        <p:nvSpPr>
          <p:cNvPr id="7" name="TextBox 6"/>
          <p:cNvSpPr txBox="1"/>
          <p:nvPr/>
        </p:nvSpPr>
        <p:spPr>
          <a:xfrm>
            <a:off x="2843808" y="4869160"/>
            <a:ext cx="3641253" cy="523220"/>
          </a:xfrm>
          <a:prstGeom prst="rect">
            <a:avLst/>
          </a:prstGeom>
          <a:noFill/>
        </p:spPr>
        <p:txBody>
          <a:bodyPr wrap="none" rtlCol="0">
            <a:spAutoFit/>
          </a:bodyPr>
          <a:lstStyle/>
          <a:p>
            <a:pPr algn="ctr"/>
            <a:r>
              <a:rPr lang="en-US" sz="2800" b="1" u="sng" dirty="0">
                <a:solidFill>
                  <a:srgbClr val="FFFF00"/>
                </a:solidFill>
              </a:rPr>
              <a:t> Servlet </a:t>
            </a:r>
            <a:r>
              <a:rPr lang="en-US" sz="2800" b="1" u="sng" dirty="0" smtClean="0">
                <a:solidFill>
                  <a:srgbClr val="FFFF00"/>
                </a:solidFill>
              </a:rPr>
              <a:t>Architecture</a:t>
            </a:r>
            <a:endParaRPr lang="en-US" sz="2800" b="1" u="sng" dirty="0">
              <a:solidFill>
                <a:srgbClr val="FFFF00"/>
              </a:solidFill>
            </a:endParaRPr>
          </a:p>
        </p:txBody>
      </p:sp>
    </p:spTree>
    <p:extLst>
      <p:ext uri="{BB962C8B-B14F-4D97-AF65-F5344CB8AC3E}">
        <p14:creationId xmlns:p14="http://schemas.microsoft.com/office/powerpoint/2010/main" val="32958099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4524315"/>
          </a:xfrm>
          <a:prstGeom prst="rect">
            <a:avLst/>
          </a:prstGeom>
          <a:noFill/>
        </p:spPr>
        <p:txBody>
          <a:bodyPr wrap="square" rtlCol="0">
            <a:spAutoFit/>
          </a:bodyPr>
          <a:lstStyle/>
          <a:p>
            <a:r>
              <a:rPr lang="en-US" sz="2400" dirty="0" smtClean="0">
                <a:solidFill>
                  <a:srgbClr val="FFFF00"/>
                </a:solidFill>
              </a:rPr>
              <a:t>Transforming </a:t>
            </a:r>
            <a:r>
              <a:rPr lang="en-US" sz="2400" dirty="0">
                <a:solidFill>
                  <a:srgbClr val="FFFF00"/>
                </a:solidFill>
              </a:rPr>
              <a:t>XML </a:t>
            </a:r>
            <a:r>
              <a:rPr lang="en-US" sz="2400" dirty="0" smtClean="0">
                <a:solidFill>
                  <a:srgbClr val="FFFF00"/>
                </a:solidFill>
              </a:rPr>
              <a:t>documents:</a:t>
            </a:r>
          </a:p>
          <a:p>
            <a:r>
              <a:rPr lang="en-US" sz="2400" dirty="0" smtClean="0"/>
              <a:t>-The </a:t>
            </a:r>
            <a:r>
              <a:rPr lang="en-US" sz="2400" dirty="0"/>
              <a:t>standard way to transform XML data into other formats is by Extensible </a:t>
            </a:r>
            <a:r>
              <a:rPr lang="en-US" sz="2400" dirty="0" err="1"/>
              <a:t>Stylesheet</a:t>
            </a:r>
            <a:r>
              <a:rPr lang="en-US" sz="2400" dirty="0"/>
              <a:t> Language Transformations (XSLT). </a:t>
            </a:r>
            <a:endParaRPr lang="en-US" sz="2400" dirty="0" smtClean="0"/>
          </a:p>
          <a:p>
            <a:r>
              <a:rPr lang="en-US" sz="2400" dirty="0"/>
              <a:t>-</a:t>
            </a:r>
            <a:r>
              <a:rPr lang="en-US" sz="2400" dirty="0" smtClean="0"/>
              <a:t>You </a:t>
            </a:r>
            <a:r>
              <a:rPr lang="en-US" sz="2400" dirty="0"/>
              <a:t>can use the built-in XSLTRANSFORM function to convert XML documents into HTML, plain text, or different XML schemas</a:t>
            </a:r>
            <a:r>
              <a:rPr lang="en-US" sz="2400" dirty="0" smtClean="0"/>
              <a:t>.</a:t>
            </a:r>
          </a:p>
          <a:p>
            <a:r>
              <a:rPr lang="en-US" sz="2400" dirty="0"/>
              <a:t>-</a:t>
            </a:r>
            <a:r>
              <a:rPr lang="en-US" sz="2400" dirty="0" smtClean="0"/>
              <a:t> </a:t>
            </a:r>
            <a:r>
              <a:rPr lang="en-US" sz="2400" dirty="0"/>
              <a:t>XSLT uses </a:t>
            </a:r>
            <a:r>
              <a:rPr lang="en-US" sz="2400" dirty="0" err="1"/>
              <a:t>stylesheets</a:t>
            </a:r>
            <a:r>
              <a:rPr lang="en-US" sz="2400" dirty="0"/>
              <a:t> to convert XML into other data formats</a:t>
            </a:r>
            <a:endParaRPr lang="en-US" sz="2400" dirty="0" smtClean="0"/>
          </a:p>
          <a:p>
            <a:r>
              <a:rPr lang="en-US" sz="2400" smtClean="0"/>
              <a:t>-</a:t>
            </a:r>
            <a:r>
              <a:rPr lang="en-US" sz="2400" dirty="0" smtClean="0"/>
              <a:t>XML </a:t>
            </a:r>
            <a:r>
              <a:rPr lang="en-US" sz="2400" dirty="0"/>
              <a:t>is so flexible that several different schemas are often used even in the same application domain</a:t>
            </a:r>
            <a:r>
              <a:rPr lang="en-US" sz="2400" dirty="0" smtClean="0"/>
              <a:t>.</a:t>
            </a:r>
          </a:p>
          <a:p>
            <a:r>
              <a:rPr lang="en-US" sz="2400" dirty="0"/>
              <a:t>- To interchange XML documents between two parties, it is necessary to transform XML documents into ones that conform to the schema of a </a:t>
            </a:r>
            <a:r>
              <a:rPr lang="en-US" sz="2400" dirty="0" smtClean="0"/>
              <a:t>partner.</a:t>
            </a:r>
            <a:endParaRPr lang="en-US" sz="2100" dirty="0" smtClean="0">
              <a:solidFill>
                <a:srgbClr val="FFFF00"/>
              </a:solidFill>
            </a:endParaRPr>
          </a:p>
        </p:txBody>
      </p:sp>
    </p:spTree>
    <p:extLst>
      <p:ext uri="{BB962C8B-B14F-4D97-AF65-F5344CB8AC3E}">
        <p14:creationId xmlns:p14="http://schemas.microsoft.com/office/powerpoint/2010/main" val="3499610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6432530"/>
          </a:xfrm>
          <a:prstGeom prst="rect">
            <a:avLst/>
          </a:prstGeom>
          <a:noFill/>
        </p:spPr>
        <p:txBody>
          <a:bodyPr wrap="square" rtlCol="0">
            <a:spAutoFit/>
          </a:bodyPr>
          <a:lstStyle/>
          <a:p>
            <a:r>
              <a:rPr lang="en-US" sz="2100" dirty="0">
                <a:solidFill>
                  <a:srgbClr val="FFFF00"/>
                </a:solidFill>
              </a:rPr>
              <a:t>What is DTD</a:t>
            </a:r>
          </a:p>
          <a:p>
            <a:r>
              <a:rPr lang="en-US" sz="2300" dirty="0" smtClean="0"/>
              <a:t>-DTD </a:t>
            </a:r>
            <a:r>
              <a:rPr lang="en-US" sz="2300" dirty="0"/>
              <a:t>stands for </a:t>
            </a:r>
            <a:r>
              <a:rPr lang="en-US" sz="2300" b="1" dirty="0"/>
              <a:t>Document Type Definition</a:t>
            </a:r>
            <a:r>
              <a:rPr lang="en-US" sz="2300" dirty="0"/>
              <a:t>. </a:t>
            </a:r>
            <a:endParaRPr lang="en-US" sz="2300" dirty="0" smtClean="0"/>
          </a:p>
          <a:p>
            <a:r>
              <a:rPr lang="en-US" sz="2300" dirty="0"/>
              <a:t>-</a:t>
            </a:r>
            <a:r>
              <a:rPr lang="en-US" sz="2300" dirty="0" smtClean="0"/>
              <a:t>It </a:t>
            </a:r>
            <a:r>
              <a:rPr lang="en-US" sz="2300" dirty="0"/>
              <a:t>defines the legal building blocks of an XML document. It is used to define document structure with a list of legal elements and attributes</a:t>
            </a:r>
            <a:r>
              <a:rPr lang="en-US" sz="2300" dirty="0" smtClean="0"/>
              <a:t>.</a:t>
            </a:r>
          </a:p>
          <a:p>
            <a:pPr fontAlgn="base"/>
            <a:r>
              <a:rPr lang="en-US" sz="2300" dirty="0" smtClean="0"/>
              <a:t>-A </a:t>
            </a:r>
            <a:r>
              <a:rPr lang="en-US" sz="2300" dirty="0"/>
              <a:t>document type definition (DTD) provides you with the means to validate XML files against a set of rules. </a:t>
            </a:r>
            <a:endParaRPr lang="en-US" sz="2300" dirty="0" smtClean="0"/>
          </a:p>
          <a:p>
            <a:pPr fontAlgn="base"/>
            <a:r>
              <a:rPr lang="en-US" sz="2300" dirty="0"/>
              <a:t>-</a:t>
            </a:r>
            <a:r>
              <a:rPr lang="en-US" sz="2300" dirty="0" smtClean="0"/>
              <a:t>When </a:t>
            </a:r>
            <a:r>
              <a:rPr lang="en-US" sz="2300" dirty="0"/>
              <a:t>you create a DTD file, you can specify rules that control the structure of any XML files that reference the DTD file.</a:t>
            </a:r>
          </a:p>
          <a:p>
            <a:pPr fontAlgn="base"/>
            <a:r>
              <a:rPr lang="en-US" sz="2300" dirty="0" smtClean="0"/>
              <a:t>-A </a:t>
            </a:r>
            <a:r>
              <a:rPr lang="en-US" sz="2300" dirty="0"/>
              <a:t>DTD can contain declarations that define elements, attributes, notations, and entities for any XML files that reference the DTD file</a:t>
            </a:r>
            <a:r>
              <a:rPr lang="en-US" sz="2300" dirty="0" smtClean="0"/>
              <a:t>.</a:t>
            </a:r>
          </a:p>
          <a:p>
            <a:pPr fontAlgn="base"/>
            <a:r>
              <a:rPr lang="en-US" sz="2300" dirty="0"/>
              <a:t>-</a:t>
            </a:r>
            <a:r>
              <a:rPr lang="en-US" sz="2300" dirty="0" smtClean="0"/>
              <a:t> </a:t>
            </a:r>
            <a:r>
              <a:rPr lang="en-US" sz="2300" dirty="0"/>
              <a:t>It also establishes constraints for how each element, attribute, notation, and entity can be used within any of the XML files that reference the DTD file.</a:t>
            </a:r>
          </a:p>
          <a:p>
            <a:endParaRPr lang="en-US" sz="2300" dirty="0" smtClean="0"/>
          </a:p>
          <a:p>
            <a:r>
              <a:rPr lang="en-US" sz="2300" dirty="0" smtClean="0"/>
              <a:t>-</a:t>
            </a:r>
            <a:r>
              <a:rPr lang="en-US" sz="2300" dirty="0"/>
              <a:t>Its main purpose is to define the structure of an XML document. It contains a list of legal elements and define the structure with the help of them</a:t>
            </a:r>
            <a:r>
              <a:rPr lang="en-US" sz="2300" dirty="0" smtClean="0"/>
              <a:t>.</a:t>
            </a:r>
          </a:p>
        </p:txBody>
      </p:sp>
    </p:spTree>
    <p:extLst>
      <p:ext uri="{BB962C8B-B14F-4D97-AF65-F5344CB8AC3E}">
        <p14:creationId xmlns:p14="http://schemas.microsoft.com/office/powerpoint/2010/main" val="10017958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2893100"/>
          </a:xfrm>
          <a:prstGeom prst="rect">
            <a:avLst/>
          </a:prstGeom>
          <a:noFill/>
        </p:spPr>
        <p:txBody>
          <a:bodyPr wrap="square" rtlCol="0">
            <a:spAutoFit/>
          </a:bodyPr>
          <a:lstStyle/>
          <a:p>
            <a:r>
              <a:rPr lang="en-US" sz="2100" dirty="0">
                <a:solidFill>
                  <a:srgbClr val="FFFF00"/>
                </a:solidFill>
              </a:rPr>
              <a:t>What is DTD</a:t>
            </a:r>
          </a:p>
          <a:p>
            <a:r>
              <a:rPr lang="en-US" sz="2300" dirty="0" smtClean="0"/>
              <a:t>-</a:t>
            </a:r>
            <a:r>
              <a:rPr lang="en-US" sz="2300" dirty="0"/>
              <a:t> Before proceeding with XML DTD, you must check the validation. An XML document is called "well-formed" if it contains the correct syntax.</a:t>
            </a:r>
          </a:p>
          <a:p>
            <a:r>
              <a:rPr lang="en-US" sz="2300" dirty="0" smtClean="0"/>
              <a:t>-A </a:t>
            </a:r>
            <a:r>
              <a:rPr lang="en-US" sz="2300" dirty="0"/>
              <a:t>well-formed and valid XML document is one which have been validated against DTD.</a:t>
            </a:r>
          </a:p>
          <a:p>
            <a:r>
              <a:rPr lang="en-US" sz="2300" dirty="0" smtClean="0">
                <a:solidFill>
                  <a:srgbClr val="FFFF00"/>
                </a:solidFill>
              </a:rPr>
              <a:t>-</a:t>
            </a:r>
            <a:r>
              <a:rPr lang="en-US" sz="2300" dirty="0">
                <a:solidFill>
                  <a:srgbClr val="FFFF00"/>
                </a:solidFill>
              </a:rPr>
              <a:t>Visit </a:t>
            </a:r>
            <a:r>
              <a:rPr lang="en-US" sz="2300" b="1" dirty="0">
                <a:solidFill>
                  <a:srgbClr val="FFFF00"/>
                </a:solidFill>
              </a:rPr>
              <a:t>http://www.xmlvalidation.com</a:t>
            </a:r>
            <a:r>
              <a:rPr lang="en-US" sz="2300" dirty="0">
                <a:solidFill>
                  <a:srgbClr val="FFFF00"/>
                </a:solidFill>
              </a:rPr>
              <a:t> to validate the XML file</a:t>
            </a:r>
            <a:r>
              <a:rPr lang="en-US" sz="2300" dirty="0" smtClean="0">
                <a:solidFill>
                  <a:srgbClr val="FFFF00"/>
                </a:solidFill>
              </a:rPr>
              <a:t>.</a:t>
            </a:r>
          </a:p>
          <a:p>
            <a:endParaRPr lang="en-US" sz="2300" dirty="0">
              <a:solidFill>
                <a:srgbClr val="FFFF00"/>
              </a:solidFill>
            </a:endParaRPr>
          </a:p>
        </p:txBody>
      </p:sp>
    </p:spTree>
    <p:extLst>
      <p:ext uri="{BB962C8B-B14F-4D97-AF65-F5344CB8AC3E}">
        <p14:creationId xmlns:p14="http://schemas.microsoft.com/office/powerpoint/2010/main" val="287026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6370975"/>
          </a:xfrm>
          <a:prstGeom prst="rect">
            <a:avLst/>
          </a:prstGeom>
          <a:noFill/>
        </p:spPr>
        <p:txBody>
          <a:bodyPr wrap="square" rtlCol="0">
            <a:spAutoFit/>
          </a:bodyPr>
          <a:lstStyle/>
          <a:p>
            <a:r>
              <a:rPr lang="en-US" sz="2400" dirty="0">
                <a:solidFill>
                  <a:srgbClr val="FFFF00"/>
                </a:solidFill>
              </a:rPr>
              <a:t>Valid and well-formed XML document with </a:t>
            </a:r>
            <a:r>
              <a:rPr lang="en-US" sz="2400" dirty="0" smtClean="0">
                <a:solidFill>
                  <a:srgbClr val="FFFF00"/>
                </a:solidFill>
              </a:rPr>
              <a:t>DTD:</a:t>
            </a:r>
          </a:p>
          <a:p>
            <a:r>
              <a:rPr lang="en-US" sz="2400" i="1" dirty="0"/>
              <a:t>employee.xml</a:t>
            </a:r>
            <a:endParaRPr lang="en-US" sz="2400" dirty="0" smtClean="0">
              <a:solidFill>
                <a:srgbClr val="FFFF00"/>
              </a:solidFill>
            </a:endParaRPr>
          </a:p>
          <a:p>
            <a:r>
              <a:rPr lang="en-US" sz="2400" b="1" dirty="0"/>
              <a:t>&lt;?xml</a:t>
            </a:r>
            <a:r>
              <a:rPr lang="en-US" sz="2400" dirty="0"/>
              <a:t> version="1.0"</a:t>
            </a:r>
            <a:r>
              <a:rPr lang="en-US" sz="2400" b="1" dirty="0"/>
              <a:t>?&gt;</a:t>
            </a:r>
            <a:r>
              <a:rPr lang="en-US" sz="2400" dirty="0"/>
              <a:t>  </a:t>
            </a:r>
          </a:p>
          <a:p>
            <a:r>
              <a:rPr lang="en-US" sz="2400" dirty="0"/>
              <a:t>&lt;!DOCTYPE employee SYSTEM "employee.dtd"</a:t>
            </a:r>
            <a:r>
              <a:rPr lang="en-US" sz="2400" b="1" dirty="0"/>
              <a:t>&gt;</a:t>
            </a:r>
            <a:r>
              <a:rPr lang="en-US" sz="2400" dirty="0"/>
              <a:t>  </a:t>
            </a:r>
          </a:p>
          <a:p>
            <a:r>
              <a:rPr lang="en-US" sz="2400" b="1" dirty="0"/>
              <a:t>&lt;employee&gt;</a:t>
            </a:r>
            <a:r>
              <a:rPr lang="en-US" sz="2400" dirty="0"/>
              <a:t>  </a:t>
            </a:r>
          </a:p>
          <a:p>
            <a:r>
              <a:rPr lang="en-US" sz="2400" dirty="0"/>
              <a:t>  </a:t>
            </a:r>
            <a:r>
              <a:rPr lang="en-US" sz="2400" b="1" dirty="0"/>
              <a:t>&lt;</a:t>
            </a:r>
            <a:r>
              <a:rPr lang="en-US" sz="2400" b="1" dirty="0" err="1"/>
              <a:t>firstname</a:t>
            </a:r>
            <a:r>
              <a:rPr lang="en-US" sz="2400" b="1" dirty="0"/>
              <a:t>&gt;</a:t>
            </a:r>
            <a:r>
              <a:rPr lang="en-US" sz="2400" dirty="0" err="1"/>
              <a:t>vimal</a:t>
            </a:r>
            <a:r>
              <a:rPr lang="en-US" sz="2400" b="1" dirty="0"/>
              <a:t>&lt;/</a:t>
            </a:r>
            <a:r>
              <a:rPr lang="en-US" sz="2400" b="1" dirty="0" err="1"/>
              <a:t>firstname</a:t>
            </a:r>
            <a:r>
              <a:rPr lang="en-US" sz="2400" b="1" dirty="0"/>
              <a:t>&gt;</a:t>
            </a:r>
            <a:r>
              <a:rPr lang="en-US" sz="2400" dirty="0"/>
              <a:t>  </a:t>
            </a:r>
          </a:p>
          <a:p>
            <a:r>
              <a:rPr lang="en-US" sz="2400" dirty="0"/>
              <a:t>  </a:t>
            </a:r>
            <a:r>
              <a:rPr lang="en-US" sz="2400" b="1" dirty="0"/>
              <a:t>&lt;</a:t>
            </a:r>
            <a:r>
              <a:rPr lang="en-US" sz="2400" b="1" dirty="0" err="1"/>
              <a:t>lastname</a:t>
            </a:r>
            <a:r>
              <a:rPr lang="en-US" sz="2400" b="1" dirty="0"/>
              <a:t>&gt;</a:t>
            </a:r>
            <a:r>
              <a:rPr lang="en-US" sz="2400" dirty="0" err="1"/>
              <a:t>jaiswal</a:t>
            </a:r>
            <a:r>
              <a:rPr lang="en-US" sz="2400" b="1" dirty="0"/>
              <a:t>&lt;/</a:t>
            </a:r>
            <a:r>
              <a:rPr lang="en-US" sz="2400" b="1" dirty="0" err="1"/>
              <a:t>lastname</a:t>
            </a:r>
            <a:r>
              <a:rPr lang="en-US" sz="2400" b="1" dirty="0"/>
              <a:t>&gt;</a:t>
            </a:r>
            <a:r>
              <a:rPr lang="en-US" sz="2400" dirty="0"/>
              <a:t>  </a:t>
            </a:r>
          </a:p>
          <a:p>
            <a:r>
              <a:rPr lang="en-US" sz="2400" dirty="0"/>
              <a:t>  </a:t>
            </a:r>
            <a:r>
              <a:rPr lang="en-US" sz="2400" b="1" dirty="0"/>
              <a:t>&lt;email&gt;</a:t>
            </a:r>
            <a:r>
              <a:rPr lang="en-US" sz="2400" dirty="0"/>
              <a:t>vimal@javatpoint.com</a:t>
            </a:r>
            <a:r>
              <a:rPr lang="en-US" sz="2400" b="1" dirty="0"/>
              <a:t>&lt;/email&gt;</a:t>
            </a:r>
            <a:r>
              <a:rPr lang="en-US" sz="2400" dirty="0"/>
              <a:t>  </a:t>
            </a:r>
          </a:p>
          <a:p>
            <a:r>
              <a:rPr lang="en-US" sz="2400" b="1" dirty="0"/>
              <a:t>&lt;/employee&gt;</a:t>
            </a:r>
            <a:r>
              <a:rPr lang="en-US" sz="2400" dirty="0"/>
              <a:t>  </a:t>
            </a:r>
            <a:endParaRPr lang="en-US" sz="2400" dirty="0" smtClean="0"/>
          </a:p>
          <a:p>
            <a:endParaRPr lang="en-US" sz="2400" dirty="0"/>
          </a:p>
          <a:p>
            <a:r>
              <a:rPr lang="en-US" sz="2400" dirty="0"/>
              <a:t>In the above example, the DOCTYPE declaration refers to an external DTD file. The content of the file is shown in below paragraph.</a:t>
            </a:r>
          </a:p>
          <a:p>
            <a:r>
              <a:rPr lang="en-US" sz="2400" i="1" dirty="0"/>
              <a:t>employee.dtd</a:t>
            </a:r>
          </a:p>
          <a:p>
            <a:endParaRPr lang="en-US" sz="2400" dirty="0"/>
          </a:p>
          <a:p>
            <a:endParaRPr lang="en-US" sz="2400" dirty="0">
              <a:solidFill>
                <a:srgbClr val="FFFF00"/>
              </a:solidFill>
            </a:endParaRPr>
          </a:p>
          <a:p>
            <a:endParaRPr lang="en-US" sz="2400" dirty="0">
              <a:solidFill>
                <a:srgbClr val="FFFF00"/>
              </a:solidFill>
            </a:endParaRPr>
          </a:p>
        </p:txBody>
      </p:sp>
    </p:spTree>
    <p:extLst>
      <p:ext uri="{BB962C8B-B14F-4D97-AF65-F5344CB8AC3E}">
        <p14:creationId xmlns:p14="http://schemas.microsoft.com/office/powerpoint/2010/main" val="22478204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5262979"/>
          </a:xfrm>
          <a:prstGeom prst="rect">
            <a:avLst/>
          </a:prstGeom>
          <a:noFill/>
        </p:spPr>
        <p:txBody>
          <a:bodyPr wrap="square" rtlCol="0">
            <a:spAutoFit/>
          </a:bodyPr>
          <a:lstStyle/>
          <a:p>
            <a:r>
              <a:rPr lang="en-US" sz="2400" dirty="0">
                <a:solidFill>
                  <a:srgbClr val="FFFF00"/>
                </a:solidFill>
              </a:rPr>
              <a:t>Valid and well-formed XML document with </a:t>
            </a:r>
            <a:r>
              <a:rPr lang="en-US" sz="2400" dirty="0" smtClean="0">
                <a:solidFill>
                  <a:srgbClr val="FFFF00"/>
                </a:solidFill>
              </a:rPr>
              <a:t>DTD:</a:t>
            </a:r>
            <a:endParaRPr lang="en-US" sz="2400" dirty="0">
              <a:solidFill>
                <a:srgbClr val="FFFF00"/>
              </a:solidFill>
            </a:endParaRPr>
          </a:p>
          <a:p>
            <a:r>
              <a:rPr lang="en-US" sz="2400" dirty="0" smtClean="0"/>
              <a:t>:&lt;!</a:t>
            </a:r>
            <a:r>
              <a:rPr lang="en-US" sz="2400" dirty="0"/>
              <a:t>ELEMENT employee (</a:t>
            </a:r>
            <a:r>
              <a:rPr lang="en-US" sz="2400" dirty="0" err="1"/>
              <a:t>firstname,lastname,email</a:t>
            </a:r>
            <a:r>
              <a:rPr lang="en-US" sz="2400" dirty="0"/>
              <a:t>)</a:t>
            </a:r>
            <a:r>
              <a:rPr lang="en-US" sz="2400" b="1" dirty="0"/>
              <a:t>&gt;</a:t>
            </a:r>
            <a:r>
              <a:rPr lang="en-US" sz="2400" dirty="0"/>
              <a:t>  </a:t>
            </a:r>
            <a:endParaRPr lang="en-US" sz="2400" dirty="0" smtClean="0"/>
          </a:p>
          <a:p>
            <a:r>
              <a:rPr lang="en-US" sz="2400" dirty="0" smtClean="0"/>
              <a:t>&lt;!ELEMENT </a:t>
            </a:r>
            <a:r>
              <a:rPr lang="en-US" sz="2400" dirty="0" err="1" smtClean="0"/>
              <a:t>firstname</a:t>
            </a:r>
            <a:r>
              <a:rPr lang="en-US" sz="2400" dirty="0" smtClean="0"/>
              <a:t> (#PCDATA)</a:t>
            </a:r>
            <a:r>
              <a:rPr lang="en-US" sz="2400" b="1" dirty="0" smtClean="0"/>
              <a:t>&gt;</a:t>
            </a:r>
            <a:r>
              <a:rPr lang="en-US" sz="2400" dirty="0" smtClean="0"/>
              <a:t>  </a:t>
            </a:r>
          </a:p>
          <a:p>
            <a:r>
              <a:rPr lang="en-US" sz="2400" dirty="0" smtClean="0"/>
              <a:t>&lt;!</a:t>
            </a:r>
            <a:r>
              <a:rPr lang="en-US" sz="2400" dirty="0"/>
              <a:t>ELEMENT </a:t>
            </a:r>
            <a:r>
              <a:rPr lang="en-US" sz="2400" dirty="0" err="1"/>
              <a:t>lastname</a:t>
            </a:r>
            <a:r>
              <a:rPr lang="en-US" sz="2400" dirty="0"/>
              <a:t> (#PCDATA)</a:t>
            </a:r>
            <a:r>
              <a:rPr lang="en-US" sz="2400" b="1" dirty="0"/>
              <a:t>&gt;</a:t>
            </a:r>
            <a:r>
              <a:rPr lang="en-US" sz="2400" dirty="0"/>
              <a:t>  </a:t>
            </a:r>
          </a:p>
          <a:p>
            <a:r>
              <a:rPr lang="en-US" sz="2400" dirty="0"/>
              <a:t>&lt;!ELEMENT email (#PCDATA)</a:t>
            </a:r>
            <a:r>
              <a:rPr lang="en-US" sz="2400" b="1" dirty="0"/>
              <a:t>&gt;</a:t>
            </a:r>
            <a:r>
              <a:rPr lang="en-US" sz="2400" dirty="0"/>
              <a:t>  </a:t>
            </a:r>
            <a:endParaRPr lang="en-US" sz="2400" dirty="0" smtClean="0"/>
          </a:p>
          <a:p>
            <a:endParaRPr lang="en-US" sz="2400" dirty="0"/>
          </a:p>
          <a:p>
            <a:r>
              <a:rPr lang="en-US" sz="2400" dirty="0">
                <a:solidFill>
                  <a:srgbClr val="FFFF00"/>
                </a:solidFill>
              </a:rPr>
              <a:t>Declaring </a:t>
            </a:r>
            <a:r>
              <a:rPr lang="en-US" sz="2400" dirty="0" smtClean="0">
                <a:solidFill>
                  <a:srgbClr val="FFFF00"/>
                </a:solidFill>
              </a:rPr>
              <a:t>Attributes:</a:t>
            </a:r>
            <a:endParaRPr lang="en-US" sz="2400" dirty="0">
              <a:solidFill>
                <a:srgbClr val="FFFF00"/>
              </a:solidFill>
            </a:endParaRPr>
          </a:p>
          <a:p>
            <a:r>
              <a:rPr lang="en-US" sz="2400" dirty="0"/>
              <a:t>An attribute declaration has the following syntax</a:t>
            </a:r>
            <a:r>
              <a:rPr lang="en-US" sz="2400" dirty="0" smtClean="0"/>
              <a:t>:</a:t>
            </a:r>
          </a:p>
          <a:p>
            <a:r>
              <a:rPr lang="en-US" sz="2400" dirty="0"/>
              <a:t>&lt;!ATTLIST element-name attribute-name attribute-type attribute-value&gt;</a:t>
            </a:r>
            <a:br>
              <a:rPr lang="en-US" sz="2400" dirty="0"/>
            </a:br>
            <a:r>
              <a:rPr lang="en-US" sz="2400" dirty="0" smtClean="0">
                <a:solidFill>
                  <a:srgbClr val="FFFF00"/>
                </a:solidFill>
              </a:rPr>
              <a:t>DTD </a:t>
            </a:r>
            <a:r>
              <a:rPr lang="en-US" sz="2400" dirty="0">
                <a:solidFill>
                  <a:srgbClr val="FFFF00"/>
                </a:solidFill>
              </a:rPr>
              <a:t>example:</a:t>
            </a:r>
            <a:r>
              <a:rPr lang="en-US" sz="2400" dirty="0"/>
              <a:t/>
            </a:r>
            <a:br>
              <a:rPr lang="en-US" sz="2400" dirty="0"/>
            </a:br>
            <a:r>
              <a:rPr lang="en-US" sz="2400" dirty="0" smtClean="0"/>
              <a:t>&lt;!</a:t>
            </a:r>
            <a:r>
              <a:rPr lang="en-US" sz="2400" dirty="0"/>
              <a:t>ATTLIST payment type CDATA "check"&gt;</a:t>
            </a:r>
            <a:br>
              <a:rPr lang="en-US" sz="2400" dirty="0"/>
            </a:br>
            <a:r>
              <a:rPr lang="en-US" sz="2400" dirty="0" smtClean="0"/>
              <a:t>XML </a:t>
            </a:r>
            <a:r>
              <a:rPr lang="en-US" sz="2400" dirty="0"/>
              <a:t>example:</a:t>
            </a:r>
            <a:br>
              <a:rPr lang="en-US" sz="2400" dirty="0"/>
            </a:br>
            <a:r>
              <a:rPr lang="en-US" sz="2400" dirty="0" smtClean="0"/>
              <a:t>&lt;</a:t>
            </a:r>
            <a:r>
              <a:rPr lang="en-US" sz="2400" dirty="0"/>
              <a:t>payment type="check" </a:t>
            </a:r>
            <a:r>
              <a:rPr lang="en-US" sz="2400" dirty="0" smtClean="0"/>
              <a:t>/&gt;</a:t>
            </a:r>
            <a:endParaRPr lang="en-US" sz="2400" dirty="0">
              <a:solidFill>
                <a:srgbClr val="FFFF00"/>
              </a:solidFill>
            </a:endParaRPr>
          </a:p>
        </p:txBody>
      </p:sp>
    </p:spTree>
    <p:extLst>
      <p:ext uri="{BB962C8B-B14F-4D97-AF65-F5344CB8AC3E}">
        <p14:creationId xmlns:p14="http://schemas.microsoft.com/office/powerpoint/2010/main" val="11366748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188640"/>
            <a:ext cx="8784976" cy="830997"/>
          </a:xfrm>
          <a:prstGeom prst="rect">
            <a:avLst/>
          </a:prstGeom>
          <a:noFill/>
        </p:spPr>
        <p:txBody>
          <a:bodyPr wrap="square" rtlCol="0">
            <a:spAutoFit/>
          </a:bodyPr>
          <a:lstStyle/>
          <a:p>
            <a:r>
              <a:rPr lang="en-US" sz="2400" dirty="0"/>
              <a:t>The </a:t>
            </a:r>
            <a:r>
              <a:rPr lang="en-US" sz="2400" b="1" dirty="0"/>
              <a:t>attribute-type</a:t>
            </a:r>
            <a:r>
              <a:rPr lang="en-US" sz="2400" dirty="0"/>
              <a:t> can be one of the following</a:t>
            </a:r>
            <a:r>
              <a:rPr lang="en-US" sz="2400" dirty="0" smtClean="0"/>
              <a:t>:</a:t>
            </a:r>
          </a:p>
          <a:p>
            <a:endParaRPr lang="en-US" sz="2400" dirty="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6081004"/>
              </p:ext>
            </p:extLst>
          </p:nvPr>
        </p:nvGraphicFramePr>
        <p:xfrm>
          <a:off x="179512" y="692696"/>
          <a:ext cx="8712968" cy="5864832"/>
        </p:xfrm>
        <a:graphic>
          <a:graphicData uri="http://schemas.openxmlformats.org/drawingml/2006/table">
            <a:tbl>
              <a:tblPr/>
              <a:tblGrid>
                <a:gridCol w="1550613"/>
                <a:gridCol w="7162355"/>
              </a:tblGrid>
              <a:tr h="308663">
                <a:tc>
                  <a:txBody>
                    <a:bodyPr/>
                    <a:lstStyle/>
                    <a:p>
                      <a:pPr fontAlgn="t"/>
                      <a:r>
                        <a:rPr lang="en-US" sz="1900" b="1" dirty="0" err="1">
                          <a:solidFill>
                            <a:srgbClr val="FFFF00"/>
                          </a:solidFill>
                          <a:effectLst/>
                        </a:rPr>
                        <a:t>ype</a:t>
                      </a:r>
                      <a:endParaRPr lang="en-US" sz="1900" b="1" dirty="0">
                        <a:solidFill>
                          <a:srgbClr val="FFFF00"/>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sz="1900" b="1" dirty="0">
                          <a:solidFill>
                            <a:srgbClr val="FFFF00"/>
                          </a:solidFill>
                          <a:effectLst/>
                        </a:rPr>
                        <a:t>Description</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509543">
                <a:tc>
                  <a:txBody>
                    <a:bodyPr/>
                    <a:lstStyle/>
                    <a:p>
                      <a:pPr fontAlgn="t"/>
                      <a:r>
                        <a:rPr lang="en-US" sz="1900" b="1" u="none" strike="noStrike" dirty="0">
                          <a:solidFill>
                            <a:schemeClr val="tx1"/>
                          </a:solidFill>
                          <a:effectLst/>
                          <a:hlinkClick r:id="rId2"/>
                        </a:rPr>
                        <a:t>CDATA</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dirty="0">
                          <a:solidFill>
                            <a:schemeClr val="tx1"/>
                          </a:solidFill>
                          <a:effectLst/>
                        </a:rPr>
                        <a:t>Character Data (text that doesn't contain markup)</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09543">
                <a:tc>
                  <a:txBody>
                    <a:bodyPr/>
                    <a:lstStyle/>
                    <a:p>
                      <a:pPr fontAlgn="t"/>
                      <a:r>
                        <a:rPr lang="en-US" sz="1900" b="1" u="none" strike="noStrike" dirty="0">
                          <a:solidFill>
                            <a:schemeClr val="tx1"/>
                          </a:solidFill>
                          <a:effectLst/>
                          <a:hlinkClick r:id="rId3"/>
                        </a:rPr>
                        <a:t>ENTITY</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dirty="0">
                          <a:solidFill>
                            <a:schemeClr val="tx1"/>
                          </a:solidFill>
                          <a:effectLst/>
                        </a:rPr>
                        <a:t>The name of an entity (which must be declared in the DTD)</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10422">
                <a:tc>
                  <a:txBody>
                    <a:bodyPr/>
                    <a:lstStyle/>
                    <a:p>
                      <a:pPr fontAlgn="t"/>
                      <a:r>
                        <a:rPr lang="en-US" sz="1900" b="1" u="none" strike="noStrike" dirty="0">
                          <a:solidFill>
                            <a:schemeClr val="tx1"/>
                          </a:solidFill>
                          <a:effectLst/>
                          <a:hlinkClick r:id="rId4"/>
                        </a:rPr>
                        <a:t>ENTITIES</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dirty="0">
                          <a:solidFill>
                            <a:schemeClr val="tx1"/>
                          </a:solidFill>
                          <a:effectLst/>
                        </a:rPr>
                        <a:t>A list of entity names, separated by whitespaces. (All entities must be declared in the DTD)</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09543">
                <a:tc>
                  <a:txBody>
                    <a:bodyPr/>
                    <a:lstStyle/>
                    <a:p>
                      <a:pPr fontAlgn="t"/>
                      <a:r>
                        <a:rPr lang="en-US" sz="1900" b="1" i="1" u="none" strike="noStrike" dirty="0">
                          <a:solidFill>
                            <a:schemeClr val="tx1"/>
                          </a:solidFill>
                          <a:effectLst/>
                          <a:hlinkClick r:id="rId5"/>
                        </a:rPr>
                        <a:t>Enumerated</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a:solidFill>
                            <a:schemeClr val="tx1"/>
                          </a:solidFill>
                          <a:effectLst/>
                        </a:rPr>
                        <a:t>A list of values. The value of the attribute must be one from this list.</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09543">
                <a:tc>
                  <a:txBody>
                    <a:bodyPr/>
                    <a:lstStyle/>
                    <a:p>
                      <a:pPr fontAlgn="t"/>
                      <a:r>
                        <a:rPr lang="en-US" sz="1900" b="1" u="none" strike="noStrike" dirty="0">
                          <a:solidFill>
                            <a:schemeClr val="tx1"/>
                          </a:solidFill>
                          <a:effectLst/>
                          <a:hlinkClick r:id="rId6"/>
                        </a:rPr>
                        <a:t>ID</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a:solidFill>
                            <a:schemeClr val="tx1"/>
                          </a:solidFill>
                          <a:effectLst/>
                        </a:rPr>
                        <a:t>A unique ID or name. Must be a valid XML name.</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09543">
                <a:tc>
                  <a:txBody>
                    <a:bodyPr/>
                    <a:lstStyle/>
                    <a:p>
                      <a:pPr fontAlgn="t"/>
                      <a:r>
                        <a:rPr lang="en-US" sz="1900" b="1" u="none" strike="noStrike" dirty="0">
                          <a:solidFill>
                            <a:schemeClr val="tx1"/>
                          </a:solidFill>
                          <a:effectLst/>
                          <a:hlinkClick r:id="rId7"/>
                        </a:rPr>
                        <a:t>IDREF</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a:solidFill>
                            <a:schemeClr val="tx1"/>
                          </a:solidFill>
                          <a:effectLst/>
                        </a:rPr>
                        <a:t>Represents the value of an ID attribute of another element.</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09543">
                <a:tc>
                  <a:txBody>
                    <a:bodyPr/>
                    <a:lstStyle/>
                    <a:p>
                      <a:pPr fontAlgn="t"/>
                      <a:r>
                        <a:rPr lang="en-US" sz="1900" b="1" u="none" strike="noStrike" dirty="0">
                          <a:solidFill>
                            <a:schemeClr val="tx1"/>
                          </a:solidFill>
                          <a:effectLst/>
                          <a:hlinkClick r:id="rId8"/>
                        </a:rPr>
                        <a:t>IDREFS</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a:solidFill>
                            <a:schemeClr val="tx1"/>
                          </a:solidFill>
                          <a:effectLst/>
                        </a:rPr>
                        <a:t>Represents multiple IDs of elements, separated by whitespace.</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8663">
                <a:tc>
                  <a:txBody>
                    <a:bodyPr/>
                    <a:lstStyle/>
                    <a:p>
                      <a:pPr fontAlgn="t"/>
                      <a:r>
                        <a:rPr lang="en-US" sz="1900" b="1" u="none" strike="noStrike" dirty="0">
                          <a:solidFill>
                            <a:schemeClr val="tx1"/>
                          </a:solidFill>
                          <a:effectLst/>
                          <a:hlinkClick r:id="rId9"/>
                        </a:rPr>
                        <a:t>NMTOKEN</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a:solidFill>
                            <a:schemeClr val="tx1"/>
                          </a:solidFill>
                          <a:effectLst/>
                        </a:rPr>
                        <a:t>A valid XML name.</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09543">
                <a:tc>
                  <a:txBody>
                    <a:bodyPr/>
                    <a:lstStyle/>
                    <a:p>
                      <a:pPr fontAlgn="t"/>
                      <a:r>
                        <a:rPr lang="en-US" sz="1900" b="1" u="none" strike="noStrike" dirty="0">
                          <a:solidFill>
                            <a:schemeClr val="tx1"/>
                          </a:solidFill>
                          <a:effectLst/>
                          <a:hlinkClick r:id="rId10"/>
                        </a:rPr>
                        <a:t>NMTOKENS</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a:solidFill>
                            <a:schemeClr val="tx1"/>
                          </a:solidFill>
                          <a:effectLst/>
                        </a:rPr>
                        <a:t>A list of valid XML names, separated by whitespace.</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09543">
                <a:tc>
                  <a:txBody>
                    <a:bodyPr/>
                    <a:lstStyle/>
                    <a:p>
                      <a:pPr fontAlgn="t"/>
                      <a:r>
                        <a:rPr lang="en-US" sz="1900" b="1" u="none" strike="noStrike" dirty="0">
                          <a:solidFill>
                            <a:schemeClr val="tx1"/>
                          </a:solidFill>
                          <a:effectLst/>
                          <a:hlinkClick r:id="rId11"/>
                        </a:rPr>
                        <a:t>NOTATION</a:t>
                      </a:r>
                      <a:endParaRPr lang="en-US" sz="1900" b="1" dirty="0">
                        <a:solidFill>
                          <a:schemeClr val="tx1"/>
                        </a:solidFill>
                        <a:effectLst/>
                      </a:endParaRP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900" b="1" dirty="0">
                          <a:solidFill>
                            <a:schemeClr val="tx1"/>
                          </a:solidFill>
                          <a:effectLst/>
                        </a:rPr>
                        <a:t>A notation name (which must be declared in the DTD).</a:t>
                      </a:r>
                    </a:p>
                  </a:txBody>
                  <a:tcPr marL="44974" marR="44974" marT="44974" marB="449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466608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6848029"/>
          </a:xfrm>
          <a:prstGeom prst="rect">
            <a:avLst/>
          </a:prstGeom>
          <a:noFill/>
        </p:spPr>
        <p:txBody>
          <a:bodyPr wrap="square" rtlCol="0">
            <a:spAutoFit/>
          </a:bodyPr>
          <a:lstStyle/>
          <a:p>
            <a:r>
              <a:rPr lang="en-US" sz="2300" b="1" dirty="0">
                <a:solidFill>
                  <a:srgbClr val="FFFF00"/>
                </a:solidFill>
              </a:rPr>
              <a:t>Ajax </a:t>
            </a:r>
            <a:r>
              <a:rPr lang="en-US" sz="2300" b="1" dirty="0" smtClean="0">
                <a:solidFill>
                  <a:srgbClr val="FFFF00"/>
                </a:solidFill>
              </a:rPr>
              <a:t>(Asynchronous </a:t>
            </a:r>
            <a:r>
              <a:rPr lang="en-US" sz="2300" b="1" dirty="0" err="1">
                <a:solidFill>
                  <a:srgbClr val="FFFF00"/>
                </a:solidFill>
              </a:rPr>
              <a:t>Javascript</a:t>
            </a:r>
            <a:r>
              <a:rPr lang="en-US" sz="2300" b="1" dirty="0">
                <a:solidFill>
                  <a:srgbClr val="FFFF00"/>
                </a:solidFill>
              </a:rPr>
              <a:t> and </a:t>
            </a:r>
            <a:r>
              <a:rPr lang="en-US" sz="2300" b="1" dirty="0" smtClean="0">
                <a:solidFill>
                  <a:srgbClr val="FFFF00"/>
                </a:solidFill>
              </a:rPr>
              <a:t>XML)</a:t>
            </a:r>
          </a:p>
          <a:p>
            <a:pPr marL="342900" indent="-342900">
              <a:buFontTx/>
              <a:buChar char="-"/>
            </a:pPr>
            <a:r>
              <a:rPr lang="en-US" sz="2300" dirty="0" smtClean="0"/>
              <a:t>It </a:t>
            </a:r>
            <a:r>
              <a:rPr lang="en-US" sz="2300" dirty="0"/>
              <a:t>is used to communicate with the server without refreshing the web page and thus increasing the user experience and better performance</a:t>
            </a:r>
            <a:r>
              <a:rPr lang="en-US" sz="2300" dirty="0" smtClean="0"/>
              <a:t>.</a:t>
            </a:r>
          </a:p>
          <a:p>
            <a:pPr marL="342900" indent="-342900">
              <a:buFontTx/>
              <a:buChar char="-"/>
            </a:pPr>
            <a:r>
              <a:rPr lang="en-US" sz="2300" b="1" dirty="0">
                <a:solidFill>
                  <a:srgbClr val="FFFF00"/>
                </a:solidFill>
              </a:rPr>
              <a:t>How does it work</a:t>
            </a:r>
            <a:r>
              <a:rPr lang="en-US" sz="2300" b="1" dirty="0" smtClean="0">
                <a:solidFill>
                  <a:srgbClr val="FFFF00"/>
                </a:solidFill>
              </a:rPr>
              <a:t>?</a:t>
            </a:r>
          </a:p>
          <a:p>
            <a:pPr marL="342900" indent="-342900">
              <a:buFontTx/>
              <a:buChar char="-"/>
            </a:pPr>
            <a:r>
              <a:rPr lang="en-US" sz="2400" dirty="0"/>
              <a:t>AJAX cannot work independently. It is used in combination with other technologies to create interactive webpages.</a:t>
            </a:r>
            <a:endParaRPr lang="en-US" sz="2300" dirty="0" smtClean="0"/>
          </a:p>
          <a:p>
            <a:pPr marL="342900" indent="-342900">
              <a:buFontTx/>
              <a:buChar char="-"/>
            </a:pPr>
            <a:r>
              <a:rPr lang="en-US" sz="2300" dirty="0"/>
              <a:t> There are two types of requests synchronous as well as asynchronous</a:t>
            </a:r>
            <a:r>
              <a:rPr lang="en-US" sz="2300" dirty="0" smtClean="0"/>
              <a:t>.</a:t>
            </a:r>
          </a:p>
          <a:p>
            <a:pPr marL="342900" indent="-342900">
              <a:buFontTx/>
              <a:buChar char="-"/>
            </a:pPr>
            <a:r>
              <a:rPr lang="en-US" sz="2300" dirty="0" smtClean="0"/>
              <a:t> </a:t>
            </a:r>
            <a:r>
              <a:rPr lang="en-US" sz="2300" dirty="0"/>
              <a:t>Synchronous requests are the one which follows sequentially </a:t>
            </a:r>
            <a:r>
              <a:rPr lang="en-US" sz="2300" dirty="0" err="1"/>
              <a:t>i.e</a:t>
            </a:r>
            <a:r>
              <a:rPr lang="en-US" sz="2300" dirty="0"/>
              <a:t> if one process is going on and in the same time another process wants to be executed, it will not be allowed that means the only one process at a time will be executed</a:t>
            </a:r>
            <a:r>
              <a:rPr lang="en-US" sz="2300" dirty="0" smtClean="0"/>
              <a:t>.</a:t>
            </a:r>
          </a:p>
          <a:p>
            <a:pPr marL="342900" indent="-342900">
              <a:buFontTx/>
              <a:buChar char="-"/>
            </a:pPr>
            <a:r>
              <a:rPr lang="en-US" sz="2300" dirty="0" smtClean="0"/>
              <a:t> </a:t>
            </a:r>
            <a:r>
              <a:rPr lang="en-US" sz="2300" dirty="0"/>
              <a:t>This is not good because in this type most of the time CPU remains idle such as during I/O operation in the process which are the order of magnitude slower than the CPU processing the instructions. </a:t>
            </a:r>
            <a:endParaRPr lang="en-US" sz="2300" dirty="0" smtClean="0"/>
          </a:p>
          <a:p>
            <a:pPr marL="342900" indent="-342900">
              <a:buFontTx/>
              <a:buChar char="-"/>
            </a:pPr>
            <a:r>
              <a:rPr lang="en-US" sz="2300" dirty="0" smtClean="0"/>
              <a:t>Thus </a:t>
            </a:r>
            <a:r>
              <a:rPr lang="en-US" sz="2300" dirty="0"/>
              <a:t>to make the full utilization of the CPU and other resources use asynchronous </a:t>
            </a:r>
            <a:r>
              <a:rPr lang="en-US" sz="2300" dirty="0" smtClean="0"/>
              <a:t>calls.</a:t>
            </a:r>
            <a:endParaRPr lang="en-US" sz="2300" dirty="0">
              <a:solidFill>
                <a:srgbClr val="FFFF00"/>
              </a:solidFill>
            </a:endParaRPr>
          </a:p>
        </p:txBody>
      </p:sp>
    </p:spTree>
    <p:extLst>
      <p:ext uri="{BB962C8B-B14F-4D97-AF65-F5344CB8AC3E}">
        <p14:creationId xmlns:p14="http://schemas.microsoft.com/office/powerpoint/2010/main" val="633124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3416320"/>
          </a:xfrm>
          <a:prstGeom prst="rect">
            <a:avLst/>
          </a:prstGeom>
          <a:noFill/>
        </p:spPr>
        <p:txBody>
          <a:bodyPr wrap="square" rtlCol="0">
            <a:spAutoFit/>
          </a:bodyPr>
          <a:lstStyle/>
          <a:p>
            <a:r>
              <a:rPr lang="en-US" sz="2400" dirty="0">
                <a:solidFill>
                  <a:srgbClr val="FFFF00"/>
                </a:solidFill>
              </a:rPr>
              <a:t>AJAX is Based on Open </a:t>
            </a:r>
            <a:r>
              <a:rPr lang="en-US" sz="2400" dirty="0" smtClean="0">
                <a:solidFill>
                  <a:srgbClr val="FFFF00"/>
                </a:solidFill>
              </a:rPr>
              <a:t>Standards:</a:t>
            </a:r>
            <a:endParaRPr lang="en-US" sz="2400" dirty="0">
              <a:solidFill>
                <a:srgbClr val="FFFF00"/>
              </a:solidFill>
            </a:endParaRPr>
          </a:p>
          <a:p>
            <a:r>
              <a:rPr lang="en-US" sz="2400" dirty="0" smtClean="0"/>
              <a:t>AJAX </a:t>
            </a:r>
            <a:r>
              <a:rPr lang="en-US" sz="2400" dirty="0"/>
              <a:t>is based on the following open standards −</a:t>
            </a:r>
          </a:p>
          <a:p>
            <a:pPr marL="457200" indent="-457200">
              <a:buFont typeface="+mj-lt"/>
              <a:buAutoNum type="arabicPeriod"/>
            </a:pPr>
            <a:r>
              <a:rPr lang="en-US" sz="2400" dirty="0"/>
              <a:t>Browser-based presentation using HTML and Cascading Style Sheets (CSS).</a:t>
            </a:r>
          </a:p>
          <a:p>
            <a:pPr marL="457200" indent="-457200">
              <a:buFont typeface="+mj-lt"/>
              <a:buAutoNum type="arabicPeriod"/>
            </a:pPr>
            <a:r>
              <a:rPr lang="en-US" sz="2400" dirty="0"/>
              <a:t>Data is stored in XML format and fetched from the server.</a:t>
            </a:r>
          </a:p>
          <a:p>
            <a:pPr marL="457200" indent="-457200">
              <a:buFont typeface="+mj-lt"/>
              <a:buAutoNum type="arabicPeriod"/>
            </a:pPr>
            <a:r>
              <a:rPr lang="en-US" sz="2400" dirty="0"/>
              <a:t>Behind-the-scenes data fetches using </a:t>
            </a:r>
            <a:r>
              <a:rPr lang="en-US" sz="2400" dirty="0" err="1"/>
              <a:t>XMLHttpRequest</a:t>
            </a:r>
            <a:r>
              <a:rPr lang="en-US" sz="2400" dirty="0"/>
              <a:t> objects in the browser.</a:t>
            </a:r>
          </a:p>
          <a:p>
            <a:pPr marL="457200" indent="-457200">
              <a:buFont typeface="+mj-lt"/>
              <a:buAutoNum type="arabicPeriod"/>
            </a:pPr>
            <a:r>
              <a:rPr lang="en-US" sz="2400" dirty="0"/>
              <a:t>JavaScript to make everything happen</a:t>
            </a:r>
          </a:p>
          <a:p>
            <a:endParaRPr lang="en-US" sz="2400" dirty="0">
              <a:solidFill>
                <a:srgbClr val="FFFF00"/>
              </a:solidFill>
            </a:endParaRPr>
          </a:p>
        </p:txBody>
      </p:sp>
    </p:spTree>
    <p:extLst>
      <p:ext uri="{BB962C8B-B14F-4D97-AF65-F5344CB8AC3E}">
        <p14:creationId xmlns:p14="http://schemas.microsoft.com/office/powerpoint/2010/main" val="27241825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4524315"/>
          </a:xfrm>
          <a:prstGeom prst="rect">
            <a:avLst/>
          </a:prstGeom>
          <a:noFill/>
        </p:spPr>
        <p:txBody>
          <a:bodyPr wrap="square" rtlCol="0">
            <a:spAutoFit/>
          </a:bodyPr>
          <a:lstStyle/>
          <a:p>
            <a:r>
              <a:rPr lang="en-US" sz="2400" dirty="0">
                <a:solidFill>
                  <a:srgbClr val="FFFF00"/>
                </a:solidFill>
              </a:rPr>
              <a:t>AJAX </a:t>
            </a:r>
            <a:r>
              <a:rPr lang="en-US" sz="2400" dirty="0" smtClean="0">
                <a:solidFill>
                  <a:srgbClr val="FFFF00"/>
                </a:solidFill>
              </a:rPr>
              <a:t>Example:</a:t>
            </a:r>
            <a:endParaRPr lang="en-US" sz="2400" dirty="0">
              <a:solidFill>
                <a:srgbClr val="FFFF00"/>
              </a:solidFill>
            </a:endParaRPr>
          </a:p>
          <a:p>
            <a:r>
              <a:rPr lang="en-US" sz="2400" dirty="0"/>
              <a:t>&lt;!DOCTYPE html&gt;</a:t>
            </a:r>
            <a:br>
              <a:rPr lang="en-US" sz="2400" dirty="0"/>
            </a:br>
            <a:r>
              <a:rPr lang="en-US" sz="2400" dirty="0"/>
              <a:t>&lt;html&gt;</a:t>
            </a:r>
            <a:br>
              <a:rPr lang="en-US" sz="2400" dirty="0"/>
            </a:br>
            <a:r>
              <a:rPr lang="en-US" sz="2400" dirty="0"/>
              <a:t>&lt;body&gt;</a:t>
            </a:r>
            <a:br>
              <a:rPr lang="en-US" sz="2400" dirty="0"/>
            </a:br>
            <a:r>
              <a:rPr lang="en-US" sz="2400" dirty="0" smtClean="0"/>
              <a:t>&lt;</a:t>
            </a:r>
            <a:r>
              <a:rPr lang="en-US" sz="2400" dirty="0"/>
              <a:t>div id="demo"&gt;</a:t>
            </a:r>
            <a:br>
              <a:rPr lang="en-US" sz="2400" dirty="0"/>
            </a:br>
            <a:r>
              <a:rPr lang="en-US" sz="2400" dirty="0"/>
              <a:t>  &lt;h2&gt;Let AJAX change this text&lt;/h2&gt;</a:t>
            </a:r>
            <a:br>
              <a:rPr lang="en-US" sz="2400" dirty="0"/>
            </a:br>
            <a:r>
              <a:rPr lang="en-US" sz="2400" dirty="0"/>
              <a:t>  &lt;button type="button" </a:t>
            </a:r>
            <a:r>
              <a:rPr lang="en-US" sz="2400" dirty="0" err="1"/>
              <a:t>onclick</a:t>
            </a:r>
            <a:r>
              <a:rPr lang="en-US" sz="2400" dirty="0"/>
              <a:t>="</a:t>
            </a:r>
            <a:r>
              <a:rPr lang="en-US" sz="2400" dirty="0" err="1"/>
              <a:t>loadDoc</a:t>
            </a:r>
            <a:r>
              <a:rPr lang="en-US" sz="2400" dirty="0"/>
              <a:t>()"&gt;Change Content&lt;/button&gt;</a:t>
            </a:r>
            <a:br>
              <a:rPr lang="en-US" sz="2400" dirty="0"/>
            </a:br>
            <a:r>
              <a:rPr lang="en-US" sz="2400" dirty="0"/>
              <a:t>&lt;/div&gt;</a:t>
            </a:r>
            <a:br>
              <a:rPr lang="en-US" sz="2400" dirty="0"/>
            </a:br>
            <a:r>
              <a:rPr lang="en-US" sz="2400" dirty="0" smtClean="0"/>
              <a:t>&lt;/</a:t>
            </a:r>
            <a:r>
              <a:rPr lang="en-US" sz="2400" dirty="0"/>
              <a:t>body&gt;</a:t>
            </a:r>
            <a:br>
              <a:rPr lang="en-US" sz="2400" dirty="0"/>
            </a:br>
            <a:r>
              <a:rPr lang="en-US" sz="2400" dirty="0"/>
              <a:t>&lt;/html</a:t>
            </a:r>
            <a:r>
              <a:rPr lang="en-US" sz="2400" dirty="0" smtClean="0"/>
              <a:t>&gt;</a:t>
            </a:r>
          </a:p>
          <a:p>
            <a:endParaRPr lang="en-US" sz="2400" dirty="0">
              <a:solidFill>
                <a:srgbClr val="FFFF00"/>
              </a:solidFill>
            </a:endParaRPr>
          </a:p>
        </p:txBody>
      </p:sp>
    </p:spTree>
    <p:extLst>
      <p:ext uri="{BB962C8B-B14F-4D97-AF65-F5344CB8AC3E}">
        <p14:creationId xmlns:p14="http://schemas.microsoft.com/office/powerpoint/2010/main" val="1944783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440746"/>
            <a:ext cx="8784976" cy="6001643"/>
          </a:xfrm>
          <a:prstGeom prst="rect">
            <a:avLst/>
          </a:prstGeom>
          <a:noFill/>
        </p:spPr>
        <p:txBody>
          <a:bodyPr wrap="square" rtlCol="0">
            <a:spAutoFit/>
          </a:bodyPr>
          <a:lstStyle/>
          <a:p>
            <a:r>
              <a:rPr lang="en-US" sz="2400" b="1" dirty="0">
                <a:solidFill>
                  <a:srgbClr val="FFFF00"/>
                </a:solidFill>
              </a:rPr>
              <a:t>How AJAX </a:t>
            </a:r>
            <a:r>
              <a:rPr lang="en-US" sz="2400" b="1" dirty="0" smtClean="0">
                <a:solidFill>
                  <a:srgbClr val="FFFF00"/>
                </a:solidFill>
              </a:rPr>
              <a:t>Works:</a:t>
            </a:r>
            <a:endParaRPr lang="en-US" sz="2400" b="1"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70345"/>
            <a:ext cx="8693145" cy="5210983"/>
          </a:xfrm>
          <a:prstGeom prst="rect">
            <a:avLst/>
          </a:prstGeom>
        </p:spPr>
      </p:pic>
    </p:spTree>
    <p:extLst>
      <p:ext uri="{BB962C8B-B14F-4D97-AF65-F5344CB8AC3E}">
        <p14:creationId xmlns:p14="http://schemas.microsoft.com/office/powerpoint/2010/main" val="2873497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678478"/>
          </a:xfrm>
          <a:prstGeom prst="rect">
            <a:avLst/>
          </a:prstGeom>
          <a:noFill/>
        </p:spPr>
        <p:txBody>
          <a:bodyPr wrap="square" rtlCol="0">
            <a:spAutoFit/>
          </a:bodyPr>
          <a:lstStyle/>
          <a:p>
            <a:pPr fontAlgn="base"/>
            <a:r>
              <a:rPr lang="en-US" sz="2100" b="1" dirty="0">
                <a:solidFill>
                  <a:srgbClr val="FFFF00"/>
                </a:solidFill>
              </a:rPr>
              <a:t>1. Client</a:t>
            </a:r>
            <a:endParaRPr lang="en-US" sz="2100" dirty="0">
              <a:solidFill>
                <a:srgbClr val="FFFF00"/>
              </a:solidFill>
            </a:endParaRPr>
          </a:p>
          <a:p>
            <a:pPr fontAlgn="base"/>
            <a:r>
              <a:rPr lang="en-US" sz="2100" dirty="0"/>
              <a:t>The </a:t>
            </a:r>
            <a:r>
              <a:rPr lang="en-US" sz="2100" dirty="0" smtClean="0"/>
              <a:t>client </a:t>
            </a:r>
            <a:r>
              <a:rPr lang="en-US" sz="2100" dirty="0"/>
              <a:t>is primarily working as a medium who is sending out HTTP requests over to the web server and again processing the response it gets back from the server</a:t>
            </a:r>
          </a:p>
          <a:p>
            <a:pPr fontAlgn="base"/>
            <a:r>
              <a:rPr lang="en-US" sz="2100" b="1" dirty="0" smtClean="0">
                <a:solidFill>
                  <a:srgbClr val="FFFF00"/>
                </a:solidFill>
              </a:rPr>
              <a:t>2</a:t>
            </a:r>
            <a:r>
              <a:rPr lang="en-US" sz="2100" b="1" dirty="0">
                <a:solidFill>
                  <a:srgbClr val="FFFF00"/>
                </a:solidFill>
              </a:rPr>
              <a:t>. Web Server</a:t>
            </a:r>
            <a:endParaRPr lang="en-US" sz="2100" dirty="0">
              <a:solidFill>
                <a:srgbClr val="FFFF00"/>
              </a:solidFill>
            </a:endParaRPr>
          </a:p>
          <a:p>
            <a:pPr fontAlgn="base"/>
            <a:r>
              <a:rPr lang="en-US" sz="2100" dirty="0"/>
              <a:t>Primary job of a web server is to process the requests and responses that a user sends over time and maintain how a web user would be able to access the files that has been hosted over the server. </a:t>
            </a:r>
            <a:endParaRPr lang="en-US" sz="2100" dirty="0" smtClean="0"/>
          </a:p>
          <a:p>
            <a:pPr fontAlgn="base"/>
            <a:r>
              <a:rPr lang="en-US" sz="2100" dirty="0"/>
              <a:t>There are precisely two types of webservers:</a:t>
            </a:r>
          </a:p>
          <a:p>
            <a:pPr marL="457200" indent="-457200" fontAlgn="base">
              <a:buFont typeface="+mj-lt"/>
              <a:buAutoNum type="arabicPeriod"/>
            </a:pPr>
            <a:r>
              <a:rPr lang="en-US" sz="2100" dirty="0"/>
              <a:t>Static web </a:t>
            </a:r>
            <a:r>
              <a:rPr lang="en-US" sz="2100" dirty="0" smtClean="0"/>
              <a:t>server 	 2. Dynamic </a:t>
            </a:r>
            <a:r>
              <a:rPr lang="en-US" sz="2100" dirty="0"/>
              <a:t>web </a:t>
            </a:r>
            <a:r>
              <a:rPr lang="en-US" sz="2100" dirty="0" smtClean="0"/>
              <a:t>server</a:t>
            </a:r>
          </a:p>
          <a:p>
            <a:pPr fontAlgn="base"/>
            <a:r>
              <a:rPr lang="en-US" sz="2100" b="1" dirty="0">
                <a:solidFill>
                  <a:srgbClr val="FFFF00"/>
                </a:solidFill>
              </a:rPr>
              <a:t>3. Web Container</a:t>
            </a:r>
            <a:endParaRPr lang="en-US" sz="2100" dirty="0">
              <a:solidFill>
                <a:srgbClr val="FFFF00"/>
              </a:solidFill>
            </a:endParaRPr>
          </a:p>
          <a:p>
            <a:pPr fontAlgn="base"/>
            <a:r>
              <a:rPr lang="en-US" sz="2100" dirty="0"/>
              <a:t>Web container is another typical component in servlet architecture which is responsible for communicating with the servlets. Two prime tasks of a web container are:</a:t>
            </a:r>
          </a:p>
          <a:p>
            <a:pPr fontAlgn="base"/>
            <a:r>
              <a:rPr lang="en-US" sz="2100" dirty="0"/>
              <a:t> Managing the servlet lifecycle</a:t>
            </a:r>
          </a:p>
          <a:p>
            <a:pPr fontAlgn="base"/>
            <a:r>
              <a:rPr lang="en-US" sz="2100" dirty="0"/>
              <a:t> URL mapping</a:t>
            </a:r>
          </a:p>
          <a:p>
            <a:endParaRPr lang="en-US" sz="2700" dirty="0"/>
          </a:p>
        </p:txBody>
      </p:sp>
    </p:spTree>
    <p:extLst>
      <p:ext uri="{BB962C8B-B14F-4D97-AF65-F5344CB8AC3E}">
        <p14:creationId xmlns:p14="http://schemas.microsoft.com/office/powerpoint/2010/main" val="22787078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251520" y="332656"/>
            <a:ext cx="8784976" cy="10433625"/>
          </a:xfrm>
          <a:prstGeom prst="rect">
            <a:avLst/>
          </a:prstGeom>
          <a:noFill/>
        </p:spPr>
        <p:txBody>
          <a:bodyPr wrap="square" rtlCol="0">
            <a:spAutoFit/>
          </a:bodyPr>
          <a:lstStyle/>
          <a:p>
            <a:r>
              <a:rPr lang="en-US" sz="2400" b="1" dirty="0">
                <a:solidFill>
                  <a:srgbClr val="FFFF00"/>
                </a:solidFill>
              </a:rPr>
              <a:t>How AJAX </a:t>
            </a:r>
            <a:r>
              <a:rPr lang="en-US" sz="2400" b="1" dirty="0" smtClean="0">
                <a:solidFill>
                  <a:srgbClr val="FFFF00"/>
                </a:solidFill>
              </a:rPr>
              <a:t>Works:</a:t>
            </a:r>
          </a:p>
          <a:p>
            <a:r>
              <a:rPr lang="en-US" sz="2400" dirty="0"/>
              <a:t>AJAX comprises the following technologies:</a:t>
            </a:r>
          </a:p>
          <a:p>
            <a:r>
              <a:rPr lang="en-US" sz="2400" b="1" dirty="0"/>
              <a:t>XHTML and </a:t>
            </a:r>
            <a:r>
              <a:rPr lang="en-US" sz="2400" b="1" dirty="0">
                <a:hlinkClick r:id="rId2"/>
              </a:rPr>
              <a:t>CSS</a:t>
            </a:r>
            <a:r>
              <a:rPr lang="en-US" sz="2400" dirty="0"/>
              <a:t> – for presenting the information.</a:t>
            </a:r>
          </a:p>
          <a:p>
            <a:r>
              <a:rPr lang="en-US" sz="2400" b="1" dirty="0"/>
              <a:t>The Document Object Model (DOM)</a:t>
            </a:r>
            <a:r>
              <a:rPr lang="en-US" sz="2400" dirty="0"/>
              <a:t> – for the dynamic display data and its interaction.</a:t>
            </a:r>
          </a:p>
          <a:p>
            <a:r>
              <a:rPr lang="en-US" sz="2400" b="1" dirty="0"/>
              <a:t>XML, </a:t>
            </a:r>
            <a:r>
              <a:rPr lang="en-US" sz="2400" b="1" dirty="0">
                <a:hlinkClick r:id="rId3"/>
              </a:rPr>
              <a:t>HTML</a:t>
            </a:r>
            <a:r>
              <a:rPr lang="en-US" sz="2400" b="1" dirty="0"/>
              <a:t>, and XSLT</a:t>
            </a:r>
            <a:r>
              <a:rPr lang="en-US" sz="2400" dirty="0"/>
              <a:t> – for data interchange and manipulation. However, many developers have replaced XML with </a:t>
            </a:r>
            <a:r>
              <a:rPr lang="en-US" sz="2400" b="1" dirty="0"/>
              <a:t>JSON</a:t>
            </a:r>
            <a:r>
              <a:rPr lang="en-US" sz="2400" dirty="0"/>
              <a:t> since it originated from JavaScript.</a:t>
            </a:r>
          </a:p>
          <a:p>
            <a:r>
              <a:rPr lang="en-US" sz="2400" b="1" dirty="0" err="1"/>
              <a:t>XMLHttpRequest</a:t>
            </a:r>
            <a:r>
              <a:rPr lang="en-US" sz="2400" b="1" dirty="0"/>
              <a:t> object</a:t>
            </a:r>
            <a:r>
              <a:rPr lang="en-US" sz="2400" dirty="0"/>
              <a:t> – allows asynchronous communication with the web server.</a:t>
            </a:r>
          </a:p>
          <a:p>
            <a:r>
              <a:rPr lang="en-US" sz="2400" b="1" dirty="0"/>
              <a:t>JavaScript </a:t>
            </a:r>
            <a:r>
              <a:rPr lang="en-US" sz="2400" dirty="0"/>
              <a:t>– the </a:t>
            </a:r>
            <a:r>
              <a:rPr lang="en-US" sz="2400" b="1" dirty="0">
                <a:hlinkClick r:id="rId4"/>
              </a:rPr>
              <a:t>programming language</a:t>
            </a:r>
            <a:r>
              <a:rPr lang="en-US" sz="2400" dirty="0"/>
              <a:t> that links all these web technologies.</a:t>
            </a:r>
          </a:p>
          <a:p>
            <a:endParaRPr lang="en-US" sz="2400" b="1"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a:solidFill>
                <a:srgbClr val="FFFF00"/>
              </a:solidFill>
            </a:endParaRPr>
          </a:p>
        </p:txBody>
      </p:sp>
    </p:spTree>
    <p:extLst>
      <p:ext uri="{BB962C8B-B14F-4D97-AF65-F5344CB8AC3E}">
        <p14:creationId xmlns:p14="http://schemas.microsoft.com/office/powerpoint/2010/main" val="12152525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251520" y="116632"/>
            <a:ext cx="8784976" cy="6740307"/>
          </a:xfrm>
          <a:prstGeom prst="rect">
            <a:avLst/>
          </a:prstGeom>
          <a:noFill/>
        </p:spPr>
        <p:txBody>
          <a:bodyPr wrap="square" rtlCol="0">
            <a:spAutoFit/>
          </a:bodyPr>
          <a:lstStyle/>
          <a:p>
            <a:r>
              <a:rPr lang="en-US" sz="2400" b="1" dirty="0">
                <a:solidFill>
                  <a:srgbClr val="FFFF00"/>
                </a:solidFill>
              </a:rPr>
              <a:t>How AJAX </a:t>
            </a:r>
            <a:r>
              <a:rPr lang="en-US" sz="2400" b="1" dirty="0" smtClean="0">
                <a:solidFill>
                  <a:srgbClr val="FFFF00"/>
                </a:solidFill>
              </a:rPr>
              <a:t>Works: </a:t>
            </a:r>
            <a:r>
              <a:rPr lang="en-US" sz="2400" b="1" dirty="0" smtClean="0"/>
              <a:t>Comparison </a:t>
            </a:r>
            <a:r>
              <a:rPr lang="en-US" sz="2400" b="1" dirty="0"/>
              <a:t>table</a:t>
            </a:r>
            <a:r>
              <a:rPr lang="en-US" sz="2400" dirty="0" smtClean="0"/>
              <a:t>:</a:t>
            </a:r>
          </a:p>
          <a:p>
            <a:endParaRPr lang="en-US" sz="2400" dirty="0" smtClean="0"/>
          </a:p>
          <a:p>
            <a:endParaRPr lang="en-US" sz="2400" b="1"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69313239"/>
              </p:ext>
            </p:extLst>
          </p:nvPr>
        </p:nvGraphicFramePr>
        <p:xfrm>
          <a:off x="251517" y="548678"/>
          <a:ext cx="8352932" cy="6048673"/>
        </p:xfrm>
        <a:graphic>
          <a:graphicData uri="http://schemas.openxmlformats.org/drawingml/2006/table">
            <a:tbl>
              <a:tblPr firstRow="1" firstCol="1" bandRow="1">
                <a:tableStyleId>{5C22544A-7EE6-4342-B048-85BDC9FD1C3A}</a:tableStyleId>
              </a:tblPr>
              <a:tblGrid>
                <a:gridCol w="4176466"/>
                <a:gridCol w="4176466"/>
              </a:tblGrid>
              <a:tr h="419694">
                <a:tc>
                  <a:txBody>
                    <a:bodyPr/>
                    <a:lstStyle/>
                    <a:p>
                      <a:pPr marL="0" marR="0">
                        <a:lnSpc>
                          <a:spcPct val="107000"/>
                        </a:lnSpc>
                        <a:spcBef>
                          <a:spcPts val="0"/>
                        </a:spcBef>
                        <a:spcAft>
                          <a:spcPts val="0"/>
                        </a:spcAft>
                      </a:pPr>
                      <a:r>
                        <a:rPr lang="en-US" sz="1600" dirty="0">
                          <a:effectLst/>
                        </a:rPr>
                        <a:t>Conventional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tc>
                <a:tc>
                  <a:txBody>
                    <a:bodyPr/>
                    <a:lstStyle/>
                    <a:p>
                      <a:pPr marL="0" marR="0">
                        <a:lnSpc>
                          <a:spcPct val="107000"/>
                        </a:lnSpc>
                        <a:spcBef>
                          <a:spcPts val="0"/>
                        </a:spcBef>
                        <a:spcAft>
                          <a:spcPts val="0"/>
                        </a:spcAft>
                      </a:pPr>
                      <a:r>
                        <a:rPr lang="en-US" sz="1600">
                          <a:effectLst/>
                        </a:rPr>
                        <a:t>AJAX model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tc>
              </a:tr>
              <a:tr h="984009">
                <a:tc>
                  <a:txBody>
                    <a:bodyPr/>
                    <a:lstStyle/>
                    <a:p>
                      <a:pPr marL="0" marR="0">
                        <a:lnSpc>
                          <a:spcPct val="107000"/>
                        </a:lnSpc>
                        <a:spcBef>
                          <a:spcPts val="0"/>
                        </a:spcBef>
                        <a:spcAft>
                          <a:spcPts val="0"/>
                        </a:spcAft>
                      </a:pPr>
                      <a:r>
                        <a:rPr lang="en-US" sz="1600" dirty="0">
                          <a:effectLst/>
                        </a:rPr>
                        <a:t>The browser sends an HTTP request to the server.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c>
                  <a:txBody>
                    <a:bodyPr/>
                    <a:lstStyle/>
                    <a:p>
                      <a:pPr marL="0" marR="0">
                        <a:lnSpc>
                          <a:spcPct val="107000"/>
                        </a:lnSpc>
                        <a:spcBef>
                          <a:spcPts val="0"/>
                        </a:spcBef>
                        <a:spcAft>
                          <a:spcPts val="0"/>
                        </a:spcAft>
                      </a:pPr>
                      <a:r>
                        <a:rPr lang="en-US" sz="1600" dirty="0">
                          <a:effectLst/>
                        </a:rPr>
                        <a:t>The browser creates a JavaScript call, which then creates a new </a:t>
                      </a:r>
                      <a:r>
                        <a:rPr lang="en-US" sz="1600" dirty="0" err="1">
                          <a:effectLst/>
                        </a:rPr>
                        <a:t>XMLHttpRequest</a:t>
                      </a:r>
                      <a:r>
                        <a:rPr lang="en-US" sz="1600" dirty="0">
                          <a:effectLst/>
                        </a:rPr>
                        <a:t>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r>
              <a:tr h="984009">
                <a:tc>
                  <a:txBody>
                    <a:bodyPr/>
                    <a:lstStyle/>
                    <a:p>
                      <a:pPr marL="0" marR="0">
                        <a:lnSpc>
                          <a:spcPct val="107000"/>
                        </a:lnSpc>
                        <a:spcBef>
                          <a:spcPts val="0"/>
                        </a:spcBef>
                        <a:spcAft>
                          <a:spcPts val="0"/>
                        </a:spcAft>
                      </a:pPr>
                      <a:r>
                        <a:rPr lang="en-US" sz="1600" dirty="0">
                          <a:effectLst/>
                        </a:rPr>
                        <a:t>The web server receives and processes the request.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c>
                  <a:txBody>
                    <a:bodyPr/>
                    <a:lstStyle/>
                    <a:p>
                      <a:pPr marL="0" marR="0">
                        <a:lnSpc>
                          <a:spcPct val="107000"/>
                        </a:lnSpc>
                        <a:spcBef>
                          <a:spcPts val="0"/>
                        </a:spcBef>
                        <a:spcAft>
                          <a:spcPts val="0"/>
                        </a:spcAft>
                      </a:pPr>
                      <a:r>
                        <a:rPr lang="en-US" sz="1600" dirty="0">
                          <a:effectLst/>
                        </a:rPr>
                        <a:t>The new </a:t>
                      </a:r>
                      <a:r>
                        <a:rPr lang="en-US" sz="1600" dirty="0" err="1">
                          <a:effectLst/>
                        </a:rPr>
                        <a:t>XMLHttpRequest</a:t>
                      </a:r>
                      <a:r>
                        <a:rPr lang="en-US" sz="1600" dirty="0">
                          <a:effectLst/>
                        </a:rPr>
                        <a:t> object transfers data between the browser and the web server in an XML format.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r>
              <a:tr h="1548323">
                <a:tc>
                  <a:txBody>
                    <a:bodyPr/>
                    <a:lstStyle/>
                    <a:p>
                      <a:pPr marL="0" marR="0">
                        <a:lnSpc>
                          <a:spcPct val="107000"/>
                        </a:lnSpc>
                        <a:spcBef>
                          <a:spcPts val="0"/>
                        </a:spcBef>
                        <a:spcAft>
                          <a:spcPts val="0"/>
                        </a:spcAft>
                      </a:pPr>
                      <a:r>
                        <a:rPr lang="en-US" sz="1600">
                          <a:effectLst/>
                        </a:rPr>
                        <a:t>The web server sends the requested data to the browser.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c>
                  <a:txBody>
                    <a:bodyPr/>
                    <a:lstStyle/>
                    <a:p>
                      <a:pPr marL="0" marR="0">
                        <a:lnSpc>
                          <a:spcPct val="107000"/>
                        </a:lnSpc>
                        <a:spcBef>
                          <a:spcPts val="0"/>
                        </a:spcBef>
                        <a:spcAft>
                          <a:spcPts val="0"/>
                        </a:spcAft>
                      </a:pPr>
                      <a:r>
                        <a:rPr lang="en-US" sz="1600" dirty="0">
                          <a:effectLst/>
                        </a:rPr>
                        <a:t>The </a:t>
                      </a:r>
                      <a:r>
                        <a:rPr lang="en-US" sz="1600" dirty="0" err="1">
                          <a:effectLst/>
                        </a:rPr>
                        <a:t>XMLHttpRequest</a:t>
                      </a:r>
                      <a:r>
                        <a:rPr lang="en-US" sz="1600" dirty="0">
                          <a:effectLst/>
                        </a:rPr>
                        <a:t> object sends a request for the updated page data to the web server. Subsequently, the latter processes the request and sends it back to the browser.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r>
              <a:tr h="2112638">
                <a:tc>
                  <a:txBody>
                    <a:bodyPr/>
                    <a:lstStyle/>
                    <a:p>
                      <a:pPr marL="0" marR="0">
                        <a:lnSpc>
                          <a:spcPct val="107000"/>
                        </a:lnSpc>
                        <a:spcBef>
                          <a:spcPts val="0"/>
                        </a:spcBef>
                        <a:spcAft>
                          <a:spcPts val="0"/>
                        </a:spcAft>
                      </a:pPr>
                      <a:r>
                        <a:rPr lang="en-US" sz="1600">
                          <a:effectLst/>
                        </a:rPr>
                        <a:t>The browser receives the data from the server and reloads it as an HTML page.</a:t>
                      </a:r>
                      <a:br>
                        <a:rPr lang="en-US" sz="1600">
                          <a:effectLst/>
                        </a:rPr>
                      </a:br>
                      <a:r>
                        <a:rPr lang="en-US" sz="1600">
                          <a:effectLst/>
                        </a:rPr>
                        <a:t/>
                      </a:r>
                      <a:br>
                        <a:rPr lang="en-US" sz="1600">
                          <a:effectLst/>
                        </a:rPr>
                      </a:br>
                      <a:r>
                        <a:rPr lang="en-US" sz="1600">
                          <a:effectLst/>
                        </a:rPr>
                        <a:t>Users have to wait until it finishes loading. Therefore, the conventional model increases the load on the server and is more time-consuming.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c>
                  <a:txBody>
                    <a:bodyPr/>
                    <a:lstStyle/>
                    <a:p>
                      <a:pPr marL="0" marR="0">
                        <a:lnSpc>
                          <a:spcPct val="107000"/>
                        </a:lnSpc>
                        <a:spcBef>
                          <a:spcPts val="0"/>
                        </a:spcBef>
                        <a:spcAft>
                          <a:spcPts val="0"/>
                        </a:spcAft>
                      </a:pPr>
                      <a:r>
                        <a:rPr lang="en-US" sz="1600" dirty="0">
                          <a:effectLst/>
                        </a:rPr>
                        <a:t>The browser uses JavaScript to process the response and displays the updated content directly on the HTML page without reloading.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4" marR="63584" marT="63584" marB="79480" anchor="ctr">
                    <a:solidFill>
                      <a:schemeClr val="tx1">
                        <a:lumMod val="50000"/>
                      </a:schemeClr>
                    </a:solidFill>
                  </a:tcPr>
                </a:tc>
              </a:tr>
            </a:tbl>
          </a:graphicData>
        </a:graphic>
      </p:graphicFrame>
    </p:spTree>
    <p:extLst>
      <p:ext uri="{BB962C8B-B14F-4D97-AF65-F5344CB8AC3E}">
        <p14:creationId xmlns:p14="http://schemas.microsoft.com/office/powerpoint/2010/main" val="42808176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251520" y="116632"/>
            <a:ext cx="8784976" cy="10064294"/>
          </a:xfrm>
          <a:prstGeom prst="rect">
            <a:avLst/>
          </a:prstGeom>
          <a:noFill/>
        </p:spPr>
        <p:txBody>
          <a:bodyPr wrap="square" rtlCol="0">
            <a:spAutoFit/>
          </a:bodyPr>
          <a:lstStyle/>
          <a:p>
            <a:r>
              <a:rPr lang="en-US" sz="2400" b="1" dirty="0">
                <a:solidFill>
                  <a:srgbClr val="FFFF00"/>
                </a:solidFill>
              </a:rPr>
              <a:t>How AJAX </a:t>
            </a:r>
            <a:r>
              <a:rPr lang="en-US" sz="2400" b="1" dirty="0" smtClean="0">
                <a:solidFill>
                  <a:srgbClr val="FFFF00"/>
                </a:solidFill>
              </a:rPr>
              <a:t>Works: </a:t>
            </a:r>
            <a:endParaRPr lang="en-US" sz="2400" b="1" dirty="0"/>
          </a:p>
          <a:p>
            <a:r>
              <a:rPr lang="en-US" sz="2400" dirty="0" smtClean="0"/>
              <a:t> </a:t>
            </a:r>
            <a:r>
              <a:rPr lang="en-US" sz="2400" dirty="0"/>
              <a:t>An event occurs in a web page (the page is loaded, a button is clicked)</a:t>
            </a:r>
          </a:p>
          <a:p>
            <a:r>
              <a:rPr lang="en-US" sz="2400" dirty="0"/>
              <a:t>2. An </a:t>
            </a:r>
            <a:r>
              <a:rPr lang="en-US" sz="2400" dirty="0" err="1"/>
              <a:t>XMLHttpRequest</a:t>
            </a:r>
            <a:r>
              <a:rPr lang="en-US" sz="2400" dirty="0"/>
              <a:t> object is created by JavaScript</a:t>
            </a:r>
          </a:p>
          <a:p>
            <a:r>
              <a:rPr lang="en-US" sz="2400" dirty="0"/>
              <a:t>3. The </a:t>
            </a:r>
            <a:r>
              <a:rPr lang="en-US" sz="2400" dirty="0" err="1"/>
              <a:t>XMLHttpRequest</a:t>
            </a:r>
            <a:r>
              <a:rPr lang="en-US" sz="2400" dirty="0"/>
              <a:t> object sends a request to a web server</a:t>
            </a:r>
          </a:p>
          <a:p>
            <a:r>
              <a:rPr lang="en-US" sz="2400" dirty="0"/>
              <a:t>4. The server processes the request</a:t>
            </a:r>
          </a:p>
          <a:p>
            <a:r>
              <a:rPr lang="en-US" sz="2400" dirty="0"/>
              <a:t>5. The server sends a response back to the web page</a:t>
            </a:r>
          </a:p>
          <a:p>
            <a:r>
              <a:rPr lang="en-US" sz="2400" dirty="0"/>
              <a:t>6. The response is read by JavaScript</a:t>
            </a:r>
          </a:p>
          <a:p>
            <a:r>
              <a:rPr lang="en-US" sz="2400" dirty="0"/>
              <a:t>7. Proper action (like page update) is performed by JavaScript</a:t>
            </a:r>
          </a:p>
          <a:p>
            <a:endParaRPr lang="en-US" sz="2400" dirty="0" smtClean="0"/>
          </a:p>
          <a:p>
            <a:endParaRPr lang="en-US" sz="2400" dirty="0" smtClean="0"/>
          </a:p>
          <a:p>
            <a:endParaRPr lang="en-US" sz="2400" b="1"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a:solidFill>
                <a:srgbClr val="FFFF00"/>
              </a:solidFill>
            </a:endParaRPr>
          </a:p>
        </p:txBody>
      </p:sp>
    </p:spTree>
    <p:extLst>
      <p:ext uri="{BB962C8B-B14F-4D97-AF65-F5344CB8AC3E}">
        <p14:creationId xmlns:p14="http://schemas.microsoft.com/office/powerpoint/2010/main" val="1311938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533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260648"/>
            <a:ext cx="8429684" cy="5632311"/>
          </a:xfrm>
          <a:prstGeom prst="rect">
            <a:avLst/>
          </a:prstGeom>
          <a:noFill/>
        </p:spPr>
        <p:txBody>
          <a:bodyPr wrap="square" rtlCol="0">
            <a:spAutoFit/>
          </a:bodyPr>
          <a:lstStyle/>
          <a:p>
            <a:pPr fontAlgn="base"/>
            <a:r>
              <a:rPr lang="en-US" sz="2000" b="1" dirty="0"/>
              <a:t>How does a Servlet Request flow?</a:t>
            </a:r>
          </a:p>
          <a:p>
            <a:pPr fontAlgn="base"/>
            <a:r>
              <a:rPr lang="en-US" sz="2000" dirty="0"/>
              <a:t>Every servlet should override the following 3 methods namely:</a:t>
            </a:r>
          </a:p>
          <a:p>
            <a:pPr fontAlgn="base"/>
            <a:r>
              <a:rPr lang="en-US" sz="2000" dirty="0" err="1"/>
              <a:t>init</a:t>
            </a:r>
            <a:r>
              <a:rPr lang="en-US" sz="2000" dirty="0"/>
              <a:t>()</a:t>
            </a:r>
          </a:p>
          <a:p>
            <a:pPr fontAlgn="base"/>
            <a:r>
              <a:rPr lang="en-US" sz="2000" dirty="0"/>
              <a:t>service()</a:t>
            </a:r>
          </a:p>
          <a:p>
            <a:pPr fontAlgn="base"/>
            <a:r>
              <a:rPr lang="en-US" sz="2000" dirty="0"/>
              <a:t>destroy</a:t>
            </a:r>
            <a:r>
              <a:rPr lang="en-US" sz="2000" dirty="0" smtClean="0"/>
              <a:t>()</a:t>
            </a:r>
          </a:p>
          <a:p>
            <a:pPr fontAlgn="base"/>
            <a:r>
              <a:rPr lang="en-US" sz="2000" dirty="0"/>
              <a:t>F</a:t>
            </a:r>
            <a:r>
              <a:rPr lang="en-US" sz="2000" dirty="0" smtClean="0"/>
              <a:t>ollowing </a:t>
            </a:r>
            <a:r>
              <a:rPr lang="en-US" sz="2000" dirty="0"/>
              <a:t>are the steps in which a request flows through a servlet which can be observed in the architecture diagram:</a:t>
            </a:r>
          </a:p>
          <a:p>
            <a:pPr fontAlgn="base"/>
            <a:r>
              <a:rPr lang="en-US" sz="2000" dirty="0" smtClean="0"/>
              <a:t>1) The </a:t>
            </a:r>
            <a:r>
              <a:rPr lang="en-US" sz="2000" dirty="0"/>
              <a:t>client sends over a request.</a:t>
            </a:r>
          </a:p>
          <a:p>
            <a:pPr fontAlgn="base"/>
            <a:r>
              <a:rPr lang="en-US" sz="2000" dirty="0" smtClean="0"/>
              <a:t>2) The </a:t>
            </a:r>
            <a:r>
              <a:rPr lang="en-US" sz="2000" dirty="0"/>
              <a:t>request is accepted by the web server and forwarded to the web container.</a:t>
            </a:r>
          </a:p>
          <a:p>
            <a:pPr fontAlgn="base"/>
            <a:r>
              <a:rPr lang="en-US" sz="2000" dirty="0" smtClean="0"/>
              <a:t>3) In </a:t>
            </a:r>
            <a:r>
              <a:rPr lang="en-US" sz="2000" dirty="0"/>
              <a:t>order to obtain the servlet’s address, the web container traces </a:t>
            </a:r>
            <a:r>
              <a:rPr lang="en-US" sz="2000" i="1" dirty="0"/>
              <a:t>web.xml</a:t>
            </a:r>
            <a:r>
              <a:rPr lang="en-US" sz="2000" dirty="0"/>
              <a:t> file corresponding to the request </a:t>
            </a:r>
            <a:r>
              <a:rPr lang="en-US" sz="2000" i="1" dirty="0"/>
              <a:t>URL pattern.</a:t>
            </a:r>
            <a:endParaRPr lang="en-US" sz="2000" dirty="0"/>
          </a:p>
          <a:p>
            <a:pPr fontAlgn="base"/>
            <a:r>
              <a:rPr lang="en-US" sz="2000" dirty="0" smtClean="0"/>
              <a:t>4) By </a:t>
            </a:r>
            <a:r>
              <a:rPr lang="en-US" sz="2000" dirty="0"/>
              <a:t>the time above process takes place, the servlet should have been instantiated and initialized. If the servlet has not been instantiated and </a:t>
            </a:r>
            <a:r>
              <a:rPr lang="en-US" sz="2000" dirty="0" smtClean="0"/>
              <a:t>Initialized,</a:t>
            </a:r>
          </a:p>
          <a:p>
            <a:pPr fontAlgn="base"/>
            <a:r>
              <a:rPr lang="en-US" sz="2000" dirty="0"/>
              <a:t> </a:t>
            </a:r>
            <a:r>
              <a:rPr lang="en-US" sz="2000" i="1" dirty="0" err="1"/>
              <a:t>init</a:t>
            </a:r>
            <a:r>
              <a:rPr lang="en-US" sz="2000" i="1" dirty="0"/>
              <a:t>()</a:t>
            </a:r>
            <a:r>
              <a:rPr lang="en-US" sz="2000" dirty="0"/>
              <a:t> method is invoked to serve the purpose.</a:t>
            </a:r>
          </a:p>
          <a:p>
            <a:pPr fontAlgn="base"/>
            <a:r>
              <a:rPr lang="en-US" sz="2000" dirty="0" smtClean="0"/>
              <a:t>5) By </a:t>
            </a:r>
            <a:r>
              <a:rPr lang="en-US" sz="2000" dirty="0"/>
              <a:t>passing </a:t>
            </a:r>
            <a:r>
              <a:rPr lang="en-US" sz="2000" i="1" dirty="0" err="1"/>
              <a:t>ServletRequest</a:t>
            </a:r>
            <a:r>
              <a:rPr lang="en-US" sz="2000" dirty="0"/>
              <a:t> and </a:t>
            </a:r>
            <a:r>
              <a:rPr lang="en-US" sz="2000" i="1" dirty="0"/>
              <a:t>Response object</a:t>
            </a:r>
            <a:r>
              <a:rPr lang="en-US" sz="2000" dirty="0"/>
              <a:t>, </a:t>
            </a:r>
            <a:r>
              <a:rPr lang="en-US" sz="2000" i="1" dirty="0"/>
              <a:t>public</a:t>
            </a:r>
            <a:r>
              <a:rPr lang="en-US" sz="2000" dirty="0"/>
              <a:t> </a:t>
            </a:r>
            <a:r>
              <a:rPr lang="en-US" sz="2000" i="1" dirty="0"/>
              <a:t>service()</a:t>
            </a:r>
            <a:r>
              <a:rPr lang="en-US" sz="2000" dirty="0"/>
              <a:t> method is called by the container</a:t>
            </a:r>
            <a:r>
              <a:rPr lang="en-US" sz="2000" dirty="0" smtClean="0"/>
              <a:t>.</a:t>
            </a:r>
            <a:endParaRPr lang="en-US" sz="2000" dirty="0"/>
          </a:p>
        </p:txBody>
      </p:sp>
    </p:spTree>
    <p:extLst>
      <p:ext uri="{BB962C8B-B14F-4D97-AF65-F5344CB8AC3E}">
        <p14:creationId xmlns:p14="http://schemas.microsoft.com/office/powerpoint/2010/main" val="3872533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3739485"/>
          </a:xfrm>
          <a:prstGeom prst="rect">
            <a:avLst/>
          </a:prstGeom>
          <a:noFill/>
        </p:spPr>
        <p:txBody>
          <a:bodyPr wrap="square" rtlCol="0">
            <a:spAutoFit/>
          </a:bodyPr>
          <a:lstStyle/>
          <a:p>
            <a:pPr fontAlgn="base"/>
            <a:r>
              <a:rPr lang="en-US" sz="2100" dirty="0"/>
              <a:t>6) In the next step, the </a:t>
            </a:r>
            <a:r>
              <a:rPr lang="en-US" sz="2100" i="1" dirty="0" err="1"/>
              <a:t>ServletRequest</a:t>
            </a:r>
            <a:r>
              <a:rPr lang="en-US" sz="2100" dirty="0"/>
              <a:t> and </a:t>
            </a:r>
            <a:r>
              <a:rPr lang="en-US" sz="2100" i="1" dirty="0" err="1"/>
              <a:t>ServletResponse</a:t>
            </a:r>
            <a:r>
              <a:rPr lang="en-US" sz="2100" dirty="0"/>
              <a:t> objects are type-casted to </a:t>
            </a:r>
            <a:r>
              <a:rPr lang="en-US" sz="2100" i="1" dirty="0" err="1"/>
              <a:t>HttpServletRequest</a:t>
            </a:r>
            <a:r>
              <a:rPr lang="en-US" sz="2100" dirty="0"/>
              <a:t> and </a:t>
            </a:r>
            <a:r>
              <a:rPr lang="en-US" sz="2100" i="1" dirty="0" err="1"/>
              <a:t>HttpServletResponse</a:t>
            </a:r>
            <a:r>
              <a:rPr lang="en-US" sz="2100" dirty="0"/>
              <a:t> objects by the </a:t>
            </a:r>
            <a:r>
              <a:rPr lang="en-US" sz="2100" i="1" dirty="0"/>
              <a:t>public service()</a:t>
            </a:r>
            <a:r>
              <a:rPr lang="en-US" sz="2100" dirty="0"/>
              <a:t> method.</a:t>
            </a:r>
          </a:p>
          <a:p>
            <a:pPr fontAlgn="base"/>
            <a:r>
              <a:rPr lang="en-US" sz="2100" dirty="0" smtClean="0"/>
              <a:t>7)Now</a:t>
            </a:r>
            <a:r>
              <a:rPr lang="en-US" sz="2100" dirty="0"/>
              <a:t> </a:t>
            </a:r>
            <a:r>
              <a:rPr lang="en-US" sz="2100" i="1" dirty="0"/>
              <a:t>protected service()</a:t>
            </a:r>
            <a:r>
              <a:rPr lang="en-US" sz="2100" dirty="0"/>
              <a:t> method is called by the </a:t>
            </a:r>
            <a:r>
              <a:rPr lang="en-US" sz="2100" i="1" dirty="0"/>
              <a:t>public service() </a:t>
            </a:r>
            <a:r>
              <a:rPr lang="en-US" sz="2100" dirty="0"/>
              <a:t>method.</a:t>
            </a:r>
          </a:p>
          <a:p>
            <a:pPr fontAlgn="base"/>
            <a:r>
              <a:rPr lang="en-US" sz="2100" dirty="0" smtClean="0"/>
              <a:t>8)The</a:t>
            </a:r>
            <a:r>
              <a:rPr lang="en-US" sz="2100" dirty="0"/>
              <a:t> </a:t>
            </a:r>
            <a:r>
              <a:rPr lang="en-US" sz="2100" i="1" dirty="0"/>
              <a:t>protected service()</a:t>
            </a:r>
            <a:r>
              <a:rPr lang="en-US" sz="2100" dirty="0"/>
              <a:t> method dispatches the request to the correct handler method based on the type of request.</a:t>
            </a:r>
          </a:p>
          <a:p>
            <a:pPr fontAlgn="base"/>
            <a:r>
              <a:rPr lang="en-US" sz="2100" dirty="0" smtClean="0"/>
              <a:t>9)When </a:t>
            </a:r>
            <a:r>
              <a:rPr lang="en-US" sz="2100" dirty="0"/>
              <a:t>servlet container shuts down, it unloads all the servlets and calls </a:t>
            </a:r>
            <a:r>
              <a:rPr lang="en-US" sz="2100" i="1" dirty="0"/>
              <a:t>destroy()</a:t>
            </a:r>
            <a:r>
              <a:rPr lang="en-US" sz="2100" dirty="0"/>
              <a:t> method for each initialized servlets</a:t>
            </a:r>
            <a:r>
              <a:rPr lang="en-US" sz="2100" dirty="0" smtClean="0"/>
              <a:t>.</a:t>
            </a:r>
          </a:p>
          <a:p>
            <a:pPr fontAlgn="base"/>
            <a:endParaRPr lang="en-US" sz="2400" dirty="0"/>
          </a:p>
          <a:p>
            <a:pPr fontAlgn="base"/>
            <a:endParaRPr lang="en-US" sz="2400" dirty="0"/>
          </a:p>
        </p:txBody>
      </p:sp>
    </p:spTree>
    <p:extLst>
      <p:ext uri="{BB962C8B-B14F-4D97-AF65-F5344CB8AC3E}">
        <p14:creationId xmlns:p14="http://schemas.microsoft.com/office/powerpoint/2010/main" val="794705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822214" cy="6324808"/>
          </a:xfrm>
          <a:prstGeom prst="rect">
            <a:avLst/>
          </a:prstGeom>
          <a:noFill/>
        </p:spPr>
        <p:txBody>
          <a:bodyPr wrap="square" rtlCol="0">
            <a:spAutoFit/>
          </a:bodyPr>
          <a:lstStyle/>
          <a:p>
            <a:r>
              <a:rPr lang="en-US" sz="2400" dirty="0">
                <a:solidFill>
                  <a:srgbClr val="FFFF00"/>
                </a:solidFill>
              </a:rPr>
              <a:t>Life Cycle of a </a:t>
            </a:r>
            <a:r>
              <a:rPr lang="en-US" sz="2400" dirty="0" smtClean="0">
                <a:solidFill>
                  <a:srgbClr val="FFFF00"/>
                </a:solidFill>
              </a:rPr>
              <a:t>Servlet:</a:t>
            </a:r>
            <a:endParaRPr lang="en-US" sz="2400" dirty="0">
              <a:solidFill>
                <a:srgbClr val="FFFF00"/>
              </a:solidFill>
            </a:endParaRPr>
          </a:p>
          <a:p>
            <a:r>
              <a:rPr lang="en-US" sz="2100" dirty="0" smtClean="0"/>
              <a:t>The </a:t>
            </a:r>
            <a:r>
              <a:rPr lang="en-US" sz="2100" dirty="0"/>
              <a:t>web container maintains the life cycle of a servlet instance. Let's see the life cycle of the </a:t>
            </a:r>
            <a:r>
              <a:rPr lang="en-US" sz="2100" dirty="0" smtClean="0"/>
              <a:t>servlet.</a:t>
            </a:r>
          </a:p>
          <a:p>
            <a:pPr marL="457200" indent="-457200">
              <a:buFont typeface="+mj-lt"/>
              <a:buAutoNum type="arabicPeriod"/>
            </a:pPr>
            <a:r>
              <a:rPr lang="en-US" sz="2100" dirty="0"/>
              <a:t>Servlet class is loaded.</a:t>
            </a:r>
          </a:p>
          <a:p>
            <a:pPr marL="457200" indent="-457200">
              <a:buFont typeface="+mj-lt"/>
              <a:buAutoNum type="arabicPeriod"/>
            </a:pPr>
            <a:r>
              <a:rPr lang="en-US" sz="2100" dirty="0"/>
              <a:t>Servlet instance is created.</a:t>
            </a:r>
          </a:p>
          <a:p>
            <a:pPr marL="457200" indent="-457200">
              <a:buFont typeface="+mj-lt"/>
              <a:buAutoNum type="arabicPeriod"/>
            </a:pPr>
            <a:r>
              <a:rPr lang="en-US" sz="2100" dirty="0" err="1"/>
              <a:t>init</a:t>
            </a:r>
            <a:r>
              <a:rPr lang="en-US" sz="2100" dirty="0"/>
              <a:t> method is invoked.</a:t>
            </a:r>
          </a:p>
          <a:p>
            <a:pPr marL="457200" indent="-457200">
              <a:buFont typeface="+mj-lt"/>
              <a:buAutoNum type="arabicPeriod"/>
            </a:pPr>
            <a:r>
              <a:rPr lang="en-US" sz="2100" dirty="0"/>
              <a:t>service method is invoked.</a:t>
            </a:r>
          </a:p>
          <a:p>
            <a:pPr marL="457200" indent="-457200">
              <a:buFont typeface="+mj-lt"/>
              <a:buAutoNum type="arabicPeriod"/>
            </a:pPr>
            <a:r>
              <a:rPr lang="en-US" sz="2100" dirty="0"/>
              <a:t>destroy method is invoked</a:t>
            </a:r>
            <a:r>
              <a:rPr lang="en-US" sz="2100" dirty="0" smtClean="0"/>
              <a:t>.</a:t>
            </a:r>
          </a:p>
          <a:p>
            <a:endParaRPr lang="en-US" sz="2100" dirty="0" smtClean="0"/>
          </a:p>
          <a:p>
            <a:endParaRPr lang="en-US" sz="2100" dirty="0"/>
          </a:p>
          <a:p>
            <a:endParaRPr lang="en-US" sz="2100" dirty="0" smtClean="0"/>
          </a:p>
          <a:p>
            <a:endParaRPr lang="en-US" sz="2100" dirty="0"/>
          </a:p>
          <a:p>
            <a:endParaRPr lang="en-US" sz="2100" dirty="0" smtClean="0"/>
          </a:p>
          <a:p>
            <a:endParaRPr lang="en-US" sz="2100" dirty="0" smtClean="0"/>
          </a:p>
          <a:p>
            <a:endParaRPr lang="en-US" dirty="0" smtClean="0">
              <a:solidFill>
                <a:srgbClr val="FFFF00"/>
              </a:solidFill>
            </a:endParaRPr>
          </a:p>
          <a:p>
            <a:endParaRPr lang="en-US" dirty="0">
              <a:solidFill>
                <a:srgbClr val="FFFF00"/>
              </a:solidFill>
            </a:endParaRPr>
          </a:p>
          <a:p>
            <a:endParaRPr lang="en-US" dirty="0">
              <a:solidFill>
                <a:srgbClr val="FFFF00"/>
              </a:solidFill>
            </a:endParaRPr>
          </a:p>
          <a:p>
            <a:pPr algn="ctr"/>
            <a:r>
              <a:rPr lang="en-US" dirty="0" smtClean="0">
                <a:solidFill>
                  <a:srgbClr val="FFFF00"/>
                </a:solidFill>
              </a:rPr>
              <a:t>			       </a:t>
            </a:r>
          </a:p>
          <a:p>
            <a:pPr algn="ctr"/>
            <a:endParaRPr lang="en-US" dirty="0">
              <a:solidFill>
                <a:srgbClr val="FFFF00"/>
              </a:solidFill>
            </a:endParaRPr>
          </a:p>
          <a:p>
            <a:pPr algn="ctr"/>
            <a:r>
              <a:rPr lang="en-US" dirty="0" smtClean="0">
                <a:solidFill>
                  <a:srgbClr val="FFFF00"/>
                </a:solidFill>
              </a:rPr>
              <a:t>                                                       There </a:t>
            </a:r>
            <a:r>
              <a:rPr lang="en-US" dirty="0">
                <a:solidFill>
                  <a:srgbClr val="FFFF00"/>
                </a:solidFill>
              </a:rPr>
              <a:t>are three states of a servlet: new, ready and </a:t>
            </a:r>
            <a:r>
              <a:rPr lang="en-US" dirty="0" smtClean="0">
                <a:solidFill>
                  <a:srgbClr val="FFFF00"/>
                </a:solidFill>
              </a:rPr>
              <a:t>end</a:t>
            </a:r>
            <a:endParaRPr lang="en-US" sz="27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159" y="1268760"/>
            <a:ext cx="4857313" cy="4968552"/>
          </a:xfrm>
          <a:prstGeom prst="rect">
            <a:avLst/>
          </a:prstGeom>
        </p:spPr>
      </p:pic>
    </p:spTree>
    <p:extLst>
      <p:ext uri="{BB962C8B-B14F-4D97-AF65-F5344CB8AC3E}">
        <p14:creationId xmlns:p14="http://schemas.microsoft.com/office/powerpoint/2010/main" val="2169147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681</TotalTime>
  <Words>3021</Words>
  <Application>Microsoft Office PowerPoint</Application>
  <PresentationFormat>On-screen Show (4:3)</PresentationFormat>
  <Paragraphs>752</Paragraphs>
  <Slides>62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Calibri</vt:lpstr>
      <vt:lpstr>Consolas</vt:lpstr>
      <vt:lpstr>Constantia</vt:lpstr>
      <vt:lpstr>inter-regular</vt:lpstr>
      <vt:lpstr>Roboto</vt:lpstr>
      <vt:lpstr>Times New Roman</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a</cp:lastModifiedBy>
  <cp:revision>364</cp:revision>
  <dcterms:created xsi:type="dcterms:W3CDTF">2023-02-27T05:58:18Z</dcterms:created>
  <dcterms:modified xsi:type="dcterms:W3CDTF">2023-05-30T04:50:52Z</dcterms:modified>
</cp:coreProperties>
</file>