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2" r:id="rId4"/>
    <p:sldId id="261"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8" r:id="rId18"/>
    <p:sldId id="274" r:id="rId19"/>
    <p:sldId id="277" r:id="rId20"/>
    <p:sldId id="276" r:id="rId21"/>
    <p:sldId id="275" r:id="rId22"/>
    <p:sldId id="281" r:id="rId23"/>
    <p:sldId id="280" r:id="rId24"/>
    <p:sldId id="279" r:id="rId25"/>
    <p:sldId id="282" r:id="rId26"/>
    <p:sldId id="283" r:id="rId27"/>
    <p:sldId id="286" r:id="rId28"/>
    <p:sldId id="285" r:id="rId29"/>
    <p:sldId id="284" r:id="rId30"/>
    <p:sldId id="288" r:id="rId31"/>
    <p:sldId id="289" r:id="rId32"/>
    <p:sldId id="287" r:id="rId33"/>
    <p:sldId id="291" r:id="rId34"/>
    <p:sldId id="293" r:id="rId35"/>
    <p:sldId id="292" r:id="rId36"/>
    <p:sldId id="290" r:id="rId37"/>
    <p:sldId id="294" r:id="rId38"/>
    <p:sldId id="295" r:id="rId39"/>
    <p:sldId id="296" r:id="rId40"/>
    <p:sldId id="297" r:id="rId41"/>
    <p:sldId id="298" r:id="rId42"/>
    <p:sldId id="301" r:id="rId43"/>
    <p:sldId id="300" r:id="rId44"/>
    <p:sldId id="302" r:id="rId45"/>
    <p:sldId id="299" r:id="rId46"/>
    <p:sldId id="303" r:id="rId47"/>
    <p:sldId id="304" r:id="rId48"/>
    <p:sldId id="307" r:id="rId49"/>
    <p:sldId id="306" r:id="rId50"/>
    <p:sldId id="305" r:id="rId51"/>
    <p:sldId id="311" r:id="rId52"/>
    <p:sldId id="308" r:id="rId53"/>
    <p:sldId id="310" r:id="rId54"/>
    <p:sldId id="313" r:id="rId55"/>
    <p:sldId id="309" r:id="rId56"/>
    <p:sldId id="312" r:id="rId57"/>
    <p:sldId id="315" r:id="rId58"/>
    <p:sldId id="314" r:id="rId59"/>
    <p:sldId id="316" r:id="rId60"/>
    <p:sldId id="319" r:id="rId61"/>
    <p:sldId id="318" r:id="rId62"/>
    <p:sldId id="32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2" autoAdjust="0"/>
    <p:restoredTop sz="94660"/>
  </p:normalViewPr>
  <p:slideViewPr>
    <p:cSldViewPr>
      <p:cViewPr varScale="1">
        <p:scale>
          <a:sx n="86" d="100"/>
          <a:sy n="86" d="100"/>
        </p:scale>
        <p:origin x="96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6/6/2023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6/6/2023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6/6/2023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6/6/2023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6/6/2023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6/6/2023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6/6/2023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6/6/2023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6/6/2023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6/6/2023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6/6/2023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6/6/2023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www.codejava.net/java-core/the-java-language/try-catch-finally-construct"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hyperlink" Target="https://www.w3.org/standards/webofservic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upgrad.com/blog/java-architecture-components-explained-2020/"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662815"/>
          </a:xfrm>
          <a:prstGeom prst="rect">
            <a:avLst/>
          </a:prstGeom>
          <a:noFill/>
        </p:spPr>
        <p:txBody>
          <a:bodyPr wrap="square" rtlCol="0">
            <a:spAutoFit/>
          </a:bodyPr>
          <a:lstStyle/>
          <a:p>
            <a:r>
              <a:rPr lang="en-US" sz="2700" dirty="0">
                <a:solidFill>
                  <a:srgbClr val="FFFF00"/>
                </a:solidFill>
              </a:rPr>
              <a:t>Unit No 4: JSP and Web Services [8 Hours] </a:t>
            </a:r>
            <a:endParaRPr lang="en-US" sz="2700" dirty="0" smtClean="0">
              <a:solidFill>
                <a:srgbClr val="FFFF00"/>
              </a:solidFill>
            </a:endParaRPr>
          </a:p>
          <a:p>
            <a:r>
              <a:rPr lang="en-US" sz="2700" dirty="0" smtClean="0"/>
              <a:t>JSP</a:t>
            </a:r>
            <a:r>
              <a:rPr lang="en-US" sz="2700" dirty="0"/>
              <a:t>: Introduction to Java Server Pages, JSP and Servlets, running JSP applications, Basic JSP, JavaBeans classes and JSP, Support for the Model-View-Controller paradigm, JSP related technologies. Web Services: Web Service concepts, writing a Java Web Service, Writing a Java web service client, Describing Web Services: WSDL, Communicating Object data: SOAP. Struts: Overview, architecture, configuration, actions, interceptors, result types, validations, localization, exception handling, annotations.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5632311"/>
          </a:xfrm>
          <a:prstGeom prst="rect">
            <a:avLst/>
          </a:prstGeom>
          <a:noFill/>
        </p:spPr>
        <p:txBody>
          <a:bodyPr wrap="square" rtlCol="0">
            <a:spAutoFit/>
          </a:bodyPr>
          <a:lstStyle/>
          <a:p>
            <a:r>
              <a:rPr lang="en-US" sz="2400" dirty="0">
                <a:solidFill>
                  <a:srgbClr val="FFFF00"/>
                </a:solidFill>
              </a:rPr>
              <a:t>How to Run a JSP Program in Apache Tomcat (Windows</a:t>
            </a:r>
            <a:r>
              <a:rPr lang="en-US" sz="2400" dirty="0" smtClean="0">
                <a:solidFill>
                  <a:srgbClr val="FFFF00"/>
                </a:solidFill>
              </a:rPr>
              <a:t>):</a:t>
            </a:r>
          </a:p>
          <a:p>
            <a:r>
              <a:rPr lang="en-US" sz="2400" dirty="0" smtClean="0"/>
              <a:t>-A </a:t>
            </a:r>
            <a:r>
              <a:rPr lang="en-US" sz="2400" dirty="0"/>
              <a:t>Java Server Page, or JSP, program is a crucial part of a Java web application because the JSP will send a response back to the server in the form of a web page</a:t>
            </a:r>
            <a:r>
              <a:rPr lang="en-US" sz="2400" dirty="0" smtClean="0"/>
              <a:t>.</a:t>
            </a:r>
          </a:p>
          <a:p>
            <a:r>
              <a:rPr lang="en-US" sz="2400" dirty="0" smtClean="0"/>
              <a:t>-For </a:t>
            </a:r>
            <a:r>
              <a:rPr lang="en-US" sz="2400" dirty="0"/>
              <a:t>example, a JSP might display the line items of an order to the browser user. </a:t>
            </a:r>
            <a:endParaRPr lang="en-US" sz="2400" dirty="0" smtClean="0"/>
          </a:p>
          <a:p>
            <a:r>
              <a:rPr lang="en-US" sz="2400" dirty="0"/>
              <a:t>-</a:t>
            </a:r>
            <a:r>
              <a:rPr lang="en-US" sz="2400" dirty="0" smtClean="0"/>
              <a:t>In </a:t>
            </a:r>
            <a:r>
              <a:rPr lang="en-US" sz="2400" dirty="0"/>
              <a:t>this topic, you will create a very simple JSP and learn how to run the program at the Tomcat </a:t>
            </a:r>
            <a:r>
              <a:rPr lang="en-US" sz="2400" dirty="0" smtClean="0"/>
              <a:t>server.</a:t>
            </a:r>
          </a:p>
          <a:p>
            <a:r>
              <a:rPr lang="en-US" sz="2400" dirty="0" smtClean="0"/>
              <a:t>-To </a:t>
            </a:r>
            <a:r>
              <a:rPr lang="en-US" sz="2400" dirty="0"/>
              <a:t>learn how to run a JSP in Apache Tomcat in a Windows environment, follow these 7 steps:</a:t>
            </a:r>
          </a:p>
          <a:p>
            <a:pPr marL="457200" indent="-457200">
              <a:buAutoNum type="arabicParenR"/>
            </a:pPr>
            <a:r>
              <a:rPr lang="en-US" sz="2400" dirty="0" smtClean="0"/>
              <a:t>In </a:t>
            </a:r>
            <a:r>
              <a:rPr lang="en-US" sz="2400" dirty="0"/>
              <a:t>your text editor, you will develop a simple JSP that creates a web page to display the current date. Type in the following statements in a new file</a:t>
            </a:r>
            <a:r>
              <a:rPr lang="en-US" sz="2400" dirty="0" smtClean="0"/>
              <a:t>:</a:t>
            </a:r>
          </a:p>
          <a:p>
            <a:pPr marL="457200" indent="-457200">
              <a:buAutoNum type="arabicParenR"/>
            </a:pPr>
            <a:endParaRPr lang="en-US" sz="2400" dirty="0"/>
          </a:p>
          <a:p>
            <a:endParaRPr lang="en-US" sz="2400" dirty="0">
              <a:solidFill>
                <a:srgbClr val="FFFF00"/>
              </a:solidFill>
            </a:endParaRPr>
          </a:p>
        </p:txBody>
      </p:sp>
    </p:spTree>
    <p:extLst>
      <p:ext uri="{BB962C8B-B14F-4D97-AF65-F5344CB8AC3E}">
        <p14:creationId xmlns:p14="http://schemas.microsoft.com/office/powerpoint/2010/main" val="553184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4832092"/>
          </a:xfrm>
          <a:prstGeom prst="rect">
            <a:avLst/>
          </a:prstGeom>
          <a:noFill/>
        </p:spPr>
        <p:txBody>
          <a:bodyPr wrap="square" rtlCol="0">
            <a:spAutoFit/>
          </a:bodyPr>
          <a:lstStyle/>
          <a:p>
            <a:r>
              <a:rPr lang="en-US" sz="2400" dirty="0">
                <a:solidFill>
                  <a:srgbClr val="FFFF00"/>
                </a:solidFill>
              </a:rPr>
              <a:t>How to Run a JSP Program in Apache Tomcat (Windows</a:t>
            </a:r>
            <a:r>
              <a:rPr lang="en-US" sz="2400" dirty="0" smtClean="0">
                <a:solidFill>
                  <a:srgbClr val="FFFF00"/>
                </a:solidFill>
              </a:rPr>
              <a:t>):</a:t>
            </a:r>
          </a:p>
          <a:p>
            <a:pPr marL="457200" indent="-457200">
              <a:buAutoNum type="arabicParenR"/>
            </a:pPr>
            <a:r>
              <a:rPr lang="en-US" sz="2400" dirty="0" smtClean="0"/>
              <a:t>In </a:t>
            </a:r>
            <a:r>
              <a:rPr lang="en-US" sz="2400" dirty="0"/>
              <a:t>your text editor, you will develop a simple JSP that creates a web page to display the current date. Type in the following statements in a new file</a:t>
            </a:r>
            <a:r>
              <a:rPr lang="en-US" sz="2400" dirty="0" smtClean="0"/>
              <a:t>:</a:t>
            </a:r>
          </a:p>
          <a:p>
            <a:r>
              <a:rPr lang="en-US" sz="2400" dirty="0"/>
              <a:t>&lt;%@ page language="java" </a:t>
            </a:r>
            <a:r>
              <a:rPr lang="en-US" sz="2400" dirty="0" err="1"/>
              <a:t>contentType</a:t>
            </a:r>
            <a:r>
              <a:rPr lang="en-US" sz="2400" dirty="0"/>
              <a:t>="text/html</a:t>
            </a:r>
            <a:r>
              <a:rPr lang="en-US" sz="2400" dirty="0" smtClean="0"/>
              <a:t>"%&gt;</a:t>
            </a:r>
          </a:p>
          <a:p>
            <a:r>
              <a:rPr lang="en-US" sz="2400" dirty="0" smtClean="0"/>
              <a:t> </a:t>
            </a:r>
            <a:r>
              <a:rPr lang="en-US" sz="2400" dirty="0"/>
              <a:t>&lt;%@ page import="</a:t>
            </a:r>
            <a:r>
              <a:rPr lang="en-US" sz="2400" dirty="0" err="1"/>
              <a:t>java.text</a:t>
            </a:r>
            <a:r>
              <a:rPr lang="en-US" sz="2400" dirty="0"/>
              <a:t>.*,</a:t>
            </a:r>
            <a:r>
              <a:rPr lang="en-US" sz="2400" dirty="0" err="1"/>
              <a:t>java.util</a:t>
            </a:r>
            <a:r>
              <a:rPr lang="en-US" sz="2400" dirty="0"/>
              <a:t>.*" %&gt; </a:t>
            </a:r>
            <a:endParaRPr lang="en-US" sz="2400" dirty="0" smtClean="0"/>
          </a:p>
          <a:p>
            <a:r>
              <a:rPr lang="en-US" sz="2400" dirty="0" smtClean="0"/>
              <a:t>&lt;</a:t>
            </a:r>
            <a:r>
              <a:rPr lang="en-US" sz="2400" b="1" dirty="0"/>
              <a:t>html</a:t>
            </a:r>
            <a:r>
              <a:rPr lang="en-US" sz="2400" dirty="0"/>
              <a:t>&gt; </a:t>
            </a:r>
            <a:endParaRPr lang="en-US" sz="2400" dirty="0" smtClean="0"/>
          </a:p>
          <a:p>
            <a:r>
              <a:rPr lang="en-US" sz="2400" dirty="0"/>
              <a:t> </a:t>
            </a:r>
            <a:r>
              <a:rPr lang="en-US" sz="2400" dirty="0" smtClean="0"/>
              <a:t>   &lt;</a:t>
            </a:r>
            <a:r>
              <a:rPr lang="en-US" sz="2400" b="1" dirty="0"/>
              <a:t>head</a:t>
            </a:r>
            <a:r>
              <a:rPr lang="en-US" sz="2400" dirty="0"/>
              <a:t>&gt; </a:t>
            </a:r>
            <a:endParaRPr lang="en-US" sz="2400" dirty="0" smtClean="0"/>
          </a:p>
          <a:p>
            <a:r>
              <a:rPr lang="en-US" sz="2400" dirty="0"/>
              <a:t>	</a:t>
            </a:r>
            <a:r>
              <a:rPr lang="en-US" sz="2400" dirty="0" smtClean="0"/>
              <a:t>&lt;</a:t>
            </a:r>
            <a:r>
              <a:rPr lang="en-US" sz="2400" b="1" dirty="0"/>
              <a:t>title</a:t>
            </a:r>
            <a:r>
              <a:rPr lang="en-US" sz="2400" dirty="0"/>
              <a:t>&gt;Date JSP&lt;/</a:t>
            </a:r>
            <a:r>
              <a:rPr lang="en-US" sz="2400" b="1" dirty="0"/>
              <a:t>title</a:t>
            </a:r>
            <a:r>
              <a:rPr lang="en-US" sz="2400" dirty="0" smtClean="0"/>
              <a:t>&gt;</a:t>
            </a:r>
          </a:p>
          <a:p>
            <a:r>
              <a:rPr lang="en-US" sz="2400" dirty="0"/>
              <a:t> </a:t>
            </a:r>
            <a:r>
              <a:rPr lang="en-US" sz="2400" dirty="0" smtClean="0"/>
              <a:t>    </a:t>
            </a:r>
            <a:r>
              <a:rPr lang="en-US" sz="2400" dirty="0"/>
              <a:t>&lt;/</a:t>
            </a:r>
            <a:r>
              <a:rPr lang="en-US" sz="2400" b="1" dirty="0"/>
              <a:t>head</a:t>
            </a:r>
            <a:r>
              <a:rPr lang="en-US" sz="2400" dirty="0"/>
              <a:t>&gt; </a:t>
            </a:r>
            <a:endParaRPr lang="en-US" sz="2400" dirty="0" smtClean="0"/>
          </a:p>
          <a:p>
            <a:r>
              <a:rPr lang="en-US" sz="2000" dirty="0" smtClean="0"/>
              <a:t>&lt;% </a:t>
            </a:r>
            <a:r>
              <a:rPr lang="en-US" sz="2000" dirty="0" err="1"/>
              <a:t>SimpleDateFormat</a:t>
            </a:r>
            <a:r>
              <a:rPr lang="en-US" sz="2000" dirty="0"/>
              <a:t> </a:t>
            </a:r>
            <a:r>
              <a:rPr lang="en-US" sz="2000" dirty="0" err="1"/>
              <a:t>sdf</a:t>
            </a:r>
            <a:r>
              <a:rPr lang="en-US" sz="2000" dirty="0"/>
              <a:t>=new </a:t>
            </a:r>
            <a:r>
              <a:rPr lang="en-US" sz="2000" dirty="0" err="1" smtClean="0"/>
              <a:t>SimpleDateFormat</a:t>
            </a:r>
            <a:r>
              <a:rPr lang="en-US" sz="2000" dirty="0"/>
              <a:t>("MM/</a:t>
            </a:r>
            <a:r>
              <a:rPr lang="en-US" sz="2000" dirty="0" err="1"/>
              <a:t>dd</a:t>
            </a:r>
            <a:r>
              <a:rPr lang="en-US" sz="2000" dirty="0"/>
              <a:t>/</a:t>
            </a:r>
            <a:r>
              <a:rPr lang="en-US" sz="2000" dirty="0" err="1"/>
              <a:t>yyyy</a:t>
            </a:r>
            <a:r>
              <a:rPr lang="en-US" sz="2000" dirty="0"/>
              <a:t>"); %&gt; </a:t>
            </a:r>
            <a:endParaRPr lang="en-US" sz="2000" dirty="0" smtClean="0"/>
          </a:p>
          <a:p>
            <a:r>
              <a:rPr lang="en-US" sz="2400" dirty="0" smtClean="0"/>
              <a:t>&lt;</a:t>
            </a:r>
            <a:r>
              <a:rPr lang="en-US" sz="2400" b="1" dirty="0"/>
              <a:t>body</a:t>
            </a:r>
            <a:r>
              <a:rPr lang="en-US" sz="2400" dirty="0"/>
              <a:t>&gt; &lt;</a:t>
            </a:r>
            <a:r>
              <a:rPr lang="en-US" sz="2400" b="1" dirty="0"/>
              <a:t>h1</a:t>
            </a:r>
            <a:r>
              <a:rPr lang="en-US" sz="2400" dirty="0"/>
              <a:t>&gt;Welcome to Tomcat! Today is &lt;/</a:t>
            </a:r>
            <a:r>
              <a:rPr lang="en-US" sz="2400" b="1" dirty="0"/>
              <a:t>h1</a:t>
            </a:r>
            <a:r>
              <a:rPr lang="en-US" sz="2400" dirty="0"/>
              <a:t>&gt; &lt;/</a:t>
            </a:r>
            <a:r>
              <a:rPr lang="en-US" sz="2400" b="1" dirty="0"/>
              <a:t>body</a:t>
            </a:r>
            <a:r>
              <a:rPr lang="en-US" sz="2400" dirty="0"/>
              <a:t>&gt; &lt;/</a:t>
            </a:r>
            <a:r>
              <a:rPr lang="en-US" sz="2400" b="1" dirty="0"/>
              <a:t>html</a:t>
            </a:r>
            <a:r>
              <a:rPr lang="en-US" sz="2400" dirty="0" smtClean="0"/>
              <a:t>&gt;</a:t>
            </a:r>
            <a:endParaRPr lang="en-US"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9562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5016758"/>
          </a:xfrm>
          <a:prstGeom prst="rect">
            <a:avLst/>
          </a:prstGeom>
          <a:noFill/>
        </p:spPr>
        <p:txBody>
          <a:bodyPr wrap="square" rtlCol="0">
            <a:spAutoFit/>
          </a:bodyPr>
          <a:lstStyle/>
          <a:p>
            <a:r>
              <a:rPr lang="en-US" sz="2400" dirty="0">
                <a:solidFill>
                  <a:srgbClr val="FFFF00"/>
                </a:solidFill>
              </a:rPr>
              <a:t>How to Run a JSP Program in Apache Tomcat (Windows</a:t>
            </a:r>
            <a:r>
              <a:rPr lang="en-US" sz="2400" dirty="0" smtClean="0">
                <a:solidFill>
                  <a:srgbClr val="FFFF00"/>
                </a:solidFill>
              </a:rPr>
              <a:t>):</a:t>
            </a:r>
          </a:p>
          <a:p>
            <a:endParaRPr lang="en-US" sz="3200" dirty="0"/>
          </a:p>
          <a:p>
            <a:pPr marL="457200" lvl="0" indent="-457200">
              <a:buFont typeface="+mj-lt"/>
              <a:buAutoNum type="alphaLcParenR"/>
            </a:pPr>
            <a:r>
              <a:rPr lang="en-US" sz="2400" dirty="0" smtClean="0">
                <a:latin typeface="Arial" panose="020B0604020202020204" pitchFamily="34" charset="0"/>
                <a:ea typeface="Calibri" panose="020F0502020204030204" pitchFamily="34" charset="0"/>
                <a:cs typeface="Arial" panose="020B0604020202020204" pitchFamily="34" charset="0"/>
              </a:rPr>
              <a:t>The </a:t>
            </a:r>
            <a:r>
              <a:rPr lang="en-US" sz="2400" dirty="0">
                <a:latin typeface="Arial" panose="020B0604020202020204" pitchFamily="34" charset="0"/>
                <a:ea typeface="Calibri" panose="020F0502020204030204" pitchFamily="34" charset="0"/>
                <a:cs typeface="Arial" panose="020B0604020202020204" pitchFamily="34" charset="0"/>
              </a:rPr>
              <a:t>program contains</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latin typeface="var(--bs-font-monospace)" charset="0"/>
                <a:ea typeface="Calibri" panose="020F0502020204030204" pitchFamily="34" charset="0"/>
                <a:cs typeface="Courier New" panose="02070309020205020404" pitchFamily="49" charset="0"/>
              </a:rPr>
              <a:t>&lt;%@</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tags that provide metadata about the JSP and import directives. </a:t>
            </a:r>
            <a:endParaRPr lang="en-US" sz="2400" dirty="0" smtClean="0">
              <a:latin typeface="Arial" panose="020B0604020202020204" pitchFamily="34" charset="0"/>
              <a:ea typeface="Calibri" panose="020F0502020204030204" pitchFamily="34" charset="0"/>
              <a:cs typeface="Arial" panose="020B0604020202020204" pitchFamily="34" charset="0"/>
            </a:endParaRPr>
          </a:p>
          <a:p>
            <a:pPr marL="457200" lvl="0" indent="-457200">
              <a:buFont typeface="+mj-lt"/>
              <a:buAutoNum type="alphaLcParenR"/>
            </a:pPr>
            <a:r>
              <a:rPr lang="en-US" sz="2400" dirty="0" smtClean="0">
                <a:latin typeface="Arial" panose="020B0604020202020204" pitchFamily="34" charset="0"/>
                <a:ea typeface="Calibri" panose="020F0502020204030204" pitchFamily="34" charset="0"/>
                <a:cs typeface="Arial" panose="020B0604020202020204" pitchFamily="34" charset="0"/>
              </a:rPr>
              <a:t>The </a:t>
            </a:r>
            <a:r>
              <a:rPr lang="en-US" sz="2400" dirty="0">
                <a:latin typeface="Arial" panose="020B0604020202020204" pitchFamily="34" charset="0"/>
                <a:ea typeface="Calibri" panose="020F0502020204030204" pitchFamily="34" charset="0"/>
                <a:cs typeface="Arial" panose="020B0604020202020204" pitchFamily="34" charset="0"/>
              </a:rPr>
              <a:t>JSP also contains HTML tags that will be rendered by the browser in the usual way</a:t>
            </a:r>
            <a:r>
              <a:rPr lang="en-US" sz="2400" dirty="0" smtClean="0">
                <a:latin typeface="Arial" panose="020B0604020202020204" pitchFamily="34" charset="0"/>
                <a:ea typeface="Calibri" panose="020F0502020204030204" pitchFamily="34" charset="0"/>
                <a:cs typeface="Arial" panose="020B0604020202020204" pitchFamily="34" charset="0"/>
              </a:rPr>
              <a:t>.</a:t>
            </a:r>
          </a:p>
          <a:p>
            <a:pPr marL="457200" lvl="0" indent="-457200">
              <a:buFont typeface="+mj-lt"/>
              <a:buAutoNum type="alphaLcParenR"/>
            </a:pPr>
            <a:r>
              <a:rPr lang="en-US" sz="2400" dirty="0" smtClean="0">
                <a:latin typeface="Arial" panose="020B0604020202020204" pitchFamily="34" charset="0"/>
                <a:ea typeface="Calibri" panose="020F0502020204030204" pitchFamily="34" charset="0"/>
                <a:cs typeface="Arial" panose="020B0604020202020204" pitchFamily="34" charset="0"/>
              </a:rPr>
              <a:t>Note </a:t>
            </a:r>
            <a:r>
              <a:rPr lang="en-US" sz="2400" dirty="0">
                <a:latin typeface="Arial" panose="020B0604020202020204" pitchFamily="34" charset="0"/>
                <a:ea typeface="Calibri" panose="020F0502020204030204" pitchFamily="34" charset="0"/>
                <a:cs typeface="Arial" panose="020B0604020202020204" pitchFamily="34" charset="0"/>
              </a:rPr>
              <a:t>the</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latin typeface="var(--bs-font-monospace)" charset="0"/>
                <a:ea typeface="Calibri" panose="020F0502020204030204" pitchFamily="34" charset="0"/>
                <a:cs typeface="Courier New" panose="02070309020205020404" pitchFamily="49" charset="0"/>
              </a:rPr>
              <a:t>&lt;%</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a:latin typeface="Arial" panose="020B0604020202020204" pitchFamily="34" charset="0"/>
                <a:ea typeface="Calibri" panose="020F0502020204030204" pitchFamily="34" charset="0"/>
                <a:cs typeface="Arial" panose="020B0604020202020204" pitchFamily="34" charset="0"/>
              </a:rPr>
              <a:t>tags that encapsulate Java code. </a:t>
            </a:r>
            <a:endParaRPr lang="en-US" sz="2400" dirty="0" smtClean="0">
              <a:latin typeface="Arial" panose="020B0604020202020204" pitchFamily="34" charset="0"/>
              <a:ea typeface="Calibri" panose="020F0502020204030204" pitchFamily="34" charset="0"/>
              <a:cs typeface="Arial" panose="020B0604020202020204" pitchFamily="34" charset="0"/>
            </a:endParaRPr>
          </a:p>
          <a:p>
            <a:pPr marL="457200" lvl="0" indent="-457200">
              <a:buFont typeface="+mj-lt"/>
              <a:buAutoNum type="alphaLcParenR"/>
            </a:pPr>
            <a:r>
              <a:rPr lang="en-US" sz="2400" dirty="0" smtClean="0">
                <a:latin typeface="Arial" panose="020B0604020202020204" pitchFamily="34" charset="0"/>
                <a:ea typeface="Calibri" panose="020F0502020204030204" pitchFamily="34" charset="0"/>
                <a:cs typeface="Arial" panose="020B0604020202020204" pitchFamily="34" charset="0"/>
              </a:rPr>
              <a:t>The </a:t>
            </a:r>
            <a:r>
              <a:rPr lang="en-US" sz="2400" dirty="0">
                <a:latin typeface="Arial" panose="020B0604020202020204" pitchFamily="34" charset="0"/>
                <a:ea typeface="Calibri" panose="020F0502020204030204" pitchFamily="34" charset="0"/>
                <a:cs typeface="Arial" panose="020B0604020202020204" pitchFamily="34" charset="0"/>
              </a:rPr>
              <a:t>snippets of Java code are referred to as "</a:t>
            </a:r>
            <a:r>
              <a:rPr lang="en-US" sz="2400" dirty="0" err="1">
                <a:latin typeface="Arial" panose="020B0604020202020204" pitchFamily="34" charset="0"/>
                <a:ea typeface="Calibri" panose="020F0502020204030204" pitchFamily="34" charset="0"/>
                <a:cs typeface="Arial" panose="020B0604020202020204" pitchFamily="34" charset="0"/>
              </a:rPr>
              <a:t>scriplets</a:t>
            </a:r>
            <a:r>
              <a:rPr lang="en-US" sz="2400" dirty="0">
                <a:latin typeface="Arial" panose="020B0604020202020204" pitchFamily="34" charset="0"/>
                <a:ea typeface="Calibri" panose="020F0502020204030204" pitchFamily="34" charset="0"/>
                <a:cs typeface="Arial" panose="020B0604020202020204" pitchFamily="34" charset="0"/>
              </a:rPr>
              <a:t>." </a:t>
            </a:r>
            <a:endParaRPr lang="en-US" sz="2400" dirty="0" smtClean="0">
              <a:latin typeface="Arial" panose="020B0604020202020204" pitchFamily="34" charset="0"/>
              <a:ea typeface="Calibri" panose="020F0502020204030204" pitchFamily="34" charset="0"/>
              <a:cs typeface="Arial" panose="020B0604020202020204" pitchFamily="34" charset="0"/>
            </a:endParaRPr>
          </a:p>
          <a:p>
            <a:pPr marL="457200" lvl="0" indent="-457200">
              <a:buFont typeface="+mj-lt"/>
              <a:buAutoNum type="alphaLcParenR"/>
            </a:pPr>
            <a:r>
              <a:rPr lang="en-US" sz="2400" dirty="0" smtClean="0">
                <a:latin typeface="Arial" panose="020B0604020202020204" pitchFamily="34" charset="0"/>
                <a:ea typeface="Calibri" panose="020F0502020204030204" pitchFamily="34" charset="0"/>
                <a:cs typeface="Arial" panose="020B0604020202020204" pitchFamily="34" charset="0"/>
              </a:rPr>
              <a:t>When </a:t>
            </a:r>
            <a:r>
              <a:rPr lang="en-US" sz="2400" dirty="0">
                <a:latin typeface="Arial" panose="020B0604020202020204" pitchFamily="34" charset="0"/>
                <a:ea typeface="Calibri" panose="020F0502020204030204" pitchFamily="34" charset="0"/>
                <a:cs typeface="Arial" panose="020B0604020202020204" pitchFamily="34" charset="0"/>
              </a:rPr>
              <a:t>the JSP is requested by the browser, the program will be converted into a servlet by a program in the Tomcat container (</a:t>
            </a:r>
            <a:r>
              <a:rPr lang="en-US" sz="2400" dirty="0">
                <a:latin typeface="var(--bs-font-monospace)" charset="0"/>
                <a:ea typeface="Calibri" panose="020F0502020204030204" pitchFamily="34" charset="0"/>
                <a:cs typeface="Courier New" panose="02070309020205020404" pitchFamily="49" charset="0"/>
              </a:rPr>
              <a:t>Jasper</a:t>
            </a:r>
            <a:r>
              <a:rPr lang="en-US" sz="2400" dirty="0">
                <a:latin typeface="Arial" panose="020B0604020202020204" pitchFamily="34" charset="0"/>
                <a:ea typeface="Calibri" panose="020F0502020204030204" pitchFamily="34" charset="0"/>
                <a:cs typeface="Arial" panose="020B0604020202020204" pitchFamily="34" charset="0"/>
              </a:rPr>
              <a:t>) and the HTML output will be sent to the browser.</a:t>
            </a:r>
            <a:endParaRPr lang="en-US" sz="2400" dirty="0"/>
          </a:p>
          <a:p>
            <a:endParaRPr lang="en-US" sz="2400" dirty="0" smtClean="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463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3970318"/>
          </a:xfrm>
          <a:prstGeom prst="rect">
            <a:avLst/>
          </a:prstGeom>
          <a:noFill/>
        </p:spPr>
        <p:txBody>
          <a:bodyPr wrap="square" rtlCol="0">
            <a:spAutoFit/>
          </a:bodyPr>
          <a:lstStyle/>
          <a:p>
            <a:r>
              <a:rPr lang="en-US" sz="2400" dirty="0">
                <a:solidFill>
                  <a:srgbClr val="FFFF00"/>
                </a:solidFill>
              </a:rPr>
              <a:t>How to Run a JSP Program in Apache Tomcat (Windows</a:t>
            </a:r>
            <a:r>
              <a:rPr lang="en-US" sz="2400" dirty="0" smtClean="0">
                <a:solidFill>
                  <a:srgbClr val="FFFF00"/>
                </a:solidFill>
              </a:rPr>
              <a:t>):</a:t>
            </a:r>
          </a:p>
          <a:p>
            <a:pPr lvl="0" eaLnBrk="0" fontAlgn="base" hangingPunct="0">
              <a:spcBef>
                <a:spcPct val="0"/>
              </a:spcBef>
              <a:spcAft>
                <a:spcPct val="0"/>
              </a:spcAft>
            </a:pPr>
            <a:endParaRPr lang="en-US" sz="4400" dirty="0">
              <a:latin typeface="Arial" panose="020B0604020202020204" pitchFamily="34" charset="0"/>
            </a:endParaRPr>
          </a:p>
          <a:p>
            <a:pPr lvl="0" eaLnBrk="0" fontAlgn="base" hangingPunct="0">
              <a:spcBef>
                <a:spcPct val="0"/>
              </a:spcBef>
              <a:spcAft>
                <a:spcPct val="0"/>
              </a:spcAft>
            </a:pPr>
            <a:r>
              <a:rPr lang="en-US" sz="2300" dirty="0" smtClean="0">
                <a:latin typeface="Open Sans"/>
              </a:rPr>
              <a:t>2. Save </a:t>
            </a:r>
            <a:r>
              <a:rPr lang="en-US" sz="2300" dirty="0">
                <a:latin typeface="Open Sans"/>
              </a:rPr>
              <a:t>your file as </a:t>
            </a:r>
            <a:r>
              <a:rPr lang="en-US" sz="2300" dirty="0" err="1" smtClean="0">
                <a:latin typeface="var(--bs-font-monospace)"/>
              </a:rPr>
              <a:t>DateJSP.jsp</a:t>
            </a:r>
            <a:endParaRPr lang="en-US" sz="2300" dirty="0" smtClean="0">
              <a:latin typeface="var(--bs-font-monospace)"/>
            </a:endParaRPr>
          </a:p>
          <a:p>
            <a:pPr lvl="0" eaLnBrk="0" fontAlgn="base" hangingPunct="0">
              <a:spcBef>
                <a:spcPct val="0"/>
              </a:spcBef>
              <a:spcAft>
                <a:spcPct val="0"/>
              </a:spcAft>
            </a:pPr>
            <a:r>
              <a:rPr lang="en-US" sz="2300" dirty="0" smtClean="0">
                <a:latin typeface="var(--bs-font-monospace)"/>
              </a:rPr>
              <a:t>3. </a:t>
            </a:r>
            <a:r>
              <a:rPr lang="en-US" sz="2300" dirty="0" smtClean="0">
                <a:latin typeface="Open Sans"/>
              </a:rPr>
              <a:t>Copy </a:t>
            </a:r>
            <a:r>
              <a:rPr lang="en-US" sz="2300" dirty="0">
                <a:latin typeface="Open Sans"/>
              </a:rPr>
              <a:t>your file to </a:t>
            </a:r>
            <a:r>
              <a:rPr lang="en-US" sz="2300" dirty="0">
                <a:latin typeface="var(--bs-font-monospace)"/>
              </a:rPr>
              <a:t>CATALINA_HOME/</a:t>
            </a:r>
            <a:r>
              <a:rPr lang="en-US" sz="2300" dirty="0" err="1">
                <a:latin typeface="var(--bs-font-monospace)"/>
              </a:rPr>
              <a:t>webapps</a:t>
            </a:r>
            <a:r>
              <a:rPr lang="en-US" sz="2300" dirty="0">
                <a:latin typeface="var(--bs-font-monospace)"/>
              </a:rPr>
              <a:t>/ROOT</a:t>
            </a:r>
            <a:r>
              <a:rPr lang="en-US" sz="2300" dirty="0">
                <a:latin typeface="Open Sans"/>
              </a:rPr>
              <a:t>, e.g., </a:t>
            </a:r>
            <a:r>
              <a:rPr lang="en-US" sz="2300" dirty="0">
                <a:latin typeface="var(--bs-font-monospace)"/>
              </a:rPr>
              <a:t>c:/Tomcat8/webapps/ROOT</a:t>
            </a:r>
            <a:r>
              <a:rPr lang="en-US" sz="2300" dirty="0">
                <a:latin typeface="Open Sans"/>
              </a:rPr>
              <a:t>.</a:t>
            </a:r>
          </a:p>
          <a:p>
            <a:pPr lvl="0" eaLnBrk="0" fontAlgn="base" hangingPunct="0">
              <a:spcBef>
                <a:spcPct val="0"/>
              </a:spcBef>
              <a:spcAft>
                <a:spcPct val="0"/>
              </a:spcAft>
              <a:buFontTx/>
              <a:buAutoNum type="arabicPeriod" startAt="3"/>
            </a:pPr>
            <a:r>
              <a:rPr lang="en-US" sz="2300" dirty="0">
                <a:latin typeface="Open Sans"/>
              </a:rPr>
              <a:t>Start the Tomcat server.</a:t>
            </a:r>
          </a:p>
          <a:p>
            <a:pPr lvl="0" eaLnBrk="0" fontAlgn="base" hangingPunct="0">
              <a:spcBef>
                <a:spcPct val="0"/>
              </a:spcBef>
              <a:spcAft>
                <a:spcPct val="0"/>
              </a:spcAft>
              <a:buFontTx/>
              <a:buAutoNum type="arabicPeriod" startAt="4"/>
            </a:pPr>
            <a:r>
              <a:rPr lang="en-US" sz="2300" dirty="0">
                <a:latin typeface="Open Sans"/>
              </a:rPr>
              <a:t>Start your browser if it is not already running.</a:t>
            </a:r>
          </a:p>
          <a:p>
            <a:pPr lvl="0" eaLnBrk="0" fontAlgn="base" hangingPunct="0">
              <a:spcBef>
                <a:spcPct val="0"/>
              </a:spcBef>
              <a:spcAft>
                <a:spcPct val="0"/>
              </a:spcAft>
              <a:buFontTx/>
              <a:buAutoNum type="arabicPeriod" startAt="5"/>
            </a:pPr>
            <a:r>
              <a:rPr lang="en-US" sz="2300" dirty="0">
                <a:latin typeface="Open Sans"/>
              </a:rPr>
              <a:t>In the address area of the browser, type </a:t>
            </a:r>
            <a:r>
              <a:rPr lang="en-US" sz="2300" dirty="0">
                <a:latin typeface="var(--bs-font-monospace)"/>
              </a:rPr>
              <a:t>http://localhost:8080/DateJSP.jsp</a:t>
            </a:r>
            <a:r>
              <a:rPr lang="en-US" sz="2300" dirty="0">
                <a:latin typeface="Open Sans"/>
              </a:rPr>
              <a:t> and submit that address to the browser</a:t>
            </a:r>
            <a:r>
              <a:rPr lang="en-US" sz="2300" dirty="0" smtClean="0">
                <a:latin typeface="Open Sans"/>
              </a:rPr>
              <a:t>.</a:t>
            </a:r>
            <a:endParaRPr lang="en-US" sz="2300" dirty="0">
              <a:latin typeface="Open Sans"/>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9546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6724918"/>
          </a:xfrm>
          <a:prstGeom prst="rect">
            <a:avLst/>
          </a:prstGeom>
          <a:noFill/>
        </p:spPr>
        <p:txBody>
          <a:bodyPr wrap="square" rtlCol="0">
            <a:spAutoFit/>
          </a:bodyPr>
          <a:lstStyle/>
          <a:p>
            <a:r>
              <a:rPr lang="en-US" sz="2400" b="1" dirty="0" smtClean="0">
                <a:solidFill>
                  <a:srgbClr val="FFFF00"/>
                </a:solidFill>
              </a:rPr>
              <a:t>JavaBean Properties:</a:t>
            </a:r>
            <a:endParaRPr lang="en-US" sz="2400" dirty="0">
              <a:solidFill>
                <a:srgbClr val="FFFF00"/>
              </a:solidFill>
            </a:endParaRPr>
          </a:p>
          <a:p>
            <a:r>
              <a:rPr lang="en-US" sz="2400" dirty="0" smtClean="0"/>
              <a:t>-A </a:t>
            </a:r>
            <a:r>
              <a:rPr lang="en-US" sz="2400" dirty="0"/>
              <a:t>JavaBean property can be accessed by the user of the object. </a:t>
            </a:r>
            <a:r>
              <a:rPr lang="en-US" sz="2400" dirty="0" smtClean="0"/>
              <a:t>-The </a:t>
            </a:r>
            <a:r>
              <a:rPr lang="en-US" sz="2400" dirty="0"/>
              <a:t>feature can be of any Java data type, containing the classes that you define</a:t>
            </a:r>
            <a:r>
              <a:rPr lang="en-US" sz="2400" dirty="0" smtClean="0"/>
              <a:t>.</a:t>
            </a:r>
          </a:p>
          <a:p>
            <a:pPr marL="342900" indent="-342900">
              <a:buFontTx/>
              <a:buChar char="-"/>
            </a:pPr>
            <a:r>
              <a:rPr lang="en-US" sz="2400" dirty="0" smtClean="0"/>
              <a:t>It </a:t>
            </a:r>
            <a:r>
              <a:rPr lang="en-US" sz="2400" dirty="0"/>
              <a:t>may be of the following mode: </a:t>
            </a:r>
            <a:r>
              <a:rPr lang="en-US" sz="2400" i="1" dirty="0"/>
              <a:t>read, write, read-only, or write-only</a:t>
            </a:r>
            <a:r>
              <a:rPr lang="en-US" sz="2400" dirty="0" smtClean="0"/>
              <a:t>.</a:t>
            </a:r>
          </a:p>
          <a:p>
            <a:r>
              <a:rPr lang="en-US" sz="2400" dirty="0" smtClean="0"/>
              <a:t>-A </a:t>
            </a:r>
            <a:r>
              <a:rPr lang="en-US" sz="2400" dirty="0"/>
              <a:t>JavaBean property is a named feature that can be accessed by the user of the object. </a:t>
            </a:r>
            <a:endParaRPr lang="en-US" sz="2400" dirty="0" smtClean="0"/>
          </a:p>
          <a:p>
            <a:r>
              <a:rPr lang="en-US" sz="2400" dirty="0"/>
              <a:t>-</a:t>
            </a:r>
            <a:r>
              <a:rPr lang="en-US" sz="2400" dirty="0" smtClean="0"/>
              <a:t>The </a:t>
            </a:r>
            <a:r>
              <a:rPr lang="en-US" sz="2400" dirty="0"/>
              <a:t>feature can be of any Java data type, containing the classes that you define</a:t>
            </a:r>
            <a:r>
              <a:rPr lang="en-US" sz="2400" dirty="0" smtClean="0"/>
              <a:t>.</a:t>
            </a:r>
          </a:p>
          <a:p>
            <a:r>
              <a:rPr lang="en-US" sz="2400" dirty="0" smtClean="0"/>
              <a:t>-</a:t>
            </a:r>
            <a:r>
              <a:rPr lang="en-US" sz="2400" dirty="0"/>
              <a:t>A JavaBean property may be read, write, read-only, or write-only</a:t>
            </a:r>
            <a:r>
              <a:rPr lang="en-US" sz="2400" dirty="0" smtClean="0"/>
              <a:t>.</a:t>
            </a:r>
          </a:p>
          <a:p>
            <a:pPr marL="342900" indent="-342900">
              <a:buFontTx/>
              <a:buChar char="-"/>
            </a:pPr>
            <a:r>
              <a:rPr lang="en-US" sz="2400" dirty="0" smtClean="0"/>
              <a:t>JavaBean </a:t>
            </a:r>
            <a:r>
              <a:rPr lang="en-US" sz="2400" dirty="0"/>
              <a:t>features are accessed through two methods in the JavaBean's implementation class</a:t>
            </a:r>
            <a:r>
              <a:rPr lang="en-US" sz="2400" dirty="0" smtClean="0"/>
              <a:t>:</a:t>
            </a:r>
          </a:p>
          <a:p>
            <a:pPr marL="342900" indent="-342900">
              <a:buFontTx/>
              <a:buChar char="-"/>
            </a:pPr>
            <a:endParaRPr lang="en-US" sz="2400" dirty="0"/>
          </a:p>
          <a:p>
            <a:pPr marL="342900" indent="-342900">
              <a:buFontTx/>
              <a:buChar char="-"/>
            </a:pPr>
            <a:endParaRPr lang="en-US" sz="2400" dirty="0"/>
          </a:p>
          <a:p>
            <a:endParaRPr lang="en-US" sz="2400" i="1" dirty="0" smtClean="0">
              <a:solidFill>
                <a:srgbClr val="FFFF00"/>
              </a:solidFill>
            </a:endParaRPr>
          </a:p>
          <a:p>
            <a:r>
              <a:rPr lang="en-US" sz="23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719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5247590"/>
          </a:xfrm>
          <a:prstGeom prst="rect">
            <a:avLst/>
          </a:prstGeom>
          <a:noFill/>
        </p:spPr>
        <p:txBody>
          <a:bodyPr wrap="square" rtlCol="0">
            <a:spAutoFit/>
          </a:bodyPr>
          <a:lstStyle/>
          <a:p>
            <a:r>
              <a:rPr lang="en-US" sz="2400" b="1" dirty="0" smtClean="0">
                <a:solidFill>
                  <a:srgbClr val="FFFF00"/>
                </a:solidFill>
              </a:rPr>
              <a:t>JavaBean Properties:</a:t>
            </a:r>
            <a:endParaRPr lang="en-US" sz="2400" dirty="0">
              <a:solidFill>
                <a:srgbClr val="FFFF00"/>
              </a:solidFill>
            </a:endParaRPr>
          </a:p>
          <a:p>
            <a:r>
              <a:rPr lang="en-US" sz="2400" b="1" dirty="0"/>
              <a:t>1. </a:t>
            </a:r>
            <a:r>
              <a:rPr lang="en-US" sz="2400" b="1" dirty="0" err="1">
                <a:solidFill>
                  <a:srgbClr val="FFFF00"/>
                </a:solidFill>
              </a:rPr>
              <a:t>getPropertyName</a:t>
            </a:r>
            <a:r>
              <a:rPr lang="en-US" sz="2400" b="1" dirty="0">
                <a:solidFill>
                  <a:srgbClr val="FFFF00"/>
                </a:solidFill>
              </a:rPr>
              <a:t> ()</a:t>
            </a:r>
            <a:endParaRPr lang="en-US" sz="2400" dirty="0">
              <a:solidFill>
                <a:srgbClr val="FFFF00"/>
              </a:solidFill>
            </a:endParaRPr>
          </a:p>
          <a:p>
            <a:r>
              <a:rPr lang="en-US" sz="2400" dirty="0"/>
              <a:t>For example, if the property name is </a:t>
            </a:r>
            <a:r>
              <a:rPr lang="en-US" sz="2400" dirty="0" err="1"/>
              <a:t>firstName</a:t>
            </a:r>
            <a:r>
              <a:rPr lang="en-US" sz="2400" dirty="0"/>
              <a:t>, the method name would be </a:t>
            </a:r>
            <a:r>
              <a:rPr lang="en-US" sz="2400" dirty="0" err="1"/>
              <a:t>getFirstName</a:t>
            </a:r>
            <a:r>
              <a:rPr lang="en-US" sz="2400" dirty="0"/>
              <a:t>() to read that property. This method is called the </a:t>
            </a:r>
            <a:r>
              <a:rPr lang="en-US" sz="2400" dirty="0" err="1"/>
              <a:t>accessor</a:t>
            </a:r>
            <a:r>
              <a:rPr lang="en-US" sz="2400" dirty="0"/>
              <a:t>.</a:t>
            </a:r>
          </a:p>
          <a:p>
            <a:r>
              <a:rPr lang="en-US" sz="2400" b="1" dirty="0"/>
              <a:t>2. </a:t>
            </a:r>
            <a:r>
              <a:rPr lang="en-US" sz="2400" b="1" dirty="0" err="1">
                <a:solidFill>
                  <a:srgbClr val="FFFF00"/>
                </a:solidFill>
              </a:rPr>
              <a:t>setPropertyName</a:t>
            </a:r>
            <a:r>
              <a:rPr lang="en-US" sz="2400" b="1" dirty="0">
                <a:solidFill>
                  <a:srgbClr val="FFFF00"/>
                </a:solidFill>
              </a:rPr>
              <a:t> ()</a:t>
            </a:r>
            <a:endParaRPr lang="en-US" sz="2400" dirty="0">
              <a:solidFill>
                <a:srgbClr val="FFFF00"/>
              </a:solidFill>
            </a:endParaRPr>
          </a:p>
          <a:p>
            <a:r>
              <a:rPr lang="en-US" sz="2400" dirty="0"/>
              <a:t>For example, if the property name is </a:t>
            </a:r>
            <a:r>
              <a:rPr lang="en-US" sz="2400" dirty="0" err="1"/>
              <a:t>firstName</a:t>
            </a:r>
            <a:r>
              <a:rPr lang="en-US" sz="2400" dirty="0"/>
              <a:t>, the method name would be </a:t>
            </a:r>
            <a:r>
              <a:rPr lang="en-US" sz="2400" dirty="0" err="1"/>
              <a:t>setFirstName</a:t>
            </a:r>
            <a:r>
              <a:rPr lang="en-US" sz="2400" dirty="0"/>
              <a:t>() to write that property. This method is called the </a:t>
            </a:r>
            <a:r>
              <a:rPr lang="en-US" sz="2400" dirty="0" err="1"/>
              <a:t>mutator</a:t>
            </a:r>
            <a:r>
              <a:rPr lang="en-US" sz="2400" dirty="0" smtClean="0"/>
              <a:t>.</a:t>
            </a:r>
          </a:p>
          <a:p>
            <a:endParaRPr lang="en-US" sz="2400" dirty="0"/>
          </a:p>
          <a:p>
            <a:pPr marL="342900" indent="-342900">
              <a:buFontTx/>
              <a:buChar char="-"/>
            </a:pPr>
            <a:endParaRPr lang="en-US" sz="2400" dirty="0"/>
          </a:p>
          <a:p>
            <a:pPr marL="342900" indent="-342900">
              <a:buFontTx/>
              <a:buChar char="-"/>
            </a:pPr>
            <a:endParaRPr lang="en-US" sz="2400" dirty="0"/>
          </a:p>
          <a:p>
            <a:endParaRPr lang="en-US" sz="2400" i="1" dirty="0" smtClean="0">
              <a:solidFill>
                <a:srgbClr val="FFFF00"/>
              </a:solidFill>
            </a:endParaRPr>
          </a:p>
          <a:p>
            <a:r>
              <a:rPr lang="en-US" sz="23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7745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5986254"/>
          </a:xfrm>
          <a:prstGeom prst="rect">
            <a:avLst/>
          </a:prstGeom>
          <a:noFill/>
        </p:spPr>
        <p:txBody>
          <a:bodyPr wrap="square" rtlCol="0">
            <a:spAutoFit/>
          </a:bodyPr>
          <a:lstStyle/>
          <a:p>
            <a:r>
              <a:rPr lang="en-US" sz="2400" dirty="0">
                <a:solidFill>
                  <a:srgbClr val="FFFF00"/>
                </a:solidFill>
              </a:rPr>
              <a:t>Advantages of JavaBean</a:t>
            </a:r>
          </a:p>
          <a:p>
            <a:r>
              <a:rPr lang="en-US" sz="2400" dirty="0"/>
              <a:t>The following are the advantages of </a:t>
            </a:r>
            <a:r>
              <a:rPr lang="en-US" sz="2400" dirty="0" smtClean="0"/>
              <a:t>JavaBean:</a:t>
            </a:r>
          </a:p>
          <a:p>
            <a:pPr marL="457200" indent="-457200">
              <a:buFont typeface="+mj-lt"/>
              <a:buAutoNum type="arabicPeriod"/>
            </a:pPr>
            <a:r>
              <a:rPr lang="en-US" sz="2400" dirty="0" smtClean="0"/>
              <a:t>The </a:t>
            </a:r>
            <a:r>
              <a:rPr lang="en-US" sz="2400" dirty="0"/>
              <a:t>JavaBean properties and methods can be exposed to another application.</a:t>
            </a:r>
          </a:p>
          <a:p>
            <a:pPr marL="457200" indent="-457200">
              <a:buFont typeface="+mj-lt"/>
              <a:buAutoNum type="arabicPeriod"/>
            </a:pPr>
            <a:r>
              <a:rPr lang="en-US" sz="2400" dirty="0"/>
              <a:t>It provides an easiness to reuse the software components.</a:t>
            </a:r>
          </a:p>
          <a:p>
            <a:endParaRPr lang="en-US" sz="2400" dirty="0" smtClean="0"/>
          </a:p>
          <a:p>
            <a:r>
              <a:rPr lang="en-US" sz="2400" dirty="0" smtClean="0">
                <a:solidFill>
                  <a:srgbClr val="FFFF00"/>
                </a:solidFill>
              </a:rPr>
              <a:t>Disadvantages </a:t>
            </a:r>
            <a:r>
              <a:rPr lang="en-US" sz="2400" dirty="0">
                <a:solidFill>
                  <a:srgbClr val="FFFF00"/>
                </a:solidFill>
              </a:rPr>
              <a:t>of </a:t>
            </a:r>
            <a:r>
              <a:rPr lang="en-US" sz="2400" dirty="0" smtClean="0">
                <a:solidFill>
                  <a:srgbClr val="FFFF00"/>
                </a:solidFill>
              </a:rPr>
              <a:t>JavaBean:</a:t>
            </a:r>
            <a:endParaRPr lang="en-US" sz="2400" dirty="0">
              <a:solidFill>
                <a:srgbClr val="FFFF00"/>
              </a:solidFill>
            </a:endParaRPr>
          </a:p>
          <a:p>
            <a:pPr marL="457200" indent="-457200">
              <a:buFont typeface="+mj-lt"/>
              <a:buAutoNum type="arabicPeriod"/>
            </a:pPr>
            <a:r>
              <a:rPr lang="en-US" sz="2400" dirty="0" smtClean="0"/>
              <a:t>JavaBeans </a:t>
            </a:r>
            <a:r>
              <a:rPr lang="en-US" sz="2400" dirty="0"/>
              <a:t>are mutable. So, it can't take advantages of immutable objects.</a:t>
            </a:r>
          </a:p>
          <a:p>
            <a:pPr marL="457200" indent="-457200">
              <a:buFont typeface="+mj-lt"/>
              <a:buAutoNum type="arabicPeriod"/>
            </a:pPr>
            <a:r>
              <a:rPr lang="en-US" sz="2400" dirty="0"/>
              <a:t>Creating the setter and getter method for each property separately may lead to the boilerplate code.</a:t>
            </a:r>
          </a:p>
          <a:p>
            <a:endParaRPr lang="en-US" sz="2400" dirty="0"/>
          </a:p>
          <a:p>
            <a:pPr marL="342900" indent="-342900">
              <a:buFontTx/>
              <a:buChar char="-"/>
            </a:pPr>
            <a:endParaRPr lang="en-US" sz="2400" dirty="0"/>
          </a:p>
          <a:p>
            <a:pPr marL="342900" indent="-342900">
              <a:buFontTx/>
              <a:buChar char="-"/>
            </a:pPr>
            <a:endParaRPr lang="en-US" sz="2400" dirty="0"/>
          </a:p>
          <a:p>
            <a:endParaRPr lang="en-US" sz="2400" i="1" dirty="0" smtClean="0">
              <a:solidFill>
                <a:srgbClr val="FFFF00"/>
              </a:solidFill>
            </a:endParaRPr>
          </a:p>
          <a:p>
            <a:r>
              <a:rPr lang="en-US" sz="23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7734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6740307"/>
          </a:xfrm>
          <a:prstGeom prst="rect">
            <a:avLst/>
          </a:prstGeom>
          <a:noFill/>
        </p:spPr>
        <p:txBody>
          <a:bodyPr wrap="square" rtlCol="0">
            <a:spAutoFit/>
          </a:bodyPr>
          <a:lstStyle/>
          <a:p>
            <a:r>
              <a:rPr lang="en-US" sz="2400" dirty="0">
                <a:solidFill>
                  <a:srgbClr val="FFFF00"/>
                </a:solidFill>
              </a:rPr>
              <a:t>Struts</a:t>
            </a:r>
            <a:r>
              <a:rPr lang="en-US" sz="2400" dirty="0"/>
              <a:t/>
            </a:r>
            <a:br>
              <a:rPr lang="en-US" sz="2400" dirty="0"/>
            </a:br>
            <a:r>
              <a:rPr lang="en-US" sz="2400" dirty="0" smtClean="0"/>
              <a:t>-A </a:t>
            </a:r>
            <a:r>
              <a:rPr lang="en-US" sz="2400" dirty="0"/>
              <a:t>Struts in Java is an open-source framework that is made by Apache</a:t>
            </a:r>
            <a:r>
              <a:rPr lang="en-US" sz="2400" dirty="0" smtClean="0"/>
              <a:t>.</a:t>
            </a:r>
          </a:p>
          <a:p>
            <a:r>
              <a:rPr lang="en-US" sz="2400" dirty="0" smtClean="0"/>
              <a:t>-</a:t>
            </a:r>
            <a:r>
              <a:rPr lang="en-US" sz="2400" dirty="0"/>
              <a:t>It enables you to create maintainable, extensible, and flexible web applications based on standard technologies, such as JSP pages, JavaBeans, resource bundles, and XML.</a:t>
            </a:r>
            <a:endParaRPr lang="en-US" sz="2400" dirty="0" smtClean="0"/>
          </a:p>
          <a:p>
            <a:pPr marL="342900" indent="-342900">
              <a:buFontTx/>
              <a:buChar char="-"/>
            </a:pPr>
            <a:r>
              <a:rPr lang="en-US" sz="2400" dirty="0" smtClean="0"/>
              <a:t>Apache </a:t>
            </a:r>
            <a:r>
              <a:rPr lang="en-US" sz="2400" dirty="0"/>
              <a:t>provides a free source to download Struts for users. It follows the MVC (Model View Controller) pattern. </a:t>
            </a:r>
            <a:endParaRPr lang="en-US" sz="2400" dirty="0" smtClean="0"/>
          </a:p>
          <a:p>
            <a:pPr marL="342900" indent="-342900">
              <a:buFontTx/>
              <a:buChar char="-"/>
            </a:pPr>
            <a:r>
              <a:rPr lang="en-US" sz="2400" dirty="0" smtClean="0"/>
              <a:t>It </a:t>
            </a:r>
            <a:r>
              <a:rPr lang="en-US" sz="2400" dirty="0"/>
              <a:t>provides an implementation of MVC architecture. It gives us pre-built classes for MVC that we can use/extend. Struts have their custom tag libraries</a:t>
            </a:r>
            <a:r>
              <a:rPr lang="en-US" sz="2400" dirty="0" smtClean="0"/>
              <a:t>.</a:t>
            </a:r>
          </a:p>
          <a:p>
            <a:pPr marL="342900" indent="-342900">
              <a:buFontTx/>
              <a:buChar char="-"/>
            </a:pPr>
            <a:r>
              <a:rPr lang="en-US" sz="2400" dirty="0"/>
              <a:t>Struts in Java are used to develop web applications which are usually based on servlet and JSP</a:t>
            </a:r>
            <a:r>
              <a:rPr lang="en-US" sz="2400" dirty="0" smtClean="0"/>
              <a:t>.</a:t>
            </a:r>
          </a:p>
          <a:p>
            <a:pPr marL="342900" indent="-342900">
              <a:buFontTx/>
              <a:buChar char="-"/>
            </a:pPr>
            <a:r>
              <a:rPr lang="en-US" sz="2400" dirty="0" smtClean="0"/>
              <a:t> </a:t>
            </a:r>
            <a:r>
              <a:rPr lang="en-US" sz="2400" dirty="0"/>
              <a:t>It simplifies the development and maintenance of web applications by providing predefined functionality. </a:t>
            </a:r>
            <a:endParaRPr lang="en-US" sz="2400" dirty="0" smtClean="0"/>
          </a:p>
          <a:p>
            <a:pPr marL="342900" indent="-342900">
              <a:buFontTx/>
              <a:buChar char="-"/>
            </a:pPr>
            <a:r>
              <a:rPr lang="en-US" sz="2400" dirty="0" smtClean="0"/>
              <a:t>It </a:t>
            </a:r>
            <a:r>
              <a:rPr lang="en-US" sz="2400" dirty="0"/>
              <a:t>is based on a front controller, which means it has a controller in front of it which decides on which model request has to come or go. </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20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6724918"/>
          </a:xfrm>
          <a:prstGeom prst="rect">
            <a:avLst/>
          </a:prstGeom>
          <a:noFill/>
        </p:spPr>
        <p:txBody>
          <a:bodyPr wrap="square" rtlCol="0">
            <a:spAutoFit/>
          </a:bodyPr>
          <a:lstStyle/>
          <a:p>
            <a:pPr marL="342900" indent="-342900">
              <a:buFontTx/>
              <a:buChar char="-"/>
            </a:pPr>
            <a:r>
              <a:rPr lang="en-US" sz="2400" dirty="0"/>
              <a:t>Struts in Java are very helpful for us as MVC is a guideline followed by all technologies in today’s world. There is no better option to simplify web applications other than MVC. Struts are not distributed</a:t>
            </a:r>
            <a:r>
              <a:rPr lang="en-US" sz="2400" dirty="0" smtClean="0"/>
              <a:t>.</a:t>
            </a:r>
            <a:endParaRPr lang="en-US" sz="2400" dirty="0"/>
          </a:p>
          <a:p>
            <a:pPr marL="457200" indent="-457200">
              <a:buFont typeface="+mj-lt"/>
              <a:buAutoNum type="arabicPeriod"/>
            </a:pPr>
            <a:r>
              <a:rPr lang="en-US" sz="2400" dirty="0"/>
              <a:t>There are two versions of struts-</a:t>
            </a:r>
            <a:br>
              <a:rPr lang="en-US" sz="2400" dirty="0"/>
            </a:br>
            <a:r>
              <a:rPr lang="en-US" sz="2400" dirty="0"/>
              <a:t/>
            </a:r>
            <a:br>
              <a:rPr lang="en-US" sz="2400" dirty="0"/>
            </a:br>
            <a:r>
              <a:rPr lang="en-US" sz="2400" dirty="0"/>
              <a:t>1.x(1.0,1.1,1.2)</a:t>
            </a:r>
            <a:br>
              <a:rPr lang="en-US" sz="2400" dirty="0"/>
            </a:br>
            <a:r>
              <a:rPr lang="en-US" sz="2400" dirty="0"/>
              <a:t/>
            </a:r>
            <a:br>
              <a:rPr lang="en-US" sz="2400" dirty="0"/>
            </a:br>
            <a:r>
              <a:rPr lang="en-US" sz="2400" dirty="0"/>
              <a:t>2.x(2.0,2.1,2.2)</a:t>
            </a:r>
            <a:br>
              <a:rPr lang="en-US" sz="2400" dirty="0"/>
            </a:br>
            <a:r>
              <a:rPr lang="en-US" sz="2400" dirty="0"/>
              <a:t/>
            </a:r>
            <a:br>
              <a:rPr lang="en-US" sz="2400" dirty="0"/>
            </a:br>
            <a:r>
              <a:rPr lang="en-US" sz="2400" dirty="0" smtClean="0"/>
              <a:t>1. The </a:t>
            </a:r>
            <a:r>
              <a:rPr lang="en-US" sz="2400" dirty="0"/>
              <a:t>first version of struts is rarely used by companies</a:t>
            </a:r>
            <a:r>
              <a:rPr lang="en-US" sz="2400" dirty="0" smtClean="0"/>
              <a:t>. </a:t>
            </a:r>
          </a:p>
          <a:p>
            <a:pPr marL="457200" indent="-457200">
              <a:buFont typeface="+mj-lt"/>
              <a:buAutoNum type="arabicPeriod"/>
            </a:pPr>
            <a:r>
              <a:rPr lang="en-US" sz="2400" dirty="0" smtClean="0"/>
              <a:t> Most companies </a:t>
            </a:r>
            <a:r>
              <a:rPr lang="en-US" sz="2400" dirty="0"/>
              <a:t>prefer the second version of </a:t>
            </a:r>
            <a:r>
              <a:rPr lang="en-US" sz="2400" dirty="0" smtClean="0"/>
              <a:t>it</a:t>
            </a:r>
          </a:p>
          <a:p>
            <a:pPr marL="457200" indent="-457200">
              <a:buFont typeface="+mj-lt"/>
              <a:buAutoNum type="arabicPeriod"/>
            </a:pPr>
            <a:r>
              <a:rPr lang="en-US" sz="2400" dirty="0" smtClean="0"/>
              <a:t> </a:t>
            </a:r>
            <a:r>
              <a:rPr lang="en-US" sz="2400" dirty="0"/>
              <a:t>The second version of struts includes additional features. </a:t>
            </a:r>
            <a:endParaRPr lang="en-US" sz="2400" dirty="0" smtClean="0"/>
          </a:p>
          <a:p>
            <a:pPr marL="457200" indent="-457200">
              <a:buFont typeface="+mj-lt"/>
              <a:buAutoNum type="arabicPeriod"/>
            </a:pPr>
            <a:r>
              <a:rPr lang="en-US" sz="2400" dirty="0" smtClean="0"/>
              <a:t>In </a:t>
            </a:r>
            <a:r>
              <a:rPr lang="en-US" sz="2400" dirty="0"/>
              <a:t>struts 1.x uses servlet based controllers, but in struts 2.x, uses filter based controllers</a:t>
            </a:r>
          </a:p>
          <a:p>
            <a:pPr marL="342900" indent="-342900">
              <a:buFontTx/>
              <a:buChar char="-"/>
            </a:pPr>
            <a:endParaRPr lang="en-US" sz="2400" dirty="0"/>
          </a:p>
          <a:p>
            <a:endParaRPr lang="en-US" sz="2400" i="1" dirty="0" smtClean="0">
              <a:solidFill>
                <a:srgbClr val="FFFF00"/>
              </a:solidFill>
            </a:endParaRPr>
          </a:p>
          <a:p>
            <a:r>
              <a:rPr lang="en-US" sz="23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7523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6740307"/>
          </a:xfrm>
          <a:prstGeom prst="rect">
            <a:avLst/>
          </a:prstGeom>
          <a:noFill/>
        </p:spPr>
        <p:txBody>
          <a:bodyPr wrap="square" rtlCol="0">
            <a:spAutoFit/>
          </a:bodyPr>
          <a:lstStyle/>
          <a:p>
            <a:pPr marL="457200" indent="-457200">
              <a:buFont typeface="+mj-lt"/>
              <a:buAutoNum type="alphaUcPeriod"/>
            </a:pPr>
            <a:r>
              <a:rPr lang="en-US" sz="2400" dirty="0"/>
              <a:t>Struts 1.x</a:t>
            </a:r>
            <a:br>
              <a:rPr lang="en-US" sz="2400" dirty="0"/>
            </a:br>
            <a:r>
              <a:rPr lang="en-US" sz="2400" dirty="0"/>
              <a:t/>
            </a:r>
            <a:br>
              <a:rPr lang="en-US" sz="2400" dirty="0"/>
            </a:br>
            <a:r>
              <a:rPr lang="en-US" sz="2400" dirty="0" smtClean="0"/>
              <a:t>1. Server </a:t>
            </a:r>
            <a:r>
              <a:rPr lang="en-US" sz="2400" dirty="0"/>
              <a:t>side validation</a:t>
            </a:r>
            <a:br>
              <a:rPr lang="en-US" sz="2400" dirty="0"/>
            </a:br>
            <a:r>
              <a:rPr lang="en-US" sz="2400" dirty="0" smtClean="0"/>
              <a:t>2. Form </a:t>
            </a:r>
            <a:r>
              <a:rPr lang="en-US" sz="2400" dirty="0"/>
              <a:t>backup Support</a:t>
            </a:r>
            <a:br>
              <a:rPr lang="en-US" sz="2400" dirty="0"/>
            </a:br>
            <a:r>
              <a:rPr lang="en-US" sz="2400" dirty="0" smtClean="0"/>
              <a:t>3. Exception </a:t>
            </a:r>
            <a:r>
              <a:rPr lang="en-US" sz="2400" dirty="0"/>
              <a:t>Handling</a:t>
            </a:r>
            <a:br>
              <a:rPr lang="en-US" sz="2400" dirty="0"/>
            </a:br>
            <a:r>
              <a:rPr lang="en-US" sz="2400" dirty="0" smtClean="0"/>
              <a:t>4. Modularization</a:t>
            </a:r>
            <a:r>
              <a:rPr lang="en-US" sz="2400" dirty="0"/>
              <a:t/>
            </a:r>
            <a:br>
              <a:rPr lang="en-US" sz="2400" dirty="0"/>
            </a:br>
            <a:r>
              <a:rPr lang="en-US" sz="2400" dirty="0" smtClean="0"/>
              <a:t>5. Multi </a:t>
            </a:r>
            <a:r>
              <a:rPr lang="en-US" sz="2400" dirty="0"/>
              <a:t>button</a:t>
            </a:r>
            <a:br>
              <a:rPr lang="en-US" sz="2400" dirty="0"/>
            </a:br>
            <a:r>
              <a:rPr lang="en-US" sz="2400" dirty="0" smtClean="0"/>
              <a:t>6. Tiles </a:t>
            </a:r>
            <a:r>
              <a:rPr lang="en-US" sz="2400" dirty="0"/>
              <a:t>Support</a:t>
            </a:r>
            <a:br>
              <a:rPr lang="en-US" sz="2400" dirty="0"/>
            </a:br>
            <a:r>
              <a:rPr lang="en-US" sz="2400" dirty="0" smtClean="0"/>
              <a:t>7. Plug-in support</a:t>
            </a:r>
          </a:p>
          <a:p>
            <a:pPr marL="457200" indent="-457200">
              <a:buFont typeface="+mj-lt"/>
              <a:buAutoNum type="alphaUcPeriod"/>
            </a:pPr>
            <a:r>
              <a:rPr lang="en-US" sz="2400" dirty="0"/>
              <a:t>Struts 2.x</a:t>
            </a:r>
            <a:br>
              <a:rPr lang="en-US" sz="2400" dirty="0"/>
            </a:br>
            <a:r>
              <a:rPr lang="en-US" sz="2400" dirty="0" smtClean="0"/>
              <a:t>1.It </a:t>
            </a:r>
            <a:r>
              <a:rPr lang="en-US" sz="2400" dirty="0"/>
              <a:t>is a brand new framework by Apache software foundation. </a:t>
            </a:r>
            <a:endParaRPr lang="en-US" sz="2400" dirty="0" smtClean="0"/>
          </a:p>
          <a:p>
            <a:pPr marL="457200" indent="-457200">
              <a:buFont typeface="+mj-lt"/>
              <a:buAutoNum type="alphaUcPeriod"/>
            </a:pPr>
            <a:r>
              <a:rPr lang="en-US" sz="2400" dirty="0" smtClean="0"/>
              <a:t>The </a:t>
            </a:r>
            <a:r>
              <a:rPr lang="en-US" sz="2400" dirty="0"/>
              <a:t>following facilities are available in struts </a:t>
            </a:r>
            <a:br>
              <a:rPr lang="en-US" sz="2400" dirty="0"/>
            </a:br>
            <a:r>
              <a:rPr lang="en-US" sz="2400" dirty="0" smtClean="0"/>
              <a:t>1. Filter </a:t>
            </a:r>
            <a:r>
              <a:rPr lang="en-US" sz="2400" dirty="0"/>
              <a:t>based controller</a:t>
            </a:r>
            <a:br>
              <a:rPr lang="en-US" sz="2400" dirty="0"/>
            </a:br>
            <a:r>
              <a:rPr lang="en-US" sz="2400" dirty="0" smtClean="0"/>
              <a:t>2.It </a:t>
            </a:r>
            <a:r>
              <a:rPr lang="en-US" sz="2400" dirty="0"/>
              <a:t>uses both XML files and annotations for configuration.</a:t>
            </a:r>
            <a:br>
              <a:rPr lang="en-US" sz="2400" dirty="0"/>
            </a:br>
            <a:r>
              <a:rPr lang="en-US" sz="2400" dirty="0" smtClean="0"/>
              <a:t>3. It </a:t>
            </a:r>
            <a:r>
              <a:rPr lang="en-US" sz="2400" dirty="0"/>
              <a:t>also supports zero configuration web application.</a:t>
            </a:r>
            <a:br>
              <a:rPr lang="en-US" sz="2400" dirty="0"/>
            </a:br>
            <a:r>
              <a:rPr lang="en-US" sz="2400" dirty="0" smtClean="0"/>
              <a:t>4. It </a:t>
            </a:r>
            <a:r>
              <a:rPr lang="en-US" sz="2400" dirty="0"/>
              <a:t>also implements AOP(Aspect Oriented Programming) </a:t>
            </a:r>
            <a:r>
              <a:rPr lang="en-US" sz="2400" dirty="0" smtClean="0"/>
              <a:t>  for </a:t>
            </a:r>
            <a:r>
              <a:rPr lang="en-US" sz="2400" dirty="0"/>
              <a:t>cross-cutting tasks with the help of interceptors</a:t>
            </a:r>
            <a:r>
              <a:rPr lang="en-US" sz="24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5211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971139"/>
          </a:xfrm>
          <a:prstGeom prst="rect">
            <a:avLst/>
          </a:prstGeom>
          <a:noFill/>
        </p:spPr>
        <p:txBody>
          <a:bodyPr wrap="square" rtlCol="0">
            <a:spAutoFit/>
          </a:bodyPr>
          <a:lstStyle/>
          <a:p>
            <a:r>
              <a:rPr lang="en-US" sz="2800" dirty="0" smtClean="0">
                <a:solidFill>
                  <a:srgbClr val="FFFF00"/>
                </a:solidFill>
              </a:rPr>
              <a:t> </a:t>
            </a:r>
            <a:r>
              <a:rPr lang="en-US" sz="2800" dirty="0">
                <a:solidFill>
                  <a:srgbClr val="FFFF00"/>
                </a:solidFill>
              </a:rPr>
              <a:t>JSP </a:t>
            </a:r>
            <a:r>
              <a:rPr lang="en-US" sz="2800" dirty="0" err="1" smtClean="0">
                <a:solidFill>
                  <a:srgbClr val="FFFF00"/>
                </a:solidFill>
              </a:rPr>
              <a:t>JavaServer</a:t>
            </a:r>
            <a:r>
              <a:rPr lang="en-US" sz="2800" dirty="0" smtClean="0">
                <a:solidFill>
                  <a:srgbClr val="FFFF00"/>
                </a:solidFill>
              </a:rPr>
              <a:t> </a:t>
            </a:r>
            <a:r>
              <a:rPr lang="en-US" sz="2800" dirty="0">
                <a:solidFill>
                  <a:srgbClr val="FFFF00"/>
                </a:solidFill>
              </a:rPr>
              <a:t>Pages (JSP</a:t>
            </a:r>
            <a:r>
              <a:rPr lang="en-US" sz="2800" dirty="0" smtClean="0">
                <a:solidFill>
                  <a:srgbClr val="FFFF00"/>
                </a:solidFill>
              </a:rPr>
              <a:t>):</a:t>
            </a:r>
          </a:p>
          <a:p>
            <a:r>
              <a:rPr lang="en-US" sz="2800" dirty="0" smtClean="0"/>
              <a:t>-JSP </a:t>
            </a:r>
            <a:r>
              <a:rPr lang="en-US" sz="2800" dirty="0"/>
              <a:t>is a technology for developing Webpages that supports dynamic content. </a:t>
            </a:r>
            <a:endParaRPr lang="en-US" sz="2800" dirty="0" smtClean="0"/>
          </a:p>
          <a:p>
            <a:r>
              <a:rPr lang="en-US" sz="2800" dirty="0" smtClean="0"/>
              <a:t>-</a:t>
            </a:r>
            <a:r>
              <a:rPr lang="en-US" sz="2800" dirty="0"/>
              <a:t> It can be thought of as an extension to Servlet because it provides more functionality than servlet such as expression language, JSTL, etc.</a:t>
            </a:r>
            <a:endParaRPr lang="en-US" sz="2800" dirty="0" smtClean="0"/>
          </a:p>
          <a:p>
            <a:r>
              <a:rPr lang="en-US" sz="2800" dirty="0"/>
              <a:t>-</a:t>
            </a:r>
            <a:r>
              <a:rPr lang="en-US" sz="2800" dirty="0" smtClean="0"/>
              <a:t>This </a:t>
            </a:r>
            <a:r>
              <a:rPr lang="en-US" sz="2800" dirty="0"/>
              <a:t>helps developers insert java code in HTML pages by making use of special JSP tags, most of which start with &lt;% and end with </a:t>
            </a:r>
            <a:r>
              <a:rPr lang="en-US" sz="2800" dirty="0" smtClean="0"/>
              <a:t>%&gt;.</a:t>
            </a:r>
          </a:p>
          <a:p>
            <a:r>
              <a:rPr lang="en-US" sz="2800" dirty="0" smtClean="0"/>
              <a:t>-A </a:t>
            </a:r>
            <a:r>
              <a:rPr lang="en-US" sz="2800" dirty="0"/>
              <a:t>JSP page consists of HTML tags and JSP tags. </a:t>
            </a:r>
            <a:endParaRPr lang="en-US" sz="2800" dirty="0" smtClean="0"/>
          </a:p>
          <a:p>
            <a:r>
              <a:rPr lang="en-US" sz="2800" dirty="0"/>
              <a:t>-</a:t>
            </a:r>
            <a:r>
              <a:rPr lang="en-US" sz="2800" dirty="0" smtClean="0"/>
              <a:t>The </a:t>
            </a:r>
            <a:r>
              <a:rPr lang="en-US" sz="2800" dirty="0"/>
              <a:t>JSP pages are easier to maintain than Servlet because we can separate designing and development. </a:t>
            </a:r>
            <a:r>
              <a:rPr lang="en-US" sz="2800" dirty="0" smtClean="0"/>
              <a:t>-It </a:t>
            </a:r>
            <a:r>
              <a:rPr lang="en-US" sz="2800" dirty="0"/>
              <a:t>provides some additional features such as Expression Language, Custom Tags, etc</a:t>
            </a:r>
            <a:r>
              <a:rPr lang="en-US" sz="2800" dirty="0" smtClean="0"/>
              <a:t>.</a:t>
            </a:r>
          </a:p>
          <a:p>
            <a:endParaRPr lang="en-US" sz="2800" dirty="0"/>
          </a:p>
          <a:p>
            <a:endParaRPr lang="en-US" sz="2700" dirty="0" smtClean="0">
              <a:solidFill>
                <a:srgbClr val="FFFF00"/>
              </a:solidFill>
            </a:endParaRPr>
          </a:p>
        </p:txBody>
      </p:sp>
    </p:spTree>
    <p:extLst>
      <p:ext uri="{BB962C8B-B14F-4D97-AF65-F5344CB8AC3E}">
        <p14:creationId xmlns:p14="http://schemas.microsoft.com/office/powerpoint/2010/main" val="3265856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5247590"/>
          </a:xfrm>
          <a:prstGeom prst="rect">
            <a:avLst/>
          </a:prstGeom>
          <a:noFill/>
        </p:spPr>
        <p:txBody>
          <a:bodyPr wrap="square" rtlCol="0">
            <a:spAutoFit/>
          </a:bodyPr>
          <a:lstStyle/>
          <a:p>
            <a:r>
              <a:rPr lang="en-US" sz="2400" dirty="0" smtClean="0">
                <a:solidFill>
                  <a:srgbClr val="FFFF00"/>
                </a:solidFill>
              </a:rPr>
              <a:t>Components of Struts in Java</a:t>
            </a:r>
            <a:r>
              <a:rPr lang="en-US" sz="2400" dirty="0" smtClean="0"/>
              <a:t/>
            </a:r>
            <a:br>
              <a:rPr lang="en-US" sz="2400" dirty="0" smtClean="0"/>
            </a:br>
            <a:r>
              <a:rPr lang="en-US" sz="2400" dirty="0" smtClean="0"/>
              <a:t>There are many components of struts. They are as follows-</a:t>
            </a:r>
          </a:p>
          <a:p>
            <a:pPr marL="457200" indent="-457200">
              <a:buAutoNum type="arabicPeriod"/>
            </a:pPr>
            <a:r>
              <a:rPr lang="en-US" sz="2400" dirty="0" smtClean="0"/>
              <a:t>Filter Dispatcher</a:t>
            </a:r>
            <a:br>
              <a:rPr lang="en-US" sz="2400" dirty="0" smtClean="0"/>
            </a:br>
            <a:r>
              <a:rPr lang="en-US" sz="2400" dirty="0" smtClean="0"/>
              <a:t>2. Action</a:t>
            </a:r>
            <a:br>
              <a:rPr lang="en-US" sz="2400" dirty="0" smtClean="0"/>
            </a:br>
            <a:r>
              <a:rPr lang="en-US" sz="2400" dirty="0" smtClean="0"/>
              <a:t>3. Result</a:t>
            </a:r>
            <a:br>
              <a:rPr lang="en-US" sz="2400" dirty="0" smtClean="0"/>
            </a:br>
            <a:r>
              <a:rPr lang="en-US" sz="2400" dirty="0" smtClean="0"/>
              <a:t>4.Configuration file</a:t>
            </a:r>
            <a:br>
              <a:rPr lang="en-US" sz="2400" dirty="0" smtClean="0"/>
            </a:br>
            <a:r>
              <a:rPr lang="en-US" sz="2400" dirty="0" smtClean="0"/>
              <a:t>5. Interceptors</a:t>
            </a:r>
            <a:br>
              <a:rPr lang="en-US" sz="2400" dirty="0" smtClean="0"/>
            </a:br>
            <a:r>
              <a:rPr lang="en-US" sz="2400" dirty="0" smtClean="0"/>
              <a:t>6. Deployment descriptor</a:t>
            </a:r>
            <a:br>
              <a:rPr lang="en-US" sz="2400" dirty="0" smtClean="0"/>
            </a:br>
            <a:r>
              <a:rPr lang="en-US" sz="2400" dirty="0" smtClean="0"/>
              <a:t>7. Tag Library</a:t>
            </a:r>
          </a:p>
          <a:p>
            <a:pPr marL="457200" indent="-457200">
              <a:buAutoNum type="arabicPeriod"/>
            </a:pPr>
            <a:endParaRPr lang="en-US" sz="2400" dirty="0" smtClean="0"/>
          </a:p>
          <a:p>
            <a:pPr marL="342900" indent="-342900">
              <a:buFontTx/>
              <a:buChar char="-"/>
            </a:pPr>
            <a:endParaRPr lang="en-US" sz="2400" dirty="0" smtClean="0"/>
          </a:p>
          <a:p>
            <a:pPr marL="342900" indent="-342900">
              <a:buFontTx/>
              <a:buChar char="-"/>
            </a:pPr>
            <a:endParaRPr lang="en-US" sz="2400" dirty="0" smtClean="0"/>
          </a:p>
          <a:p>
            <a:endParaRPr lang="en-US" sz="2400" i="1" dirty="0" smtClean="0">
              <a:solidFill>
                <a:srgbClr val="FFFF00"/>
              </a:solidFill>
            </a:endParaRPr>
          </a:p>
          <a:p>
            <a:r>
              <a:rPr lang="en-US" sz="23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8382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6740307"/>
          </a:xfrm>
          <a:prstGeom prst="rect">
            <a:avLst/>
          </a:prstGeom>
          <a:noFill/>
        </p:spPr>
        <p:txBody>
          <a:bodyPr wrap="square" rtlCol="0">
            <a:spAutoFit/>
          </a:bodyPr>
          <a:lstStyle/>
          <a:p>
            <a:pPr fontAlgn="base"/>
            <a:r>
              <a:rPr lang="en-US" sz="2400" b="1" dirty="0"/>
              <a:t>1. </a:t>
            </a:r>
            <a:r>
              <a:rPr lang="en-US" sz="2400" b="1" dirty="0">
                <a:solidFill>
                  <a:srgbClr val="FFFF00"/>
                </a:solidFill>
              </a:rPr>
              <a:t>Filter</a:t>
            </a:r>
            <a:r>
              <a:rPr lang="en-US" sz="2400" b="1" dirty="0"/>
              <a:t> </a:t>
            </a:r>
            <a:r>
              <a:rPr lang="en-US" sz="2400" b="1" dirty="0">
                <a:solidFill>
                  <a:srgbClr val="FFFF00"/>
                </a:solidFill>
              </a:rPr>
              <a:t>Dispatcher</a:t>
            </a:r>
          </a:p>
          <a:p>
            <a:pPr fontAlgn="base"/>
            <a:r>
              <a:rPr lang="en-US" sz="2400" dirty="0"/>
              <a:t>It is the controller component of Struts application. From a coding point of view, the controller is represented by org.Apache.Struts2.filtered </a:t>
            </a:r>
            <a:r>
              <a:rPr lang="en-US" sz="2400" dirty="0" err="1"/>
              <a:t>patcher</a:t>
            </a:r>
            <a:r>
              <a:rPr lang="en-US" sz="2400" dirty="0"/>
              <a:t> class, which is just a filter class.</a:t>
            </a:r>
          </a:p>
          <a:p>
            <a:pPr fontAlgn="base"/>
            <a:r>
              <a:rPr lang="en-US" sz="2400" dirty="0"/>
              <a:t>A controller component is responsible for each incoming request and identifies appropriate actions to process the request at outer processing. The request is also responsible for identifying appropriate views to display the result with the help of the result component.</a:t>
            </a:r>
          </a:p>
          <a:p>
            <a:endParaRPr lang="en-US" sz="2400" dirty="0" smtClean="0"/>
          </a:p>
          <a:p>
            <a:pPr fontAlgn="base"/>
            <a:r>
              <a:rPr lang="en-US" sz="2400" b="1" dirty="0"/>
              <a:t>2. </a:t>
            </a:r>
            <a:r>
              <a:rPr lang="en-US" sz="2400" b="1" dirty="0">
                <a:solidFill>
                  <a:srgbClr val="FFFF00"/>
                </a:solidFill>
              </a:rPr>
              <a:t>Action</a:t>
            </a:r>
          </a:p>
          <a:p>
            <a:pPr fontAlgn="base"/>
            <a:r>
              <a:rPr lang="en-US" sz="2400" dirty="0"/>
              <a:t>In Struts 2, the functionality of the model is represented by the action component. From a coding point of view, an action is represented by a bean class containing the state of an application and any business logic. This component is developed by the programmer. An Action is a model in Struts 2 which is used to handle all the </a:t>
            </a:r>
            <a:r>
              <a:rPr lang="en-US" sz="2400" dirty="0" smtClean="0"/>
              <a:t>data</a:t>
            </a:r>
            <a:r>
              <a:rPr lang="en-US" sz="23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521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6001643"/>
          </a:xfrm>
          <a:prstGeom prst="rect">
            <a:avLst/>
          </a:prstGeom>
          <a:noFill/>
        </p:spPr>
        <p:txBody>
          <a:bodyPr wrap="square" rtlCol="0">
            <a:spAutoFit/>
          </a:bodyPr>
          <a:lstStyle/>
          <a:p>
            <a:pPr fontAlgn="base"/>
            <a:r>
              <a:rPr lang="en-US" sz="2400" b="1" dirty="0"/>
              <a:t>3. </a:t>
            </a:r>
            <a:r>
              <a:rPr lang="en-US" sz="2400" b="1" dirty="0">
                <a:solidFill>
                  <a:srgbClr val="FFFF00"/>
                </a:solidFill>
              </a:rPr>
              <a:t>Result</a:t>
            </a:r>
          </a:p>
          <a:p>
            <a:pPr fontAlgn="base"/>
            <a:r>
              <a:rPr lang="en-US" sz="2400" dirty="0"/>
              <a:t>The result means view. In the Struts2 application, the functionality of view is managed by the result component. That is, the result component is responsible for the presentation logic of the Struts application.</a:t>
            </a:r>
          </a:p>
          <a:p>
            <a:pPr fontAlgn="base"/>
            <a:r>
              <a:rPr lang="en-US" sz="2400" dirty="0"/>
              <a:t>A result is responsible for identifying JSP pages to display the results.</a:t>
            </a:r>
          </a:p>
          <a:p>
            <a:pPr fontAlgn="base"/>
            <a:r>
              <a:rPr lang="en-US" sz="2400" b="1" dirty="0"/>
              <a:t>4. </a:t>
            </a:r>
            <a:r>
              <a:rPr lang="en-US" sz="2400" b="1" dirty="0">
                <a:solidFill>
                  <a:srgbClr val="FFFF00"/>
                </a:solidFill>
              </a:rPr>
              <a:t>Configuration</a:t>
            </a:r>
            <a:r>
              <a:rPr lang="en-US" sz="2400" b="1" dirty="0"/>
              <a:t> </a:t>
            </a:r>
            <a:r>
              <a:rPr lang="en-US" sz="2400" b="1" dirty="0">
                <a:solidFill>
                  <a:srgbClr val="FFFF00"/>
                </a:solidFill>
              </a:rPr>
              <a:t>file</a:t>
            </a:r>
          </a:p>
          <a:p>
            <a:pPr fontAlgn="base"/>
            <a:r>
              <a:rPr lang="en-US" sz="2400" dirty="0"/>
              <a:t>Struts 2 uses a configuration file to describe the action, result and other resources. The name of this file is — struts.xml.</a:t>
            </a:r>
          </a:p>
          <a:p>
            <a:pPr fontAlgn="base"/>
            <a:r>
              <a:rPr lang="en-US" sz="2400" b="1" dirty="0"/>
              <a:t>5. </a:t>
            </a:r>
            <a:r>
              <a:rPr lang="en-US" sz="2400" b="1" dirty="0">
                <a:solidFill>
                  <a:srgbClr val="FFFF00"/>
                </a:solidFill>
              </a:rPr>
              <a:t>Interceptors</a:t>
            </a:r>
          </a:p>
          <a:p>
            <a:pPr fontAlgn="base"/>
            <a:r>
              <a:rPr lang="en-US" sz="2400" dirty="0"/>
              <a:t>Interceptors are the helper components of the controller and are responsible for applying cross-cutting concerns or other commonly used logics. Wherever we want to use the logic in JSP or servlet, we use interceptors. There are many interceptors in Struts</a:t>
            </a:r>
            <a:r>
              <a:rPr lang="en-US" sz="2400" dirty="0" smtClean="0"/>
              <a:t>.</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5337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4154984"/>
          </a:xfrm>
          <a:prstGeom prst="rect">
            <a:avLst/>
          </a:prstGeom>
          <a:noFill/>
        </p:spPr>
        <p:txBody>
          <a:bodyPr wrap="square" rtlCol="0">
            <a:spAutoFit/>
          </a:bodyPr>
          <a:lstStyle/>
          <a:p>
            <a:pPr fontAlgn="base"/>
            <a:r>
              <a:rPr lang="en-US" sz="2400" b="1" dirty="0"/>
              <a:t>6. </a:t>
            </a:r>
            <a:r>
              <a:rPr lang="en-US" sz="2400" b="1" dirty="0">
                <a:solidFill>
                  <a:srgbClr val="FFFF00"/>
                </a:solidFill>
              </a:rPr>
              <a:t>Deployment Descriptor</a:t>
            </a:r>
          </a:p>
          <a:p>
            <a:pPr fontAlgn="base"/>
            <a:r>
              <a:rPr lang="en-US" sz="2400" dirty="0"/>
              <a:t>This is the deployment descriptor of the Struts Application and contains the information about controller web.xml. All information gathered in the deployment descriptor, which is used in MVC. It stores information about how many JSP and servlets used in this application. Basically, it is the XML file.</a:t>
            </a:r>
          </a:p>
          <a:p>
            <a:pPr fontAlgn="base"/>
            <a:r>
              <a:rPr lang="en-US" sz="2400" b="1" dirty="0"/>
              <a:t>7. Tag Library</a:t>
            </a:r>
          </a:p>
          <a:p>
            <a:pPr fontAlgn="base"/>
            <a:r>
              <a:rPr lang="en-US" sz="2400" dirty="0"/>
              <a:t>Struts 2 provides a custom tag library to develop JSP pages and to manipulate the data. The user can design the form or text using the tag library. First, we make the tag directive in this library.</a:t>
            </a: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6267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6370975"/>
          </a:xfrm>
          <a:prstGeom prst="rect">
            <a:avLst/>
          </a:prstGeom>
          <a:noFill/>
        </p:spPr>
        <p:txBody>
          <a:bodyPr wrap="square" rtlCol="0">
            <a:spAutoFit/>
          </a:bodyPr>
          <a:lstStyle/>
          <a:p>
            <a:pPr fontAlgn="base"/>
            <a:r>
              <a:rPr lang="en-US" sz="2400" b="1" dirty="0">
                <a:solidFill>
                  <a:srgbClr val="FFFF00"/>
                </a:solidFill>
              </a:rPr>
              <a:t>Structure of Struts.XML file</a:t>
            </a:r>
          </a:p>
          <a:p>
            <a:pPr fontAlgn="base"/>
            <a:r>
              <a:rPr lang="en-US" sz="2400" dirty="0"/>
              <a:t>Struts is the root element of these files. Packages are the sub element of Struts that defines the set of actions and results</a:t>
            </a:r>
            <a:r>
              <a:rPr lang="en-US" sz="2400" dirty="0" smtClean="0"/>
              <a:t>.</a:t>
            </a:r>
          </a:p>
          <a:p>
            <a:pPr fontAlgn="base"/>
            <a:endParaRPr lang="en-US" sz="2400" dirty="0"/>
          </a:p>
          <a:p>
            <a:r>
              <a:rPr lang="en-US" sz="2400" dirty="0">
                <a:solidFill>
                  <a:srgbClr val="FFFF00"/>
                </a:solidFill>
              </a:rPr>
              <a:t>&lt;struts&gt;</a:t>
            </a:r>
          </a:p>
          <a:p>
            <a:r>
              <a:rPr lang="en-US" sz="2400" dirty="0">
                <a:solidFill>
                  <a:srgbClr val="FFFF00"/>
                </a:solidFill>
              </a:rPr>
              <a:t>   &lt;constant name = "</a:t>
            </a:r>
            <a:r>
              <a:rPr lang="en-US" sz="2400" dirty="0" err="1">
                <a:solidFill>
                  <a:srgbClr val="FFFF00"/>
                </a:solidFill>
              </a:rPr>
              <a:t>struts.devMode</a:t>
            </a:r>
            <a:r>
              <a:rPr lang="en-US" sz="2400" dirty="0">
                <a:solidFill>
                  <a:srgbClr val="FFFF00"/>
                </a:solidFill>
              </a:rPr>
              <a:t>" value = "true" /&gt;</a:t>
            </a:r>
          </a:p>
          <a:p>
            <a:r>
              <a:rPr lang="en-US" sz="2400" dirty="0">
                <a:solidFill>
                  <a:srgbClr val="FFFF00"/>
                </a:solidFill>
              </a:rPr>
              <a:t>   &lt;package name = "</a:t>
            </a:r>
            <a:r>
              <a:rPr lang="en-US" sz="2400" dirty="0" err="1">
                <a:solidFill>
                  <a:srgbClr val="FFFF00"/>
                </a:solidFill>
              </a:rPr>
              <a:t>helloworld</a:t>
            </a:r>
            <a:r>
              <a:rPr lang="en-US" sz="2400" dirty="0">
                <a:solidFill>
                  <a:srgbClr val="FFFF00"/>
                </a:solidFill>
              </a:rPr>
              <a:t>" extends = "struts-default"&gt;</a:t>
            </a:r>
          </a:p>
          <a:p>
            <a:r>
              <a:rPr lang="en-US" sz="2400" dirty="0">
                <a:solidFill>
                  <a:srgbClr val="FFFF00"/>
                </a:solidFill>
              </a:rPr>
              <a:t>          &lt;action name = "hello" </a:t>
            </a:r>
          </a:p>
          <a:p>
            <a:r>
              <a:rPr lang="en-US" sz="2400" dirty="0">
                <a:solidFill>
                  <a:srgbClr val="FFFF00"/>
                </a:solidFill>
              </a:rPr>
              <a:t>         class = "hello.struts2.HelloWorldAction" </a:t>
            </a:r>
          </a:p>
          <a:p>
            <a:r>
              <a:rPr lang="en-US" sz="2400" dirty="0">
                <a:solidFill>
                  <a:srgbClr val="FFFF00"/>
                </a:solidFill>
              </a:rPr>
              <a:t>         method = "execute"&gt;</a:t>
            </a:r>
          </a:p>
          <a:p>
            <a:r>
              <a:rPr lang="en-US" sz="2400" dirty="0">
                <a:solidFill>
                  <a:srgbClr val="FFFF00"/>
                </a:solidFill>
              </a:rPr>
              <a:t>         &lt;result name = "success"&gt;/</a:t>
            </a:r>
            <a:r>
              <a:rPr lang="en-US" sz="2400" dirty="0" err="1">
                <a:solidFill>
                  <a:srgbClr val="FFFF00"/>
                </a:solidFill>
              </a:rPr>
              <a:t>HelloWorld.jsp</a:t>
            </a:r>
            <a:r>
              <a:rPr lang="en-US" sz="2400" dirty="0">
                <a:solidFill>
                  <a:srgbClr val="FFFF00"/>
                </a:solidFill>
              </a:rPr>
              <a:t>&lt;/result&gt;</a:t>
            </a:r>
          </a:p>
          <a:p>
            <a:r>
              <a:rPr lang="en-US" sz="2400" dirty="0">
                <a:solidFill>
                  <a:srgbClr val="FFFF00"/>
                </a:solidFill>
              </a:rPr>
              <a:t>      &lt;/action&gt;</a:t>
            </a:r>
          </a:p>
          <a:p>
            <a:r>
              <a:rPr lang="en-US" sz="2400" dirty="0">
                <a:solidFill>
                  <a:srgbClr val="FFFF00"/>
                </a:solidFill>
              </a:rPr>
              <a:t>          &lt;-- more actions can be listed here --&gt;</a:t>
            </a:r>
          </a:p>
          <a:p>
            <a:r>
              <a:rPr lang="en-US" sz="2400" dirty="0">
                <a:solidFill>
                  <a:srgbClr val="FFFF00"/>
                </a:solidFill>
              </a:rPr>
              <a:t>     &lt;/package&gt;</a:t>
            </a:r>
          </a:p>
          <a:p>
            <a:r>
              <a:rPr lang="en-US" sz="2400" dirty="0">
                <a:solidFill>
                  <a:srgbClr val="FFFF00"/>
                </a:solidFill>
              </a:rPr>
              <a:t>   &lt;-- more packages can be listed here --&gt;</a:t>
            </a:r>
          </a:p>
          <a:p>
            <a:r>
              <a:rPr lang="en-US" sz="2400" dirty="0">
                <a:solidFill>
                  <a:srgbClr val="FFFF00"/>
                </a:solidFill>
              </a:rPr>
              <a:t>&lt;/struts&gt;</a:t>
            </a:r>
          </a:p>
          <a:p>
            <a:pPr fontAlgn="base"/>
            <a:endParaRPr lang="en-US" sz="24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9909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3785652"/>
          </a:xfrm>
          <a:prstGeom prst="rect">
            <a:avLst/>
          </a:prstGeom>
          <a:noFill/>
        </p:spPr>
        <p:txBody>
          <a:bodyPr wrap="square" rtlCol="0">
            <a:spAutoFit/>
          </a:bodyPr>
          <a:lstStyle/>
          <a:p>
            <a:pPr fontAlgn="base"/>
            <a:r>
              <a:rPr lang="en-US" sz="2400" dirty="0" smtClean="0">
                <a:solidFill>
                  <a:srgbClr val="FFFF00"/>
                </a:solidFill>
              </a:rPr>
              <a:t>There </a:t>
            </a:r>
            <a:r>
              <a:rPr lang="en-US" sz="2400" dirty="0">
                <a:solidFill>
                  <a:srgbClr val="FFFF00"/>
                </a:solidFill>
              </a:rPr>
              <a:t>are some automatic features of Struts 2:</a:t>
            </a:r>
          </a:p>
          <a:p>
            <a:pPr marL="457200" indent="-457200" fontAlgn="base">
              <a:buFont typeface="+mj-lt"/>
              <a:buAutoNum type="arabicPeriod"/>
            </a:pPr>
            <a:r>
              <a:rPr lang="en-US" sz="2400" dirty="0" err="1"/>
              <a:t>Param</a:t>
            </a:r>
            <a:r>
              <a:rPr lang="en-US" sz="2400" dirty="0"/>
              <a:t> transfer to member variables.</a:t>
            </a:r>
          </a:p>
          <a:p>
            <a:pPr marL="457200" indent="-457200" fontAlgn="base">
              <a:buFont typeface="+mj-lt"/>
              <a:buAutoNum type="arabicPeriod"/>
            </a:pPr>
            <a:r>
              <a:rPr lang="en-US" sz="2400" dirty="0"/>
              <a:t>Validation</a:t>
            </a:r>
          </a:p>
          <a:p>
            <a:pPr marL="457200" indent="-457200" fontAlgn="base">
              <a:buFont typeface="+mj-lt"/>
              <a:buAutoNum type="arabicPeriod"/>
            </a:pPr>
            <a:r>
              <a:rPr lang="en-US" sz="2400" dirty="0"/>
              <a:t>It is easy to learn as it is very simple.</a:t>
            </a:r>
          </a:p>
          <a:p>
            <a:pPr marL="457200" indent="-457200" fontAlgn="base">
              <a:buFont typeface="+mj-lt"/>
              <a:buAutoNum type="arabicPeriod"/>
            </a:pPr>
            <a:r>
              <a:rPr lang="en-US" sz="2400" dirty="0"/>
              <a:t>It provides good tag libraries.</a:t>
            </a:r>
          </a:p>
          <a:p>
            <a:pPr marL="457200" indent="-457200" fontAlgn="base">
              <a:buFont typeface="+mj-lt"/>
              <a:buAutoNum type="arabicPeriod"/>
            </a:pPr>
            <a:r>
              <a:rPr lang="en-US" sz="2400" dirty="0"/>
              <a:t>It supports many convenient features.</a:t>
            </a:r>
          </a:p>
          <a:p>
            <a:pPr marL="457200" indent="-457200" fontAlgn="base">
              <a:buFont typeface="+mj-lt"/>
              <a:buAutoNum type="arabicPeriod"/>
            </a:pPr>
            <a:r>
              <a:rPr lang="en-US" sz="2400" dirty="0"/>
              <a:t>It is extensible.</a:t>
            </a:r>
          </a:p>
          <a:p>
            <a:pPr marL="457200" indent="-457200" fontAlgn="base">
              <a:buFont typeface="+mj-lt"/>
              <a:buAutoNum type="arabicPeriod"/>
            </a:pPr>
            <a:r>
              <a:rPr lang="en-US" sz="2400" dirty="0"/>
              <a:t>It is also flexible.</a:t>
            </a:r>
          </a:p>
          <a:p>
            <a:pPr marL="457200" indent="-457200" fontAlgn="base">
              <a:buFont typeface="+mj-lt"/>
              <a:buAutoNum type="arabicPeriod"/>
            </a:pPr>
            <a:r>
              <a:rPr lang="en-US" sz="2400" dirty="0"/>
              <a:t>It is very well integrated with J2EE.</a:t>
            </a:r>
          </a:p>
          <a:p>
            <a:pPr fontAlgn="base"/>
            <a:endParaRPr lang="en-US" sz="24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7732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4524315"/>
          </a:xfrm>
          <a:prstGeom prst="rect">
            <a:avLst/>
          </a:prstGeom>
          <a:noFill/>
        </p:spPr>
        <p:txBody>
          <a:bodyPr wrap="square" rtlCol="0">
            <a:spAutoFit/>
          </a:bodyPr>
          <a:lstStyle/>
          <a:p>
            <a:r>
              <a:rPr lang="en-US" sz="2400" b="1" dirty="0">
                <a:solidFill>
                  <a:srgbClr val="FFFF00"/>
                </a:solidFill>
              </a:rPr>
              <a:t>Struts </a:t>
            </a:r>
            <a:r>
              <a:rPr lang="en-US" sz="2400" b="1" dirty="0" smtClean="0">
                <a:solidFill>
                  <a:srgbClr val="FFFF00"/>
                </a:solidFill>
              </a:rPr>
              <a:t>Configuration:</a:t>
            </a:r>
          </a:p>
          <a:p>
            <a:r>
              <a:rPr lang="en-US" sz="2400" b="1" dirty="0" smtClean="0"/>
              <a:t>Introduction</a:t>
            </a:r>
            <a:r>
              <a:rPr lang="en-US" sz="2400" b="1" dirty="0"/>
              <a:t>:</a:t>
            </a:r>
          </a:p>
          <a:p>
            <a:r>
              <a:rPr lang="en-US" sz="2400" dirty="0" smtClean="0"/>
              <a:t>-Configuration </a:t>
            </a:r>
            <a:r>
              <a:rPr lang="en-US" sz="2400" dirty="0"/>
              <a:t>files represent the actual working of any application. </a:t>
            </a:r>
            <a:endParaRPr lang="en-US" sz="2400" dirty="0" smtClean="0"/>
          </a:p>
          <a:p>
            <a:r>
              <a:rPr lang="en-US" sz="2400" dirty="0"/>
              <a:t>-</a:t>
            </a:r>
            <a:r>
              <a:rPr lang="en-US" sz="2400" dirty="0" smtClean="0"/>
              <a:t>They </a:t>
            </a:r>
            <a:r>
              <a:rPr lang="en-US" sz="2400" dirty="0"/>
              <a:t>show the basic initial settings for running any executable. </a:t>
            </a:r>
            <a:endParaRPr lang="en-US" sz="2400" dirty="0" smtClean="0"/>
          </a:p>
          <a:p>
            <a:r>
              <a:rPr lang="en-US" sz="2400" dirty="0"/>
              <a:t>-</a:t>
            </a:r>
            <a:r>
              <a:rPr lang="en-US" sz="2400" dirty="0" smtClean="0"/>
              <a:t>A </a:t>
            </a:r>
            <a:r>
              <a:rPr lang="en-US" sz="2400" dirty="0"/>
              <a:t>program before executing, consults the configuration files for the actual flow of working</a:t>
            </a:r>
            <a:r>
              <a:rPr lang="en-US" sz="2400" dirty="0" smtClean="0"/>
              <a:t>.</a:t>
            </a:r>
          </a:p>
          <a:p>
            <a:r>
              <a:rPr lang="en-US" sz="2400" dirty="0" smtClean="0"/>
              <a:t>-The </a:t>
            </a:r>
            <a:r>
              <a:rPr lang="en-US" sz="2400" dirty="0"/>
              <a:t>struts application contains two main configuration files </a:t>
            </a:r>
            <a:r>
              <a:rPr lang="en-US" sz="2400" b="1" dirty="0">
                <a:solidFill>
                  <a:srgbClr val="FFFF00"/>
                </a:solidFill>
              </a:rPr>
              <a:t>struts.xml</a:t>
            </a:r>
            <a:r>
              <a:rPr lang="en-US" sz="2400" dirty="0">
                <a:solidFill>
                  <a:srgbClr val="FFFF00"/>
                </a:solidFill>
              </a:rPr>
              <a:t> </a:t>
            </a:r>
            <a:r>
              <a:rPr lang="en-US" sz="2400" dirty="0"/>
              <a:t>file and </a:t>
            </a:r>
            <a:r>
              <a:rPr lang="en-US" sz="2400" b="1" dirty="0" err="1">
                <a:solidFill>
                  <a:srgbClr val="FFFF00"/>
                </a:solidFill>
              </a:rPr>
              <a:t>struts.properties</a:t>
            </a:r>
            <a:r>
              <a:rPr lang="en-US" sz="2400" dirty="0"/>
              <a:t> file</a:t>
            </a:r>
            <a:r>
              <a:rPr lang="en-US" sz="2400" dirty="0" smtClean="0"/>
              <a:t>.</a:t>
            </a:r>
          </a:p>
          <a:p>
            <a:endParaRPr lang="en-US" sz="2400" dirty="0"/>
          </a:p>
          <a:p>
            <a:endParaRPr lang="en-US" sz="2400" b="1"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0784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750206" cy="6324808"/>
          </a:xfrm>
          <a:prstGeom prst="rect">
            <a:avLst/>
          </a:prstGeom>
          <a:noFill/>
        </p:spPr>
        <p:txBody>
          <a:bodyPr wrap="square" rtlCol="0">
            <a:spAutoFit/>
          </a:bodyPr>
          <a:lstStyle/>
          <a:p>
            <a:pPr fontAlgn="base"/>
            <a:r>
              <a:rPr lang="en-US" sz="2700" b="1" dirty="0" smtClean="0">
                <a:solidFill>
                  <a:srgbClr val="FFFF00"/>
                </a:solidFill>
              </a:rPr>
              <a:t>struts.xml</a:t>
            </a:r>
          </a:p>
          <a:p>
            <a:r>
              <a:rPr lang="en-US" sz="2700" dirty="0"/>
              <a:t>&lt;?xml version="1.0" encoding="UTF-8" ?&gt;  </a:t>
            </a:r>
          </a:p>
          <a:p>
            <a:r>
              <a:rPr lang="en-US" sz="2700" dirty="0"/>
              <a:t>&lt;!DOCTYPE struts PUBLIC "-//Apache Software Foundation//DTD Struts  </a:t>
            </a:r>
          </a:p>
          <a:p>
            <a:r>
              <a:rPr lang="en-US" sz="2700" dirty="0"/>
              <a:t>Configuration 2.1//EN" "http://struts.apache.org/</a:t>
            </a:r>
            <a:r>
              <a:rPr lang="en-US" sz="2700" dirty="0" err="1"/>
              <a:t>dtds</a:t>
            </a:r>
            <a:r>
              <a:rPr lang="en-US" sz="2700" dirty="0"/>
              <a:t>/struts-2.1.dtd"&gt;  </a:t>
            </a:r>
          </a:p>
          <a:p>
            <a:r>
              <a:rPr lang="en-US" sz="2700" dirty="0"/>
              <a:t>&lt;struts&gt;  </a:t>
            </a:r>
          </a:p>
          <a:p>
            <a:r>
              <a:rPr lang="en-US" sz="2700" dirty="0"/>
              <a:t>&lt;</a:t>
            </a:r>
            <a:r>
              <a:rPr lang="en-US" sz="2700" b="1" dirty="0"/>
              <a:t>package</a:t>
            </a:r>
            <a:r>
              <a:rPr lang="en-US" sz="2700" dirty="0"/>
              <a:t> name="default" </a:t>
            </a:r>
            <a:r>
              <a:rPr lang="en-US" sz="2700" b="1" dirty="0"/>
              <a:t>extends</a:t>
            </a:r>
            <a:r>
              <a:rPr lang="en-US" sz="2700" dirty="0"/>
              <a:t>="struts-default"&gt;  </a:t>
            </a:r>
          </a:p>
          <a:p>
            <a:r>
              <a:rPr lang="en-US" sz="2700" dirty="0"/>
              <a:t>  </a:t>
            </a:r>
            <a:r>
              <a:rPr lang="en-US" sz="2700" dirty="0" smtClean="0"/>
              <a:t>&lt;</a:t>
            </a:r>
            <a:r>
              <a:rPr lang="en-US" sz="2700" dirty="0"/>
              <a:t>action name="product" </a:t>
            </a:r>
            <a:r>
              <a:rPr lang="en-US" sz="2700" b="1" dirty="0"/>
              <a:t>class</a:t>
            </a:r>
            <a:r>
              <a:rPr lang="en-US" sz="2700" dirty="0"/>
              <a:t>="</a:t>
            </a:r>
            <a:r>
              <a:rPr lang="en-US" sz="2700" dirty="0" err="1"/>
              <a:t>com.javatpoint.Product</a:t>
            </a:r>
            <a:r>
              <a:rPr lang="en-US" sz="2700" dirty="0" smtClean="0"/>
              <a:t>"&gt;</a:t>
            </a:r>
            <a:r>
              <a:rPr lang="en-US" sz="2700" dirty="0"/>
              <a:t> </a:t>
            </a:r>
          </a:p>
          <a:p>
            <a:r>
              <a:rPr lang="en-US" sz="2700" dirty="0"/>
              <a:t>&lt;result name="success"&gt;</a:t>
            </a:r>
            <a:r>
              <a:rPr lang="en-US" sz="2700" dirty="0" err="1"/>
              <a:t>welcome.jsp</a:t>
            </a:r>
            <a:r>
              <a:rPr lang="en-US" sz="2700" dirty="0"/>
              <a:t>&lt;/result&gt;  </a:t>
            </a:r>
          </a:p>
          <a:p>
            <a:r>
              <a:rPr lang="en-US" sz="2700" dirty="0"/>
              <a:t>&lt;/action&gt;  </a:t>
            </a:r>
          </a:p>
          <a:p>
            <a:r>
              <a:rPr lang="en-US" sz="2700" dirty="0"/>
              <a:t>&lt;/</a:t>
            </a:r>
            <a:r>
              <a:rPr lang="en-US" sz="2700" b="1" dirty="0"/>
              <a:t>package</a:t>
            </a:r>
            <a:r>
              <a:rPr lang="en-US" sz="2700" dirty="0"/>
              <a:t>&gt;  </a:t>
            </a:r>
          </a:p>
          <a:p>
            <a:r>
              <a:rPr lang="en-US" sz="2700" dirty="0"/>
              <a:t>&lt;/struts&gt; </a:t>
            </a:r>
          </a:p>
          <a:p>
            <a:pPr fontAlgn="base"/>
            <a:endParaRPr lang="en-US" sz="27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2565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822214" cy="6001643"/>
          </a:xfrm>
          <a:prstGeom prst="rect">
            <a:avLst/>
          </a:prstGeom>
          <a:noFill/>
        </p:spPr>
        <p:txBody>
          <a:bodyPr wrap="square" rtlCol="0">
            <a:spAutoFit/>
          </a:bodyPr>
          <a:lstStyle/>
          <a:p>
            <a:r>
              <a:rPr lang="en-US" sz="2400" dirty="0" smtClean="0">
                <a:solidFill>
                  <a:srgbClr val="FFFF00"/>
                </a:solidFill>
              </a:rPr>
              <a:t>1) </a:t>
            </a:r>
            <a:r>
              <a:rPr lang="en-US" sz="2400" dirty="0">
                <a:solidFill>
                  <a:srgbClr val="FFFF00"/>
                </a:solidFill>
              </a:rPr>
              <a:t>package </a:t>
            </a:r>
            <a:r>
              <a:rPr lang="en-US" sz="2400" dirty="0" smtClean="0">
                <a:solidFill>
                  <a:srgbClr val="FFFF00"/>
                </a:solidFill>
              </a:rPr>
              <a:t>element:</a:t>
            </a:r>
            <a:endParaRPr lang="en-US" sz="2400" dirty="0">
              <a:solidFill>
                <a:srgbClr val="FFFF00"/>
              </a:solidFill>
            </a:endParaRPr>
          </a:p>
          <a:p>
            <a:r>
              <a:rPr lang="en-US" sz="2400" dirty="0"/>
              <a:t>We can easily divide our struts application into sub modules. The package element specifies a module. You can have one or more packages in the struts.xml file.</a:t>
            </a:r>
          </a:p>
          <a:p>
            <a:r>
              <a:rPr lang="en-US" sz="2400" b="1" dirty="0">
                <a:solidFill>
                  <a:srgbClr val="FFFF00"/>
                </a:solidFill>
              </a:rPr>
              <a:t>Attributes of package </a:t>
            </a:r>
            <a:r>
              <a:rPr lang="en-US" sz="2400" b="1" dirty="0" smtClean="0">
                <a:solidFill>
                  <a:srgbClr val="FFFF00"/>
                </a:solidFill>
              </a:rPr>
              <a:t>element:</a:t>
            </a:r>
            <a:endParaRPr lang="en-US" sz="2400" b="1" dirty="0">
              <a:solidFill>
                <a:srgbClr val="FFFF00"/>
              </a:solidFill>
            </a:endParaRPr>
          </a:p>
          <a:p>
            <a:pPr marL="457200" indent="-457200">
              <a:buFont typeface="+mj-lt"/>
              <a:buAutoNum type="arabicPeriod"/>
            </a:pPr>
            <a:r>
              <a:rPr lang="en-US" sz="2400" b="1" dirty="0">
                <a:solidFill>
                  <a:srgbClr val="FFFF00"/>
                </a:solidFill>
              </a:rPr>
              <a:t>name</a:t>
            </a:r>
            <a:r>
              <a:rPr lang="en-US" sz="2400" dirty="0"/>
              <a:t> </a:t>
            </a:r>
            <a:r>
              <a:rPr lang="en-US" sz="2400" dirty="0" err="1"/>
              <a:t>name</a:t>
            </a:r>
            <a:r>
              <a:rPr lang="en-US" sz="2400" dirty="0"/>
              <a:t> is must for defining any package.</a:t>
            </a:r>
          </a:p>
          <a:p>
            <a:pPr marL="457200" indent="-457200">
              <a:buFont typeface="+mj-lt"/>
              <a:buAutoNum type="arabicPeriod"/>
            </a:pPr>
            <a:r>
              <a:rPr lang="en-US" sz="2400" b="1" dirty="0">
                <a:solidFill>
                  <a:srgbClr val="FFFF00"/>
                </a:solidFill>
              </a:rPr>
              <a:t>namespace</a:t>
            </a:r>
            <a:r>
              <a:rPr lang="en-US" sz="2400" dirty="0"/>
              <a:t> </a:t>
            </a:r>
            <a:r>
              <a:rPr lang="en-US" sz="2300" dirty="0"/>
              <a:t>It is an optional attribute of package. If namespace is not present, / is assumed as the default namespace</a:t>
            </a:r>
            <a:r>
              <a:rPr lang="en-US" sz="2400" dirty="0"/>
              <a:t>. </a:t>
            </a:r>
            <a:endParaRPr lang="en-US" sz="2400" dirty="0" smtClean="0"/>
          </a:p>
          <a:p>
            <a:r>
              <a:rPr lang="en-US" sz="2400" dirty="0" smtClean="0"/>
              <a:t>In </a:t>
            </a:r>
            <a:r>
              <a:rPr lang="en-US" sz="2400" dirty="0"/>
              <a:t>such case, to invoke the action class, you need this </a:t>
            </a:r>
            <a:r>
              <a:rPr lang="en-US" sz="2400" dirty="0" smtClean="0"/>
              <a:t>URL:</a:t>
            </a:r>
          </a:p>
          <a:p>
            <a:r>
              <a:rPr lang="en-US" sz="2400" dirty="0">
                <a:solidFill>
                  <a:srgbClr val="FFFF00"/>
                </a:solidFill>
              </a:rPr>
              <a:t>	 /</a:t>
            </a:r>
            <a:r>
              <a:rPr lang="en-US" sz="2400" dirty="0" err="1" smtClean="0">
                <a:solidFill>
                  <a:srgbClr val="FFFF00"/>
                </a:solidFill>
              </a:rPr>
              <a:t>actionName.action</a:t>
            </a:r>
            <a:endParaRPr lang="en-US" sz="2400" dirty="0" smtClean="0">
              <a:solidFill>
                <a:srgbClr val="FFFF00"/>
              </a:solidFill>
            </a:endParaRPr>
          </a:p>
          <a:p>
            <a:r>
              <a:rPr lang="en-US" sz="2400" dirty="0" smtClean="0">
                <a:solidFill>
                  <a:srgbClr val="FFFF00"/>
                </a:solidFill>
              </a:rPr>
              <a:t>3. </a:t>
            </a:r>
            <a:r>
              <a:rPr lang="en-US" sz="2400" b="1" dirty="0">
                <a:solidFill>
                  <a:srgbClr val="FFFF00"/>
                </a:solidFill>
              </a:rPr>
              <a:t>extends</a:t>
            </a:r>
            <a:r>
              <a:rPr lang="en-US" sz="2400" dirty="0"/>
              <a:t> The package element mostly extends the </a:t>
            </a:r>
            <a:r>
              <a:rPr lang="en-US" sz="2400" b="1" dirty="0"/>
              <a:t>struts-default</a:t>
            </a:r>
            <a:r>
              <a:rPr lang="en-US" sz="2400" dirty="0"/>
              <a:t> package where interceptors and result types are defined. If you extend struts-default, all the actions of this package can use the interceptors and result-types defined in the </a:t>
            </a:r>
            <a:r>
              <a:rPr lang="en-US" sz="2400" b="1" dirty="0"/>
              <a:t>struts-default.xml</a:t>
            </a:r>
            <a:r>
              <a:rPr lang="en-US" sz="2400" dirty="0"/>
              <a:t> file.</a:t>
            </a:r>
          </a:p>
          <a:p>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7647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001643"/>
          </a:xfrm>
          <a:prstGeom prst="rect">
            <a:avLst/>
          </a:prstGeom>
          <a:noFill/>
        </p:spPr>
        <p:txBody>
          <a:bodyPr wrap="square" rtlCol="0">
            <a:spAutoFit/>
          </a:bodyPr>
          <a:lstStyle/>
          <a:p>
            <a:r>
              <a:rPr lang="en-US" sz="2400" dirty="0">
                <a:solidFill>
                  <a:srgbClr val="FFFF00"/>
                </a:solidFill>
              </a:rPr>
              <a:t>2) action </a:t>
            </a:r>
            <a:r>
              <a:rPr lang="en-US" sz="2400" dirty="0" smtClean="0">
                <a:solidFill>
                  <a:srgbClr val="FFFF00"/>
                </a:solidFill>
              </a:rPr>
              <a:t>element:</a:t>
            </a:r>
            <a:endParaRPr lang="en-US" sz="2400" dirty="0">
              <a:solidFill>
                <a:srgbClr val="FFFF00"/>
              </a:solidFill>
            </a:endParaRPr>
          </a:p>
          <a:p>
            <a:r>
              <a:rPr lang="en-US" sz="2400" dirty="0"/>
              <a:t>The action is the </a:t>
            </a:r>
            <a:r>
              <a:rPr lang="en-US" sz="2400" dirty="0" smtClean="0"/>
              <a:t>sub element </a:t>
            </a:r>
            <a:r>
              <a:rPr lang="en-US" sz="2400" dirty="0"/>
              <a:t>of package and represents an action.</a:t>
            </a:r>
          </a:p>
          <a:p>
            <a:r>
              <a:rPr lang="en-US" sz="2400" dirty="0">
                <a:solidFill>
                  <a:srgbClr val="FFFF00"/>
                </a:solidFill>
              </a:rPr>
              <a:t>Attributes of action element</a:t>
            </a:r>
          </a:p>
          <a:p>
            <a:pPr marL="457200" indent="-457200">
              <a:buFont typeface="+mj-lt"/>
              <a:buAutoNum type="arabicPeriod"/>
            </a:pPr>
            <a:r>
              <a:rPr lang="en-US" sz="2400" b="1" dirty="0">
                <a:solidFill>
                  <a:srgbClr val="FFFF00"/>
                </a:solidFill>
              </a:rPr>
              <a:t>name</a:t>
            </a:r>
            <a:r>
              <a:rPr lang="en-US" sz="2400" dirty="0"/>
              <a:t> </a:t>
            </a:r>
            <a:r>
              <a:rPr lang="en-US" sz="2400" dirty="0" err="1"/>
              <a:t>name</a:t>
            </a:r>
            <a:r>
              <a:rPr lang="en-US" sz="2400" dirty="0"/>
              <a:t> is must for defining any action.</a:t>
            </a:r>
          </a:p>
          <a:p>
            <a:pPr marL="457200" indent="-457200">
              <a:buFont typeface="+mj-lt"/>
              <a:buAutoNum type="arabicPeriod"/>
            </a:pPr>
            <a:r>
              <a:rPr lang="en-US" sz="2400" b="1" dirty="0">
                <a:solidFill>
                  <a:srgbClr val="FFFF00"/>
                </a:solidFill>
              </a:rPr>
              <a:t>class</a:t>
            </a:r>
            <a:r>
              <a:rPr lang="en-US" sz="2400" dirty="0"/>
              <a:t> </a:t>
            </a:r>
            <a:r>
              <a:rPr lang="en-US" sz="2400" dirty="0" err="1"/>
              <a:t>class</a:t>
            </a:r>
            <a:r>
              <a:rPr lang="en-US" sz="2400" dirty="0"/>
              <a:t> is the optional attribute of action. If you omit the class attribute, </a:t>
            </a:r>
            <a:r>
              <a:rPr lang="en-US" sz="2400" b="1" dirty="0" err="1">
                <a:solidFill>
                  <a:srgbClr val="FFFF00"/>
                </a:solidFill>
              </a:rPr>
              <a:t>ActionSupport</a:t>
            </a:r>
            <a:r>
              <a:rPr lang="en-US" sz="2400" dirty="0"/>
              <a:t> will be considered as the default action. A simple action may be as</a:t>
            </a:r>
            <a:r>
              <a:rPr lang="en-US" sz="2400" dirty="0" smtClean="0"/>
              <a:t>:</a:t>
            </a:r>
          </a:p>
          <a:p>
            <a:r>
              <a:rPr lang="en-US" sz="2400" dirty="0">
                <a:solidFill>
                  <a:srgbClr val="FFFF00"/>
                </a:solidFill>
              </a:rPr>
              <a:t>	 &lt;action name="product</a:t>
            </a:r>
            <a:r>
              <a:rPr lang="en-US" sz="2400" dirty="0" smtClean="0">
                <a:solidFill>
                  <a:srgbClr val="FFFF00"/>
                </a:solidFill>
              </a:rPr>
              <a:t>"&gt;</a:t>
            </a:r>
          </a:p>
          <a:p>
            <a:r>
              <a:rPr lang="en-US" sz="2400" dirty="0" smtClean="0">
                <a:solidFill>
                  <a:srgbClr val="FFFF00"/>
                </a:solidFill>
              </a:rPr>
              <a:t>3. </a:t>
            </a:r>
            <a:r>
              <a:rPr lang="en-US" sz="2400" b="1" dirty="0">
                <a:solidFill>
                  <a:srgbClr val="FFFF00"/>
                </a:solidFill>
              </a:rPr>
              <a:t>method</a:t>
            </a:r>
            <a:r>
              <a:rPr lang="en-US" sz="2400" dirty="0"/>
              <a:t> It is an optional attribute. If you don't specify method attribute, </a:t>
            </a:r>
            <a:r>
              <a:rPr lang="en-US" sz="2400" b="1" dirty="0"/>
              <a:t>execute</a:t>
            </a:r>
            <a:r>
              <a:rPr lang="en-US" sz="2400" dirty="0"/>
              <a:t> method will be considered as the method of action class</a:t>
            </a:r>
            <a:r>
              <a:rPr lang="en-US" sz="2400" dirty="0" smtClean="0"/>
              <a:t>.</a:t>
            </a:r>
          </a:p>
          <a:p>
            <a:r>
              <a:rPr lang="en-US" sz="2400" dirty="0" smtClean="0"/>
              <a:t> </a:t>
            </a:r>
            <a:r>
              <a:rPr lang="en-US" sz="2400" dirty="0"/>
              <a:t>So this code: </a:t>
            </a:r>
            <a:r>
              <a:rPr lang="en-US" sz="2400" dirty="0">
                <a:solidFill>
                  <a:srgbClr val="FFFF00"/>
                </a:solidFill>
              </a:rPr>
              <a:t>  </a:t>
            </a:r>
          </a:p>
          <a:p>
            <a:r>
              <a:rPr lang="en-US" sz="2400" dirty="0">
                <a:solidFill>
                  <a:srgbClr val="FFFF00"/>
                </a:solidFill>
              </a:rPr>
              <a:t>&lt;action name="product" </a:t>
            </a:r>
            <a:r>
              <a:rPr lang="en-US" sz="2400" b="1" dirty="0">
                <a:solidFill>
                  <a:srgbClr val="FFFF00"/>
                </a:solidFill>
              </a:rPr>
              <a:t>class</a:t>
            </a:r>
            <a:r>
              <a:rPr lang="en-US" sz="2400" dirty="0">
                <a:solidFill>
                  <a:srgbClr val="FFFF00"/>
                </a:solidFill>
              </a:rPr>
              <a:t>="</a:t>
            </a:r>
            <a:r>
              <a:rPr lang="en-US" sz="2400" dirty="0" err="1">
                <a:solidFill>
                  <a:srgbClr val="FFFF00"/>
                </a:solidFill>
              </a:rPr>
              <a:t>com.javatpoint.Product</a:t>
            </a:r>
            <a:r>
              <a:rPr lang="en-US" sz="2400" dirty="0" smtClean="0">
                <a:solidFill>
                  <a:srgbClr val="FFFF00"/>
                </a:solidFill>
              </a:rPr>
              <a:t>"&gt;</a:t>
            </a:r>
          </a:p>
          <a:p>
            <a:r>
              <a:rPr lang="en-US" sz="2400" dirty="0"/>
              <a:t>If you want to invoke a particular method of the action, you need to use method attribute.</a:t>
            </a:r>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17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6540252"/>
          </a:xfrm>
          <a:prstGeom prst="rect">
            <a:avLst/>
          </a:prstGeom>
          <a:noFill/>
        </p:spPr>
        <p:txBody>
          <a:bodyPr wrap="square" rtlCol="0">
            <a:spAutoFit/>
          </a:bodyPr>
          <a:lstStyle/>
          <a:p>
            <a:r>
              <a:rPr lang="en-US" sz="2700" dirty="0">
                <a:solidFill>
                  <a:srgbClr val="FFFF00"/>
                </a:solidFill>
              </a:rPr>
              <a:t>Unit No 4: JSP and Web Services [8 Hours] </a:t>
            </a:r>
            <a:endParaRPr lang="en-US" sz="2700" dirty="0" smtClean="0">
              <a:solidFill>
                <a:srgbClr val="FFFF00"/>
              </a:solidFill>
            </a:endParaRPr>
          </a:p>
          <a:p>
            <a:r>
              <a:rPr lang="en-US" sz="2800" dirty="0"/>
              <a:t>Advantages of JSP over Servlet</a:t>
            </a:r>
          </a:p>
          <a:p>
            <a:r>
              <a:rPr lang="en-US" sz="2800" dirty="0"/>
              <a:t>There are many advantages of JSP over the Servlet. They are as follows:</a:t>
            </a:r>
          </a:p>
          <a:p>
            <a:r>
              <a:rPr lang="en-US" sz="2800" dirty="0"/>
              <a:t>1) Extension to Servlet</a:t>
            </a:r>
          </a:p>
          <a:p>
            <a:r>
              <a:rPr lang="en-US" sz="2800" dirty="0"/>
              <a:t>JSP technology is the extension to Servlet technology. We can use all the features of the Servlet in JSP. In addition to, we can use implicit objects, predefined tags, expression language and Custom tags in JSP, that makes JSP development easy</a:t>
            </a:r>
            <a:r>
              <a:rPr lang="en-US" sz="2800" dirty="0" smtClean="0"/>
              <a:t>.</a:t>
            </a:r>
          </a:p>
          <a:p>
            <a:r>
              <a:rPr lang="en-US" sz="2800" dirty="0"/>
              <a:t>2) Easy to maintain</a:t>
            </a:r>
          </a:p>
          <a:p>
            <a:r>
              <a:rPr lang="en-US" sz="2800" dirty="0"/>
              <a:t>JSP can be easily managed because we can easily separate our business logic with presentation logic. In Servlet technology, we mix our business logic with the presentation logic</a:t>
            </a:r>
            <a:r>
              <a:rPr lang="en-US" sz="2800" dirty="0" smtClean="0"/>
              <a:t>.</a:t>
            </a:r>
            <a:endParaRPr lang="en-US" sz="2700" dirty="0" smtClean="0">
              <a:solidFill>
                <a:srgbClr val="FFFF00"/>
              </a:solidFill>
            </a:endParaRPr>
          </a:p>
        </p:txBody>
      </p:sp>
    </p:spTree>
    <p:extLst>
      <p:ext uri="{BB962C8B-B14F-4D97-AF65-F5344CB8AC3E}">
        <p14:creationId xmlns:p14="http://schemas.microsoft.com/office/powerpoint/2010/main" val="3786275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4154984"/>
          </a:xfrm>
          <a:prstGeom prst="rect">
            <a:avLst/>
          </a:prstGeom>
          <a:noFill/>
        </p:spPr>
        <p:txBody>
          <a:bodyPr wrap="square" rtlCol="0">
            <a:spAutoFit/>
          </a:bodyPr>
          <a:lstStyle/>
          <a:p>
            <a:r>
              <a:rPr lang="en-US" sz="2400" dirty="0">
                <a:solidFill>
                  <a:srgbClr val="FFFF00"/>
                </a:solidFill>
              </a:rPr>
              <a:t>3) result element</a:t>
            </a:r>
          </a:p>
          <a:p>
            <a:r>
              <a:rPr lang="en-US" sz="2400" dirty="0"/>
              <a:t>It is the sub element of action that specifies where to forward the request for this action.</a:t>
            </a:r>
          </a:p>
          <a:p>
            <a:r>
              <a:rPr lang="en-US" sz="2400" dirty="0">
                <a:solidFill>
                  <a:srgbClr val="FFFF00"/>
                </a:solidFill>
              </a:rPr>
              <a:t>Attributes</a:t>
            </a:r>
            <a:r>
              <a:rPr lang="en-US" sz="2400" dirty="0"/>
              <a:t> </a:t>
            </a:r>
            <a:r>
              <a:rPr lang="en-US" sz="2400" dirty="0">
                <a:solidFill>
                  <a:srgbClr val="FFFF00"/>
                </a:solidFill>
              </a:rPr>
              <a:t>of</a:t>
            </a:r>
            <a:r>
              <a:rPr lang="en-US" sz="2400" dirty="0"/>
              <a:t> </a:t>
            </a:r>
            <a:r>
              <a:rPr lang="en-US" sz="2400" dirty="0">
                <a:solidFill>
                  <a:srgbClr val="FFFF00"/>
                </a:solidFill>
              </a:rPr>
              <a:t>result</a:t>
            </a:r>
            <a:r>
              <a:rPr lang="en-US" sz="2400" dirty="0"/>
              <a:t> </a:t>
            </a:r>
            <a:r>
              <a:rPr lang="en-US" sz="2400" dirty="0">
                <a:solidFill>
                  <a:srgbClr val="FFFF00"/>
                </a:solidFill>
              </a:rPr>
              <a:t>element</a:t>
            </a:r>
          </a:p>
          <a:p>
            <a:r>
              <a:rPr lang="en-US" sz="2400" b="1" dirty="0" smtClean="0">
                <a:solidFill>
                  <a:srgbClr val="FFFF00"/>
                </a:solidFill>
              </a:rPr>
              <a:t>1. name</a:t>
            </a:r>
            <a:r>
              <a:rPr lang="en-US" sz="2400" dirty="0"/>
              <a:t> is the optional attribute. If you omit the name attribute, success is assumed as the default result name.</a:t>
            </a:r>
          </a:p>
          <a:p>
            <a:r>
              <a:rPr lang="en-US" sz="2400" b="1" dirty="0" smtClean="0">
                <a:solidFill>
                  <a:srgbClr val="FFFF00"/>
                </a:solidFill>
              </a:rPr>
              <a:t>2. type</a:t>
            </a:r>
            <a:r>
              <a:rPr lang="en-US" sz="2400" dirty="0"/>
              <a:t> is the optional attribute. If you omit the type attribute, dispatcher is assumed as the default result type</a:t>
            </a:r>
            <a:r>
              <a:rPr lang="en-US" sz="2400" dirty="0" smtClean="0"/>
              <a:t>.</a:t>
            </a:r>
          </a:p>
          <a:p>
            <a:endParaRPr lang="en-US" sz="2400" dirty="0"/>
          </a:p>
          <a:p>
            <a:r>
              <a:rPr lang="en-US" sz="2400" dirty="0"/>
              <a:t/>
            </a:r>
            <a:br>
              <a:rPr lang="en-US" sz="2400" dirty="0"/>
            </a:br>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7075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5632311"/>
          </a:xfrm>
          <a:prstGeom prst="rect">
            <a:avLst/>
          </a:prstGeom>
          <a:noFill/>
        </p:spPr>
        <p:txBody>
          <a:bodyPr wrap="square" rtlCol="0">
            <a:spAutoFit/>
          </a:bodyPr>
          <a:lstStyle/>
          <a:p>
            <a:r>
              <a:rPr lang="en-US" sz="2400" b="1" dirty="0" smtClean="0">
                <a:solidFill>
                  <a:srgbClr val="FFFF00"/>
                </a:solidFill>
              </a:rPr>
              <a:t>Struts Actions:</a:t>
            </a:r>
          </a:p>
          <a:p>
            <a:r>
              <a:rPr lang="en-US" sz="2400" b="1" dirty="0">
                <a:solidFill>
                  <a:srgbClr val="FFFF00"/>
                </a:solidFill>
              </a:rPr>
              <a:t>-</a:t>
            </a:r>
            <a:r>
              <a:rPr lang="en-US" sz="2400" b="1" dirty="0" smtClean="0">
                <a:solidFill>
                  <a:srgbClr val="FFFF00"/>
                </a:solidFill>
              </a:rPr>
              <a:t>Actions</a:t>
            </a:r>
            <a:r>
              <a:rPr lang="en-US" sz="2400" dirty="0"/>
              <a:t> are the core of the Struts2 framework, as they are for any </a:t>
            </a:r>
            <a:r>
              <a:rPr lang="en-US" sz="2400" dirty="0">
                <a:solidFill>
                  <a:srgbClr val="FFFF00"/>
                </a:solidFill>
              </a:rPr>
              <a:t>MVC</a:t>
            </a:r>
            <a:r>
              <a:rPr lang="en-US" sz="2400" dirty="0"/>
              <a:t> (Model View Controller) framework. </a:t>
            </a:r>
            <a:endParaRPr lang="en-US" sz="2400" dirty="0" smtClean="0"/>
          </a:p>
          <a:p>
            <a:r>
              <a:rPr lang="en-US" sz="2400" dirty="0" smtClean="0"/>
              <a:t>-Each </a:t>
            </a:r>
            <a:r>
              <a:rPr lang="en-US" sz="2400" dirty="0"/>
              <a:t>URL is mapped to a specific action, which provides the processing logic which is necessary to service the request from the user</a:t>
            </a:r>
            <a:r>
              <a:rPr lang="en-US" sz="2400" dirty="0" smtClean="0"/>
              <a:t>.</a:t>
            </a:r>
          </a:p>
          <a:p>
            <a:r>
              <a:rPr lang="en-US" sz="2400" dirty="0" smtClean="0"/>
              <a:t>*But </a:t>
            </a:r>
            <a:r>
              <a:rPr lang="en-US" sz="2400" dirty="0"/>
              <a:t>the action also serves in two other important capacities. </a:t>
            </a:r>
            <a:endParaRPr lang="en-US" sz="2400" dirty="0" smtClean="0"/>
          </a:p>
          <a:p>
            <a:r>
              <a:rPr lang="en-US" sz="2400" dirty="0" smtClean="0">
                <a:solidFill>
                  <a:srgbClr val="FFFF00"/>
                </a:solidFill>
              </a:rPr>
              <a:t>- Firstly</a:t>
            </a:r>
            <a:r>
              <a:rPr lang="en-US" sz="2400" dirty="0"/>
              <a:t>, the action plays an important role in the transfer of data from the request through to the view, whether its a JSP or other type of result. </a:t>
            </a:r>
            <a:endParaRPr lang="en-US" sz="2400" dirty="0" smtClean="0"/>
          </a:p>
          <a:p>
            <a:pPr marL="342900" indent="-342900">
              <a:buFontTx/>
              <a:buChar char="-"/>
            </a:pPr>
            <a:r>
              <a:rPr lang="en-US" sz="2400" dirty="0" smtClean="0">
                <a:solidFill>
                  <a:srgbClr val="FFFF00"/>
                </a:solidFill>
              </a:rPr>
              <a:t>Secondly</a:t>
            </a:r>
            <a:r>
              <a:rPr lang="en-US" sz="2400" dirty="0"/>
              <a:t>, the action must assist the framework in determining which result should render the view that will be returned in the response to the request</a:t>
            </a:r>
            <a:r>
              <a:rPr lang="en-US" sz="2400" dirty="0" smtClean="0"/>
              <a:t>.</a:t>
            </a:r>
          </a:p>
          <a:p>
            <a:pPr marL="342900" indent="-342900">
              <a:buFontTx/>
              <a:buChar char="-"/>
            </a:pPr>
            <a:r>
              <a:rPr lang="en-US" sz="2400" dirty="0"/>
              <a:t/>
            </a:r>
            <a:br>
              <a:rPr lang="en-US" sz="2400" dirty="0"/>
            </a:br>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9266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740307"/>
          </a:xfrm>
          <a:prstGeom prst="rect">
            <a:avLst/>
          </a:prstGeom>
          <a:noFill/>
        </p:spPr>
        <p:txBody>
          <a:bodyPr wrap="square" rtlCol="0">
            <a:spAutoFit/>
          </a:bodyPr>
          <a:lstStyle/>
          <a:p>
            <a:r>
              <a:rPr lang="en-US" sz="2400" dirty="0">
                <a:solidFill>
                  <a:srgbClr val="FFFF00"/>
                </a:solidFill>
              </a:rPr>
              <a:t>Action</a:t>
            </a:r>
            <a:r>
              <a:rPr lang="en-US" sz="2400" dirty="0"/>
              <a:t> </a:t>
            </a:r>
            <a:r>
              <a:rPr lang="en-US" sz="2400" dirty="0">
                <a:solidFill>
                  <a:srgbClr val="FFFF00"/>
                </a:solidFill>
              </a:rPr>
              <a:t>Interface</a:t>
            </a:r>
          </a:p>
          <a:p>
            <a:r>
              <a:rPr lang="en-US" sz="2400" dirty="0" smtClean="0"/>
              <a:t>-A </a:t>
            </a:r>
            <a:r>
              <a:rPr lang="en-US" sz="2400" dirty="0"/>
              <a:t>convenient approach is to implement the </a:t>
            </a:r>
            <a:r>
              <a:rPr lang="en-US" sz="2400" b="1" dirty="0"/>
              <a:t>com.opensymphony.xwork2.Action</a:t>
            </a:r>
            <a:r>
              <a:rPr lang="en-US" sz="2400" dirty="0"/>
              <a:t> interface that defines 5 constants and one execute method.</a:t>
            </a:r>
          </a:p>
          <a:p>
            <a:r>
              <a:rPr lang="en-US" sz="2400" dirty="0" smtClean="0"/>
              <a:t>-5 </a:t>
            </a:r>
            <a:r>
              <a:rPr lang="en-US" sz="2400" dirty="0"/>
              <a:t>Constants of Action Interface</a:t>
            </a:r>
          </a:p>
          <a:p>
            <a:r>
              <a:rPr lang="en-US" sz="2400" dirty="0" smtClean="0"/>
              <a:t>-Action </a:t>
            </a:r>
            <a:r>
              <a:rPr lang="en-US" sz="2400" dirty="0"/>
              <a:t>interface provides 5 constants that can be returned form the action class. They are</a:t>
            </a:r>
            <a:r>
              <a:rPr lang="en-US" sz="2400" dirty="0" smtClean="0"/>
              <a:t>:</a:t>
            </a:r>
          </a:p>
          <a:p>
            <a:pPr marL="457200" indent="-457200">
              <a:buFont typeface="+mj-lt"/>
              <a:buAutoNum type="arabicPeriod"/>
            </a:pPr>
            <a:r>
              <a:rPr lang="en-US" sz="2400" b="1" dirty="0"/>
              <a:t>SUCCESS</a:t>
            </a:r>
            <a:r>
              <a:rPr lang="en-US" sz="2400" dirty="0"/>
              <a:t> indicates that action execution is successful and a success result should be shown to the user.</a:t>
            </a:r>
          </a:p>
          <a:p>
            <a:pPr marL="457200" indent="-457200">
              <a:buFont typeface="+mj-lt"/>
              <a:buAutoNum type="arabicPeriod"/>
            </a:pPr>
            <a:r>
              <a:rPr lang="en-US" sz="2400" b="1" dirty="0"/>
              <a:t>ERROR</a:t>
            </a:r>
            <a:r>
              <a:rPr lang="en-US" sz="2400" dirty="0"/>
              <a:t> indicates that action execution is failed and a error result should be shown to the user.</a:t>
            </a:r>
          </a:p>
          <a:p>
            <a:pPr marL="457200" indent="-457200">
              <a:buFont typeface="+mj-lt"/>
              <a:buAutoNum type="arabicPeriod"/>
            </a:pPr>
            <a:r>
              <a:rPr lang="en-US" sz="2400" b="1" dirty="0"/>
              <a:t>LOGIN</a:t>
            </a:r>
            <a:r>
              <a:rPr lang="en-US" sz="2400" dirty="0"/>
              <a:t> indicates that user is not logged-in and a login result should be shown to the user.</a:t>
            </a:r>
          </a:p>
          <a:p>
            <a:pPr marL="457200" indent="-457200">
              <a:buFont typeface="+mj-lt"/>
              <a:buAutoNum type="arabicPeriod"/>
            </a:pPr>
            <a:r>
              <a:rPr lang="en-US" sz="2400" b="1" dirty="0"/>
              <a:t>INPUT</a:t>
            </a:r>
            <a:r>
              <a:rPr lang="en-US" sz="2400" dirty="0"/>
              <a:t> indicates that validation is failed and a input result should be shown to the user again.</a:t>
            </a:r>
          </a:p>
          <a:p>
            <a:pPr marL="457200" indent="-457200">
              <a:buFont typeface="+mj-lt"/>
              <a:buAutoNum type="arabicPeriod"/>
            </a:pPr>
            <a:r>
              <a:rPr lang="en-US" sz="2400" b="1" dirty="0"/>
              <a:t>NONE</a:t>
            </a:r>
            <a:r>
              <a:rPr lang="en-US" sz="2400" dirty="0"/>
              <a:t> indicates that action execution is successful but no result should be shown to the user.</a:t>
            </a:r>
          </a:p>
          <a:p>
            <a:endParaRPr lang="en-US" sz="24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4563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370975"/>
          </a:xfrm>
          <a:prstGeom prst="rect">
            <a:avLst/>
          </a:prstGeom>
          <a:noFill/>
        </p:spPr>
        <p:txBody>
          <a:bodyPr wrap="square" rtlCol="0">
            <a:spAutoFit/>
          </a:bodyPr>
          <a:lstStyle/>
          <a:p>
            <a:pPr fontAlgn="base"/>
            <a:r>
              <a:rPr lang="en-US" sz="2400" dirty="0">
                <a:solidFill>
                  <a:srgbClr val="FFFF00"/>
                </a:solidFill>
              </a:rPr>
              <a:t>Let's see what values are assigned to these constants</a:t>
            </a:r>
            <a:r>
              <a:rPr lang="en-US" sz="2400" dirty="0" smtClean="0">
                <a:solidFill>
                  <a:srgbClr val="FFFF00"/>
                </a:solidFill>
              </a:rPr>
              <a:t>:</a:t>
            </a:r>
          </a:p>
          <a:p>
            <a:r>
              <a:rPr lang="en-US" sz="2400" b="1" dirty="0"/>
              <a:t>public</a:t>
            </a:r>
            <a:r>
              <a:rPr lang="en-US" sz="2400" dirty="0"/>
              <a:t> </a:t>
            </a:r>
            <a:r>
              <a:rPr lang="en-US" sz="2400" b="1" dirty="0"/>
              <a:t>static</a:t>
            </a:r>
            <a:r>
              <a:rPr lang="en-US" sz="2400" dirty="0"/>
              <a:t> </a:t>
            </a:r>
            <a:r>
              <a:rPr lang="en-US" sz="2400" b="1" dirty="0"/>
              <a:t>final</a:t>
            </a:r>
            <a:r>
              <a:rPr lang="en-US" sz="2400" dirty="0"/>
              <a:t> String SUCCESS = "</a:t>
            </a:r>
            <a:r>
              <a:rPr lang="en-US" sz="2400" dirty="0">
                <a:solidFill>
                  <a:srgbClr val="FFFF00"/>
                </a:solidFill>
              </a:rPr>
              <a:t>success</a:t>
            </a:r>
            <a:r>
              <a:rPr lang="en-US" sz="2400" dirty="0"/>
              <a:t>";  </a:t>
            </a:r>
          </a:p>
          <a:p>
            <a:r>
              <a:rPr lang="en-US" sz="2400" b="1" dirty="0"/>
              <a:t>public</a:t>
            </a:r>
            <a:r>
              <a:rPr lang="en-US" sz="2400" dirty="0"/>
              <a:t> </a:t>
            </a:r>
            <a:r>
              <a:rPr lang="en-US" sz="2400" b="1" dirty="0"/>
              <a:t>static</a:t>
            </a:r>
            <a:r>
              <a:rPr lang="en-US" sz="2400" dirty="0"/>
              <a:t> </a:t>
            </a:r>
            <a:r>
              <a:rPr lang="en-US" sz="2400" b="1" dirty="0"/>
              <a:t>final</a:t>
            </a:r>
            <a:r>
              <a:rPr lang="en-US" sz="2400" dirty="0"/>
              <a:t> String ERROR = "</a:t>
            </a:r>
            <a:r>
              <a:rPr lang="en-US" sz="2400" dirty="0">
                <a:solidFill>
                  <a:srgbClr val="FFFF00"/>
                </a:solidFill>
              </a:rPr>
              <a:t>error</a:t>
            </a:r>
            <a:r>
              <a:rPr lang="en-US" sz="2400" dirty="0"/>
              <a:t>";  </a:t>
            </a:r>
          </a:p>
          <a:p>
            <a:r>
              <a:rPr lang="en-US" sz="2400" b="1" dirty="0"/>
              <a:t>public</a:t>
            </a:r>
            <a:r>
              <a:rPr lang="en-US" sz="2400" dirty="0"/>
              <a:t> </a:t>
            </a:r>
            <a:r>
              <a:rPr lang="en-US" sz="2400" b="1" dirty="0"/>
              <a:t>static</a:t>
            </a:r>
            <a:r>
              <a:rPr lang="en-US" sz="2400" dirty="0"/>
              <a:t> </a:t>
            </a:r>
            <a:r>
              <a:rPr lang="en-US" sz="2400" b="1" dirty="0"/>
              <a:t>final</a:t>
            </a:r>
            <a:r>
              <a:rPr lang="en-US" sz="2400" dirty="0"/>
              <a:t> String LOGIN  = "</a:t>
            </a:r>
            <a:r>
              <a:rPr lang="en-US" sz="2400" dirty="0">
                <a:solidFill>
                  <a:srgbClr val="FFFF00"/>
                </a:solidFill>
              </a:rPr>
              <a:t>login</a:t>
            </a:r>
            <a:r>
              <a:rPr lang="en-US" sz="2400" dirty="0"/>
              <a:t>";  </a:t>
            </a:r>
          </a:p>
          <a:p>
            <a:r>
              <a:rPr lang="en-US" sz="2400" b="1" dirty="0"/>
              <a:t>public</a:t>
            </a:r>
            <a:r>
              <a:rPr lang="en-US" sz="2400" dirty="0"/>
              <a:t> </a:t>
            </a:r>
            <a:r>
              <a:rPr lang="en-US" sz="2400" b="1" dirty="0"/>
              <a:t>static</a:t>
            </a:r>
            <a:r>
              <a:rPr lang="en-US" sz="2400" dirty="0"/>
              <a:t> </a:t>
            </a:r>
            <a:r>
              <a:rPr lang="en-US" sz="2400" b="1" dirty="0"/>
              <a:t>final</a:t>
            </a:r>
            <a:r>
              <a:rPr lang="en-US" sz="2400" dirty="0"/>
              <a:t> String INPUT = "</a:t>
            </a:r>
            <a:r>
              <a:rPr lang="en-US" sz="2400" dirty="0">
                <a:solidFill>
                  <a:srgbClr val="FFFF00"/>
                </a:solidFill>
              </a:rPr>
              <a:t>input</a:t>
            </a:r>
            <a:r>
              <a:rPr lang="en-US" sz="2400" dirty="0"/>
              <a:t>";  </a:t>
            </a:r>
          </a:p>
          <a:p>
            <a:r>
              <a:rPr lang="en-US" sz="2400" b="1" dirty="0"/>
              <a:t>public</a:t>
            </a:r>
            <a:r>
              <a:rPr lang="en-US" sz="2400" dirty="0"/>
              <a:t> </a:t>
            </a:r>
            <a:r>
              <a:rPr lang="en-US" sz="2400" b="1" dirty="0"/>
              <a:t>static</a:t>
            </a:r>
            <a:r>
              <a:rPr lang="en-US" sz="2400" dirty="0"/>
              <a:t> </a:t>
            </a:r>
            <a:r>
              <a:rPr lang="en-US" sz="2400" b="1" dirty="0"/>
              <a:t>final</a:t>
            </a:r>
            <a:r>
              <a:rPr lang="en-US" sz="2400" dirty="0"/>
              <a:t> String NONE = "</a:t>
            </a:r>
            <a:r>
              <a:rPr lang="en-US" sz="2400" dirty="0">
                <a:solidFill>
                  <a:srgbClr val="FFFF00"/>
                </a:solidFill>
              </a:rPr>
              <a:t>none</a:t>
            </a:r>
            <a:r>
              <a:rPr lang="en-US" sz="2400" dirty="0"/>
              <a:t>";  </a:t>
            </a:r>
            <a:endParaRPr lang="en-US" sz="2400" dirty="0" smtClean="0"/>
          </a:p>
          <a:p>
            <a:endParaRPr lang="en-US" sz="2400" dirty="0"/>
          </a:p>
          <a:p>
            <a:r>
              <a:rPr lang="en-US" sz="2400" dirty="0" err="1">
                <a:solidFill>
                  <a:srgbClr val="FFFF00"/>
                </a:solidFill>
              </a:rPr>
              <a:t>ActionSupport</a:t>
            </a:r>
            <a:r>
              <a:rPr lang="en-US" sz="2400" dirty="0">
                <a:solidFill>
                  <a:srgbClr val="FFFF00"/>
                </a:solidFill>
              </a:rPr>
              <a:t> class</a:t>
            </a:r>
          </a:p>
          <a:p>
            <a:r>
              <a:rPr lang="en-US" sz="2400" dirty="0" smtClean="0"/>
              <a:t>-It </a:t>
            </a:r>
            <a:r>
              <a:rPr lang="en-US" sz="2400" dirty="0"/>
              <a:t>is a convenient class that implements many interfaces such as </a:t>
            </a:r>
            <a:r>
              <a:rPr lang="en-US" sz="2400" dirty="0">
                <a:solidFill>
                  <a:srgbClr val="FFFF00"/>
                </a:solidFill>
              </a:rPr>
              <a:t>Action, </a:t>
            </a:r>
            <a:r>
              <a:rPr lang="en-US" sz="2400" dirty="0" err="1">
                <a:solidFill>
                  <a:srgbClr val="FFFF00"/>
                </a:solidFill>
              </a:rPr>
              <a:t>Validateable</a:t>
            </a:r>
            <a:r>
              <a:rPr lang="en-US" sz="2400" dirty="0">
                <a:solidFill>
                  <a:srgbClr val="FFFF00"/>
                </a:solidFill>
              </a:rPr>
              <a:t>, </a:t>
            </a:r>
            <a:r>
              <a:rPr lang="en-US" sz="2400" dirty="0" err="1">
                <a:solidFill>
                  <a:srgbClr val="FFFF00"/>
                </a:solidFill>
              </a:rPr>
              <a:t>ValidationAware</a:t>
            </a:r>
            <a:r>
              <a:rPr lang="en-US" sz="2400" dirty="0">
                <a:solidFill>
                  <a:srgbClr val="FFFF00"/>
                </a:solidFill>
              </a:rPr>
              <a:t>, </a:t>
            </a:r>
            <a:r>
              <a:rPr lang="en-US" sz="2400" dirty="0" err="1">
                <a:solidFill>
                  <a:srgbClr val="FFFF00"/>
                </a:solidFill>
              </a:rPr>
              <a:t>TextProvider</a:t>
            </a:r>
            <a:r>
              <a:rPr lang="en-US" sz="2400" dirty="0">
                <a:solidFill>
                  <a:srgbClr val="FFFF00"/>
                </a:solidFill>
              </a:rPr>
              <a:t>, </a:t>
            </a:r>
            <a:r>
              <a:rPr lang="en-US" sz="2400" dirty="0" err="1">
                <a:solidFill>
                  <a:srgbClr val="FFFF00"/>
                </a:solidFill>
              </a:rPr>
              <a:t>LocaleProvider</a:t>
            </a:r>
            <a:r>
              <a:rPr lang="en-US" sz="2400" dirty="0">
                <a:solidFill>
                  <a:srgbClr val="FFFF00"/>
                </a:solidFill>
              </a:rPr>
              <a:t> and </a:t>
            </a:r>
            <a:r>
              <a:rPr lang="en-US" sz="2400" dirty="0" err="1">
                <a:solidFill>
                  <a:srgbClr val="FFFF00"/>
                </a:solidFill>
              </a:rPr>
              <a:t>Serializable</a:t>
            </a:r>
            <a:r>
              <a:rPr lang="en-US" sz="2400" dirty="0">
                <a:solidFill>
                  <a:srgbClr val="FFFF00"/>
                </a:solidFill>
              </a:rPr>
              <a:t> </a:t>
            </a:r>
            <a:r>
              <a:rPr lang="en-US" sz="2400" dirty="0"/>
              <a:t>. So it is mostly used instead of </a:t>
            </a:r>
            <a:r>
              <a:rPr lang="en-US" sz="2400" dirty="0">
                <a:solidFill>
                  <a:srgbClr val="FFFF00"/>
                </a:solidFill>
              </a:rPr>
              <a:t>Action</a:t>
            </a:r>
            <a:r>
              <a:rPr lang="en-US" sz="2400" dirty="0"/>
              <a:t>.</a:t>
            </a:r>
          </a:p>
          <a:p>
            <a:r>
              <a:rPr lang="en-US" sz="2400" dirty="0" smtClean="0"/>
              <a:t>-Example </a:t>
            </a:r>
            <a:r>
              <a:rPr lang="en-US" sz="2400" dirty="0"/>
              <a:t>of Struts Action that extends </a:t>
            </a:r>
            <a:r>
              <a:rPr lang="en-US" sz="2400" dirty="0" err="1">
                <a:solidFill>
                  <a:srgbClr val="FFFF00"/>
                </a:solidFill>
              </a:rPr>
              <a:t>ActionSupport</a:t>
            </a:r>
            <a:r>
              <a:rPr lang="en-US" sz="2400" dirty="0">
                <a:solidFill>
                  <a:srgbClr val="FFFF00"/>
                </a:solidFill>
              </a:rPr>
              <a:t> </a:t>
            </a:r>
            <a:r>
              <a:rPr lang="en-US" sz="2400" dirty="0"/>
              <a:t>class</a:t>
            </a:r>
          </a:p>
          <a:p>
            <a:r>
              <a:rPr lang="en-US" sz="2400" dirty="0" smtClean="0"/>
              <a:t>-Let's </a:t>
            </a:r>
            <a:r>
              <a:rPr lang="en-US" sz="2400" dirty="0"/>
              <a:t>see the example of Action class that extends the </a:t>
            </a:r>
            <a:r>
              <a:rPr lang="en-US" sz="2400" dirty="0" err="1"/>
              <a:t>ActionSupport</a:t>
            </a:r>
            <a:r>
              <a:rPr lang="en-US" sz="2400" dirty="0"/>
              <a:t> class.</a:t>
            </a:r>
          </a:p>
          <a:p>
            <a:endParaRPr lang="en-US" sz="2400" dirty="0"/>
          </a:p>
          <a:p>
            <a:pPr fontAlgn="base"/>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9756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3416320"/>
          </a:xfrm>
          <a:prstGeom prst="rect">
            <a:avLst/>
          </a:prstGeom>
          <a:noFill/>
        </p:spPr>
        <p:txBody>
          <a:bodyPr wrap="square" rtlCol="0">
            <a:spAutoFit/>
          </a:bodyPr>
          <a:lstStyle/>
          <a:p>
            <a:pPr fontAlgn="base"/>
            <a:r>
              <a:rPr lang="en-US" sz="2400" dirty="0" smtClean="0">
                <a:solidFill>
                  <a:srgbClr val="FFFF00"/>
                </a:solidFill>
              </a:rPr>
              <a:t>Welcome.java</a:t>
            </a:r>
          </a:p>
          <a:p>
            <a:r>
              <a:rPr lang="en-US" sz="2400" b="1" dirty="0" smtClean="0"/>
              <a:t>Package</a:t>
            </a:r>
            <a:r>
              <a:rPr lang="en-US" sz="2400" dirty="0"/>
              <a:t> </a:t>
            </a:r>
            <a:r>
              <a:rPr lang="en-US" sz="2400" dirty="0" err="1"/>
              <a:t>com.javatpoint</a:t>
            </a:r>
            <a:r>
              <a:rPr lang="en-US" sz="2400" dirty="0"/>
              <a:t>;  </a:t>
            </a:r>
          </a:p>
          <a:p>
            <a:r>
              <a:rPr lang="en-US" sz="2400" b="1" dirty="0"/>
              <a:t>import</a:t>
            </a:r>
            <a:r>
              <a:rPr lang="en-US" sz="2400" dirty="0"/>
              <a:t> com.opensymphony.xwork2.ActionSupport;  </a:t>
            </a:r>
          </a:p>
          <a:p>
            <a:r>
              <a:rPr lang="en-US" sz="2400" b="1" dirty="0"/>
              <a:t>public</a:t>
            </a:r>
            <a:r>
              <a:rPr lang="en-US" sz="2400" dirty="0"/>
              <a:t> </a:t>
            </a:r>
            <a:r>
              <a:rPr lang="en-US" sz="2400" b="1" dirty="0"/>
              <a:t>class</a:t>
            </a:r>
            <a:r>
              <a:rPr lang="en-US" sz="2400" dirty="0"/>
              <a:t> Welcome </a:t>
            </a:r>
            <a:r>
              <a:rPr lang="en-US" sz="2400" b="1" dirty="0"/>
              <a:t>extends</a:t>
            </a:r>
            <a:r>
              <a:rPr lang="en-US" sz="2400" dirty="0"/>
              <a:t> </a:t>
            </a:r>
            <a:r>
              <a:rPr lang="en-US" sz="2400" dirty="0" err="1"/>
              <a:t>ActionSupport</a:t>
            </a:r>
            <a:r>
              <a:rPr lang="en-US" sz="2400" dirty="0"/>
              <a:t>{  </a:t>
            </a:r>
          </a:p>
          <a:p>
            <a:r>
              <a:rPr lang="en-US" sz="2400" b="1" dirty="0"/>
              <a:t>public</a:t>
            </a:r>
            <a:r>
              <a:rPr lang="en-US" sz="2400" dirty="0"/>
              <a:t> String execute(){  </a:t>
            </a:r>
          </a:p>
          <a:p>
            <a:r>
              <a:rPr lang="en-US" sz="2400" dirty="0"/>
              <a:t>    </a:t>
            </a:r>
            <a:r>
              <a:rPr lang="en-US" sz="2400" b="1" dirty="0"/>
              <a:t>return</a:t>
            </a:r>
            <a:r>
              <a:rPr lang="en-US" sz="2400" dirty="0"/>
              <a:t> SUCCESS;  </a:t>
            </a:r>
          </a:p>
          <a:p>
            <a:r>
              <a:rPr lang="en-US" sz="2400" dirty="0"/>
              <a:t>}  </a:t>
            </a:r>
          </a:p>
          <a:p>
            <a:r>
              <a:rPr lang="en-US" sz="2400" dirty="0"/>
              <a:t>}  </a:t>
            </a:r>
          </a:p>
          <a:p>
            <a:pPr fontAlgn="base"/>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0625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4524315"/>
          </a:xfrm>
          <a:prstGeom prst="rect">
            <a:avLst/>
          </a:prstGeom>
          <a:noFill/>
        </p:spPr>
        <p:txBody>
          <a:bodyPr wrap="square" rtlCol="0">
            <a:spAutoFit/>
          </a:bodyPr>
          <a:lstStyle/>
          <a:p>
            <a:pPr fontAlgn="base"/>
            <a:r>
              <a:rPr lang="en-US" sz="2400" dirty="0" smtClean="0">
                <a:solidFill>
                  <a:srgbClr val="FFFF00"/>
                </a:solidFill>
              </a:rPr>
              <a:t>Struts 2</a:t>
            </a:r>
            <a:r>
              <a:rPr lang="en-US" sz="2400" dirty="0">
                <a:solidFill>
                  <a:srgbClr val="FFFF00"/>
                </a:solidFill>
              </a:rPr>
              <a:t> Interceptor </a:t>
            </a:r>
            <a:r>
              <a:rPr lang="en-US" sz="2400" dirty="0" smtClean="0">
                <a:solidFill>
                  <a:srgbClr val="FFFF00"/>
                </a:solidFill>
              </a:rPr>
              <a:t>:</a:t>
            </a:r>
          </a:p>
          <a:p>
            <a:r>
              <a:rPr lang="en-US" sz="2400" dirty="0" smtClean="0"/>
              <a:t>- Interceptor </a:t>
            </a:r>
            <a:r>
              <a:rPr lang="en-US" sz="2400" dirty="0"/>
              <a:t>is an object that is invoked at the preprocessing and </a:t>
            </a:r>
            <a:r>
              <a:rPr lang="en-US" sz="2400" dirty="0" err="1"/>
              <a:t>postprocessing</a:t>
            </a:r>
            <a:r>
              <a:rPr lang="en-US" sz="2400" dirty="0"/>
              <a:t> of a request. </a:t>
            </a:r>
            <a:endParaRPr lang="en-US" sz="2400" dirty="0" smtClean="0"/>
          </a:p>
          <a:p>
            <a:r>
              <a:rPr lang="en-US" sz="2400" dirty="0" smtClean="0"/>
              <a:t>- In </a:t>
            </a:r>
            <a:r>
              <a:rPr lang="en-US" sz="2400" dirty="0"/>
              <a:t>Struts 2, interceptor is used to perform operations such as validation, exception handling, internationalization, displaying intermediate result etc.</a:t>
            </a:r>
          </a:p>
          <a:p>
            <a:r>
              <a:rPr lang="en-US" sz="2400" dirty="0">
                <a:solidFill>
                  <a:srgbClr val="FFFF00"/>
                </a:solidFill>
              </a:rPr>
              <a:t>Advantage of interceptors</a:t>
            </a:r>
          </a:p>
          <a:p>
            <a:r>
              <a:rPr lang="en-US" sz="2400" b="1" dirty="0" smtClean="0">
                <a:solidFill>
                  <a:srgbClr val="FFFF00"/>
                </a:solidFill>
              </a:rPr>
              <a:t>-Pluggable</a:t>
            </a:r>
            <a:r>
              <a:rPr lang="en-US" sz="2400" dirty="0"/>
              <a:t> If we need to remove any concern such as validation, exception handling, logging etc. from the application, we don't need to redeploy the application. </a:t>
            </a:r>
            <a:endParaRPr lang="en-US" sz="2400" dirty="0" smtClean="0"/>
          </a:p>
          <a:p>
            <a:r>
              <a:rPr lang="en-US" sz="2400" dirty="0"/>
              <a:t>-</a:t>
            </a:r>
            <a:r>
              <a:rPr lang="en-US" sz="2400" dirty="0" smtClean="0"/>
              <a:t>We </a:t>
            </a:r>
            <a:r>
              <a:rPr lang="en-US" sz="2400" dirty="0"/>
              <a:t>only need to remove the entry from the struts.xml file.</a:t>
            </a:r>
          </a:p>
          <a:p>
            <a:pPr fontAlgn="base"/>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80669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370975"/>
          </a:xfrm>
          <a:prstGeom prst="rect">
            <a:avLst/>
          </a:prstGeom>
          <a:noFill/>
        </p:spPr>
        <p:txBody>
          <a:bodyPr wrap="square" rtlCol="0">
            <a:spAutoFit/>
          </a:bodyPr>
          <a:lstStyle/>
          <a:p>
            <a:r>
              <a:rPr lang="en-US" sz="2400" dirty="0">
                <a:solidFill>
                  <a:srgbClr val="FFFF00"/>
                </a:solidFill>
              </a:rPr>
              <a:t>Struts 2 default interceptors</a:t>
            </a:r>
          </a:p>
          <a:p>
            <a:r>
              <a:rPr lang="en-US" sz="2400" dirty="0"/>
              <a:t>There are many interceptors provided by struts 2 framework. We have option to create our own interceptors. The struts 2 default interceptors are as follows:</a:t>
            </a:r>
          </a:p>
          <a:p>
            <a:r>
              <a:rPr lang="en-US" sz="2400" b="1" dirty="0"/>
              <a:t>1) </a:t>
            </a:r>
            <a:r>
              <a:rPr lang="en-US" sz="2400" b="1" dirty="0">
                <a:solidFill>
                  <a:srgbClr val="FFFF00"/>
                </a:solidFill>
              </a:rPr>
              <a:t>alias</a:t>
            </a:r>
            <a:r>
              <a:rPr lang="en-US" sz="2400" dirty="0"/>
              <a:t> It converts similar parameters that have different names between requests.</a:t>
            </a:r>
          </a:p>
          <a:p>
            <a:r>
              <a:rPr lang="en-US" sz="2400" b="1" dirty="0"/>
              <a:t>2) </a:t>
            </a:r>
            <a:r>
              <a:rPr lang="en-US" sz="2400" b="1" dirty="0" err="1">
                <a:solidFill>
                  <a:srgbClr val="FFFF00"/>
                </a:solidFill>
              </a:rPr>
              <a:t>autowiring</a:t>
            </a:r>
            <a:endParaRPr lang="en-US" sz="2400" dirty="0">
              <a:solidFill>
                <a:srgbClr val="FFFF00"/>
              </a:solidFill>
            </a:endParaRPr>
          </a:p>
          <a:p>
            <a:r>
              <a:rPr lang="en-US" sz="2400" b="1" dirty="0"/>
              <a:t>3) </a:t>
            </a:r>
            <a:r>
              <a:rPr lang="en-US" sz="2400" b="1" dirty="0">
                <a:solidFill>
                  <a:srgbClr val="FFFF00"/>
                </a:solidFill>
              </a:rPr>
              <a:t>chain</a:t>
            </a:r>
            <a:r>
              <a:rPr lang="en-US" sz="2400" dirty="0"/>
              <a:t> If it is used with chain result type, it makes the properties of previous action available in the current action.</a:t>
            </a:r>
          </a:p>
          <a:p>
            <a:r>
              <a:rPr lang="en-US" sz="2400" b="1" dirty="0"/>
              <a:t>4) </a:t>
            </a:r>
            <a:r>
              <a:rPr lang="en-US" sz="2400" b="1" dirty="0">
                <a:solidFill>
                  <a:srgbClr val="FFFF00"/>
                </a:solidFill>
              </a:rPr>
              <a:t>checkbox</a:t>
            </a:r>
            <a:r>
              <a:rPr lang="en-US" sz="2400" dirty="0"/>
              <a:t> It is used to handle the check boxes in the form. By this, we can detect the unchecked checkboxes.</a:t>
            </a:r>
          </a:p>
          <a:p>
            <a:r>
              <a:rPr lang="en-US" sz="2400" b="1" dirty="0"/>
              <a:t>5) </a:t>
            </a:r>
            <a:r>
              <a:rPr lang="en-US" sz="2400" b="1" dirty="0">
                <a:solidFill>
                  <a:srgbClr val="FFFF00"/>
                </a:solidFill>
              </a:rPr>
              <a:t>cookie</a:t>
            </a:r>
            <a:r>
              <a:rPr lang="en-US" sz="2400" dirty="0"/>
              <a:t> It adds a cookie to the current action.</a:t>
            </a:r>
          </a:p>
          <a:p>
            <a:r>
              <a:rPr lang="en-US" sz="2400" b="1" dirty="0"/>
              <a:t>6) </a:t>
            </a:r>
            <a:r>
              <a:rPr lang="en-US" sz="2400" b="1" dirty="0" err="1">
                <a:solidFill>
                  <a:srgbClr val="FFFF00"/>
                </a:solidFill>
              </a:rPr>
              <a:t>conversionError</a:t>
            </a:r>
            <a:r>
              <a:rPr lang="en-US" sz="2400" dirty="0"/>
              <a:t> It adds conversion errors to the action's field errors.</a:t>
            </a:r>
          </a:p>
          <a:p>
            <a:r>
              <a:rPr lang="en-US" sz="2400" b="1" dirty="0"/>
              <a:t>7) </a:t>
            </a:r>
            <a:r>
              <a:rPr lang="en-US" sz="2400" b="1" dirty="0" err="1">
                <a:solidFill>
                  <a:srgbClr val="FFFF00"/>
                </a:solidFill>
              </a:rPr>
              <a:t>createSession</a:t>
            </a:r>
            <a:r>
              <a:rPr lang="en-US" sz="2400" dirty="0"/>
              <a:t> It creates and </a:t>
            </a:r>
            <a:r>
              <a:rPr lang="en-US" sz="2400" dirty="0" err="1"/>
              <a:t>HttpSession</a:t>
            </a:r>
            <a:r>
              <a:rPr lang="en-US" sz="2400" dirty="0"/>
              <a:t> object if it doesn't exists</a:t>
            </a:r>
            <a:r>
              <a:rPr lang="en-US" sz="2400" dirty="0" smtClean="0"/>
              <a:t>.</a:t>
            </a:r>
          </a:p>
          <a:p>
            <a:r>
              <a:rPr lang="en-US" sz="2400" b="1" dirty="0"/>
              <a:t>8) </a:t>
            </a:r>
            <a:r>
              <a:rPr lang="en-US" sz="2400" b="1" dirty="0" err="1">
                <a:solidFill>
                  <a:srgbClr val="FFFF00"/>
                </a:solidFill>
              </a:rPr>
              <a:t>clearSession</a:t>
            </a:r>
            <a:r>
              <a:rPr lang="en-US" sz="2400" dirty="0"/>
              <a:t> It unbinds the </a:t>
            </a:r>
            <a:r>
              <a:rPr lang="en-US" sz="2400" dirty="0" err="1"/>
              <a:t>HttpSession</a:t>
            </a:r>
            <a:r>
              <a:rPr lang="en-US" sz="2400" dirty="0"/>
              <a:t> object.</a:t>
            </a: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073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740307"/>
          </a:xfrm>
          <a:prstGeom prst="rect">
            <a:avLst/>
          </a:prstGeom>
          <a:noFill/>
        </p:spPr>
        <p:txBody>
          <a:bodyPr wrap="square" rtlCol="0">
            <a:spAutoFit/>
          </a:bodyPr>
          <a:lstStyle/>
          <a:p>
            <a:r>
              <a:rPr lang="en-US" sz="2400" b="1" dirty="0"/>
              <a:t>9) </a:t>
            </a:r>
            <a:r>
              <a:rPr lang="en-US" sz="2400" b="1" dirty="0">
                <a:solidFill>
                  <a:srgbClr val="FFFF00"/>
                </a:solidFill>
              </a:rPr>
              <a:t>debugging</a:t>
            </a:r>
            <a:r>
              <a:rPr lang="en-US" sz="2400" dirty="0"/>
              <a:t> It provides support of debugging.</a:t>
            </a:r>
          </a:p>
          <a:p>
            <a:r>
              <a:rPr lang="en-US" sz="2400" b="1" dirty="0"/>
              <a:t>10) </a:t>
            </a:r>
            <a:r>
              <a:rPr lang="en-US" sz="2400" b="1" dirty="0" err="1">
                <a:solidFill>
                  <a:srgbClr val="FFFF00"/>
                </a:solidFill>
              </a:rPr>
              <a:t>externalRef</a:t>
            </a:r>
            <a:endParaRPr lang="en-US" sz="2400" dirty="0">
              <a:solidFill>
                <a:srgbClr val="FFFF00"/>
              </a:solidFill>
            </a:endParaRPr>
          </a:p>
          <a:p>
            <a:r>
              <a:rPr lang="en-US" sz="2400" b="1" dirty="0"/>
              <a:t>11) </a:t>
            </a:r>
            <a:r>
              <a:rPr lang="en-US" sz="2400" b="1" dirty="0" err="1">
                <a:solidFill>
                  <a:srgbClr val="FFFF00"/>
                </a:solidFill>
              </a:rPr>
              <a:t>execAndWait</a:t>
            </a:r>
            <a:r>
              <a:rPr lang="en-US" sz="2400" dirty="0"/>
              <a:t> It sends an intermediate waiting page for the result.</a:t>
            </a:r>
          </a:p>
          <a:p>
            <a:r>
              <a:rPr lang="en-US" sz="2400" b="1" dirty="0"/>
              <a:t>12) </a:t>
            </a:r>
            <a:r>
              <a:rPr lang="en-US" sz="2400" b="1" dirty="0">
                <a:solidFill>
                  <a:srgbClr val="FFFF00"/>
                </a:solidFill>
              </a:rPr>
              <a:t>exception</a:t>
            </a:r>
            <a:r>
              <a:rPr lang="en-US" sz="2400" dirty="0"/>
              <a:t> It maps exception to a result.</a:t>
            </a:r>
          </a:p>
          <a:p>
            <a:r>
              <a:rPr lang="en-US" sz="2400" b="1" dirty="0"/>
              <a:t>13) </a:t>
            </a:r>
            <a:r>
              <a:rPr lang="en-US" sz="2400" b="1" dirty="0" err="1">
                <a:solidFill>
                  <a:srgbClr val="FFFF00"/>
                </a:solidFill>
              </a:rPr>
              <a:t>fileUpload</a:t>
            </a:r>
            <a:r>
              <a:rPr lang="en-US" sz="2400" dirty="0"/>
              <a:t> It provides support to file upload in struts 2.</a:t>
            </a:r>
          </a:p>
          <a:p>
            <a:r>
              <a:rPr lang="en-US" sz="2400" b="1" dirty="0"/>
              <a:t>14) </a:t>
            </a:r>
            <a:r>
              <a:rPr lang="en-US" sz="2400" b="1" dirty="0">
                <a:solidFill>
                  <a:srgbClr val="FFFF00"/>
                </a:solidFill>
              </a:rPr>
              <a:t>i18n</a:t>
            </a:r>
            <a:r>
              <a:rPr lang="en-US" sz="2400" dirty="0"/>
              <a:t> It provides support to internationalization and localization</a:t>
            </a:r>
            <a:r>
              <a:rPr lang="en-US" sz="2400" dirty="0" smtClean="0"/>
              <a:t>.</a:t>
            </a:r>
          </a:p>
          <a:p>
            <a:r>
              <a:rPr lang="en-US" sz="2400" b="1" dirty="0"/>
              <a:t>15) </a:t>
            </a:r>
            <a:r>
              <a:rPr lang="en-US" sz="2400" b="1" dirty="0" err="1">
                <a:solidFill>
                  <a:srgbClr val="FFFF00"/>
                </a:solidFill>
              </a:rPr>
              <a:t>jsonValidation</a:t>
            </a:r>
            <a:r>
              <a:rPr lang="en-US" sz="2400" dirty="0"/>
              <a:t> It provides support to asynchronous validation.</a:t>
            </a:r>
          </a:p>
          <a:p>
            <a:r>
              <a:rPr lang="en-US" sz="2400" b="1" dirty="0"/>
              <a:t>16) </a:t>
            </a:r>
            <a:r>
              <a:rPr lang="en-US" sz="2400" b="1" dirty="0">
                <a:solidFill>
                  <a:srgbClr val="FFFF00"/>
                </a:solidFill>
              </a:rPr>
              <a:t>logger</a:t>
            </a:r>
            <a:r>
              <a:rPr lang="en-US" sz="2400" dirty="0"/>
              <a:t> It outputs the action name.</a:t>
            </a:r>
          </a:p>
          <a:p>
            <a:r>
              <a:rPr lang="en-US" sz="2400" b="1" dirty="0"/>
              <a:t>17) </a:t>
            </a:r>
            <a:r>
              <a:rPr lang="en-US" sz="2400" b="1" dirty="0">
                <a:solidFill>
                  <a:srgbClr val="FFFF00"/>
                </a:solidFill>
              </a:rPr>
              <a:t>store</a:t>
            </a:r>
            <a:r>
              <a:rPr lang="en-US" sz="2400" dirty="0"/>
              <a:t> It stores and retrieves action messages, action errors or field errors for action that implements </a:t>
            </a:r>
            <a:r>
              <a:rPr lang="en-US" sz="2400" dirty="0" err="1"/>
              <a:t>ValidationAware</a:t>
            </a:r>
            <a:r>
              <a:rPr lang="en-US" sz="2400" dirty="0"/>
              <a:t> interface.</a:t>
            </a:r>
          </a:p>
          <a:p>
            <a:r>
              <a:rPr lang="en-US" sz="2400" b="1" dirty="0" smtClean="0"/>
              <a:t>18</a:t>
            </a:r>
            <a:r>
              <a:rPr lang="en-US" sz="2400" b="1" dirty="0"/>
              <a:t>) </a:t>
            </a:r>
            <a:r>
              <a:rPr lang="en-US" sz="2400" b="1" dirty="0" err="1">
                <a:solidFill>
                  <a:srgbClr val="FFFF00"/>
                </a:solidFill>
              </a:rPr>
              <a:t>modelDriven</a:t>
            </a:r>
            <a:r>
              <a:rPr lang="en-US" sz="2400" dirty="0"/>
              <a:t> It makes other model object as the default object of </a:t>
            </a:r>
            <a:r>
              <a:rPr lang="en-US" sz="2400" dirty="0" err="1"/>
              <a:t>valuestack</a:t>
            </a:r>
            <a:r>
              <a:rPr lang="en-US" sz="2400" dirty="0" smtClean="0"/>
              <a:t>.</a:t>
            </a:r>
          </a:p>
          <a:p>
            <a:r>
              <a:rPr lang="en-US" sz="2400" b="1" dirty="0"/>
              <a:t>19) </a:t>
            </a:r>
            <a:r>
              <a:rPr lang="en-US" sz="2400" b="1" dirty="0" err="1">
                <a:solidFill>
                  <a:srgbClr val="FFFF00"/>
                </a:solidFill>
              </a:rPr>
              <a:t>scopedModelDriven</a:t>
            </a:r>
            <a:r>
              <a:rPr lang="en-US" sz="2400" dirty="0"/>
              <a:t> It is similar to </a:t>
            </a:r>
            <a:r>
              <a:rPr lang="en-US" sz="2400" dirty="0" err="1"/>
              <a:t>ModelDriven</a:t>
            </a:r>
            <a:r>
              <a:rPr lang="en-US" sz="2400" dirty="0"/>
              <a:t> but works for action that implements </a:t>
            </a:r>
            <a:r>
              <a:rPr lang="en-US" sz="2400" dirty="0" err="1"/>
              <a:t>ScopedModelDriven</a:t>
            </a:r>
            <a:r>
              <a:rPr lang="en-US" sz="2400" dirty="0" smtClean="0"/>
              <a:t>.</a:t>
            </a:r>
            <a:endParaRPr lang="en-US" sz="24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92524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740307"/>
          </a:xfrm>
          <a:prstGeom prst="rect">
            <a:avLst/>
          </a:prstGeom>
          <a:noFill/>
        </p:spPr>
        <p:txBody>
          <a:bodyPr wrap="square" rtlCol="0">
            <a:spAutoFit/>
          </a:bodyPr>
          <a:lstStyle/>
          <a:p>
            <a:r>
              <a:rPr lang="en-US" sz="2400" b="1" dirty="0"/>
              <a:t>19) </a:t>
            </a:r>
            <a:r>
              <a:rPr lang="en-US" sz="2400" b="1" dirty="0" err="1">
                <a:solidFill>
                  <a:srgbClr val="FFFF00"/>
                </a:solidFill>
              </a:rPr>
              <a:t>scopedModelDriven</a:t>
            </a:r>
            <a:r>
              <a:rPr lang="en-US" sz="2400" dirty="0"/>
              <a:t> It is similar to </a:t>
            </a:r>
            <a:r>
              <a:rPr lang="en-US" sz="2400" dirty="0" err="1"/>
              <a:t>ModelDriven</a:t>
            </a:r>
            <a:r>
              <a:rPr lang="en-US" sz="2400" dirty="0"/>
              <a:t> but works for action that implements </a:t>
            </a:r>
            <a:r>
              <a:rPr lang="en-US" sz="2400" dirty="0" err="1"/>
              <a:t>ScopedModelDriven</a:t>
            </a:r>
            <a:r>
              <a:rPr lang="en-US" sz="2400" dirty="0"/>
              <a:t>.</a:t>
            </a:r>
          </a:p>
          <a:p>
            <a:r>
              <a:rPr lang="en-US" sz="2400" b="1" dirty="0"/>
              <a:t>20) </a:t>
            </a:r>
            <a:r>
              <a:rPr lang="en-US" sz="2400" b="1" dirty="0" err="1">
                <a:solidFill>
                  <a:srgbClr val="FFFF00"/>
                </a:solidFill>
              </a:rPr>
              <a:t>params</a:t>
            </a:r>
            <a:r>
              <a:rPr lang="en-US" sz="2400" dirty="0"/>
              <a:t> It populates the action properties with the request parameters.</a:t>
            </a:r>
          </a:p>
          <a:p>
            <a:r>
              <a:rPr lang="en-US" sz="2400" b="1" dirty="0"/>
              <a:t>21) </a:t>
            </a:r>
            <a:r>
              <a:rPr lang="en-US" sz="2400" b="1" dirty="0" err="1">
                <a:solidFill>
                  <a:srgbClr val="FFFF00"/>
                </a:solidFill>
              </a:rPr>
              <a:t>actionMappingParams</a:t>
            </a:r>
            <a:endParaRPr lang="en-US" sz="2400" dirty="0">
              <a:solidFill>
                <a:srgbClr val="FFFF00"/>
              </a:solidFill>
            </a:endParaRPr>
          </a:p>
          <a:p>
            <a:r>
              <a:rPr lang="en-US" sz="2400" b="1" dirty="0"/>
              <a:t>22) </a:t>
            </a:r>
            <a:r>
              <a:rPr lang="en-US" sz="2400" b="1" dirty="0">
                <a:solidFill>
                  <a:srgbClr val="FFFF00"/>
                </a:solidFill>
              </a:rPr>
              <a:t>prepare</a:t>
            </a:r>
            <a:r>
              <a:rPr lang="en-US" sz="2400" dirty="0"/>
              <a:t> It performs preparation logic if action implements </a:t>
            </a:r>
            <a:r>
              <a:rPr lang="en-US" sz="2400" dirty="0" err="1"/>
              <a:t>Preparable</a:t>
            </a:r>
            <a:r>
              <a:rPr lang="en-US" sz="2400" dirty="0"/>
              <a:t> interface.</a:t>
            </a:r>
          </a:p>
          <a:p>
            <a:r>
              <a:rPr lang="en-US" sz="2400" b="1" dirty="0"/>
              <a:t>23) </a:t>
            </a:r>
            <a:r>
              <a:rPr lang="en-US" sz="2400" b="1" dirty="0">
                <a:solidFill>
                  <a:srgbClr val="FFFF00"/>
                </a:solidFill>
              </a:rPr>
              <a:t>profiling</a:t>
            </a:r>
            <a:r>
              <a:rPr lang="en-US" sz="2400" dirty="0"/>
              <a:t> It supports action profiling.</a:t>
            </a:r>
          </a:p>
          <a:p>
            <a:r>
              <a:rPr lang="en-US" sz="2400" b="1" dirty="0"/>
              <a:t>24) </a:t>
            </a:r>
            <a:r>
              <a:rPr lang="en-US" sz="2400" b="1" dirty="0">
                <a:solidFill>
                  <a:srgbClr val="FFFF00"/>
                </a:solidFill>
              </a:rPr>
              <a:t>roles</a:t>
            </a:r>
            <a:r>
              <a:rPr lang="en-US" sz="2400" dirty="0"/>
              <a:t> It supports role-based action.</a:t>
            </a:r>
          </a:p>
          <a:p>
            <a:r>
              <a:rPr lang="en-US" sz="2400" b="1" dirty="0"/>
              <a:t>25) </a:t>
            </a:r>
            <a:r>
              <a:rPr lang="en-US" sz="2400" b="1" dirty="0">
                <a:solidFill>
                  <a:srgbClr val="FFFF00"/>
                </a:solidFill>
              </a:rPr>
              <a:t>scope</a:t>
            </a:r>
            <a:r>
              <a:rPr lang="en-US" sz="2400" dirty="0"/>
              <a:t> It is used to store the action state in the session or application scope.</a:t>
            </a:r>
          </a:p>
          <a:p>
            <a:r>
              <a:rPr lang="en-US" sz="2400" b="1" dirty="0"/>
              <a:t>26) </a:t>
            </a:r>
            <a:r>
              <a:rPr lang="en-US" sz="2400" b="1" dirty="0" err="1">
                <a:solidFill>
                  <a:srgbClr val="FFFF00"/>
                </a:solidFill>
              </a:rPr>
              <a:t>servletConfig</a:t>
            </a:r>
            <a:r>
              <a:rPr lang="en-US" sz="2400" dirty="0"/>
              <a:t> It provides access to maps representing </a:t>
            </a:r>
            <a:r>
              <a:rPr lang="en-US" sz="2400" dirty="0" err="1"/>
              <a:t>HttpServletRequest</a:t>
            </a:r>
            <a:r>
              <a:rPr lang="en-US" sz="2400" dirty="0"/>
              <a:t> and </a:t>
            </a:r>
            <a:r>
              <a:rPr lang="en-US" sz="2400" dirty="0" err="1"/>
              <a:t>HttpServletResponse</a:t>
            </a:r>
            <a:r>
              <a:rPr lang="en-US" sz="2400" dirty="0" smtClean="0"/>
              <a:t>.</a:t>
            </a:r>
          </a:p>
          <a:p>
            <a:r>
              <a:rPr lang="en-US" sz="2400" b="1" dirty="0"/>
              <a:t>27) </a:t>
            </a:r>
            <a:r>
              <a:rPr lang="en-US" sz="2400" b="1" dirty="0" err="1">
                <a:solidFill>
                  <a:srgbClr val="FFFF00"/>
                </a:solidFill>
              </a:rPr>
              <a:t>sessionAutowiring</a:t>
            </a:r>
            <a:endParaRPr lang="en-US" sz="2400" dirty="0">
              <a:solidFill>
                <a:srgbClr val="FFFF00"/>
              </a:solidFill>
            </a:endParaRPr>
          </a:p>
          <a:p>
            <a:r>
              <a:rPr lang="en-US" sz="2400" b="1" dirty="0"/>
              <a:t>28) </a:t>
            </a:r>
            <a:r>
              <a:rPr lang="en-US" sz="2400" b="1" dirty="0" err="1">
                <a:solidFill>
                  <a:srgbClr val="FFFF00"/>
                </a:solidFill>
              </a:rPr>
              <a:t>staticParams</a:t>
            </a:r>
            <a:r>
              <a:rPr lang="en-US" sz="2400" dirty="0"/>
              <a:t> It maps static properties to action properties.</a:t>
            </a:r>
          </a:p>
          <a:p>
            <a:r>
              <a:rPr lang="en-US" sz="2400" b="1" dirty="0"/>
              <a:t>29) </a:t>
            </a:r>
            <a:r>
              <a:rPr lang="en-US" sz="2400" b="1" dirty="0">
                <a:solidFill>
                  <a:srgbClr val="FFFF00"/>
                </a:solidFill>
              </a:rPr>
              <a:t>timer</a:t>
            </a:r>
            <a:r>
              <a:rPr lang="en-US" sz="2400" dirty="0"/>
              <a:t> It outputs the time needed to execute an action.</a:t>
            </a:r>
          </a:p>
          <a:p>
            <a:r>
              <a:rPr lang="en-US" sz="2400" b="1" dirty="0"/>
              <a:t>30) </a:t>
            </a:r>
            <a:r>
              <a:rPr lang="en-US" sz="2400" b="1" dirty="0">
                <a:solidFill>
                  <a:srgbClr val="FFFF00"/>
                </a:solidFill>
              </a:rPr>
              <a:t>token</a:t>
            </a:r>
            <a:r>
              <a:rPr lang="en-US" sz="2400" dirty="0"/>
              <a:t> It prevents duplication submission of request</a:t>
            </a:r>
            <a:r>
              <a:rPr lang="en-US" sz="2400" dirty="0" smtClean="0"/>
              <a:t>.</a:t>
            </a:r>
            <a:endParaRPr lang="en-US" sz="24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0936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1938992"/>
          </a:xfrm>
          <a:prstGeom prst="rect">
            <a:avLst/>
          </a:prstGeom>
          <a:noFill/>
        </p:spPr>
        <p:txBody>
          <a:bodyPr wrap="square" rtlCol="0">
            <a:spAutoFit/>
          </a:bodyPr>
          <a:lstStyle/>
          <a:p>
            <a:r>
              <a:rPr lang="en-US" sz="2400" b="1" dirty="0" smtClean="0"/>
              <a:t>32</a:t>
            </a:r>
            <a:r>
              <a:rPr lang="en-US" sz="2400" b="1" dirty="0"/>
              <a:t>) </a:t>
            </a:r>
            <a:r>
              <a:rPr lang="en-US" sz="2400" b="1" dirty="0">
                <a:solidFill>
                  <a:srgbClr val="FFFF00"/>
                </a:solidFill>
              </a:rPr>
              <a:t>validation</a:t>
            </a:r>
            <a:r>
              <a:rPr lang="en-US" sz="2400" dirty="0"/>
              <a:t> It provides support to input validation.</a:t>
            </a:r>
          </a:p>
          <a:p>
            <a:r>
              <a:rPr lang="en-US" sz="2400" b="1" dirty="0"/>
              <a:t>33) </a:t>
            </a:r>
            <a:r>
              <a:rPr lang="en-US" sz="2400" b="1" dirty="0">
                <a:solidFill>
                  <a:srgbClr val="FFFF00"/>
                </a:solidFill>
              </a:rPr>
              <a:t>workflow</a:t>
            </a:r>
            <a:r>
              <a:rPr lang="en-US" sz="2400" dirty="0"/>
              <a:t> It calls the validate method of action class if action class implements </a:t>
            </a:r>
            <a:r>
              <a:rPr lang="en-US" sz="2400" dirty="0" err="1"/>
              <a:t>Validateable</a:t>
            </a:r>
            <a:r>
              <a:rPr lang="en-US" sz="2400" dirty="0"/>
              <a:t> interface.</a:t>
            </a:r>
          </a:p>
          <a:p>
            <a:r>
              <a:rPr lang="en-US" sz="2400" b="1" dirty="0"/>
              <a:t>34) </a:t>
            </a:r>
            <a:r>
              <a:rPr lang="en-US" sz="2400" b="1" dirty="0" err="1">
                <a:solidFill>
                  <a:srgbClr val="FFFF00"/>
                </a:solidFill>
              </a:rPr>
              <a:t>annotationWorkflow</a:t>
            </a:r>
            <a:endParaRPr lang="en-US" sz="2400" dirty="0">
              <a:solidFill>
                <a:srgbClr val="FFFF00"/>
              </a:solidFill>
            </a:endParaRPr>
          </a:p>
          <a:p>
            <a:r>
              <a:rPr lang="en-US" sz="2400" b="1" dirty="0"/>
              <a:t>35) </a:t>
            </a:r>
            <a:r>
              <a:rPr lang="en-US" sz="2400" b="1" dirty="0" err="1">
                <a:solidFill>
                  <a:srgbClr val="FFFF00"/>
                </a:solidFill>
              </a:rPr>
              <a:t>multiselect</a:t>
            </a:r>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0175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832092"/>
          </a:xfrm>
          <a:prstGeom prst="rect">
            <a:avLst/>
          </a:prstGeom>
          <a:noFill/>
        </p:spPr>
        <p:txBody>
          <a:bodyPr wrap="square" rtlCol="0">
            <a:spAutoFit/>
          </a:bodyPr>
          <a:lstStyle/>
          <a:p>
            <a:r>
              <a:rPr lang="en-US" sz="2800" dirty="0"/>
              <a:t>3) Fast Development: No need to recompile and redeploy</a:t>
            </a:r>
          </a:p>
          <a:p>
            <a:r>
              <a:rPr lang="en-US" sz="2800" dirty="0"/>
              <a:t>If JSP page is modified, we don't need to recompile and redeploy the project. The Servlet code needs to be updated and recompiled if we have to change the look and feel of the application.</a:t>
            </a:r>
          </a:p>
          <a:p>
            <a:r>
              <a:rPr lang="en-US" sz="2800" dirty="0"/>
              <a:t>4) Less code than Servlet</a:t>
            </a:r>
          </a:p>
          <a:p>
            <a:r>
              <a:rPr lang="en-US" sz="2800" dirty="0"/>
              <a:t>In JSP, we can use many tags such as action tags, JSTL, custom tags, etc. that reduces the code. Moreover, we can use EL, implicit objects, etc</a:t>
            </a:r>
            <a:r>
              <a:rPr lang="en-US" sz="2800" dirty="0" smtClean="0"/>
              <a:t>.</a:t>
            </a:r>
          </a:p>
          <a:p>
            <a:endParaRPr lang="en-US" sz="2800" dirty="0"/>
          </a:p>
        </p:txBody>
      </p:sp>
    </p:spTree>
    <p:extLst>
      <p:ext uri="{BB962C8B-B14F-4D97-AF65-F5344CB8AC3E}">
        <p14:creationId xmlns:p14="http://schemas.microsoft.com/office/powerpoint/2010/main" val="3050329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5693866"/>
          </a:xfrm>
          <a:prstGeom prst="rect">
            <a:avLst/>
          </a:prstGeom>
          <a:noFill/>
        </p:spPr>
        <p:txBody>
          <a:bodyPr wrap="square" rtlCol="0">
            <a:spAutoFit/>
          </a:bodyPr>
          <a:lstStyle/>
          <a:p>
            <a:pPr fontAlgn="base"/>
            <a:r>
              <a:rPr lang="en-US" sz="2800" b="1" dirty="0">
                <a:solidFill>
                  <a:srgbClr val="FFFF00"/>
                </a:solidFill>
              </a:rPr>
              <a:t>result </a:t>
            </a:r>
            <a:r>
              <a:rPr lang="en-US" sz="2800" b="1" dirty="0" smtClean="0">
                <a:solidFill>
                  <a:srgbClr val="FFFF00"/>
                </a:solidFill>
              </a:rPr>
              <a:t>types in </a:t>
            </a:r>
            <a:r>
              <a:rPr lang="en-US" sz="2800" b="1" dirty="0" err="1" smtClean="0">
                <a:solidFill>
                  <a:srgbClr val="FFFF00"/>
                </a:solidFill>
              </a:rPr>
              <a:t>Structs</a:t>
            </a:r>
            <a:r>
              <a:rPr lang="en-US" sz="2800" b="1" dirty="0" smtClean="0">
                <a:solidFill>
                  <a:srgbClr val="FFFF00"/>
                </a:solidFill>
              </a:rPr>
              <a:t>:</a:t>
            </a:r>
            <a:endParaRPr lang="en-US" sz="2800" b="1" dirty="0">
              <a:solidFill>
                <a:srgbClr val="FFFF00"/>
              </a:solidFill>
            </a:endParaRPr>
          </a:p>
          <a:p>
            <a:pPr fontAlgn="base"/>
            <a:r>
              <a:rPr lang="en-US" sz="2400" dirty="0" smtClean="0"/>
              <a:t>-the</a:t>
            </a:r>
            <a:r>
              <a:rPr lang="en-US" sz="2400" dirty="0"/>
              <a:t> </a:t>
            </a:r>
            <a:r>
              <a:rPr lang="en-US" sz="2400" b="1" dirty="0"/>
              <a:t>&lt;results&gt;</a:t>
            </a:r>
            <a:r>
              <a:rPr lang="en-US" sz="2400" dirty="0"/>
              <a:t> tag plays the role of a </a:t>
            </a:r>
            <a:r>
              <a:rPr lang="en-US" sz="2400" b="1" dirty="0"/>
              <a:t>view</a:t>
            </a:r>
            <a:r>
              <a:rPr lang="en-US" sz="2400" dirty="0"/>
              <a:t> in the Struts2 MVC framework. </a:t>
            </a:r>
            <a:endParaRPr lang="en-US" sz="2400" dirty="0" smtClean="0"/>
          </a:p>
          <a:p>
            <a:pPr fontAlgn="base"/>
            <a:r>
              <a:rPr lang="en-US" sz="2400" dirty="0"/>
              <a:t>-</a:t>
            </a:r>
            <a:r>
              <a:rPr lang="en-US" sz="2400" dirty="0" smtClean="0"/>
              <a:t>The </a:t>
            </a:r>
            <a:r>
              <a:rPr lang="en-US" sz="2400" dirty="0"/>
              <a:t>action is responsible for executing the business logic. </a:t>
            </a:r>
            <a:endParaRPr lang="en-US" sz="2400" dirty="0" smtClean="0"/>
          </a:p>
          <a:p>
            <a:pPr fontAlgn="base"/>
            <a:r>
              <a:rPr lang="en-US" sz="2400" dirty="0"/>
              <a:t>-</a:t>
            </a:r>
            <a:r>
              <a:rPr lang="en-US" sz="2400" dirty="0" smtClean="0"/>
              <a:t>The </a:t>
            </a:r>
            <a:r>
              <a:rPr lang="en-US" sz="2400" dirty="0"/>
              <a:t>next step after executing the business logic is to display the view using the </a:t>
            </a:r>
            <a:r>
              <a:rPr lang="en-US" sz="2400" b="1" dirty="0"/>
              <a:t>&lt;results&gt;</a:t>
            </a:r>
            <a:r>
              <a:rPr lang="en-US" sz="2400" dirty="0"/>
              <a:t> tag</a:t>
            </a:r>
            <a:r>
              <a:rPr lang="en-US" sz="2400" dirty="0" smtClean="0"/>
              <a:t>.</a:t>
            </a:r>
          </a:p>
          <a:p>
            <a:pPr fontAlgn="base"/>
            <a:r>
              <a:rPr lang="en-US" sz="2400" dirty="0" smtClean="0">
                <a:solidFill>
                  <a:srgbClr val="FFFF00"/>
                </a:solidFill>
              </a:rPr>
              <a:t>-</a:t>
            </a:r>
            <a:r>
              <a:rPr lang="en-US" sz="2400" dirty="0"/>
              <a:t>Struts comes with a number of predefined </a:t>
            </a:r>
            <a:r>
              <a:rPr lang="en-US" sz="2400" b="1" dirty="0"/>
              <a:t>result types</a:t>
            </a:r>
            <a:r>
              <a:rPr lang="en-US" sz="2400" dirty="0"/>
              <a:t> </a:t>
            </a:r>
            <a:r>
              <a:rPr lang="en-US" sz="2400" dirty="0" smtClean="0"/>
              <a:t>.</a:t>
            </a:r>
          </a:p>
          <a:p>
            <a:pPr fontAlgn="base"/>
            <a:r>
              <a:rPr lang="en-US" sz="2400" dirty="0" smtClean="0"/>
              <a:t>-Struts </a:t>
            </a:r>
            <a:r>
              <a:rPr lang="en-US" sz="2400" dirty="0"/>
              <a:t>allow you to use other markup languages for the view technology to present the results and popular choices include </a:t>
            </a:r>
            <a:r>
              <a:rPr lang="en-US" sz="2400" b="1" dirty="0"/>
              <a:t>Velocity, </a:t>
            </a:r>
            <a:r>
              <a:rPr lang="en-US" sz="2400" b="1" dirty="0" err="1"/>
              <a:t>Freemaker</a:t>
            </a:r>
            <a:r>
              <a:rPr lang="en-US" sz="2400" b="1" dirty="0"/>
              <a:t>, XSLT</a:t>
            </a:r>
            <a:r>
              <a:rPr lang="en-US" sz="2400" dirty="0"/>
              <a:t> and </a:t>
            </a:r>
            <a:r>
              <a:rPr lang="en-US" sz="2400" b="1" dirty="0"/>
              <a:t>Tiles</a:t>
            </a:r>
            <a:r>
              <a:rPr lang="en-US" sz="2400" dirty="0" smtClean="0"/>
              <a:t>.</a:t>
            </a:r>
          </a:p>
          <a:p>
            <a:pPr fontAlgn="base"/>
            <a:r>
              <a:rPr lang="en-US" sz="2400" dirty="0" smtClean="0">
                <a:solidFill>
                  <a:srgbClr val="FFFF00"/>
                </a:solidFill>
              </a:rPr>
              <a:t>-Following are  types of </a:t>
            </a:r>
            <a:r>
              <a:rPr lang="en-US" sz="2400" b="1" dirty="0">
                <a:solidFill>
                  <a:srgbClr val="FFFF00"/>
                </a:solidFill>
              </a:rPr>
              <a:t>result types in </a:t>
            </a:r>
            <a:r>
              <a:rPr lang="en-US" sz="2400" b="1" dirty="0" err="1">
                <a:solidFill>
                  <a:srgbClr val="FFFF00"/>
                </a:solidFill>
              </a:rPr>
              <a:t>Structs</a:t>
            </a:r>
            <a:r>
              <a:rPr lang="en-US" sz="2400" b="1" dirty="0">
                <a:solidFill>
                  <a:srgbClr val="FFFF00"/>
                </a:solidFill>
              </a:rPr>
              <a:t>:</a:t>
            </a:r>
          </a:p>
          <a:p>
            <a:pPr marL="457200" indent="-457200" fontAlgn="base">
              <a:buAutoNum type="arabicParenR"/>
            </a:pPr>
            <a:r>
              <a:rPr lang="en-US" sz="2400" dirty="0" smtClean="0"/>
              <a:t>The </a:t>
            </a:r>
            <a:r>
              <a:rPr lang="en-US" sz="2400" dirty="0"/>
              <a:t>Dispatcher Result </a:t>
            </a:r>
            <a:r>
              <a:rPr lang="en-US" sz="2400" dirty="0" smtClean="0"/>
              <a:t>Type</a:t>
            </a:r>
          </a:p>
          <a:p>
            <a:pPr marL="457200" indent="-457200" fontAlgn="base">
              <a:buFontTx/>
              <a:buAutoNum type="arabicParenR"/>
            </a:pPr>
            <a:r>
              <a:rPr lang="en-US" sz="2400" dirty="0"/>
              <a:t>The </a:t>
            </a:r>
            <a:r>
              <a:rPr lang="en-US" sz="2400" dirty="0" err="1"/>
              <a:t>FreeMaker</a:t>
            </a:r>
            <a:r>
              <a:rPr lang="en-US" sz="2400" dirty="0"/>
              <a:t> Result Type</a:t>
            </a:r>
          </a:p>
          <a:p>
            <a:pPr marL="457200" indent="-457200" fontAlgn="base">
              <a:buAutoNum type="arabicParenR"/>
            </a:pPr>
            <a:endParaRPr lang="en-US" sz="2400" dirty="0"/>
          </a:p>
          <a:p>
            <a:pPr fontAlgn="base"/>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5422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647974"/>
          </a:xfrm>
          <a:prstGeom prst="rect">
            <a:avLst/>
          </a:prstGeom>
          <a:noFill/>
        </p:spPr>
        <p:txBody>
          <a:bodyPr wrap="square" rtlCol="0">
            <a:spAutoFit/>
          </a:bodyPr>
          <a:lstStyle/>
          <a:p>
            <a:pPr fontAlgn="base"/>
            <a:r>
              <a:rPr lang="en-US" sz="2400" b="1" dirty="0">
                <a:solidFill>
                  <a:srgbClr val="FFFF00"/>
                </a:solidFill>
              </a:rPr>
              <a:t>result </a:t>
            </a:r>
            <a:r>
              <a:rPr lang="en-US" sz="2400" b="1" dirty="0" smtClean="0">
                <a:solidFill>
                  <a:srgbClr val="FFFF00"/>
                </a:solidFill>
              </a:rPr>
              <a:t>types in </a:t>
            </a:r>
            <a:r>
              <a:rPr lang="en-US" sz="2400" b="1" dirty="0" err="1" smtClean="0">
                <a:solidFill>
                  <a:srgbClr val="FFFF00"/>
                </a:solidFill>
              </a:rPr>
              <a:t>Structs</a:t>
            </a:r>
            <a:r>
              <a:rPr lang="en-US" sz="2400" b="1" dirty="0" smtClean="0">
                <a:solidFill>
                  <a:srgbClr val="FFFF00"/>
                </a:solidFill>
              </a:rPr>
              <a:t>:</a:t>
            </a:r>
          </a:p>
          <a:p>
            <a:r>
              <a:rPr lang="en-US" sz="2100" dirty="0" smtClean="0"/>
              <a:t>1) The </a:t>
            </a:r>
            <a:r>
              <a:rPr lang="en-US" sz="2100" dirty="0"/>
              <a:t>Dispatcher Result </a:t>
            </a:r>
            <a:r>
              <a:rPr lang="en-US" sz="2100" dirty="0" smtClean="0"/>
              <a:t>Type:</a:t>
            </a:r>
            <a:endParaRPr lang="en-US" sz="2100" dirty="0"/>
          </a:p>
          <a:p>
            <a:r>
              <a:rPr lang="en-US" sz="2100" dirty="0"/>
              <a:t>The </a:t>
            </a:r>
            <a:r>
              <a:rPr lang="en-US" sz="2100" b="1" dirty="0"/>
              <a:t>dispatcher</a:t>
            </a:r>
            <a:r>
              <a:rPr lang="en-US" sz="2100" dirty="0"/>
              <a:t> result type is the default type, and is used if no other result type is specified. It's used to forward to a servlet, JSP, HTML page, and so on, on the server. It uses the </a:t>
            </a:r>
            <a:r>
              <a:rPr lang="en-US" sz="2100" i="1" dirty="0" err="1"/>
              <a:t>RequestDispatcher.forward</a:t>
            </a:r>
            <a:r>
              <a:rPr lang="en-US" sz="2100" i="1" dirty="0"/>
              <a:t>()</a:t>
            </a:r>
            <a:r>
              <a:rPr lang="en-US" sz="2100" dirty="0"/>
              <a:t> method</a:t>
            </a:r>
            <a:r>
              <a:rPr lang="en-US" sz="2100" dirty="0" smtClean="0"/>
              <a:t>.</a:t>
            </a:r>
          </a:p>
          <a:p>
            <a:r>
              <a:rPr lang="en-US" sz="2100" dirty="0"/>
              <a:t>We can also specify the JSP file using </a:t>
            </a:r>
            <a:r>
              <a:rPr lang="en-US" sz="2100" dirty="0" smtClean="0"/>
              <a:t>a</a:t>
            </a:r>
          </a:p>
          <a:p>
            <a:r>
              <a:rPr lang="en-US" sz="2100" dirty="0" smtClean="0">
                <a:solidFill>
                  <a:srgbClr val="FFFF00"/>
                </a:solidFill>
              </a:rPr>
              <a:t> </a:t>
            </a:r>
            <a:r>
              <a:rPr lang="en-US" sz="2100" dirty="0">
                <a:solidFill>
                  <a:srgbClr val="FFFF00"/>
                </a:solidFill>
              </a:rPr>
              <a:t>&lt;</a:t>
            </a:r>
            <a:r>
              <a:rPr lang="en-US" sz="2100" dirty="0" err="1">
                <a:solidFill>
                  <a:srgbClr val="FFFF00"/>
                </a:solidFill>
              </a:rPr>
              <a:t>param</a:t>
            </a:r>
            <a:r>
              <a:rPr lang="en-US" sz="2100" dirty="0">
                <a:solidFill>
                  <a:srgbClr val="FFFF00"/>
                </a:solidFill>
              </a:rPr>
              <a:t> name = "location"&gt; tag within the &lt;result...&gt; </a:t>
            </a:r>
            <a:endParaRPr lang="en-US" sz="2100" dirty="0" smtClean="0">
              <a:solidFill>
                <a:srgbClr val="FFFF00"/>
              </a:solidFill>
            </a:endParaRPr>
          </a:p>
          <a:p>
            <a:r>
              <a:rPr lang="en-US" sz="2100" dirty="0" smtClean="0"/>
              <a:t>element </a:t>
            </a:r>
            <a:r>
              <a:rPr lang="en-US" sz="2100" dirty="0"/>
              <a:t>as follows </a:t>
            </a:r>
            <a:endParaRPr lang="en-US" sz="2100" dirty="0" smtClean="0"/>
          </a:p>
          <a:p>
            <a:pPr lvl="0"/>
            <a:r>
              <a:rPr lang="en-US" sz="2400" dirty="0">
                <a:solidFill>
                  <a:srgbClr val="FFFF00"/>
                </a:solidFill>
                <a:latin typeface="var(--bs-font-monospace)"/>
              </a:rPr>
              <a:t>&lt;result name = "success" type = "dispatcher"&gt; </a:t>
            </a:r>
            <a:endParaRPr lang="en-US" sz="2400" dirty="0" smtClean="0">
              <a:solidFill>
                <a:srgbClr val="FFFF00"/>
              </a:solidFill>
              <a:latin typeface="var(--bs-font-monospace)"/>
            </a:endParaRPr>
          </a:p>
          <a:p>
            <a:pPr lvl="0"/>
            <a:r>
              <a:rPr lang="en-US" sz="2400" dirty="0" smtClean="0">
                <a:solidFill>
                  <a:srgbClr val="FFFF00"/>
                </a:solidFill>
                <a:latin typeface="var(--bs-font-monospace)"/>
              </a:rPr>
              <a:t>	&lt;</a:t>
            </a:r>
            <a:r>
              <a:rPr lang="en-US" sz="2400" dirty="0" err="1">
                <a:solidFill>
                  <a:srgbClr val="FFFF00"/>
                </a:solidFill>
                <a:latin typeface="var(--bs-font-monospace)"/>
              </a:rPr>
              <a:t>param</a:t>
            </a:r>
            <a:r>
              <a:rPr lang="en-US" sz="2400" dirty="0">
                <a:solidFill>
                  <a:srgbClr val="FFFF00"/>
                </a:solidFill>
                <a:latin typeface="var(--bs-font-monospace)"/>
              </a:rPr>
              <a:t> name = "location"&gt; </a:t>
            </a:r>
            <a:endParaRPr lang="en-US" sz="2400" dirty="0" smtClean="0">
              <a:solidFill>
                <a:srgbClr val="FFFF00"/>
              </a:solidFill>
              <a:latin typeface="var(--bs-font-monospace)"/>
            </a:endParaRPr>
          </a:p>
          <a:p>
            <a:pPr lvl="0"/>
            <a:r>
              <a:rPr lang="en-US" sz="2400" dirty="0">
                <a:solidFill>
                  <a:srgbClr val="FFFF00"/>
                </a:solidFill>
                <a:latin typeface="var(--bs-font-monospace)"/>
              </a:rPr>
              <a:t>	</a:t>
            </a:r>
            <a:r>
              <a:rPr lang="en-US" sz="2400" dirty="0" smtClean="0">
                <a:solidFill>
                  <a:srgbClr val="FFFF00"/>
                </a:solidFill>
                <a:latin typeface="var(--bs-font-monospace)"/>
              </a:rPr>
              <a:t>	/</a:t>
            </a:r>
            <a:r>
              <a:rPr lang="en-US" sz="2400" dirty="0" err="1">
                <a:solidFill>
                  <a:srgbClr val="FFFF00"/>
                </a:solidFill>
                <a:latin typeface="var(--bs-font-monospace)"/>
              </a:rPr>
              <a:t>HelloWorld.jsp</a:t>
            </a:r>
            <a:r>
              <a:rPr lang="en-US" sz="2400" dirty="0">
                <a:solidFill>
                  <a:srgbClr val="FFFF00"/>
                </a:solidFill>
                <a:latin typeface="var(--bs-font-monospace)"/>
              </a:rPr>
              <a:t> </a:t>
            </a:r>
            <a:endParaRPr lang="en-US" sz="2400" dirty="0" smtClean="0">
              <a:solidFill>
                <a:srgbClr val="FFFF00"/>
              </a:solidFill>
              <a:latin typeface="var(--bs-font-monospace)"/>
            </a:endParaRPr>
          </a:p>
          <a:p>
            <a:pPr lvl="0"/>
            <a:r>
              <a:rPr lang="en-US" sz="2400" dirty="0" smtClean="0">
                <a:solidFill>
                  <a:srgbClr val="FFFF00"/>
                </a:solidFill>
                <a:latin typeface="var(--bs-font-monospace)"/>
              </a:rPr>
              <a:t>	&lt;/</a:t>
            </a:r>
            <a:r>
              <a:rPr lang="en-US" sz="2400" dirty="0" err="1">
                <a:solidFill>
                  <a:srgbClr val="FFFF00"/>
                </a:solidFill>
                <a:latin typeface="var(--bs-font-monospace)"/>
              </a:rPr>
              <a:t>param</a:t>
            </a:r>
            <a:r>
              <a:rPr lang="en-US" sz="2400" dirty="0">
                <a:solidFill>
                  <a:srgbClr val="FFFF00"/>
                </a:solidFill>
                <a:latin typeface="var(--bs-font-monospace)"/>
              </a:rPr>
              <a:t> &gt; </a:t>
            </a:r>
            <a:endParaRPr lang="en-US" sz="2400" dirty="0" smtClean="0">
              <a:solidFill>
                <a:srgbClr val="FFFF00"/>
              </a:solidFill>
              <a:latin typeface="var(--bs-font-monospace)"/>
            </a:endParaRPr>
          </a:p>
          <a:p>
            <a:pPr lvl="0"/>
            <a:r>
              <a:rPr lang="en-US" sz="2400" dirty="0" smtClean="0">
                <a:solidFill>
                  <a:srgbClr val="FFFF00"/>
                </a:solidFill>
                <a:latin typeface="var(--bs-font-monospace)"/>
              </a:rPr>
              <a:t>&lt;/</a:t>
            </a:r>
            <a:r>
              <a:rPr lang="en-US" sz="2400" dirty="0">
                <a:solidFill>
                  <a:srgbClr val="FFFF00"/>
                </a:solidFill>
                <a:latin typeface="var(--bs-font-monospace)"/>
              </a:rPr>
              <a:t>result&gt;</a:t>
            </a:r>
            <a:r>
              <a:rPr lang="en-US" sz="800" dirty="0">
                <a:solidFill>
                  <a:srgbClr val="FFFF00"/>
                </a:solidFill>
              </a:rPr>
              <a:t> </a:t>
            </a:r>
            <a:endParaRPr lang="en-US" sz="800" dirty="0" smtClean="0">
              <a:solidFill>
                <a:srgbClr val="FFFF00"/>
              </a:solidFill>
            </a:endParaRPr>
          </a:p>
          <a:p>
            <a:pPr lvl="0"/>
            <a:r>
              <a:rPr lang="en-US" sz="2100" dirty="0"/>
              <a:t>We can also supply a </a:t>
            </a:r>
            <a:r>
              <a:rPr lang="en-US" sz="2100" b="1" dirty="0"/>
              <a:t>parse</a:t>
            </a:r>
            <a:r>
              <a:rPr lang="en-US" sz="2100" dirty="0"/>
              <a:t> parameter, which is true by default. The parse parameter determines whether or not the location parameter will be parsed for OGNL </a:t>
            </a:r>
            <a:r>
              <a:rPr lang="en-US" sz="2100" dirty="0" smtClean="0"/>
              <a:t>expressions(</a:t>
            </a:r>
            <a:r>
              <a:rPr lang="en-US" sz="2400" dirty="0" smtClean="0"/>
              <a:t>Object-Graph </a:t>
            </a:r>
            <a:r>
              <a:rPr lang="en-US" sz="2400" dirty="0"/>
              <a:t>Navigation Language; it is an expression language for getting and setting properties of Java </a:t>
            </a:r>
            <a:r>
              <a:rPr lang="en-US" sz="2400" dirty="0" smtClean="0"/>
              <a:t>objects).</a:t>
            </a:r>
            <a:endParaRPr lang="en-US" sz="2100" dirty="0">
              <a:solidFill>
                <a:srgbClr val="FFFF00"/>
              </a:solidFill>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485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7371249"/>
          </a:xfrm>
          <a:prstGeom prst="rect">
            <a:avLst/>
          </a:prstGeom>
          <a:noFill/>
        </p:spPr>
        <p:txBody>
          <a:bodyPr wrap="square" rtlCol="0">
            <a:spAutoFit/>
          </a:bodyPr>
          <a:lstStyle/>
          <a:p>
            <a:r>
              <a:rPr lang="en-US" sz="2400" b="1" dirty="0" smtClean="0">
                <a:solidFill>
                  <a:srgbClr val="FFFF00"/>
                </a:solidFill>
              </a:rPr>
              <a:t>2)The </a:t>
            </a:r>
            <a:r>
              <a:rPr lang="en-US" sz="2400" b="1" dirty="0" err="1">
                <a:solidFill>
                  <a:srgbClr val="FFFF00"/>
                </a:solidFill>
              </a:rPr>
              <a:t>FreeMaker</a:t>
            </a:r>
            <a:r>
              <a:rPr lang="en-US" sz="2400" b="1" dirty="0">
                <a:solidFill>
                  <a:srgbClr val="FFFF00"/>
                </a:solidFill>
              </a:rPr>
              <a:t> Result </a:t>
            </a:r>
            <a:r>
              <a:rPr lang="en-US" sz="2400" b="1" dirty="0" smtClean="0">
                <a:solidFill>
                  <a:srgbClr val="FFFF00"/>
                </a:solidFill>
              </a:rPr>
              <a:t>Type:</a:t>
            </a:r>
            <a:endParaRPr lang="en-US" sz="2400" b="1" dirty="0">
              <a:solidFill>
                <a:srgbClr val="FFFF00"/>
              </a:solidFill>
            </a:endParaRPr>
          </a:p>
          <a:p>
            <a:r>
              <a:rPr lang="en-US" sz="2000" dirty="0" smtClean="0"/>
              <a:t>-In </a:t>
            </a:r>
            <a:r>
              <a:rPr lang="en-US" sz="2000" dirty="0"/>
              <a:t>this example, we are going to see how we can use </a:t>
            </a:r>
            <a:r>
              <a:rPr lang="en-US" sz="2000" b="1" dirty="0" err="1"/>
              <a:t>FreeMaker</a:t>
            </a:r>
            <a:r>
              <a:rPr lang="en-US" sz="2000" dirty="0"/>
              <a:t> as the view technology. </a:t>
            </a:r>
            <a:endParaRPr lang="en-US" sz="2000" dirty="0" smtClean="0"/>
          </a:p>
          <a:p>
            <a:r>
              <a:rPr lang="en-US" sz="2000" dirty="0"/>
              <a:t>-</a:t>
            </a:r>
            <a:r>
              <a:rPr lang="en-US" sz="2000" dirty="0" err="1" smtClean="0"/>
              <a:t>Freemaker</a:t>
            </a:r>
            <a:r>
              <a:rPr lang="en-US" sz="2000" dirty="0" smtClean="0"/>
              <a:t> </a:t>
            </a:r>
            <a:r>
              <a:rPr lang="en-US" sz="2000" dirty="0"/>
              <a:t>is a popular </a:t>
            </a:r>
            <a:r>
              <a:rPr lang="en-US" sz="2000" dirty="0" err="1"/>
              <a:t>templating</a:t>
            </a:r>
            <a:r>
              <a:rPr lang="en-US" sz="2000" dirty="0"/>
              <a:t> engine that is used to generate output using predefined templates. </a:t>
            </a:r>
            <a:endParaRPr lang="en-US" sz="2000" dirty="0" smtClean="0"/>
          </a:p>
          <a:p>
            <a:r>
              <a:rPr lang="en-US" sz="2400" dirty="0" smtClean="0">
                <a:solidFill>
                  <a:srgbClr val="FFFF00"/>
                </a:solidFill>
              </a:rPr>
              <a:t>-</a:t>
            </a:r>
            <a:r>
              <a:rPr lang="en-US" sz="2400" b="1" dirty="0" err="1" smtClean="0">
                <a:solidFill>
                  <a:srgbClr val="FFFF00"/>
                </a:solidFill>
              </a:rPr>
              <a:t>login.jsp</a:t>
            </a:r>
            <a:endParaRPr lang="en-US" sz="2400" b="1" dirty="0" smtClean="0">
              <a:solidFill>
                <a:srgbClr val="FFFF00"/>
              </a:solidFill>
            </a:endParaRPr>
          </a:p>
          <a:p>
            <a:pPr lvl="0"/>
            <a:r>
              <a:rPr lang="en-US" sz="2100" dirty="0">
                <a:solidFill>
                  <a:srgbClr val="FFFF00"/>
                </a:solidFill>
                <a:latin typeface="Courier New" panose="02070309020205020404" pitchFamily="49" charset="0"/>
                <a:cs typeface="Courier New" panose="02070309020205020404" pitchFamily="49" charset="0"/>
              </a:rPr>
              <a:t>&lt;%@ </a:t>
            </a:r>
            <a:r>
              <a:rPr lang="en-US" sz="2100" dirty="0" err="1">
                <a:solidFill>
                  <a:srgbClr val="FFFF00"/>
                </a:solidFill>
                <a:latin typeface="Courier New" panose="02070309020205020404" pitchFamily="49" charset="0"/>
                <a:cs typeface="Courier New" panose="02070309020205020404" pitchFamily="49" charset="0"/>
              </a:rPr>
              <a:t>taglib</a:t>
            </a:r>
            <a:r>
              <a:rPr lang="en-US" sz="2100" dirty="0">
                <a:solidFill>
                  <a:srgbClr val="FFFF00"/>
                </a:solidFill>
                <a:latin typeface="Courier New" panose="02070309020205020404" pitchFamily="49" charset="0"/>
                <a:cs typeface="Courier New" panose="02070309020205020404" pitchFamily="49" charset="0"/>
              </a:rPr>
              <a:t> </a:t>
            </a:r>
            <a:r>
              <a:rPr lang="en-US" sz="2100" dirty="0" err="1">
                <a:solidFill>
                  <a:srgbClr val="FFFF00"/>
                </a:solidFill>
                <a:latin typeface="Courier New" panose="02070309020205020404" pitchFamily="49" charset="0"/>
                <a:cs typeface="Courier New" panose="02070309020205020404" pitchFamily="49" charset="0"/>
              </a:rPr>
              <a:t>uri</a:t>
            </a:r>
            <a:r>
              <a:rPr lang="en-US" sz="2100" dirty="0">
                <a:solidFill>
                  <a:srgbClr val="FFFF00"/>
                </a:solidFill>
                <a:latin typeface="Courier New" panose="02070309020205020404" pitchFamily="49" charset="0"/>
                <a:cs typeface="Courier New" panose="02070309020205020404" pitchFamily="49" charset="0"/>
              </a:rPr>
              <a:t>="/struts-tags" prefix="s"%&gt; </a:t>
            </a:r>
            <a:endParaRPr lang="en-US" sz="2100" dirty="0" smtClean="0">
              <a:solidFill>
                <a:srgbClr val="FFFF00"/>
              </a:solidFill>
              <a:latin typeface="Courier New" panose="02070309020205020404" pitchFamily="49" charset="0"/>
              <a:cs typeface="Courier New" panose="02070309020205020404" pitchFamily="49" charset="0"/>
            </a:endParaRPr>
          </a:p>
          <a:p>
            <a:pPr lvl="0"/>
            <a:r>
              <a:rPr lang="en-US" sz="2100" dirty="0" smtClean="0">
                <a:solidFill>
                  <a:srgbClr val="FFFF00"/>
                </a:solidFill>
                <a:latin typeface="Courier New" panose="02070309020205020404" pitchFamily="49" charset="0"/>
                <a:cs typeface="Courier New" panose="02070309020205020404" pitchFamily="49" charset="0"/>
              </a:rPr>
              <a:t>&lt;</a:t>
            </a:r>
            <a:r>
              <a:rPr lang="en-US" sz="2100" dirty="0">
                <a:solidFill>
                  <a:srgbClr val="FFFF00"/>
                </a:solidFill>
                <a:latin typeface="Courier New" panose="02070309020205020404" pitchFamily="49" charset="0"/>
                <a:cs typeface="Courier New" panose="02070309020205020404" pitchFamily="49" charset="0"/>
              </a:rPr>
              <a:t>html&gt; </a:t>
            </a:r>
            <a:endParaRPr lang="en-US" sz="2100" dirty="0" smtClean="0">
              <a:solidFill>
                <a:srgbClr val="FFFF00"/>
              </a:solidFill>
              <a:latin typeface="Courier New" panose="02070309020205020404" pitchFamily="49" charset="0"/>
              <a:cs typeface="Courier New" panose="02070309020205020404" pitchFamily="49" charset="0"/>
            </a:endParaRPr>
          </a:p>
          <a:p>
            <a:pPr lvl="0"/>
            <a:r>
              <a:rPr lang="en-US" sz="2100" dirty="0" smtClean="0">
                <a:solidFill>
                  <a:srgbClr val="FFFF00"/>
                </a:solidFill>
                <a:latin typeface="Courier New" panose="02070309020205020404" pitchFamily="49" charset="0"/>
                <a:cs typeface="Courier New" panose="02070309020205020404" pitchFamily="49" charset="0"/>
              </a:rPr>
              <a:t>   &lt;</a:t>
            </a:r>
            <a:r>
              <a:rPr lang="en-US" sz="2100" dirty="0">
                <a:solidFill>
                  <a:srgbClr val="FFFF00"/>
                </a:solidFill>
                <a:latin typeface="Courier New" panose="02070309020205020404" pitchFamily="49" charset="0"/>
                <a:cs typeface="Courier New" panose="02070309020205020404" pitchFamily="49" charset="0"/>
              </a:rPr>
              <a:t>head&gt; &lt;title&gt;Struts 2 </a:t>
            </a:r>
            <a:r>
              <a:rPr lang="en-US" sz="2100" dirty="0" err="1">
                <a:solidFill>
                  <a:srgbClr val="FFFF00"/>
                </a:solidFill>
                <a:latin typeface="Courier New" panose="02070309020205020404" pitchFamily="49" charset="0"/>
                <a:cs typeface="Courier New" panose="02070309020205020404" pitchFamily="49" charset="0"/>
              </a:rPr>
              <a:t>freemarker</a:t>
            </a:r>
            <a:r>
              <a:rPr lang="en-US" sz="2100" dirty="0">
                <a:solidFill>
                  <a:srgbClr val="FFFF00"/>
                </a:solidFill>
                <a:latin typeface="Courier New" panose="02070309020205020404" pitchFamily="49" charset="0"/>
                <a:cs typeface="Courier New" panose="02070309020205020404" pitchFamily="49" charset="0"/>
              </a:rPr>
              <a:t> result type </a:t>
            </a:r>
            <a:r>
              <a:rPr lang="en-US" sz="2100" dirty="0" smtClean="0">
                <a:solidFill>
                  <a:srgbClr val="FFFF00"/>
                </a:solidFill>
                <a:latin typeface="Courier New" panose="02070309020205020404" pitchFamily="49" charset="0"/>
                <a:cs typeface="Courier New" panose="02070309020205020404" pitchFamily="49" charset="0"/>
              </a:rPr>
              <a:t>	example</a:t>
            </a:r>
            <a:r>
              <a:rPr lang="en-US" sz="2100" dirty="0">
                <a:solidFill>
                  <a:srgbClr val="FFFF00"/>
                </a:solidFill>
                <a:latin typeface="Courier New" panose="02070309020205020404" pitchFamily="49" charset="0"/>
                <a:cs typeface="Courier New" panose="02070309020205020404" pitchFamily="49" charset="0"/>
              </a:rPr>
              <a:t>&lt;/title&gt; </a:t>
            </a:r>
            <a:endParaRPr lang="en-US" sz="2100" dirty="0" smtClean="0">
              <a:solidFill>
                <a:srgbClr val="FFFF00"/>
              </a:solidFill>
              <a:latin typeface="Courier New" panose="02070309020205020404" pitchFamily="49" charset="0"/>
              <a:cs typeface="Courier New" panose="02070309020205020404" pitchFamily="49" charset="0"/>
            </a:endParaRPr>
          </a:p>
          <a:p>
            <a:pPr lvl="0"/>
            <a:r>
              <a:rPr lang="en-US" sz="2100" dirty="0" smtClean="0">
                <a:solidFill>
                  <a:srgbClr val="FFFF00"/>
                </a:solidFill>
                <a:latin typeface="Courier New" panose="02070309020205020404" pitchFamily="49" charset="0"/>
                <a:cs typeface="Courier New" panose="02070309020205020404" pitchFamily="49" charset="0"/>
              </a:rPr>
              <a:t>   &lt;/</a:t>
            </a:r>
            <a:r>
              <a:rPr lang="en-US" sz="2100" dirty="0">
                <a:solidFill>
                  <a:srgbClr val="FFFF00"/>
                </a:solidFill>
                <a:latin typeface="Courier New" panose="02070309020205020404" pitchFamily="49" charset="0"/>
                <a:cs typeface="Courier New" panose="02070309020205020404" pitchFamily="49" charset="0"/>
              </a:rPr>
              <a:t>head&gt; </a:t>
            </a:r>
            <a:endParaRPr lang="en-US" sz="2100" dirty="0" smtClean="0">
              <a:solidFill>
                <a:srgbClr val="FFFF00"/>
              </a:solidFill>
              <a:latin typeface="Courier New" panose="02070309020205020404" pitchFamily="49" charset="0"/>
              <a:cs typeface="Courier New" panose="02070309020205020404" pitchFamily="49" charset="0"/>
            </a:endParaRPr>
          </a:p>
          <a:p>
            <a:pPr lvl="0"/>
            <a:r>
              <a:rPr lang="en-US" sz="2100" dirty="0" smtClean="0">
                <a:solidFill>
                  <a:srgbClr val="FFFF00"/>
                </a:solidFill>
                <a:latin typeface="Courier New" panose="02070309020205020404" pitchFamily="49" charset="0"/>
                <a:cs typeface="Courier New" panose="02070309020205020404" pitchFamily="49" charset="0"/>
              </a:rPr>
              <a:t> &lt;body&gt; </a:t>
            </a:r>
          </a:p>
          <a:p>
            <a:pPr lvl="0"/>
            <a:r>
              <a:rPr lang="en-US" dirty="0" smtClean="0">
                <a:solidFill>
                  <a:srgbClr val="FFFF00"/>
                </a:solidFill>
                <a:latin typeface="Courier New" panose="02070309020205020404" pitchFamily="49" charset="0"/>
                <a:cs typeface="Courier New" panose="02070309020205020404" pitchFamily="49" charset="0"/>
              </a:rPr>
              <a:t>&lt;h3&gt;</a:t>
            </a:r>
            <a:r>
              <a:rPr lang="en-US" b="1" dirty="0" smtClean="0">
                <a:solidFill>
                  <a:srgbClr val="FFFF00"/>
                </a:solidFill>
                <a:latin typeface="Courier New" panose="02070309020205020404" pitchFamily="49" charset="0"/>
                <a:cs typeface="Courier New" panose="02070309020205020404" pitchFamily="49" charset="0"/>
              </a:rPr>
              <a:t>This</a:t>
            </a:r>
            <a:r>
              <a:rPr lang="en-US" dirty="0" smtClean="0">
                <a:solidFill>
                  <a:srgbClr val="FFFF00"/>
                </a:solidFill>
                <a:latin typeface="Courier New" panose="02070309020205020404" pitchFamily="49" charset="0"/>
                <a:cs typeface="Courier New" panose="02070309020205020404" pitchFamily="49" charset="0"/>
              </a:rPr>
              <a:t> </a:t>
            </a:r>
            <a:r>
              <a:rPr lang="en-US" dirty="0">
                <a:solidFill>
                  <a:srgbClr val="FFFF00"/>
                </a:solidFill>
                <a:latin typeface="Courier New" panose="02070309020205020404" pitchFamily="49" charset="0"/>
                <a:cs typeface="Courier New" panose="02070309020205020404" pitchFamily="49" charset="0"/>
              </a:rPr>
              <a:t>is a </a:t>
            </a:r>
            <a:r>
              <a:rPr lang="en-US" dirty="0" err="1">
                <a:solidFill>
                  <a:srgbClr val="FFFF00"/>
                </a:solidFill>
                <a:latin typeface="Courier New" panose="02070309020205020404" pitchFamily="49" charset="0"/>
                <a:cs typeface="Courier New" panose="02070309020205020404" pitchFamily="49" charset="0"/>
              </a:rPr>
              <a:t>freemarker</a:t>
            </a:r>
            <a:r>
              <a:rPr lang="en-US" dirty="0">
                <a:solidFill>
                  <a:srgbClr val="FFFF00"/>
                </a:solidFill>
                <a:latin typeface="Courier New" panose="02070309020205020404" pitchFamily="49" charset="0"/>
                <a:cs typeface="Courier New" panose="02070309020205020404" pitchFamily="49" charset="0"/>
              </a:rPr>
              <a:t> result type example.&lt;/h3&gt; </a:t>
            </a:r>
            <a:endParaRPr lang="en-US" dirty="0" smtClean="0">
              <a:solidFill>
                <a:srgbClr val="FFFF00"/>
              </a:solidFill>
              <a:latin typeface="Courier New" panose="02070309020205020404" pitchFamily="49" charset="0"/>
              <a:cs typeface="Courier New" panose="02070309020205020404" pitchFamily="49" charset="0"/>
            </a:endParaRPr>
          </a:p>
          <a:p>
            <a:pPr lvl="0"/>
            <a:r>
              <a:rPr lang="en-US" sz="2100" dirty="0">
                <a:solidFill>
                  <a:srgbClr val="FFFF00"/>
                </a:solidFill>
                <a:latin typeface="Courier New" panose="02070309020205020404" pitchFamily="49" charset="0"/>
                <a:cs typeface="Courier New" panose="02070309020205020404" pitchFamily="49" charset="0"/>
              </a:rPr>
              <a:t>  &lt;</a:t>
            </a:r>
            <a:r>
              <a:rPr lang="en-US" sz="2100" dirty="0" err="1">
                <a:solidFill>
                  <a:srgbClr val="FFFF00"/>
                </a:solidFill>
                <a:latin typeface="Courier New" panose="02070309020205020404" pitchFamily="49" charset="0"/>
                <a:cs typeface="Courier New" panose="02070309020205020404" pitchFamily="49" charset="0"/>
              </a:rPr>
              <a:t>s:form</a:t>
            </a:r>
            <a:r>
              <a:rPr lang="en-US" sz="2100" dirty="0">
                <a:solidFill>
                  <a:srgbClr val="FFFF00"/>
                </a:solidFill>
                <a:latin typeface="Courier New" panose="02070309020205020404" pitchFamily="49" charset="0"/>
                <a:cs typeface="Courier New" panose="02070309020205020404" pitchFamily="49" charset="0"/>
              </a:rPr>
              <a:t> action="Login"&gt; </a:t>
            </a:r>
            <a:endParaRPr lang="en-US" sz="2100" dirty="0" smtClean="0">
              <a:solidFill>
                <a:srgbClr val="FFFF00"/>
              </a:solidFill>
              <a:latin typeface="Courier New" panose="02070309020205020404" pitchFamily="49" charset="0"/>
              <a:cs typeface="Courier New" panose="02070309020205020404" pitchFamily="49" charset="0"/>
            </a:endParaRPr>
          </a:p>
          <a:p>
            <a:pPr lvl="0"/>
            <a:r>
              <a:rPr lang="en-US" sz="2100" dirty="0">
                <a:solidFill>
                  <a:srgbClr val="FFFF00"/>
                </a:solidFill>
                <a:latin typeface="Courier New" panose="02070309020205020404" pitchFamily="49" charset="0"/>
                <a:cs typeface="Courier New" panose="02070309020205020404" pitchFamily="49" charset="0"/>
              </a:rPr>
              <a:t> </a:t>
            </a:r>
            <a:r>
              <a:rPr lang="en-US" sz="2100" dirty="0" smtClean="0">
                <a:solidFill>
                  <a:srgbClr val="FFFF00"/>
                </a:solidFill>
                <a:latin typeface="Courier New" panose="02070309020205020404" pitchFamily="49" charset="0"/>
                <a:cs typeface="Courier New" panose="02070309020205020404" pitchFamily="49" charset="0"/>
              </a:rPr>
              <a:t> &lt;</a:t>
            </a:r>
            <a:r>
              <a:rPr lang="en-US" sz="2100" dirty="0" err="1">
                <a:solidFill>
                  <a:srgbClr val="FFFF00"/>
                </a:solidFill>
                <a:latin typeface="Courier New" panose="02070309020205020404" pitchFamily="49" charset="0"/>
                <a:cs typeface="Courier New" panose="02070309020205020404" pitchFamily="49" charset="0"/>
              </a:rPr>
              <a:t>s:textfield</a:t>
            </a:r>
            <a:r>
              <a:rPr lang="en-US" sz="2100" dirty="0">
                <a:solidFill>
                  <a:srgbClr val="FFFF00"/>
                </a:solidFill>
                <a:latin typeface="Courier New" panose="02070309020205020404" pitchFamily="49" charset="0"/>
                <a:cs typeface="Courier New" panose="02070309020205020404" pitchFamily="49" charset="0"/>
              </a:rPr>
              <a:t> name="</a:t>
            </a:r>
            <a:r>
              <a:rPr lang="en-US" sz="2100" dirty="0" err="1">
                <a:solidFill>
                  <a:srgbClr val="FFFF00"/>
                </a:solidFill>
                <a:latin typeface="Courier New" panose="02070309020205020404" pitchFamily="49" charset="0"/>
                <a:cs typeface="Courier New" panose="02070309020205020404" pitchFamily="49" charset="0"/>
              </a:rPr>
              <a:t>userName</a:t>
            </a:r>
            <a:r>
              <a:rPr lang="en-US" sz="2100" dirty="0">
                <a:solidFill>
                  <a:srgbClr val="FFFF00"/>
                </a:solidFill>
                <a:latin typeface="Courier New" panose="02070309020205020404" pitchFamily="49" charset="0"/>
                <a:cs typeface="Courier New" panose="02070309020205020404" pitchFamily="49" charset="0"/>
              </a:rPr>
              <a:t>" label="</a:t>
            </a:r>
            <a:r>
              <a:rPr lang="en-US" sz="2100" dirty="0" err="1">
                <a:solidFill>
                  <a:srgbClr val="FFFF00"/>
                </a:solidFill>
                <a:latin typeface="Courier New" panose="02070309020205020404" pitchFamily="49" charset="0"/>
                <a:cs typeface="Courier New" panose="02070309020205020404" pitchFamily="49" charset="0"/>
              </a:rPr>
              <a:t>UserName</a:t>
            </a:r>
            <a:r>
              <a:rPr lang="en-US" sz="2100" dirty="0">
                <a:solidFill>
                  <a:srgbClr val="FFFF00"/>
                </a:solidFill>
                <a:latin typeface="Courier New" panose="02070309020205020404" pitchFamily="49" charset="0"/>
                <a:cs typeface="Courier New" panose="02070309020205020404" pitchFamily="49" charset="0"/>
              </a:rPr>
              <a:t>" /&gt; </a:t>
            </a:r>
            <a:endParaRPr lang="en-US" sz="2100" dirty="0" smtClean="0">
              <a:solidFill>
                <a:srgbClr val="FFFF00"/>
              </a:solidFill>
              <a:latin typeface="Courier New" panose="02070309020205020404" pitchFamily="49" charset="0"/>
              <a:cs typeface="Courier New" panose="02070309020205020404" pitchFamily="49" charset="0"/>
            </a:endParaRPr>
          </a:p>
          <a:p>
            <a:pPr lvl="0"/>
            <a:endParaRPr lang="en-US" sz="2100" dirty="0">
              <a:solidFill>
                <a:srgbClr val="FFFF00"/>
              </a:solidFill>
              <a:latin typeface="Courier New" panose="02070309020205020404" pitchFamily="49" charset="0"/>
              <a:cs typeface="Courier New" panose="02070309020205020404" pitchFamily="49" charset="0"/>
            </a:endParaRPr>
          </a:p>
          <a:p>
            <a:pPr lvl="0"/>
            <a:r>
              <a:rPr lang="en-US" sz="2100" dirty="0" smtClean="0">
                <a:solidFill>
                  <a:srgbClr val="FFFF00"/>
                </a:solidFill>
                <a:latin typeface="Courier New" panose="02070309020205020404" pitchFamily="49" charset="0"/>
                <a:cs typeface="Courier New" panose="02070309020205020404" pitchFamily="49" charset="0"/>
              </a:rPr>
              <a:t>&lt;</a:t>
            </a:r>
            <a:r>
              <a:rPr lang="en-US" sz="2100" dirty="0" err="1">
                <a:solidFill>
                  <a:srgbClr val="FFFF00"/>
                </a:solidFill>
                <a:latin typeface="Courier New" panose="02070309020205020404" pitchFamily="49" charset="0"/>
                <a:cs typeface="Courier New" panose="02070309020205020404" pitchFamily="49" charset="0"/>
              </a:rPr>
              <a:t>s:submit</a:t>
            </a:r>
            <a:r>
              <a:rPr lang="en-US" sz="2100" dirty="0">
                <a:solidFill>
                  <a:srgbClr val="FFFF00"/>
                </a:solidFill>
                <a:latin typeface="Courier New" panose="02070309020205020404" pitchFamily="49" charset="0"/>
                <a:cs typeface="Courier New" panose="02070309020205020404" pitchFamily="49" charset="0"/>
              </a:rPr>
              <a:t> value="Hello" align="center"/&gt; &lt;/</a:t>
            </a:r>
            <a:r>
              <a:rPr lang="en-US" sz="2100" dirty="0" err="1">
                <a:solidFill>
                  <a:srgbClr val="FFFF00"/>
                </a:solidFill>
                <a:latin typeface="Courier New" panose="02070309020205020404" pitchFamily="49" charset="0"/>
                <a:cs typeface="Courier New" panose="02070309020205020404" pitchFamily="49" charset="0"/>
              </a:rPr>
              <a:t>s:form</a:t>
            </a:r>
            <a:r>
              <a:rPr lang="en-US" sz="2100" dirty="0">
                <a:solidFill>
                  <a:srgbClr val="FFFF00"/>
                </a:solidFill>
                <a:latin typeface="Courier New" panose="02070309020205020404" pitchFamily="49" charset="0"/>
                <a:cs typeface="Courier New" panose="02070309020205020404" pitchFamily="49" charset="0"/>
              </a:rPr>
              <a:t>&gt; </a:t>
            </a:r>
            <a:endParaRPr lang="en-US" sz="2100" dirty="0" smtClean="0">
              <a:solidFill>
                <a:srgbClr val="FFFF00"/>
              </a:solidFill>
              <a:latin typeface="Courier New" panose="02070309020205020404" pitchFamily="49" charset="0"/>
              <a:cs typeface="Courier New" panose="02070309020205020404" pitchFamily="49" charset="0"/>
            </a:endParaRPr>
          </a:p>
          <a:p>
            <a:pPr lvl="0"/>
            <a:r>
              <a:rPr lang="en-US" sz="2100" dirty="0" smtClean="0">
                <a:solidFill>
                  <a:srgbClr val="FFFF00"/>
                </a:solidFill>
                <a:latin typeface="Courier New" panose="02070309020205020404" pitchFamily="49" charset="0"/>
                <a:cs typeface="Courier New" panose="02070309020205020404" pitchFamily="49" charset="0"/>
              </a:rPr>
              <a:t> &lt;/</a:t>
            </a:r>
            <a:r>
              <a:rPr lang="en-US" sz="2100" dirty="0">
                <a:solidFill>
                  <a:srgbClr val="FFFF00"/>
                </a:solidFill>
                <a:latin typeface="Courier New" panose="02070309020205020404" pitchFamily="49" charset="0"/>
                <a:cs typeface="Courier New" panose="02070309020205020404" pitchFamily="49" charset="0"/>
              </a:rPr>
              <a:t>body&gt; </a:t>
            </a:r>
            <a:endParaRPr lang="en-US" sz="2100" dirty="0" smtClean="0">
              <a:solidFill>
                <a:srgbClr val="FFFF00"/>
              </a:solidFill>
              <a:latin typeface="Courier New" panose="02070309020205020404" pitchFamily="49" charset="0"/>
              <a:cs typeface="Courier New" panose="02070309020205020404" pitchFamily="49" charset="0"/>
            </a:endParaRPr>
          </a:p>
          <a:p>
            <a:pPr lvl="0"/>
            <a:r>
              <a:rPr lang="en-US" sz="2100" dirty="0" smtClean="0">
                <a:solidFill>
                  <a:srgbClr val="FFFF00"/>
                </a:solidFill>
                <a:latin typeface="Courier New" panose="02070309020205020404" pitchFamily="49" charset="0"/>
                <a:cs typeface="Courier New" panose="02070309020205020404" pitchFamily="49" charset="0"/>
              </a:rPr>
              <a:t>&lt;/</a:t>
            </a:r>
            <a:r>
              <a:rPr lang="en-US" sz="2100" dirty="0">
                <a:solidFill>
                  <a:srgbClr val="FFFF00"/>
                </a:solidFill>
                <a:latin typeface="Courier New" panose="02070309020205020404" pitchFamily="49" charset="0"/>
                <a:cs typeface="Courier New" panose="02070309020205020404" pitchFamily="49" charset="0"/>
              </a:rPr>
              <a:t>html&gt;</a:t>
            </a:r>
            <a:r>
              <a:rPr lang="en-US" sz="2100" dirty="0">
                <a:solidFill>
                  <a:srgbClr val="FFFF00"/>
                </a:solidFill>
              </a:rPr>
              <a:t> </a:t>
            </a:r>
            <a:endParaRPr lang="en-US" sz="2100" dirty="0">
              <a:solidFill>
                <a:srgbClr val="FFFF00"/>
              </a:solidFill>
              <a:latin typeface="Arial" panose="020B0604020202020204" pitchFamily="34" charset="0"/>
            </a:endParaRPr>
          </a:p>
          <a:p>
            <a:endParaRPr lang="en-US" sz="2400" dirty="0">
              <a:solidFill>
                <a:srgbClr val="FFFF00"/>
              </a:solidFill>
            </a:endParaRPr>
          </a:p>
          <a:p>
            <a:pPr marL="457200" indent="-457200" fontAlgn="base">
              <a:buAutoNum type="arabicParenR"/>
            </a:pPr>
            <a:endParaRPr lang="en-US" sz="2400" dirty="0"/>
          </a:p>
          <a:p>
            <a:pPr fontAlgn="base"/>
            <a:endParaRPr lang="en-US" sz="2400" dirty="0">
              <a:solidFill>
                <a:srgbClr val="FFFF00"/>
              </a:solidFill>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90100"/>
            <a:ext cx="65" cy="276999"/>
          </a:xfrm>
          <a:prstGeom prst="rect">
            <a:avLst/>
          </a:prstGeom>
          <a:solidFill>
            <a:srgbClr val="FF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0722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586418"/>
          </a:xfrm>
          <a:prstGeom prst="rect">
            <a:avLst/>
          </a:prstGeom>
          <a:noFill/>
        </p:spPr>
        <p:txBody>
          <a:bodyPr wrap="square" rtlCol="0">
            <a:spAutoFit/>
          </a:bodyPr>
          <a:lstStyle/>
          <a:p>
            <a:pPr fontAlgn="base"/>
            <a:r>
              <a:rPr lang="en-US" sz="2400" b="1" dirty="0">
                <a:solidFill>
                  <a:srgbClr val="FFFF00"/>
                </a:solidFill>
              </a:rPr>
              <a:t>result </a:t>
            </a:r>
            <a:r>
              <a:rPr lang="en-US" sz="2400" b="1" dirty="0" smtClean="0">
                <a:solidFill>
                  <a:srgbClr val="FFFF00"/>
                </a:solidFill>
              </a:rPr>
              <a:t>types in </a:t>
            </a:r>
            <a:r>
              <a:rPr lang="en-US" sz="2400" b="1" dirty="0" err="1" smtClean="0">
                <a:solidFill>
                  <a:srgbClr val="FFFF00"/>
                </a:solidFill>
              </a:rPr>
              <a:t>Structs</a:t>
            </a:r>
            <a:r>
              <a:rPr lang="en-US" sz="2400" b="1" dirty="0" smtClean="0">
                <a:solidFill>
                  <a:srgbClr val="FFFF00"/>
                </a:solidFill>
              </a:rPr>
              <a:t>:</a:t>
            </a:r>
          </a:p>
          <a:p>
            <a:pPr fontAlgn="base"/>
            <a:r>
              <a:rPr lang="en-US" sz="2400" dirty="0"/>
              <a:t>Next, let us modify the </a:t>
            </a:r>
            <a:r>
              <a:rPr lang="en-US" sz="2400" b="1" dirty="0"/>
              <a:t>struts.xml</a:t>
            </a:r>
            <a:r>
              <a:rPr lang="en-US" sz="2400" dirty="0"/>
              <a:t> to specify the result as follows </a:t>
            </a:r>
            <a:r>
              <a:rPr lang="en-US" sz="2400" dirty="0" smtClean="0"/>
              <a:t>:</a:t>
            </a:r>
          </a:p>
          <a:p>
            <a:pPr lvl="0" fontAlgn="base"/>
            <a:r>
              <a:rPr lang="en-US" sz="2400" dirty="0">
                <a:solidFill>
                  <a:srgbClr val="FFFF00"/>
                </a:solidFill>
                <a:latin typeface="var(--bs-font-monospace)"/>
              </a:rPr>
              <a:t>&lt;struts</a:t>
            </a:r>
            <a:r>
              <a:rPr lang="en-US" sz="2400" dirty="0" smtClean="0">
                <a:solidFill>
                  <a:srgbClr val="FFFF00"/>
                </a:solidFill>
                <a:latin typeface="var(--bs-font-monospace)"/>
              </a:rPr>
              <a:t>&gt;</a:t>
            </a:r>
          </a:p>
          <a:p>
            <a:pPr lvl="0" fontAlgn="base"/>
            <a:r>
              <a:rPr lang="en-US" sz="2400" dirty="0" smtClean="0">
                <a:solidFill>
                  <a:srgbClr val="FFFF00"/>
                </a:solidFill>
                <a:latin typeface="var(--bs-font-monospace)"/>
              </a:rPr>
              <a:t> </a:t>
            </a:r>
            <a:r>
              <a:rPr lang="en-US" sz="2400" dirty="0">
                <a:solidFill>
                  <a:srgbClr val="FFFF00"/>
                </a:solidFill>
                <a:latin typeface="var(--bs-font-monospace)"/>
              </a:rPr>
              <a:t>&lt;constant name = "</a:t>
            </a:r>
            <a:r>
              <a:rPr lang="en-US" sz="2400" dirty="0" err="1">
                <a:solidFill>
                  <a:srgbClr val="FFFF00"/>
                </a:solidFill>
                <a:latin typeface="var(--bs-font-monospace)"/>
              </a:rPr>
              <a:t>struts.devMode</a:t>
            </a:r>
            <a:r>
              <a:rPr lang="en-US" sz="2400" dirty="0">
                <a:solidFill>
                  <a:srgbClr val="FFFF00"/>
                </a:solidFill>
                <a:latin typeface="var(--bs-font-monospace)"/>
              </a:rPr>
              <a:t>" value = "true" /&gt; &lt;package name = "</a:t>
            </a:r>
            <a:r>
              <a:rPr lang="en-US" sz="2400" dirty="0" err="1">
                <a:solidFill>
                  <a:srgbClr val="FFFF00"/>
                </a:solidFill>
                <a:latin typeface="var(--bs-font-monospace)"/>
              </a:rPr>
              <a:t>helloworld</a:t>
            </a:r>
            <a:r>
              <a:rPr lang="en-US" sz="2400" dirty="0">
                <a:solidFill>
                  <a:srgbClr val="FFFF00"/>
                </a:solidFill>
                <a:latin typeface="var(--bs-font-monospace)"/>
              </a:rPr>
              <a:t>" extends = "struts-default"&gt; </a:t>
            </a:r>
            <a:endParaRPr lang="en-US" sz="2400" dirty="0" smtClean="0">
              <a:solidFill>
                <a:srgbClr val="FFFF00"/>
              </a:solidFill>
              <a:latin typeface="var(--bs-font-monospace)"/>
            </a:endParaRPr>
          </a:p>
          <a:p>
            <a:pPr lvl="0" fontAlgn="base"/>
            <a:endParaRPr lang="en-US" sz="2400" dirty="0">
              <a:solidFill>
                <a:srgbClr val="FFFF00"/>
              </a:solidFill>
              <a:latin typeface="var(--bs-font-monospace)"/>
            </a:endParaRPr>
          </a:p>
          <a:p>
            <a:pPr lvl="0" fontAlgn="base"/>
            <a:r>
              <a:rPr lang="en-US" sz="1900" dirty="0" smtClean="0">
                <a:solidFill>
                  <a:srgbClr val="FFFF00"/>
                </a:solidFill>
                <a:latin typeface="var(--bs-font-monospace)"/>
              </a:rPr>
              <a:t>&lt;</a:t>
            </a:r>
            <a:r>
              <a:rPr lang="en-US" sz="1900" dirty="0">
                <a:solidFill>
                  <a:srgbClr val="FFFF00"/>
                </a:solidFill>
                <a:latin typeface="var(--bs-font-monospace)"/>
              </a:rPr>
              <a:t>action name = "hello" class = "com.tutorialspoint.struts2.HelloWorldAction" method = "execute"&gt; </a:t>
            </a:r>
            <a:endParaRPr lang="en-US" sz="1900" dirty="0" smtClean="0">
              <a:solidFill>
                <a:srgbClr val="FFFF00"/>
              </a:solidFill>
              <a:latin typeface="var(--bs-font-monospace)"/>
            </a:endParaRPr>
          </a:p>
          <a:p>
            <a:pPr lvl="0" fontAlgn="base"/>
            <a:r>
              <a:rPr lang="en-US" sz="2400" dirty="0" smtClean="0">
                <a:solidFill>
                  <a:srgbClr val="FFFF00"/>
                </a:solidFill>
                <a:latin typeface="var(--bs-font-monospace)"/>
              </a:rPr>
              <a:t>	&lt;</a:t>
            </a:r>
            <a:r>
              <a:rPr lang="en-US" sz="2400" dirty="0">
                <a:solidFill>
                  <a:srgbClr val="FFFF00"/>
                </a:solidFill>
                <a:latin typeface="var(--bs-font-monospace)"/>
              </a:rPr>
              <a:t>result name = "success" type = "</a:t>
            </a:r>
            <a:r>
              <a:rPr lang="en-US" sz="2400" dirty="0" err="1">
                <a:solidFill>
                  <a:srgbClr val="FFFF00"/>
                </a:solidFill>
                <a:latin typeface="var(--bs-font-monospace)"/>
              </a:rPr>
              <a:t>freemarker</a:t>
            </a:r>
            <a:r>
              <a:rPr lang="en-US" sz="2400" dirty="0">
                <a:solidFill>
                  <a:srgbClr val="FFFF00"/>
                </a:solidFill>
                <a:latin typeface="var(--bs-font-monospace)"/>
              </a:rPr>
              <a:t>"&gt; </a:t>
            </a:r>
            <a:endParaRPr lang="en-US" sz="2400" dirty="0" smtClean="0">
              <a:solidFill>
                <a:srgbClr val="FFFF00"/>
              </a:solidFill>
              <a:latin typeface="var(--bs-font-monospace)"/>
            </a:endParaRPr>
          </a:p>
          <a:p>
            <a:pPr lvl="0" fontAlgn="base"/>
            <a:r>
              <a:rPr lang="en-US" sz="2400" dirty="0">
                <a:solidFill>
                  <a:srgbClr val="FFFF00"/>
                </a:solidFill>
                <a:latin typeface="var(--bs-font-monospace)"/>
              </a:rPr>
              <a:t>		</a:t>
            </a:r>
            <a:r>
              <a:rPr lang="en-US" sz="2400" dirty="0" smtClean="0">
                <a:solidFill>
                  <a:srgbClr val="FFFF00"/>
                </a:solidFill>
                <a:latin typeface="var(--bs-font-monospace)"/>
              </a:rPr>
              <a:t>&lt;</a:t>
            </a:r>
            <a:r>
              <a:rPr lang="en-US" sz="2400" dirty="0" err="1">
                <a:solidFill>
                  <a:srgbClr val="FFFF00"/>
                </a:solidFill>
                <a:latin typeface="var(--bs-font-monospace)"/>
              </a:rPr>
              <a:t>param</a:t>
            </a:r>
            <a:r>
              <a:rPr lang="en-US" sz="2400" dirty="0">
                <a:solidFill>
                  <a:srgbClr val="FFFF00"/>
                </a:solidFill>
                <a:latin typeface="var(--bs-font-monospace)"/>
              </a:rPr>
              <a:t> name = "location"&gt;/hello.fm&lt;/</a:t>
            </a:r>
            <a:r>
              <a:rPr lang="en-US" sz="2400" dirty="0" err="1">
                <a:solidFill>
                  <a:srgbClr val="FFFF00"/>
                </a:solidFill>
                <a:latin typeface="var(--bs-font-monospace)"/>
              </a:rPr>
              <a:t>param</a:t>
            </a:r>
            <a:r>
              <a:rPr lang="en-US" sz="2400" dirty="0">
                <a:solidFill>
                  <a:srgbClr val="FFFF00"/>
                </a:solidFill>
                <a:latin typeface="var(--bs-font-monospace)"/>
              </a:rPr>
              <a:t>&gt; </a:t>
            </a:r>
            <a:r>
              <a:rPr lang="en-US" sz="2400" dirty="0" smtClean="0">
                <a:solidFill>
                  <a:srgbClr val="FFFF00"/>
                </a:solidFill>
                <a:latin typeface="var(--bs-font-monospace)"/>
              </a:rPr>
              <a:t>	&lt;/</a:t>
            </a:r>
            <a:r>
              <a:rPr lang="en-US" sz="2400" dirty="0">
                <a:solidFill>
                  <a:srgbClr val="FFFF00"/>
                </a:solidFill>
                <a:latin typeface="var(--bs-font-monospace)"/>
              </a:rPr>
              <a:t>result</a:t>
            </a:r>
            <a:r>
              <a:rPr lang="en-US" sz="2400" dirty="0" smtClean="0">
                <a:solidFill>
                  <a:srgbClr val="FFFF00"/>
                </a:solidFill>
                <a:latin typeface="var(--bs-font-monospace)"/>
              </a:rPr>
              <a:t>&gt;</a:t>
            </a:r>
          </a:p>
          <a:p>
            <a:pPr lvl="0" fontAlgn="base"/>
            <a:r>
              <a:rPr lang="en-US" sz="2400" dirty="0" smtClean="0">
                <a:solidFill>
                  <a:srgbClr val="FFFF00"/>
                </a:solidFill>
                <a:latin typeface="var(--bs-font-monospace)"/>
              </a:rPr>
              <a:t>&lt;/</a:t>
            </a:r>
            <a:r>
              <a:rPr lang="en-US" sz="2400" dirty="0">
                <a:solidFill>
                  <a:srgbClr val="FFFF00"/>
                </a:solidFill>
                <a:latin typeface="var(--bs-font-monospace)"/>
              </a:rPr>
              <a:t>action&gt; </a:t>
            </a:r>
            <a:endParaRPr lang="en-US" sz="2400" dirty="0" smtClean="0">
              <a:solidFill>
                <a:srgbClr val="FFFF00"/>
              </a:solidFill>
              <a:latin typeface="var(--bs-font-monospace)"/>
            </a:endParaRPr>
          </a:p>
          <a:p>
            <a:pPr lvl="0" fontAlgn="base"/>
            <a:r>
              <a:rPr lang="en-US" sz="2400" dirty="0" smtClean="0">
                <a:solidFill>
                  <a:srgbClr val="FFFF00"/>
                </a:solidFill>
                <a:latin typeface="var(--bs-font-monospace)"/>
              </a:rPr>
              <a:t>    &lt;/</a:t>
            </a:r>
            <a:r>
              <a:rPr lang="en-US" sz="2400" dirty="0">
                <a:solidFill>
                  <a:srgbClr val="FFFF00"/>
                </a:solidFill>
                <a:latin typeface="var(--bs-font-monospace)"/>
              </a:rPr>
              <a:t>package&gt; </a:t>
            </a:r>
            <a:endParaRPr lang="en-US" sz="2400" dirty="0" smtClean="0">
              <a:solidFill>
                <a:srgbClr val="FFFF00"/>
              </a:solidFill>
              <a:latin typeface="var(--bs-font-monospace)"/>
            </a:endParaRPr>
          </a:p>
          <a:p>
            <a:pPr lvl="0" fontAlgn="base"/>
            <a:r>
              <a:rPr lang="en-US" sz="2400" dirty="0" smtClean="0">
                <a:solidFill>
                  <a:srgbClr val="FFFF00"/>
                </a:solidFill>
                <a:latin typeface="var(--bs-font-monospace)"/>
              </a:rPr>
              <a:t>&lt;/</a:t>
            </a:r>
            <a:r>
              <a:rPr lang="en-US" sz="2400" dirty="0">
                <a:solidFill>
                  <a:srgbClr val="FFFF00"/>
                </a:solidFill>
                <a:latin typeface="var(--bs-font-monospace)"/>
              </a:rPr>
              <a:t>struts&gt;</a:t>
            </a:r>
            <a:r>
              <a:rPr lang="en-US" sz="800" dirty="0">
                <a:solidFill>
                  <a:srgbClr val="FFFF00"/>
                </a:solidFill>
              </a:rPr>
              <a:t> </a:t>
            </a:r>
            <a:endParaRPr lang="en-US" sz="4000" dirty="0">
              <a:solidFill>
                <a:srgbClr val="FFFF00"/>
              </a:solidFill>
              <a:latin typeface="Arial" panose="020B0604020202020204" pitchFamily="34" charset="0"/>
            </a:endParaRPr>
          </a:p>
          <a:p>
            <a:pPr fontAlgn="base"/>
            <a:endParaRPr lang="en-US" sz="2400" b="1" dirty="0">
              <a:solidFill>
                <a:srgbClr val="FFFF00"/>
              </a:solidFill>
            </a:endParaRPr>
          </a:p>
          <a:p>
            <a:pPr fontAlgn="base"/>
            <a:endParaRPr lang="en-US" sz="2400" dirty="0"/>
          </a:p>
          <a:p>
            <a:pPr fontAlgn="base"/>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34231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7386638"/>
          </a:xfrm>
          <a:prstGeom prst="rect">
            <a:avLst/>
          </a:prstGeom>
          <a:noFill/>
        </p:spPr>
        <p:txBody>
          <a:bodyPr wrap="square" rtlCol="0">
            <a:spAutoFit/>
          </a:bodyPr>
          <a:lstStyle/>
          <a:p>
            <a:pPr fontAlgn="base"/>
            <a:r>
              <a:rPr lang="en-US" sz="2800" b="1" dirty="0">
                <a:solidFill>
                  <a:srgbClr val="FFFF00"/>
                </a:solidFill>
              </a:rPr>
              <a:t>result </a:t>
            </a:r>
            <a:r>
              <a:rPr lang="en-US" sz="2800" b="1" dirty="0" smtClean="0">
                <a:solidFill>
                  <a:srgbClr val="FFFF00"/>
                </a:solidFill>
              </a:rPr>
              <a:t>types in </a:t>
            </a:r>
            <a:r>
              <a:rPr lang="en-US" sz="2800" b="1" dirty="0" err="1" smtClean="0">
                <a:solidFill>
                  <a:srgbClr val="FFFF00"/>
                </a:solidFill>
              </a:rPr>
              <a:t>Structs</a:t>
            </a:r>
            <a:r>
              <a:rPr lang="en-US" sz="2800" b="1" dirty="0" smtClean="0">
                <a:solidFill>
                  <a:srgbClr val="FFFF00"/>
                </a:solidFill>
              </a:rPr>
              <a:t>:</a:t>
            </a:r>
            <a:endParaRPr lang="en-US" sz="2800" b="1" dirty="0">
              <a:solidFill>
                <a:srgbClr val="FFFF00"/>
              </a:solidFill>
            </a:endParaRPr>
          </a:p>
          <a:p>
            <a:pPr fontAlgn="base"/>
            <a:r>
              <a:rPr lang="en-US" sz="2400" dirty="0" smtClean="0"/>
              <a:t>3) </a:t>
            </a:r>
            <a:r>
              <a:rPr lang="en-US" sz="2400" dirty="0"/>
              <a:t>Redirect Result Type</a:t>
            </a:r>
          </a:p>
          <a:p>
            <a:r>
              <a:rPr lang="en-US" sz="2100" dirty="0" smtClean="0"/>
              <a:t>-The</a:t>
            </a:r>
            <a:r>
              <a:rPr lang="en-US" sz="2100" dirty="0"/>
              <a:t> </a:t>
            </a:r>
            <a:r>
              <a:rPr lang="en-US" sz="2100" b="1" dirty="0"/>
              <a:t>redirect</a:t>
            </a:r>
            <a:r>
              <a:rPr lang="en-US" sz="2100" dirty="0"/>
              <a:t> result type calls the standard </a:t>
            </a:r>
            <a:r>
              <a:rPr lang="en-US" sz="2100" i="1" dirty="0" err="1"/>
              <a:t>response.sendRedirect</a:t>
            </a:r>
            <a:r>
              <a:rPr lang="en-US" sz="2100" i="1" dirty="0"/>
              <a:t>()</a:t>
            </a:r>
            <a:r>
              <a:rPr lang="en-US" sz="2100" dirty="0"/>
              <a:t> method, causing the browser to create a new request to the given location.</a:t>
            </a:r>
          </a:p>
          <a:p>
            <a:r>
              <a:rPr lang="en-US" sz="2100" dirty="0" smtClean="0"/>
              <a:t>-We </a:t>
            </a:r>
            <a:r>
              <a:rPr lang="en-US" sz="2100" dirty="0"/>
              <a:t>can provide the location either in the body of the &lt;result...&gt; element or as a &lt;</a:t>
            </a:r>
            <a:r>
              <a:rPr lang="en-US" sz="2100" dirty="0" err="1"/>
              <a:t>param</a:t>
            </a:r>
            <a:r>
              <a:rPr lang="en-US" sz="2100" dirty="0"/>
              <a:t> name = "location"&gt; element</a:t>
            </a:r>
            <a:r>
              <a:rPr lang="en-US" sz="2100" dirty="0" smtClean="0"/>
              <a:t>.</a:t>
            </a:r>
          </a:p>
          <a:p>
            <a:pPr marL="342900" indent="-342900">
              <a:buFontTx/>
              <a:buChar char="-"/>
            </a:pPr>
            <a:r>
              <a:rPr lang="en-US" sz="2100" dirty="0" smtClean="0"/>
              <a:t>Redirect </a:t>
            </a:r>
            <a:r>
              <a:rPr lang="en-US" sz="2100" dirty="0"/>
              <a:t>also supports the </a:t>
            </a:r>
            <a:r>
              <a:rPr lang="en-US" sz="2100" b="1" dirty="0"/>
              <a:t>parse</a:t>
            </a:r>
            <a:r>
              <a:rPr lang="en-US" sz="2100" dirty="0"/>
              <a:t> parameter. Here's an example configured using XML </a:t>
            </a:r>
            <a:r>
              <a:rPr lang="en-US" sz="2100" dirty="0" smtClean="0"/>
              <a:t>−</a:t>
            </a:r>
          </a:p>
          <a:p>
            <a:pPr lvl="0"/>
            <a:r>
              <a:rPr lang="en-US" sz="1500" dirty="0" smtClean="0">
                <a:solidFill>
                  <a:srgbClr val="FFFF00"/>
                </a:solidFill>
                <a:latin typeface="var(--bs-font-monospace)"/>
              </a:rPr>
              <a:t>&lt;action </a:t>
            </a:r>
            <a:r>
              <a:rPr lang="en-US" sz="1500" dirty="0">
                <a:solidFill>
                  <a:srgbClr val="FFFF00"/>
                </a:solidFill>
                <a:latin typeface="var(--bs-font-monospace)"/>
              </a:rPr>
              <a:t>name = "hello" class = "com.tutorialspoint.struts2.HelloWorldAction" method = "execute</a:t>
            </a:r>
            <a:r>
              <a:rPr lang="en-US" sz="1500" dirty="0" smtClean="0">
                <a:solidFill>
                  <a:srgbClr val="FFFF00"/>
                </a:solidFill>
                <a:latin typeface="var(--bs-font-monospace)"/>
              </a:rPr>
              <a:t>"&gt;</a:t>
            </a:r>
          </a:p>
          <a:p>
            <a:pPr lvl="0"/>
            <a:r>
              <a:rPr lang="en-US" sz="1900" dirty="0" smtClean="0">
                <a:solidFill>
                  <a:srgbClr val="FFFF00"/>
                </a:solidFill>
                <a:latin typeface="var(--bs-font-monospace)"/>
              </a:rPr>
              <a:t> </a:t>
            </a:r>
            <a:r>
              <a:rPr lang="en-US" sz="1900" dirty="0">
                <a:solidFill>
                  <a:srgbClr val="FFFF00"/>
                </a:solidFill>
                <a:latin typeface="var(--bs-font-monospace)"/>
              </a:rPr>
              <a:t>&lt;result name = "success" type = "redirect"&gt; </a:t>
            </a:r>
            <a:endParaRPr lang="en-US" sz="1900" dirty="0" smtClean="0">
              <a:solidFill>
                <a:srgbClr val="FFFF00"/>
              </a:solidFill>
              <a:latin typeface="var(--bs-font-monospace)"/>
            </a:endParaRPr>
          </a:p>
          <a:p>
            <a:pPr lvl="0"/>
            <a:r>
              <a:rPr lang="en-US" sz="1900" dirty="0" smtClean="0">
                <a:solidFill>
                  <a:srgbClr val="FFFF00"/>
                </a:solidFill>
                <a:latin typeface="var(--bs-font-monospace)"/>
              </a:rPr>
              <a:t>	&lt;</a:t>
            </a:r>
            <a:r>
              <a:rPr lang="en-US" sz="1900" dirty="0" err="1">
                <a:solidFill>
                  <a:srgbClr val="FFFF00"/>
                </a:solidFill>
                <a:latin typeface="var(--bs-font-monospace)"/>
              </a:rPr>
              <a:t>param</a:t>
            </a:r>
            <a:r>
              <a:rPr lang="en-US" sz="1900" dirty="0">
                <a:solidFill>
                  <a:srgbClr val="FFFF00"/>
                </a:solidFill>
                <a:latin typeface="var(--bs-font-monospace)"/>
              </a:rPr>
              <a:t> name = "location</a:t>
            </a:r>
            <a:r>
              <a:rPr lang="en-US" sz="1900" dirty="0" smtClean="0">
                <a:solidFill>
                  <a:srgbClr val="FFFF00"/>
                </a:solidFill>
                <a:latin typeface="var(--bs-font-monospace)"/>
              </a:rPr>
              <a:t>"&gt;</a:t>
            </a:r>
          </a:p>
          <a:p>
            <a:pPr lvl="0"/>
            <a:r>
              <a:rPr lang="en-US" sz="1900" dirty="0">
                <a:solidFill>
                  <a:srgbClr val="FFFF00"/>
                </a:solidFill>
                <a:latin typeface="var(--bs-font-monospace)"/>
              </a:rPr>
              <a:t>	</a:t>
            </a:r>
            <a:r>
              <a:rPr lang="en-US" sz="1900" dirty="0" smtClean="0">
                <a:solidFill>
                  <a:srgbClr val="FFFF00"/>
                </a:solidFill>
                <a:latin typeface="var(--bs-font-monospace)"/>
              </a:rPr>
              <a:t>	 </a:t>
            </a:r>
            <a:r>
              <a:rPr lang="en-US" sz="1900" dirty="0">
                <a:solidFill>
                  <a:srgbClr val="FFFF00"/>
                </a:solidFill>
                <a:latin typeface="var(--bs-font-monospace)"/>
              </a:rPr>
              <a:t>/</a:t>
            </a:r>
            <a:r>
              <a:rPr lang="en-US" sz="1900" dirty="0" err="1">
                <a:solidFill>
                  <a:srgbClr val="FFFF00"/>
                </a:solidFill>
                <a:latin typeface="var(--bs-font-monospace)"/>
              </a:rPr>
              <a:t>NewWorld.jsp</a:t>
            </a:r>
            <a:r>
              <a:rPr lang="en-US" sz="1900" dirty="0">
                <a:solidFill>
                  <a:srgbClr val="FFFF00"/>
                </a:solidFill>
                <a:latin typeface="var(--bs-font-monospace)"/>
              </a:rPr>
              <a:t> </a:t>
            </a:r>
            <a:endParaRPr lang="en-US" sz="1900" dirty="0" smtClean="0">
              <a:solidFill>
                <a:srgbClr val="FFFF00"/>
              </a:solidFill>
              <a:latin typeface="var(--bs-font-monospace)"/>
            </a:endParaRPr>
          </a:p>
          <a:p>
            <a:pPr lvl="0"/>
            <a:r>
              <a:rPr lang="en-US" sz="1900" dirty="0">
                <a:solidFill>
                  <a:srgbClr val="FFFF00"/>
                </a:solidFill>
                <a:latin typeface="var(--bs-font-monospace)"/>
              </a:rPr>
              <a:t>	</a:t>
            </a:r>
            <a:r>
              <a:rPr lang="en-US" sz="1900" dirty="0" smtClean="0">
                <a:solidFill>
                  <a:srgbClr val="FFFF00"/>
                </a:solidFill>
                <a:latin typeface="var(--bs-font-monospace)"/>
              </a:rPr>
              <a:t>&lt;/</a:t>
            </a:r>
            <a:r>
              <a:rPr lang="en-US" sz="1900" dirty="0" err="1">
                <a:solidFill>
                  <a:srgbClr val="FFFF00"/>
                </a:solidFill>
                <a:latin typeface="var(--bs-font-monospace)"/>
              </a:rPr>
              <a:t>param</a:t>
            </a:r>
            <a:r>
              <a:rPr lang="en-US" sz="1900" dirty="0">
                <a:solidFill>
                  <a:srgbClr val="FFFF00"/>
                </a:solidFill>
                <a:latin typeface="var(--bs-font-monospace)"/>
              </a:rPr>
              <a:t> &gt; </a:t>
            </a:r>
            <a:endParaRPr lang="en-US" sz="1900" dirty="0" smtClean="0">
              <a:solidFill>
                <a:srgbClr val="FFFF00"/>
              </a:solidFill>
              <a:latin typeface="var(--bs-font-monospace)"/>
            </a:endParaRPr>
          </a:p>
          <a:p>
            <a:pPr lvl="0"/>
            <a:r>
              <a:rPr lang="en-US" sz="1900" dirty="0" smtClean="0">
                <a:solidFill>
                  <a:srgbClr val="FFFF00"/>
                </a:solidFill>
                <a:latin typeface="var(--bs-font-monospace)"/>
              </a:rPr>
              <a:t>&lt;/</a:t>
            </a:r>
            <a:r>
              <a:rPr lang="en-US" sz="1900" dirty="0">
                <a:solidFill>
                  <a:srgbClr val="FFFF00"/>
                </a:solidFill>
                <a:latin typeface="var(--bs-font-monospace)"/>
              </a:rPr>
              <a:t>result&gt; &lt;/action&gt;</a:t>
            </a:r>
            <a:r>
              <a:rPr lang="en-US" sz="1900" dirty="0">
                <a:solidFill>
                  <a:srgbClr val="FFFF00"/>
                </a:solidFill>
              </a:rPr>
              <a:t> </a:t>
            </a:r>
            <a:endParaRPr lang="en-US" sz="1900" dirty="0">
              <a:solidFill>
                <a:srgbClr val="FFFF00"/>
              </a:solidFill>
              <a:latin typeface="Arial" panose="020B0604020202020204" pitchFamily="34" charset="0"/>
            </a:endParaRPr>
          </a:p>
          <a:p>
            <a:pPr marL="342900" indent="-342900">
              <a:buFontTx/>
              <a:buChar char="-"/>
            </a:pPr>
            <a:r>
              <a:rPr lang="en-US" sz="2400" dirty="0"/>
              <a:t>So just modify your struts.xml file to define redirect type as mentioned above and create a new file NewWorld.jpg where you will be redirected whenever hello action will return success</a:t>
            </a:r>
            <a:endParaRPr lang="en-US" sz="2100" dirty="0" smtClean="0"/>
          </a:p>
          <a:p>
            <a:pPr marL="342900" indent="-342900">
              <a:buFontTx/>
              <a:buChar char="-"/>
            </a:pPr>
            <a:endParaRPr lang="en-US" sz="2100" dirty="0"/>
          </a:p>
          <a:p>
            <a:pPr fontAlgn="base"/>
            <a:endParaRPr lang="en-US" sz="2400" dirty="0"/>
          </a:p>
          <a:p>
            <a:pPr fontAlgn="base"/>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75649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4647426"/>
          </a:xfrm>
          <a:prstGeom prst="rect">
            <a:avLst/>
          </a:prstGeom>
          <a:noFill/>
        </p:spPr>
        <p:txBody>
          <a:bodyPr wrap="square" rtlCol="0">
            <a:spAutoFit/>
          </a:bodyPr>
          <a:lstStyle/>
          <a:p>
            <a:r>
              <a:rPr lang="en-US" sz="2000" b="1" dirty="0">
                <a:solidFill>
                  <a:srgbClr val="FFFF00"/>
                </a:solidFill>
              </a:rPr>
              <a:t>E</a:t>
            </a:r>
            <a:r>
              <a:rPr lang="en-US" sz="2000" b="1" dirty="0" smtClean="0">
                <a:solidFill>
                  <a:srgbClr val="FFFF00"/>
                </a:solidFill>
              </a:rPr>
              <a:t>xception </a:t>
            </a:r>
            <a:r>
              <a:rPr lang="en-US" sz="2000" b="1" dirty="0">
                <a:solidFill>
                  <a:srgbClr val="FFFF00"/>
                </a:solidFill>
              </a:rPr>
              <a:t>handling IN </a:t>
            </a:r>
            <a:r>
              <a:rPr lang="en-US" sz="2000" b="1" dirty="0" smtClean="0">
                <a:solidFill>
                  <a:srgbClr val="FFFF00"/>
                </a:solidFill>
              </a:rPr>
              <a:t>struts:</a:t>
            </a:r>
            <a:endParaRPr lang="en-US" sz="2000" b="1" dirty="0">
              <a:solidFill>
                <a:srgbClr val="FFFF00"/>
              </a:solidFill>
            </a:endParaRPr>
          </a:p>
          <a:p>
            <a:r>
              <a:rPr lang="en-US" sz="2100" dirty="0" smtClean="0"/>
              <a:t>-Struts </a:t>
            </a:r>
            <a:r>
              <a:rPr lang="en-US" sz="2100" dirty="0"/>
              <a:t>provides an easy way for handling uncaught exceptions which might be thrown during execution of action classes. </a:t>
            </a:r>
            <a:endParaRPr lang="en-US" sz="2100" dirty="0" smtClean="0"/>
          </a:p>
          <a:p>
            <a:r>
              <a:rPr lang="en-US" sz="2100" dirty="0"/>
              <a:t>-</a:t>
            </a:r>
            <a:r>
              <a:rPr lang="en-US" sz="2100" dirty="0" smtClean="0"/>
              <a:t>Uncaught </a:t>
            </a:r>
            <a:r>
              <a:rPr lang="en-US" sz="2100" dirty="0"/>
              <a:t>exceptions are ones which are not caught by the regular </a:t>
            </a:r>
            <a:r>
              <a:rPr lang="en-US" sz="2100" dirty="0">
                <a:hlinkClick r:id="rId2"/>
              </a:rPr>
              <a:t>try-catch</a:t>
            </a:r>
            <a:r>
              <a:rPr lang="en-US" sz="2100" dirty="0"/>
              <a:t> clause. </a:t>
            </a:r>
            <a:r>
              <a:rPr lang="en-US" sz="2100" dirty="0" smtClean="0"/>
              <a:t>-There </a:t>
            </a:r>
            <a:r>
              <a:rPr lang="en-US" sz="2100" dirty="0"/>
              <a:t>are two methods for handing uncaught exceptions in Struts:</a:t>
            </a:r>
          </a:p>
          <a:p>
            <a:pPr lvl="1"/>
            <a:r>
              <a:rPr lang="en-US" sz="2100" b="1" dirty="0" smtClean="0">
                <a:solidFill>
                  <a:srgbClr val="FFFF00"/>
                </a:solidFill>
              </a:rPr>
              <a:t>1)Global </a:t>
            </a:r>
            <a:r>
              <a:rPr lang="en-US" sz="2100" b="1" dirty="0">
                <a:solidFill>
                  <a:srgbClr val="FFFF00"/>
                </a:solidFill>
              </a:rPr>
              <a:t>exception handling</a:t>
            </a:r>
            <a:r>
              <a:rPr lang="en-US" sz="2100" dirty="0"/>
              <a:t>: specifies exception mappings (exception type - view name) which apply to all action classes in a Struts package.</a:t>
            </a:r>
          </a:p>
          <a:p>
            <a:pPr lvl="1"/>
            <a:r>
              <a:rPr lang="en-US" sz="2100" b="1" dirty="0" smtClean="0">
                <a:solidFill>
                  <a:srgbClr val="FFFF00"/>
                </a:solidFill>
              </a:rPr>
              <a:t>2)Exception </a:t>
            </a:r>
            <a:r>
              <a:rPr lang="en-US" sz="2100" b="1" dirty="0">
                <a:solidFill>
                  <a:srgbClr val="FFFF00"/>
                </a:solidFill>
              </a:rPr>
              <a:t>handling per action</a:t>
            </a:r>
            <a:r>
              <a:rPr lang="en-US" sz="2100" dirty="0"/>
              <a:t>: specifies exception mappings which apply to a specific action class.</a:t>
            </a:r>
          </a:p>
          <a:p>
            <a:r>
              <a:rPr lang="en-US" sz="2100" dirty="0" smtClean="0"/>
              <a:t>-Both </a:t>
            </a:r>
            <a:r>
              <a:rPr lang="en-US" sz="2100" dirty="0"/>
              <a:t>methods require adding exception mappings in struts.xml configuration file. Let’s go through each method in details</a:t>
            </a:r>
          </a:p>
          <a:p>
            <a:pPr fontAlgn="base"/>
            <a:endParaRPr lang="en-US" sz="24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59537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678751"/>
          </a:xfrm>
          <a:prstGeom prst="rect">
            <a:avLst/>
          </a:prstGeom>
          <a:noFill/>
        </p:spPr>
        <p:txBody>
          <a:bodyPr wrap="square" rtlCol="0">
            <a:spAutoFit/>
          </a:bodyPr>
          <a:lstStyle/>
          <a:p>
            <a:pPr marL="457200" indent="-457200">
              <a:buAutoNum type="arabicPeriod"/>
            </a:pPr>
            <a:r>
              <a:rPr lang="en-US" sz="2400" b="1" dirty="0" smtClean="0">
                <a:solidFill>
                  <a:srgbClr val="FFFF00"/>
                </a:solidFill>
              </a:rPr>
              <a:t>Global </a:t>
            </a:r>
            <a:r>
              <a:rPr lang="en-US" sz="2400" b="1" dirty="0">
                <a:solidFill>
                  <a:srgbClr val="FFFF00"/>
                </a:solidFill>
              </a:rPr>
              <a:t>exception handling in </a:t>
            </a:r>
            <a:r>
              <a:rPr lang="en-US" sz="2400" b="1" dirty="0" smtClean="0">
                <a:solidFill>
                  <a:srgbClr val="FFFF00"/>
                </a:solidFill>
              </a:rPr>
              <a:t>Struts:</a:t>
            </a:r>
          </a:p>
          <a:p>
            <a:r>
              <a:rPr lang="en-US" sz="2400" b="1" dirty="0"/>
              <a:t>-</a:t>
            </a:r>
            <a:r>
              <a:rPr lang="en-US" sz="2000" dirty="0" smtClean="0"/>
              <a:t>Add </a:t>
            </a:r>
            <a:r>
              <a:rPr lang="en-US" sz="2000" dirty="0"/>
              <a:t>the following code snippet just after the &lt;package&gt; element in struts.xml file</a:t>
            </a:r>
            <a:r>
              <a:rPr lang="en-US" sz="2000" dirty="0" smtClean="0"/>
              <a:t>:</a:t>
            </a:r>
          </a:p>
          <a:p>
            <a:r>
              <a:rPr lang="en-US" sz="2000" dirty="0" smtClean="0">
                <a:solidFill>
                  <a:srgbClr val="FFFF00"/>
                </a:solidFill>
              </a:rPr>
              <a:t>&lt;global-results</a:t>
            </a:r>
            <a:r>
              <a:rPr lang="en-US" sz="2000" dirty="0">
                <a:solidFill>
                  <a:srgbClr val="FFFF00"/>
                </a:solidFill>
              </a:rPr>
              <a:t>&gt;</a:t>
            </a:r>
          </a:p>
          <a:p>
            <a:r>
              <a:rPr lang="en-US" sz="2000" dirty="0">
                <a:solidFill>
                  <a:srgbClr val="FFFF00"/>
                </a:solidFill>
              </a:rPr>
              <a:t>    &lt;result name="error"&gt;/</a:t>
            </a:r>
            <a:r>
              <a:rPr lang="en-US" sz="2000" dirty="0" err="1">
                <a:solidFill>
                  <a:srgbClr val="FFFF00"/>
                </a:solidFill>
              </a:rPr>
              <a:t>Error.jsp</a:t>
            </a:r>
            <a:r>
              <a:rPr lang="en-US" sz="2000" dirty="0">
                <a:solidFill>
                  <a:srgbClr val="FFFF00"/>
                </a:solidFill>
              </a:rPr>
              <a:t>&lt;/result&gt;</a:t>
            </a:r>
          </a:p>
          <a:p>
            <a:r>
              <a:rPr lang="en-US" sz="2000" dirty="0">
                <a:solidFill>
                  <a:srgbClr val="FFFF00"/>
                </a:solidFill>
              </a:rPr>
              <a:t>&lt;/global-results&gt;</a:t>
            </a:r>
          </a:p>
          <a:p>
            <a:r>
              <a:rPr lang="en-US" sz="2000" dirty="0">
                <a:solidFill>
                  <a:srgbClr val="FFFF00"/>
                </a:solidFill>
              </a:rPr>
              <a:t> </a:t>
            </a:r>
          </a:p>
          <a:p>
            <a:r>
              <a:rPr lang="en-US" sz="2000" dirty="0">
                <a:solidFill>
                  <a:srgbClr val="FFFF00"/>
                </a:solidFill>
              </a:rPr>
              <a:t>&lt;global-exception-mappings&gt;</a:t>
            </a:r>
          </a:p>
          <a:p>
            <a:r>
              <a:rPr lang="en-US" sz="2000" dirty="0">
                <a:solidFill>
                  <a:srgbClr val="FFFF00"/>
                </a:solidFill>
              </a:rPr>
              <a:t>    &lt;exception-mapping exception="</a:t>
            </a:r>
            <a:r>
              <a:rPr lang="en-US" sz="2000" dirty="0" err="1">
                <a:solidFill>
                  <a:srgbClr val="FFFF00"/>
                </a:solidFill>
              </a:rPr>
              <a:t>java.lang.Exception</a:t>
            </a:r>
            <a:r>
              <a:rPr lang="en-US" sz="2000" dirty="0">
                <a:solidFill>
                  <a:srgbClr val="FFFF00"/>
                </a:solidFill>
              </a:rPr>
              <a:t>" result="error"/&gt;</a:t>
            </a:r>
          </a:p>
          <a:p>
            <a:r>
              <a:rPr lang="en-US" sz="2000" dirty="0">
                <a:solidFill>
                  <a:srgbClr val="FFFF00"/>
                </a:solidFill>
              </a:rPr>
              <a:t>&lt;/global-exception-mappings</a:t>
            </a:r>
            <a:r>
              <a:rPr lang="en-US" sz="2000" dirty="0" smtClean="0">
                <a:solidFill>
                  <a:srgbClr val="FFFF00"/>
                </a:solidFill>
              </a:rPr>
              <a:t>&gt;</a:t>
            </a:r>
          </a:p>
          <a:p>
            <a:endParaRPr lang="en-US" sz="2000" dirty="0">
              <a:solidFill>
                <a:srgbClr val="FFFF00"/>
              </a:solidFill>
            </a:endParaRPr>
          </a:p>
          <a:p>
            <a:r>
              <a:rPr lang="en-US" sz="2000" dirty="0" smtClean="0"/>
              <a:t>-The</a:t>
            </a:r>
            <a:r>
              <a:rPr lang="en-US" sz="2000" dirty="0"/>
              <a:t> &lt;global-results&gt; element defines global view names. Here the view named “error” is mapped with the actual view page “/</a:t>
            </a:r>
            <a:r>
              <a:rPr lang="en-US" sz="2000" dirty="0" err="1"/>
              <a:t>Error.jsp</a:t>
            </a:r>
            <a:r>
              <a:rPr lang="en-US" sz="2000" dirty="0"/>
              <a:t>”.</a:t>
            </a:r>
          </a:p>
          <a:p>
            <a:r>
              <a:rPr lang="en-US" sz="2000" dirty="0" smtClean="0"/>
              <a:t>-The</a:t>
            </a:r>
            <a:r>
              <a:rPr lang="en-US" sz="2000" dirty="0"/>
              <a:t> &lt;global-exception-mappings&gt; element specifies a set of &lt;exception-mapping&gt; element which maps an exception type to a view name. </a:t>
            </a:r>
            <a:endParaRPr lang="en-US" sz="2000" dirty="0" smtClean="0"/>
          </a:p>
          <a:p>
            <a:r>
              <a:rPr lang="en-US" sz="2000" dirty="0"/>
              <a:t>-</a:t>
            </a:r>
            <a:r>
              <a:rPr lang="en-US" sz="2000" dirty="0" smtClean="0"/>
              <a:t>Here </a:t>
            </a:r>
            <a:r>
              <a:rPr lang="en-US" sz="2000" dirty="0"/>
              <a:t>the exception of type </a:t>
            </a:r>
            <a:r>
              <a:rPr lang="en-US" sz="2000" dirty="0" err="1"/>
              <a:t>java.lang.Exception</a:t>
            </a:r>
            <a:r>
              <a:rPr lang="en-US" sz="2000" dirty="0"/>
              <a:t> is mapped to the view name “error”. </a:t>
            </a:r>
            <a:endParaRPr lang="en-US" sz="2000" dirty="0" smtClean="0"/>
          </a:p>
          <a:p>
            <a:r>
              <a:rPr lang="en-US" sz="2000" dirty="0"/>
              <a:t>-</a:t>
            </a:r>
            <a:r>
              <a:rPr lang="en-US" sz="2000" dirty="0" smtClean="0"/>
              <a:t>That </a:t>
            </a:r>
            <a:r>
              <a:rPr lang="en-US" sz="2000" dirty="0"/>
              <a:t>means when any uncaught exception of type </a:t>
            </a:r>
            <a:r>
              <a:rPr lang="en-US" sz="2000" dirty="0" err="1"/>
              <a:t>java.lang</a:t>
            </a:r>
            <a:r>
              <a:rPr lang="en-US" sz="2000" dirty="0" smtClean="0"/>
              <a:t>. </a:t>
            </a:r>
          </a:p>
          <a:p>
            <a:r>
              <a:rPr lang="en-US" sz="2000" dirty="0"/>
              <a:t>-</a:t>
            </a:r>
            <a:r>
              <a:rPr lang="en-US" sz="2000" dirty="0" smtClean="0"/>
              <a:t>Exception</a:t>
            </a:r>
            <a:r>
              <a:rPr lang="en-US" sz="2000" dirty="0"/>
              <a:t> or its sub types is thrown, Struts will redirect users to the view page mapped with the name “error”.</a:t>
            </a:r>
            <a:endParaRPr lang="en-US" sz="2000" dirty="0">
              <a:solidFill>
                <a:srgbClr val="FFFF00"/>
              </a:solidFill>
            </a:endParaRPr>
          </a:p>
          <a:p>
            <a:endParaRPr lang="en-US" sz="20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8292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1692771"/>
          </a:xfrm>
          <a:prstGeom prst="rect">
            <a:avLst/>
          </a:prstGeom>
          <a:noFill/>
        </p:spPr>
        <p:txBody>
          <a:bodyPr wrap="square" rtlCol="0">
            <a:spAutoFit/>
          </a:bodyPr>
          <a:lstStyle/>
          <a:p>
            <a:pPr marL="457200" indent="-457200">
              <a:buAutoNum type="arabicPeriod"/>
            </a:pPr>
            <a:r>
              <a:rPr lang="en-US" sz="2400" b="1" dirty="0" smtClean="0">
                <a:solidFill>
                  <a:srgbClr val="FFFF00"/>
                </a:solidFill>
              </a:rPr>
              <a:t>Global </a:t>
            </a:r>
            <a:r>
              <a:rPr lang="en-US" sz="2400" b="1" dirty="0">
                <a:solidFill>
                  <a:srgbClr val="FFFF00"/>
                </a:solidFill>
              </a:rPr>
              <a:t>exception handling in </a:t>
            </a:r>
            <a:r>
              <a:rPr lang="en-US" sz="2400" b="1" dirty="0" smtClean="0">
                <a:solidFill>
                  <a:srgbClr val="FFFF00"/>
                </a:solidFill>
              </a:rPr>
              <a:t>Struts:</a:t>
            </a:r>
          </a:p>
          <a:p>
            <a:r>
              <a:rPr lang="en-US" sz="2000" dirty="0"/>
              <a:t>In the </a:t>
            </a:r>
            <a:r>
              <a:rPr lang="en-US" sz="2000" dirty="0" err="1"/>
              <a:t>Error.jsp</a:t>
            </a:r>
            <a:r>
              <a:rPr lang="en-US" sz="2000" dirty="0"/>
              <a:t> page we can access information of the exception as follows</a:t>
            </a:r>
            <a:r>
              <a:rPr lang="en-US" sz="2000" dirty="0" smtClean="0"/>
              <a:t>:</a:t>
            </a:r>
          </a:p>
          <a:p>
            <a:r>
              <a:rPr lang="en-US" sz="2000" dirty="0">
                <a:solidFill>
                  <a:srgbClr val="FFFF00"/>
                </a:solidFill>
              </a:rPr>
              <a:t>Exception name: &lt;</a:t>
            </a:r>
            <a:r>
              <a:rPr lang="en-US" sz="2000" dirty="0" err="1">
                <a:solidFill>
                  <a:srgbClr val="FFFF00"/>
                </a:solidFill>
              </a:rPr>
              <a:t>s:property</a:t>
            </a:r>
            <a:r>
              <a:rPr lang="en-US" sz="2000" dirty="0">
                <a:solidFill>
                  <a:srgbClr val="FFFF00"/>
                </a:solidFill>
              </a:rPr>
              <a:t> value="exception"/&gt;</a:t>
            </a:r>
          </a:p>
          <a:p>
            <a:r>
              <a:rPr lang="en-US" sz="2000" dirty="0">
                <a:solidFill>
                  <a:srgbClr val="FFFF00"/>
                </a:solidFill>
              </a:rPr>
              <a:t>Exception stack trace: &lt;</a:t>
            </a:r>
            <a:r>
              <a:rPr lang="en-US" sz="2000" dirty="0" err="1">
                <a:solidFill>
                  <a:srgbClr val="FFFF00"/>
                </a:solidFill>
              </a:rPr>
              <a:t>s:property</a:t>
            </a:r>
            <a:r>
              <a:rPr lang="en-US" sz="2000" dirty="0">
                <a:solidFill>
                  <a:srgbClr val="FFFF00"/>
                </a:solidFill>
              </a:rPr>
              <a:t> value="</a:t>
            </a:r>
            <a:r>
              <a:rPr lang="en-US" sz="2000" dirty="0" err="1">
                <a:solidFill>
                  <a:srgbClr val="FFFF00"/>
                </a:solidFill>
              </a:rPr>
              <a:t>exceptionStack</a:t>
            </a:r>
            <a:r>
              <a:rPr lang="en-US" sz="2000" dirty="0">
                <a:solidFill>
                  <a:srgbClr val="FFFF00"/>
                </a:solidFill>
              </a:rPr>
              <a:t>"/&gt;</a:t>
            </a:r>
          </a:p>
          <a:p>
            <a:endParaRPr lang="en-US" sz="2000" dirty="0" smtClean="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48031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7571303"/>
          </a:xfrm>
          <a:prstGeom prst="rect">
            <a:avLst/>
          </a:prstGeom>
          <a:noFill/>
        </p:spPr>
        <p:txBody>
          <a:bodyPr wrap="square" rtlCol="0">
            <a:spAutoFit/>
          </a:bodyPr>
          <a:lstStyle/>
          <a:p>
            <a:r>
              <a:rPr lang="en-US" sz="2100" dirty="0"/>
              <a:t>A complete example in action. Consider the following Struts action class:</a:t>
            </a:r>
          </a:p>
          <a:p>
            <a:r>
              <a:rPr lang="en-US" dirty="0">
                <a:solidFill>
                  <a:srgbClr val="FFFF00"/>
                </a:solidFill>
              </a:rPr>
              <a:t>package </a:t>
            </a:r>
            <a:r>
              <a:rPr lang="en-US" dirty="0" err="1">
                <a:solidFill>
                  <a:srgbClr val="FFFF00"/>
                </a:solidFill>
              </a:rPr>
              <a:t>net.codejava.struts</a:t>
            </a:r>
            <a:r>
              <a:rPr lang="en-US" dirty="0">
                <a:solidFill>
                  <a:srgbClr val="FFFF00"/>
                </a:solidFill>
              </a:rPr>
              <a:t>;</a:t>
            </a:r>
          </a:p>
          <a:p>
            <a:r>
              <a:rPr lang="en-US" dirty="0">
                <a:solidFill>
                  <a:srgbClr val="FFFF00"/>
                </a:solidFill>
              </a:rPr>
              <a:t> import </a:t>
            </a:r>
            <a:r>
              <a:rPr lang="en-US" dirty="0" err="1">
                <a:solidFill>
                  <a:srgbClr val="FFFF00"/>
                </a:solidFill>
              </a:rPr>
              <a:t>javax.servlet.http.HttpServletRequest</a:t>
            </a:r>
            <a:r>
              <a:rPr lang="en-US" dirty="0">
                <a:solidFill>
                  <a:srgbClr val="FFFF00"/>
                </a:solidFill>
              </a:rPr>
              <a:t>;</a:t>
            </a:r>
          </a:p>
          <a:p>
            <a:r>
              <a:rPr lang="en-US" dirty="0">
                <a:solidFill>
                  <a:srgbClr val="FFFF00"/>
                </a:solidFill>
              </a:rPr>
              <a:t> import org.apache.struts2.interceptor.ServletRequestAware;</a:t>
            </a:r>
          </a:p>
          <a:p>
            <a:r>
              <a:rPr lang="en-US" dirty="0">
                <a:solidFill>
                  <a:srgbClr val="FFFF00"/>
                </a:solidFill>
              </a:rPr>
              <a:t> import com.opensymphony.xwork2.ActionSupport;</a:t>
            </a:r>
          </a:p>
          <a:p>
            <a:r>
              <a:rPr lang="en-US" dirty="0">
                <a:solidFill>
                  <a:srgbClr val="FFFF00"/>
                </a:solidFill>
              </a:rPr>
              <a:t> </a:t>
            </a:r>
            <a:r>
              <a:rPr lang="en-US" dirty="0" smtClean="0">
                <a:solidFill>
                  <a:srgbClr val="FFFF00"/>
                </a:solidFill>
              </a:rPr>
              <a:t>public </a:t>
            </a:r>
            <a:r>
              <a:rPr lang="en-US" dirty="0">
                <a:solidFill>
                  <a:srgbClr val="FFFF00"/>
                </a:solidFill>
              </a:rPr>
              <a:t>class </a:t>
            </a:r>
            <a:r>
              <a:rPr lang="en-US" dirty="0" err="1">
                <a:solidFill>
                  <a:srgbClr val="FFFF00"/>
                </a:solidFill>
              </a:rPr>
              <a:t>SumAction</a:t>
            </a:r>
            <a:r>
              <a:rPr lang="en-US" dirty="0">
                <a:solidFill>
                  <a:srgbClr val="FFFF00"/>
                </a:solidFill>
              </a:rPr>
              <a:t> extends </a:t>
            </a:r>
            <a:r>
              <a:rPr lang="en-US" dirty="0" err="1">
                <a:solidFill>
                  <a:srgbClr val="FFFF00"/>
                </a:solidFill>
              </a:rPr>
              <a:t>ActionSupport</a:t>
            </a:r>
            <a:r>
              <a:rPr lang="en-US" dirty="0">
                <a:solidFill>
                  <a:srgbClr val="FFFF00"/>
                </a:solidFill>
              </a:rPr>
              <a:t> implements </a:t>
            </a:r>
            <a:r>
              <a:rPr lang="en-US" dirty="0" err="1">
                <a:solidFill>
                  <a:srgbClr val="FFFF00"/>
                </a:solidFill>
              </a:rPr>
              <a:t>ServletRequestAware</a:t>
            </a:r>
            <a:r>
              <a:rPr lang="en-US" dirty="0">
                <a:solidFill>
                  <a:srgbClr val="FFFF00"/>
                </a:solidFill>
              </a:rPr>
              <a:t> {</a:t>
            </a:r>
          </a:p>
          <a:p>
            <a:r>
              <a:rPr lang="en-US" dirty="0">
                <a:solidFill>
                  <a:srgbClr val="FFFF00"/>
                </a:solidFill>
              </a:rPr>
              <a:t>    private </a:t>
            </a:r>
            <a:r>
              <a:rPr lang="en-US" dirty="0" err="1">
                <a:solidFill>
                  <a:srgbClr val="FFFF00"/>
                </a:solidFill>
              </a:rPr>
              <a:t>HttpServletRequest</a:t>
            </a:r>
            <a:r>
              <a:rPr lang="en-US" dirty="0">
                <a:solidFill>
                  <a:srgbClr val="FFFF00"/>
                </a:solidFill>
              </a:rPr>
              <a:t> request;</a:t>
            </a:r>
          </a:p>
          <a:p>
            <a:r>
              <a:rPr lang="en-US" dirty="0">
                <a:solidFill>
                  <a:srgbClr val="FFFF00"/>
                </a:solidFill>
              </a:rPr>
              <a:t>    private </a:t>
            </a:r>
            <a:r>
              <a:rPr lang="en-US" dirty="0" err="1">
                <a:solidFill>
                  <a:srgbClr val="FFFF00"/>
                </a:solidFill>
              </a:rPr>
              <a:t>int</a:t>
            </a:r>
            <a:r>
              <a:rPr lang="en-US" dirty="0">
                <a:solidFill>
                  <a:srgbClr val="FFFF00"/>
                </a:solidFill>
              </a:rPr>
              <a:t> sum</a:t>
            </a:r>
            <a:r>
              <a:rPr lang="en-US" dirty="0" smtClean="0">
                <a:solidFill>
                  <a:srgbClr val="FFFF00"/>
                </a:solidFill>
              </a:rPr>
              <a:t>;</a:t>
            </a:r>
          </a:p>
          <a:p>
            <a:r>
              <a:rPr lang="en-US" dirty="0" smtClean="0">
                <a:solidFill>
                  <a:srgbClr val="FFFF00"/>
                </a:solidFill>
              </a:rPr>
              <a:t>     public </a:t>
            </a:r>
            <a:r>
              <a:rPr lang="en-US" dirty="0" err="1" smtClean="0">
                <a:solidFill>
                  <a:srgbClr val="FFFF00"/>
                </a:solidFill>
              </a:rPr>
              <a:t>int</a:t>
            </a:r>
            <a:r>
              <a:rPr lang="en-US" dirty="0" smtClean="0">
                <a:solidFill>
                  <a:srgbClr val="FFFF00"/>
                </a:solidFill>
              </a:rPr>
              <a:t> </a:t>
            </a:r>
            <a:r>
              <a:rPr lang="en-US" dirty="0" err="1" smtClean="0">
                <a:solidFill>
                  <a:srgbClr val="FFFF00"/>
                </a:solidFill>
              </a:rPr>
              <a:t>getSum</a:t>
            </a:r>
            <a:r>
              <a:rPr lang="en-US" dirty="0" smtClean="0">
                <a:solidFill>
                  <a:srgbClr val="FFFF00"/>
                </a:solidFill>
              </a:rPr>
              <a:t>() {</a:t>
            </a:r>
          </a:p>
          <a:p>
            <a:r>
              <a:rPr lang="en-US" dirty="0" smtClean="0">
                <a:solidFill>
                  <a:srgbClr val="FFFF00"/>
                </a:solidFill>
              </a:rPr>
              <a:t>        return sum;</a:t>
            </a:r>
          </a:p>
          <a:p>
            <a:r>
              <a:rPr lang="en-US" dirty="0">
                <a:solidFill>
                  <a:srgbClr val="FFFF00"/>
                </a:solidFill>
              </a:rPr>
              <a:t>    }</a:t>
            </a:r>
          </a:p>
          <a:p>
            <a:r>
              <a:rPr lang="en-US" dirty="0">
                <a:solidFill>
                  <a:srgbClr val="FFFF00"/>
                </a:solidFill>
              </a:rPr>
              <a:t>     public String execute() {</a:t>
            </a:r>
          </a:p>
          <a:p>
            <a:r>
              <a:rPr lang="en-US" dirty="0">
                <a:solidFill>
                  <a:srgbClr val="FFFF00"/>
                </a:solidFill>
              </a:rPr>
              <a:t>        // an exception might be thrown here if x/y is not a number</a:t>
            </a:r>
          </a:p>
          <a:p>
            <a:r>
              <a:rPr lang="en-US" dirty="0">
                <a:solidFill>
                  <a:srgbClr val="FFFF00"/>
                </a:solidFill>
              </a:rPr>
              <a:t>        </a:t>
            </a:r>
            <a:r>
              <a:rPr lang="en-US" dirty="0" err="1">
                <a:solidFill>
                  <a:srgbClr val="FFFF00"/>
                </a:solidFill>
              </a:rPr>
              <a:t>int</a:t>
            </a:r>
            <a:r>
              <a:rPr lang="en-US" dirty="0">
                <a:solidFill>
                  <a:srgbClr val="FFFF00"/>
                </a:solidFill>
              </a:rPr>
              <a:t> x = </a:t>
            </a:r>
            <a:r>
              <a:rPr lang="en-US" dirty="0" err="1">
                <a:solidFill>
                  <a:srgbClr val="FFFF00"/>
                </a:solidFill>
              </a:rPr>
              <a:t>Integer.parseInt</a:t>
            </a:r>
            <a:r>
              <a:rPr lang="en-US" dirty="0">
                <a:solidFill>
                  <a:srgbClr val="FFFF00"/>
                </a:solidFill>
              </a:rPr>
              <a:t>(</a:t>
            </a:r>
            <a:r>
              <a:rPr lang="en-US" dirty="0" err="1">
                <a:solidFill>
                  <a:srgbClr val="FFFF00"/>
                </a:solidFill>
              </a:rPr>
              <a:t>request.getParameter</a:t>
            </a:r>
            <a:r>
              <a:rPr lang="en-US" dirty="0">
                <a:solidFill>
                  <a:srgbClr val="FFFF00"/>
                </a:solidFill>
              </a:rPr>
              <a:t>("x"));</a:t>
            </a:r>
          </a:p>
          <a:p>
            <a:r>
              <a:rPr lang="en-US" dirty="0">
                <a:solidFill>
                  <a:srgbClr val="FFFF00"/>
                </a:solidFill>
              </a:rPr>
              <a:t>        </a:t>
            </a:r>
            <a:r>
              <a:rPr lang="en-US" dirty="0" err="1">
                <a:solidFill>
                  <a:srgbClr val="FFFF00"/>
                </a:solidFill>
              </a:rPr>
              <a:t>int</a:t>
            </a:r>
            <a:r>
              <a:rPr lang="en-US" dirty="0">
                <a:solidFill>
                  <a:srgbClr val="FFFF00"/>
                </a:solidFill>
              </a:rPr>
              <a:t> y = </a:t>
            </a:r>
            <a:r>
              <a:rPr lang="en-US" dirty="0" err="1">
                <a:solidFill>
                  <a:srgbClr val="FFFF00"/>
                </a:solidFill>
              </a:rPr>
              <a:t>Integer.parseInt</a:t>
            </a:r>
            <a:r>
              <a:rPr lang="en-US" dirty="0">
                <a:solidFill>
                  <a:srgbClr val="FFFF00"/>
                </a:solidFill>
              </a:rPr>
              <a:t>(</a:t>
            </a:r>
            <a:r>
              <a:rPr lang="en-US" dirty="0" err="1">
                <a:solidFill>
                  <a:srgbClr val="FFFF00"/>
                </a:solidFill>
              </a:rPr>
              <a:t>request.getParameter</a:t>
            </a:r>
            <a:r>
              <a:rPr lang="en-US" dirty="0">
                <a:solidFill>
                  <a:srgbClr val="FFFF00"/>
                </a:solidFill>
              </a:rPr>
              <a:t>("y"));</a:t>
            </a:r>
          </a:p>
          <a:p>
            <a:r>
              <a:rPr lang="en-US" dirty="0">
                <a:solidFill>
                  <a:srgbClr val="FFFF00"/>
                </a:solidFill>
              </a:rPr>
              <a:t>        sum = x + y;</a:t>
            </a:r>
          </a:p>
          <a:p>
            <a:r>
              <a:rPr lang="en-US" dirty="0">
                <a:solidFill>
                  <a:srgbClr val="FFFF00"/>
                </a:solidFill>
              </a:rPr>
              <a:t>        return SUCCESS;</a:t>
            </a:r>
          </a:p>
          <a:p>
            <a:r>
              <a:rPr lang="en-US" dirty="0">
                <a:solidFill>
                  <a:srgbClr val="FFFF00"/>
                </a:solidFill>
              </a:rPr>
              <a:t>    }</a:t>
            </a:r>
          </a:p>
          <a:p>
            <a:r>
              <a:rPr lang="en-US" dirty="0">
                <a:solidFill>
                  <a:srgbClr val="FFFF00"/>
                </a:solidFill>
              </a:rPr>
              <a:t>     @Override</a:t>
            </a:r>
          </a:p>
          <a:p>
            <a:r>
              <a:rPr lang="en-US" dirty="0">
                <a:solidFill>
                  <a:srgbClr val="FFFF00"/>
                </a:solidFill>
              </a:rPr>
              <a:t>    public void </a:t>
            </a:r>
            <a:r>
              <a:rPr lang="en-US" dirty="0" err="1">
                <a:solidFill>
                  <a:srgbClr val="FFFF00"/>
                </a:solidFill>
              </a:rPr>
              <a:t>setServletRequest</a:t>
            </a:r>
            <a:r>
              <a:rPr lang="en-US" dirty="0">
                <a:solidFill>
                  <a:srgbClr val="FFFF00"/>
                </a:solidFill>
              </a:rPr>
              <a:t>(</a:t>
            </a:r>
            <a:r>
              <a:rPr lang="en-US" dirty="0" err="1">
                <a:solidFill>
                  <a:srgbClr val="FFFF00"/>
                </a:solidFill>
              </a:rPr>
              <a:t>HttpServletRequest</a:t>
            </a:r>
            <a:r>
              <a:rPr lang="en-US" dirty="0">
                <a:solidFill>
                  <a:srgbClr val="FFFF00"/>
                </a:solidFill>
              </a:rPr>
              <a:t> request) {</a:t>
            </a:r>
          </a:p>
          <a:p>
            <a:r>
              <a:rPr lang="en-US" dirty="0">
                <a:solidFill>
                  <a:srgbClr val="FFFF00"/>
                </a:solidFill>
              </a:rPr>
              <a:t>        </a:t>
            </a:r>
            <a:r>
              <a:rPr lang="en-US" dirty="0" err="1">
                <a:solidFill>
                  <a:srgbClr val="FFFF00"/>
                </a:solidFill>
              </a:rPr>
              <a:t>this.request</a:t>
            </a:r>
            <a:r>
              <a:rPr lang="en-US" dirty="0">
                <a:solidFill>
                  <a:srgbClr val="FFFF00"/>
                </a:solidFill>
              </a:rPr>
              <a:t> = request;</a:t>
            </a:r>
          </a:p>
          <a:p>
            <a:r>
              <a:rPr lang="en-US" dirty="0">
                <a:solidFill>
                  <a:srgbClr val="FFFF00"/>
                </a:solidFill>
              </a:rPr>
              <a:t>    }</a:t>
            </a:r>
          </a:p>
          <a:p>
            <a:r>
              <a:rPr lang="en-US" dirty="0">
                <a:solidFill>
                  <a:srgbClr val="FFFF00"/>
                </a:solidFill>
              </a:rPr>
              <a:t>}</a:t>
            </a:r>
          </a:p>
          <a:p>
            <a:endParaRPr lang="en-US" sz="2800" dirty="0">
              <a:solidFill>
                <a:srgbClr val="FFFF00"/>
              </a:solidFill>
            </a:endParaRPr>
          </a:p>
          <a:p>
            <a:endParaRPr lang="en-US" sz="20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60438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971139"/>
          </a:xfrm>
          <a:prstGeom prst="rect">
            <a:avLst/>
          </a:prstGeom>
          <a:noFill/>
        </p:spPr>
        <p:txBody>
          <a:bodyPr wrap="square" rtlCol="0">
            <a:spAutoFit/>
          </a:bodyPr>
          <a:lstStyle/>
          <a:p>
            <a:r>
              <a:rPr lang="en-US" sz="2100" dirty="0" smtClean="0"/>
              <a:t>-The</a:t>
            </a:r>
            <a:r>
              <a:rPr lang="en-US" sz="2100" dirty="0"/>
              <a:t> execute() method parses two numbers x and y from the request and produces sum of both. In this case, an exception might be thrown if either x or y is not a number (a </a:t>
            </a:r>
            <a:r>
              <a:rPr lang="en-US" sz="2100" dirty="0" err="1"/>
              <a:t>java.lang.NumberFormatException</a:t>
            </a:r>
            <a:r>
              <a:rPr lang="en-US" sz="2100" dirty="0"/>
              <a:t> exception is raised</a:t>
            </a:r>
            <a:r>
              <a:rPr lang="en-US" sz="2100" dirty="0" smtClean="0"/>
              <a:t>).</a:t>
            </a:r>
          </a:p>
          <a:p>
            <a:r>
              <a:rPr lang="en-US" sz="2000" b="1" dirty="0">
                <a:solidFill>
                  <a:srgbClr val="FFFF00"/>
                </a:solidFill>
              </a:rPr>
              <a:t>Code of the </a:t>
            </a:r>
            <a:r>
              <a:rPr lang="en-US" sz="2000" b="1" dirty="0" err="1">
                <a:solidFill>
                  <a:srgbClr val="FFFF00"/>
                </a:solidFill>
              </a:rPr>
              <a:t>Error.jsp</a:t>
            </a:r>
            <a:r>
              <a:rPr lang="en-US" sz="2000" b="1" dirty="0">
                <a:solidFill>
                  <a:srgbClr val="FFFF00"/>
                </a:solidFill>
              </a:rPr>
              <a:t> page</a:t>
            </a:r>
            <a:r>
              <a:rPr lang="en-US" sz="2000" b="1" dirty="0" smtClean="0">
                <a:solidFill>
                  <a:srgbClr val="FFFF00"/>
                </a:solidFill>
              </a:rPr>
              <a:t>:</a:t>
            </a:r>
          </a:p>
          <a:p>
            <a:r>
              <a:rPr lang="en-US" sz="1900" dirty="0"/>
              <a:t>&lt;%@ page language="java" </a:t>
            </a:r>
            <a:r>
              <a:rPr lang="en-US" sz="1900" dirty="0" err="1"/>
              <a:t>contentType</a:t>
            </a:r>
            <a:r>
              <a:rPr lang="en-US" sz="1900" dirty="0"/>
              <a:t>="text/html; charset=UTF-8"</a:t>
            </a:r>
          </a:p>
          <a:p>
            <a:r>
              <a:rPr lang="en-US" sz="1900" dirty="0"/>
              <a:t>    </a:t>
            </a:r>
            <a:r>
              <a:rPr lang="en-US" sz="1900" dirty="0" err="1"/>
              <a:t>pageEncoding</a:t>
            </a:r>
            <a:r>
              <a:rPr lang="en-US" sz="1900" dirty="0"/>
              <a:t>="UTF-8"%&gt;</a:t>
            </a:r>
          </a:p>
          <a:p>
            <a:r>
              <a:rPr lang="en-US" sz="1900" dirty="0"/>
              <a:t>&lt;%@ </a:t>
            </a:r>
            <a:r>
              <a:rPr lang="en-US" sz="1900" dirty="0" err="1"/>
              <a:t>taglib</a:t>
            </a:r>
            <a:r>
              <a:rPr lang="en-US" sz="1900" dirty="0"/>
              <a:t> prefix="s" </a:t>
            </a:r>
            <a:r>
              <a:rPr lang="en-US" sz="1900" dirty="0" err="1"/>
              <a:t>uri</a:t>
            </a:r>
            <a:r>
              <a:rPr lang="en-US" sz="1900" dirty="0"/>
              <a:t>="/struts-tags" %&gt;   </a:t>
            </a:r>
          </a:p>
          <a:p>
            <a:r>
              <a:rPr lang="en-US" sz="1900" dirty="0"/>
              <a:t>&lt;!DOCTYPE html PUBLIC "-//W3C//DTD HTML 4.01 Transitional//EN"</a:t>
            </a:r>
          </a:p>
          <a:p>
            <a:r>
              <a:rPr lang="en-US" sz="1900" dirty="0"/>
              <a:t>    "http://www.w3.org/TR/html4/loose.dtd"&gt;</a:t>
            </a:r>
          </a:p>
          <a:p>
            <a:r>
              <a:rPr lang="en-US" sz="1900" dirty="0"/>
              <a:t>&lt;html&gt;</a:t>
            </a:r>
          </a:p>
          <a:p>
            <a:r>
              <a:rPr lang="en-US" sz="1900" dirty="0"/>
              <a:t>&lt;head&gt;</a:t>
            </a:r>
          </a:p>
          <a:p>
            <a:r>
              <a:rPr lang="en-US" sz="1900" dirty="0"/>
              <a:t>&lt;meta http-</a:t>
            </a:r>
            <a:r>
              <a:rPr lang="en-US" sz="1900" dirty="0" err="1"/>
              <a:t>equiv</a:t>
            </a:r>
            <a:r>
              <a:rPr lang="en-US" sz="1900" dirty="0"/>
              <a:t>="Content-Type" content="text/html; charset=UTF-8"&gt;</a:t>
            </a:r>
          </a:p>
          <a:p>
            <a:r>
              <a:rPr lang="en-US" sz="1900" dirty="0"/>
              <a:t>&lt;title&gt;Error page&lt;/title&gt;</a:t>
            </a:r>
          </a:p>
          <a:p>
            <a:r>
              <a:rPr lang="en-US" sz="1900" dirty="0"/>
              <a:t>&lt;/head&gt;</a:t>
            </a:r>
          </a:p>
          <a:p>
            <a:r>
              <a:rPr lang="en-US" sz="1900" dirty="0"/>
              <a:t>&lt;body&gt;</a:t>
            </a:r>
          </a:p>
          <a:p>
            <a:r>
              <a:rPr lang="en-US" sz="1900" dirty="0"/>
              <a:t>    &lt;center&gt;</a:t>
            </a:r>
          </a:p>
          <a:p>
            <a:r>
              <a:rPr lang="en-US" sz="1900" dirty="0"/>
              <a:t>        &lt;h1&gt;Sorry, unexpected exception occurred:&lt;/h1&gt;</a:t>
            </a:r>
          </a:p>
          <a:p>
            <a:r>
              <a:rPr lang="en-US" sz="1900" dirty="0"/>
              <a:t>        &lt;h2&gt;Exception name: ${exception}&lt;/h2&gt;</a:t>
            </a:r>
          </a:p>
          <a:p>
            <a:r>
              <a:rPr lang="en-US" sz="1900" dirty="0"/>
              <a:t>    &lt;/center&gt;</a:t>
            </a:r>
          </a:p>
          <a:p>
            <a:r>
              <a:rPr lang="en-US" sz="1900" dirty="0"/>
              <a:t>&lt;/body&gt;</a:t>
            </a:r>
          </a:p>
          <a:p>
            <a:r>
              <a:rPr lang="en-US" sz="1900" dirty="0"/>
              <a:t>&lt;/html&gt;</a:t>
            </a:r>
          </a:p>
          <a:p>
            <a:endParaRPr lang="en-US" sz="20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690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954107"/>
          </a:xfrm>
          <a:prstGeom prst="rect">
            <a:avLst/>
          </a:prstGeom>
          <a:noFill/>
        </p:spPr>
        <p:txBody>
          <a:bodyPr wrap="square" rtlCol="0">
            <a:spAutoFit/>
          </a:bodyPr>
          <a:lstStyle/>
          <a:p>
            <a:r>
              <a:rPr lang="en-US" sz="2800" dirty="0">
                <a:solidFill>
                  <a:srgbClr val="FFFF00"/>
                </a:solidFill>
              </a:rPr>
              <a:t>The Lifecycle of a JSP </a:t>
            </a:r>
            <a:r>
              <a:rPr lang="en-US" sz="2800" dirty="0" smtClean="0">
                <a:solidFill>
                  <a:srgbClr val="FFFF00"/>
                </a:solidFill>
              </a:rPr>
              <a:t>Page:</a:t>
            </a:r>
          </a:p>
          <a:p>
            <a:endParaRPr lang="en-US" sz="2800"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552" y="908720"/>
            <a:ext cx="6347792" cy="5816548"/>
          </a:xfrm>
          <a:prstGeom prst="rect">
            <a:avLst/>
          </a:prstGeom>
        </p:spPr>
      </p:pic>
    </p:spTree>
    <p:extLst>
      <p:ext uri="{BB962C8B-B14F-4D97-AF65-F5344CB8AC3E}">
        <p14:creationId xmlns:p14="http://schemas.microsoft.com/office/powerpoint/2010/main" val="8101833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1877437"/>
          </a:xfrm>
          <a:prstGeom prst="rect">
            <a:avLst/>
          </a:prstGeom>
          <a:noFill/>
        </p:spPr>
        <p:txBody>
          <a:bodyPr wrap="square" rtlCol="0">
            <a:spAutoFit/>
          </a:bodyPr>
          <a:lstStyle/>
          <a:p>
            <a:pPr marL="457200" indent="-457200">
              <a:buAutoNum type="arabicPeriod"/>
            </a:pPr>
            <a:r>
              <a:rPr lang="en-US" sz="2400" dirty="0"/>
              <a:t>Code of the JSP page which will be displayed when the execute() method returns successfully (</a:t>
            </a:r>
            <a:r>
              <a:rPr lang="en-US" sz="2400" dirty="0" err="1"/>
              <a:t>Sum.jsp</a:t>
            </a:r>
            <a:r>
              <a:rPr lang="en-US" sz="2400" dirty="0" smtClean="0"/>
              <a:t>):</a:t>
            </a:r>
          </a:p>
          <a:p>
            <a:r>
              <a:rPr lang="en-US" sz="2400" b="1" dirty="0" smtClean="0">
                <a:solidFill>
                  <a:srgbClr val="FF0000"/>
                </a:solidFill>
              </a:rPr>
              <a:t>*Action taken as per process.</a:t>
            </a:r>
          </a:p>
          <a:p>
            <a:endParaRPr lang="en-US" sz="2400" b="1" dirty="0">
              <a:solidFill>
                <a:srgbClr val="FF00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441360"/>
            <a:ext cx="8424936" cy="24196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4149080"/>
            <a:ext cx="8352928" cy="2520280"/>
          </a:xfrm>
          <a:prstGeom prst="rect">
            <a:avLst/>
          </a:prstGeom>
        </p:spPr>
      </p:pic>
    </p:spTree>
    <p:extLst>
      <p:ext uri="{BB962C8B-B14F-4D97-AF65-F5344CB8AC3E}">
        <p14:creationId xmlns:p14="http://schemas.microsoft.com/office/powerpoint/2010/main" val="40766962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4524315"/>
          </a:xfrm>
          <a:prstGeom prst="rect">
            <a:avLst/>
          </a:prstGeom>
          <a:noFill/>
        </p:spPr>
        <p:txBody>
          <a:bodyPr wrap="square" rtlCol="0">
            <a:spAutoFit/>
          </a:bodyPr>
          <a:lstStyle/>
          <a:p>
            <a:r>
              <a:rPr lang="en-US" sz="2400" dirty="0"/>
              <a:t>Of course we can specify multiple exception mappings as follows:</a:t>
            </a:r>
            <a:endParaRPr lang="en-US" sz="2400" b="1" dirty="0">
              <a:solidFill>
                <a:srgbClr val="FF0000"/>
              </a:solidFill>
            </a:endParaRPr>
          </a:p>
          <a:p>
            <a:endParaRPr lang="en-US" sz="2000" b="1" dirty="0" smtClean="0">
              <a:solidFill>
                <a:srgbClr val="FF0000"/>
              </a:solidFill>
            </a:endParaRPr>
          </a:p>
          <a:p>
            <a:r>
              <a:rPr lang="en-US" sz="2000" b="1" dirty="0" smtClean="0">
                <a:solidFill>
                  <a:srgbClr val="FFFF00"/>
                </a:solidFill>
              </a:rPr>
              <a:t>&lt;</a:t>
            </a:r>
            <a:r>
              <a:rPr lang="en-US" sz="2000" dirty="0">
                <a:solidFill>
                  <a:srgbClr val="FFFF00"/>
                </a:solidFill>
              </a:rPr>
              <a:t>global-results&gt;</a:t>
            </a:r>
          </a:p>
          <a:p>
            <a:r>
              <a:rPr lang="en-US" sz="2000" dirty="0">
                <a:solidFill>
                  <a:srgbClr val="FFFF00"/>
                </a:solidFill>
              </a:rPr>
              <a:t>    &lt;result name="error"&gt;/</a:t>
            </a:r>
            <a:r>
              <a:rPr lang="en-US" sz="2000" dirty="0" err="1">
                <a:solidFill>
                  <a:srgbClr val="FFFF00"/>
                </a:solidFill>
              </a:rPr>
              <a:t>Error.jsp</a:t>
            </a:r>
            <a:r>
              <a:rPr lang="en-US" sz="2000" dirty="0">
                <a:solidFill>
                  <a:srgbClr val="FFFF00"/>
                </a:solidFill>
              </a:rPr>
              <a:t>&lt;/result&gt;</a:t>
            </a:r>
          </a:p>
          <a:p>
            <a:r>
              <a:rPr lang="en-US" sz="2000" dirty="0">
                <a:solidFill>
                  <a:srgbClr val="FFFF00"/>
                </a:solidFill>
              </a:rPr>
              <a:t>    &lt;result name="</a:t>
            </a:r>
            <a:r>
              <a:rPr lang="en-US" sz="2000" dirty="0" err="1">
                <a:solidFill>
                  <a:srgbClr val="FFFF00"/>
                </a:solidFill>
              </a:rPr>
              <a:t>dbError</a:t>
            </a:r>
            <a:r>
              <a:rPr lang="en-US" sz="2000" dirty="0">
                <a:solidFill>
                  <a:srgbClr val="FFFF00"/>
                </a:solidFill>
              </a:rPr>
              <a:t>"&gt;/</a:t>
            </a:r>
            <a:r>
              <a:rPr lang="en-US" sz="2000" dirty="0" err="1">
                <a:solidFill>
                  <a:srgbClr val="FFFF00"/>
                </a:solidFill>
              </a:rPr>
              <a:t>DBError.jsp</a:t>
            </a:r>
            <a:r>
              <a:rPr lang="en-US" sz="2000" dirty="0">
                <a:solidFill>
                  <a:srgbClr val="FFFF00"/>
                </a:solidFill>
              </a:rPr>
              <a:t>&lt;/result&gt;</a:t>
            </a:r>
          </a:p>
          <a:p>
            <a:r>
              <a:rPr lang="en-US" sz="2000" dirty="0">
                <a:solidFill>
                  <a:srgbClr val="FFFF00"/>
                </a:solidFill>
              </a:rPr>
              <a:t>&lt;/global-results&gt;</a:t>
            </a:r>
          </a:p>
          <a:p>
            <a:r>
              <a:rPr lang="en-US" sz="2000" dirty="0">
                <a:solidFill>
                  <a:srgbClr val="FFFF00"/>
                </a:solidFill>
              </a:rPr>
              <a:t> </a:t>
            </a:r>
          </a:p>
          <a:p>
            <a:r>
              <a:rPr lang="en-US" sz="2000" dirty="0">
                <a:solidFill>
                  <a:srgbClr val="FFFF00"/>
                </a:solidFill>
              </a:rPr>
              <a:t>&lt;global-exception-mappings&gt;</a:t>
            </a:r>
          </a:p>
          <a:p>
            <a:r>
              <a:rPr lang="en-US" sz="2000" dirty="0">
                <a:solidFill>
                  <a:srgbClr val="FFFF00"/>
                </a:solidFill>
              </a:rPr>
              <a:t>    &lt;exception-mapping exception="</a:t>
            </a:r>
            <a:r>
              <a:rPr lang="en-US" sz="2000" dirty="0" err="1">
                <a:solidFill>
                  <a:srgbClr val="FFFF00"/>
                </a:solidFill>
              </a:rPr>
              <a:t>java.lang.Exception</a:t>
            </a:r>
            <a:r>
              <a:rPr lang="en-US" sz="2000" dirty="0">
                <a:solidFill>
                  <a:srgbClr val="FFFF00"/>
                </a:solidFill>
              </a:rPr>
              <a:t>" result="error"/&gt;</a:t>
            </a:r>
          </a:p>
          <a:p>
            <a:r>
              <a:rPr lang="en-US" sz="2000" dirty="0">
                <a:solidFill>
                  <a:srgbClr val="FFFF00"/>
                </a:solidFill>
              </a:rPr>
              <a:t>    &lt;exception-mapping exception="</a:t>
            </a:r>
            <a:r>
              <a:rPr lang="en-US" sz="2000" dirty="0" err="1">
                <a:solidFill>
                  <a:srgbClr val="FFFF00"/>
                </a:solidFill>
              </a:rPr>
              <a:t>java.sql.SQLException</a:t>
            </a:r>
            <a:r>
              <a:rPr lang="en-US" sz="2000" dirty="0">
                <a:solidFill>
                  <a:srgbClr val="FFFF00"/>
                </a:solidFill>
              </a:rPr>
              <a:t>" result="</a:t>
            </a:r>
            <a:r>
              <a:rPr lang="en-US" sz="2000" dirty="0" err="1">
                <a:solidFill>
                  <a:srgbClr val="FFFF00"/>
                </a:solidFill>
              </a:rPr>
              <a:t>dbError</a:t>
            </a:r>
            <a:r>
              <a:rPr lang="en-US" sz="2000" dirty="0">
                <a:solidFill>
                  <a:srgbClr val="FFFF00"/>
                </a:solidFill>
              </a:rPr>
              <a:t>"/&gt;</a:t>
            </a:r>
          </a:p>
          <a:p>
            <a:r>
              <a:rPr lang="en-US" sz="2000" dirty="0">
                <a:solidFill>
                  <a:srgbClr val="FFFF00"/>
                </a:solidFill>
              </a:rPr>
              <a:t>&lt;/global-exception-mappings</a:t>
            </a:r>
            <a:r>
              <a:rPr lang="en-US" sz="2000" dirty="0" smtClean="0">
                <a:solidFill>
                  <a:srgbClr val="FFFF00"/>
                </a:solidFill>
              </a:rPr>
              <a:t>&gt;</a:t>
            </a:r>
          </a:p>
          <a:p>
            <a:endParaRPr lang="en-US" sz="2000"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45818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309420"/>
          </a:xfrm>
          <a:prstGeom prst="rect">
            <a:avLst/>
          </a:prstGeom>
          <a:noFill/>
        </p:spPr>
        <p:txBody>
          <a:bodyPr wrap="square" rtlCol="0">
            <a:spAutoFit/>
          </a:bodyPr>
          <a:lstStyle/>
          <a:p>
            <a:r>
              <a:rPr lang="en-US" sz="2400" dirty="0" smtClean="0"/>
              <a:t>2. </a:t>
            </a:r>
            <a:r>
              <a:rPr lang="en-US" sz="2400" b="1" dirty="0"/>
              <a:t> Exception handling per action in Struts</a:t>
            </a:r>
          </a:p>
          <a:p>
            <a:r>
              <a:rPr lang="en-US" sz="2400" dirty="0"/>
              <a:t>This method specifies the &lt;exception-mapping&gt; elements inside the &lt;action&gt; element, for example</a:t>
            </a:r>
            <a:r>
              <a:rPr lang="en-US" sz="2400" dirty="0" smtClean="0"/>
              <a:t>:</a:t>
            </a:r>
          </a:p>
          <a:p>
            <a:r>
              <a:rPr lang="en-US" sz="2400" dirty="0">
                <a:solidFill>
                  <a:srgbClr val="FFFF00"/>
                </a:solidFill>
              </a:rPr>
              <a:t>&lt;action name="</a:t>
            </a:r>
            <a:r>
              <a:rPr lang="en-US" sz="2400" dirty="0" err="1">
                <a:solidFill>
                  <a:srgbClr val="FFFF00"/>
                </a:solidFill>
              </a:rPr>
              <a:t>connectDB</a:t>
            </a:r>
            <a:r>
              <a:rPr lang="en-US" sz="2400" dirty="0">
                <a:solidFill>
                  <a:srgbClr val="FFFF00"/>
                </a:solidFill>
              </a:rPr>
              <a:t>" class="</a:t>
            </a:r>
            <a:r>
              <a:rPr lang="en-US" sz="2400" dirty="0" err="1">
                <a:solidFill>
                  <a:srgbClr val="FFFF00"/>
                </a:solidFill>
              </a:rPr>
              <a:t>net.codejava.struts.ConnectDBAction</a:t>
            </a:r>
            <a:r>
              <a:rPr lang="en-US" sz="2400" dirty="0">
                <a:solidFill>
                  <a:srgbClr val="FFFF00"/>
                </a:solidFill>
              </a:rPr>
              <a:t>"&gt;</a:t>
            </a:r>
          </a:p>
          <a:p>
            <a:r>
              <a:rPr lang="en-US" sz="2400" dirty="0">
                <a:solidFill>
                  <a:srgbClr val="FFFF00"/>
                </a:solidFill>
              </a:rPr>
              <a:t> </a:t>
            </a:r>
          </a:p>
          <a:p>
            <a:r>
              <a:rPr lang="en-US" sz="2400" dirty="0">
                <a:solidFill>
                  <a:srgbClr val="FFFF00"/>
                </a:solidFill>
              </a:rPr>
              <a:t>    &lt;exception-mapping result="</a:t>
            </a:r>
            <a:r>
              <a:rPr lang="en-US" sz="2400" dirty="0" err="1">
                <a:solidFill>
                  <a:srgbClr val="FF0000"/>
                </a:solidFill>
              </a:rPr>
              <a:t>dbError</a:t>
            </a:r>
            <a:r>
              <a:rPr lang="en-US" sz="2400" dirty="0">
                <a:solidFill>
                  <a:srgbClr val="FFFF00"/>
                </a:solidFill>
              </a:rPr>
              <a:t>" exception="</a:t>
            </a:r>
            <a:r>
              <a:rPr lang="en-US" sz="2400" dirty="0" err="1">
                <a:solidFill>
                  <a:srgbClr val="FFFF00"/>
                </a:solidFill>
              </a:rPr>
              <a:t>java.sql.SQLException</a:t>
            </a:r>
            <a:r>
              <a:rPr lang="en-US" sz="2400" dirty="0">
                <a:solidFill>
                  <a:srgbClr val="FFFF00"/>
                </a:solidFill>
              </a:rPr>
              <a:t>" /&gt;</a:t>
            </a:r>
          </a:p>
          <a:p>
            <a:r>
              <a:rPr lang="en-US" sz="2400" dirty="0">
                <a:solidFill>
                  <a:srgbClr val="FFFF00"/>
                </a:solidFill>
              </a:rPr>
              <a:t> </a:t>
            </a:r>
          </a:p>
          <a:p>
            <a:r>
              <a:rPr lang="en-US" sz="2400" dirty="0">
                <a:solidFill>
                  <a:srgbClr val="FFFF00"/>
                </a:solidFill>
              </a:rPr>
              <a:t>    &lt;result name="success"&gt;/</a:t>
            </a:r>
            <a:r>
              <a:rPr lang="en-US" sz="2400" dirty="0" err="1">
                <a:solidFill>
                  <a:srgbClr val="FFFF00"/>
                </a:solidFill>
              </a:rPr>
              <a:t>DBConnect.jsp</a:t>
            </a:r>
            <a:r>
              <a:rPr lang="en-US" sz="2400" dirty="0">
                <a:solidFill>
                  <a:srgbClr val="FFFF00"/>
                </a:solidFill>
              </a:rPr>
              <a:t>&lt;/result&gt;</a:t>
            </a:r>
          </a:p>
          <a:p>
            <a:r>
              <a:rPr lang="en-US" sz="2400" dirty="0">
                <a:solidFill>
                  <a:srgbClr val="FFFF00"/>
                </a:solidFill>
              </a:rPr>
              <a:t>    &lt;result name="</a:t>
            </a:r>
            <a:r>
              <a:rPr lang="en-US" sz="2400" dirty="0" err="1">
                <a:solidFill>
                  <a:srgbClr val="FFFF00"/>
                </a:solidFill>
              </a:rPr>
              <a:t>dbError</a:t>
            </a:r>
            <a:r>
              <a:rPr lang="en-US" sz="2400" dirty="0">
                <a:solidFill>
                  <a:srgbClr val="FFFF00"/>
                </a:solidFill>
              </a:rPr>
              <a:t>"&gt;/</a:t>
            </a:r>
            <a:r>
              <a:rPr lang="en-US" sz="2400" dirty="0" err="1">
                <a:solidFill>
                  <a:srgbClr val="FF0000"/>
                </a:solidFill>
              </a:rPr>
              <a:t>DBError.jsp</a:t>
            </a:r>
            <a:r>
              <a:rPr lang="en-US" sz="2400" dirty="0">
                <a:solidFill>
                  <a:srgbClr val="FFFF00"/>
                </a:solidFill>
              </a:rPr>
              <a:t>&lt;/result&gt;</a:t>
            </a:r>
          </a:p>
          <a:p>
            <a:r>
              <a:rPr lang="en-US" sz="2400" dirty="0">
                <a:solidFill>
                  <a:srgbClr val="FFFF00"/>
                </a:solidFill>
              </a:rPr>
              <a:t>&lt;/action</a:t>
            </a:r>
            <a:r>
              <a:rPr lang="en-US" sz="2400" dirty="0" smtClean="0">
                <a:solidFill>
                  <a:srgbClr val="FFFF00"/>
                </a:solidFill>
              </a:rPr>
              <a:t>&gt;</a:t>
            </a:r>
            <a:endParaRPr lang="en-US" sz="2400" b="1" dirty="0" smtClean="0">
              <a:solidFill>
                <a:srgbClr val="FFFF00"/>
              </a:solidFill>
            </a:endParaRPr>
          </a:p>
          <a:p>
            <a:r>
              <a:rPr lang="en-US" sz="2400" dirty="0" smtClean="0"/>
              <a:t>-That </a:t>
            </a:r>
            <a:r>
              <a:rPr lang="en-US" sz="2400" dirty="0"/>
              <a:t>tells Struts to redirect the users to the view </a:t>
            </a:r>
            <a:r>
              <a:rPr lang="en-US" sz="2400" dirty="0" smtClean="0"/>
              <a:t>“</a:t>
            </a:r>
            <a:r>
              <a:rPr lang="en-US" sz="2400" dirty="0" err="1" smtClean="0">
                <a:solidFill>
                  <a:srgbClr val="FFFF00"/>
                </a:solidFill>
              </a:rPr>
              <a:t>dbError</a:t>
            </a:r>
            <a:r>
              <a:rPr lang="en-US" sz="2400" dirty="0" smtClean="0"/>
              <a:t>” </a:t>
            </a:r>
            <a:r>
              <a:rPr lang="en-US" sz="2400" dirty="0"/>
              <a:t>when an exception of type </a:t>
            </a:r>
            <a:r>
              <a:rPr lang="en-US" sz="2400" dirty="0" err="1"/>
              <a:t>java.sql</a:t>
            </a:r>
            <a:r>
              <a:rPr lang="en-US" sz="2400" dirty="0" smtClean="0"/>
              <a:t>.</a:t>
            </a:r>
          </a:p>
          <a:p>
            <a:r>
              <a:rPr lang="en-US" sz="2400" dirty="0" smtClean="0"/>
              <a:t>-</a:t>
            </a:r>
            <a:r>
              <a:rPr lang="en-US" sz="2400" dirty="0" err="1" smtClean="0">
                <a:solidFill>
                  <a:srgbClr val="FFFF00"/>
                </a:solidFill>
              </a:rPr>
              <a:t>SQLException</a:t>
            </a:r>
            <a:r>
              <a:rPr lang="en-US" sz="2400" dirty="0"/>
              <a:t> (or its sub type) is thrown inside the action class </a:t>
            </a:r>
            <a:r>
              <a:rPr lang="en-US" sz="2400" dirty="0" err="1" smtClean="0">
                <a:solidFill>
                  <a:srgbClr val="FFFF00"/>
                </a:solidFill>
              </a:rPr>
              <a:t>ConnectDBAction</a:t>
            </a:r>
            <a:r>
              <a:rPr lang="en-US" sz="2400" dirty="0" smtClean="0"/>
              <a:t>.</a:t>
            </a:r>
            <a:endParaRPr lang="en-US" sz="2400" b="1" dirty="0">
              <a:solidFill>
                <a:srgbClr val="FF00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17855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955750"/>
          </a:xfrm>
          <a:prstGeom prst="rect">
            <a:avLst/>
          </a:prstGeom>
          <a:noFill/>
        </p:spPr>
        <p:txBody>
          <a:bodyPr wrap="square" rtlCol="0">
            <a:spAutoFit/>
          </a:bodyPr>
          <a:lstStyle/>
          <a:p>
            <a:pPr marL="457200" indent="-457200">
              <a:buAutoNum type="arabicPeriod"/>
            </a:pPr>
            <a:r>
              <a:rPr lang="en-US" sz="2400" dirty="0">
                <a:solidFill>
                  <a:srgbClr val="FFFF00"/>
                </a:solidFill>
              </a:rPr>
              <a:t>Code of the error page (</a:t>
            </a:r>
            <a:r>
              <a:rPr lang="en-US" sz="2400" dirty="0" err="1">
                <a:solidFill>
                  <a:srgbClr val="FFFF00"/>
                </a:solidFill>
              </a:rPr>
              <a:t>DBError.jsp</a:t>
            </a:r>
            <a:r>
              <a:rPr lang="en-US" sz="2400" dirty="0" smtClean="0">
                <a:solidFill>
                  <a:srgbClr val="FFFF00"/>
                </a:solidFill>
              </a:rPr>
              <a:t>):</a:t>
            </a:r>
          </a:p>
          <a:p>
            <a:r>
              <a:rPr lang="en-US" sz="2100" dirty="0"/>
              <a:t>&lt;%@ page language="java" </a:t>
            </a:r>
            <a:r>
              <a:rPr lang="en-US" sz="2100" dirty="0" err="1"/>
              <a:t>contentType</a:t>
            </a:r>
            <a:r>
              <a:rPr lang="en-US" sz="2100" dirty="0"/>
              <a:t>="text/html; charset=UTF-8"</a:t>
            </a:r>
          </a:p>
          <a:p>
            <a:r>
              <a:rPr lang="en-US" sz="2100" dirty="0"/>
              <a:t>    </a:t>
            </a:r>
            <a:r>
              <a:rPr lang="en-US" sz="2100" dirty="0" err="1"/>
              <a:t>pageEncoding</a:t>
            </a:r>
            <a:r>
              <a:rPr lang="en-US" sz="2100" dirty="0"/>
              <a:t>="UTF-8"%&gt;</a:t>
            </a:r>
          </a:p>
          <a:p>
            <a:r>
              <a:rPr lang="en-US" sz="2100" dirty="0"/>
              <a:t>&lt;!DOCTYPE html PUBLIC "-//W3C//DTD HTML 4.01 Transitional//EN"</a:t>
            </a:r>
          </a:p>
          <a:p>
            <a:r>
              <a:rPr lang="en-US" sz="2100" dirty="0"/>
              <a:t>    "http://www.w3.org/TR/html4/loose.dtd"&gt;</a:t>
            </a:r>
          </a:p>
          <a:p>
            <a:r>
              <a:rPr lang="en-US" sz="2100" dirty="0"/>
              <a:t>&lt;html&gt;</a:t>
            </a:r>
          </a:p>
          <a:p>
            <a:r>
              <a:rPr lang="en-US" sz="2100" dirty="0"/>
              <a:t>&lt;head&gt;</a:t>
            </a:r>
          </a:p>
          <a:p>
            <a:r>
              <a:rPr lang="en-US" sz="2100" dirty="0"/>
              <a:t>&lt;meta http-</a:t>
            </a:r>
            <a:r>
              <a:rPr lang="en-US" sz="2100" dirty="0" err="1"/>
              <a:t>equiv</a:t>
            </a:r>
            <a:r>
              <a:rPr lang="en-US" sz="2100" dirty="0"/>
              <a:t>="Content-Type" content="text/html; charset=UTF-8"&gt;</a:t>
            </a:r>
          </a:p>
          <a:p>
            <a:r>
              <a:rPr lang="en-US" sz="2100" dirty="0"/>
              <a:t>&lt;title&gt;Database Error page&lt;/title&gt;</a:t>
            </a:r>
          </a:p>
          <a:p>
            <a:r>
              <a:rPr lang="en-US" sz="2100" dirty="0"/>
              <a:t>&lt;/head&gt;</a:t>
            </a:r>
          </a:p>
          <a:p>
            <a:r>
              <a:rPr lang="en-US" sz="2100" dirty="0"/>
              <a:t>&lt;body&gt;</a:t>
            </a:r>
          </a:p>
          <a:p>
            <a:r>
              <a:rPr lang="en-US" sz="2100" dirty="0"/>
              <a:t>    &lt;center&gt;</a:t>
            </a:r>
          </a:p>
          <a:p>
            <a:r>
              <a:rPr lang="en-US" sz="2100" dirty="0"/>
              <a:t>        &lt;h1&gt;Sorry, a database exception occurred:&lt;/h1&gt;</a:t>
            </a:r>
          </a:p>
          <a:p>
            <a:r>
              <a:rPr lang="en-US" sz="2100" dirty="0"/>
              <a:t>        &lt;h2&gt;Exception name: ${exception}&lt;/h2&gt;</a:t>
            </a:r>
          </a:p>
          <a:p>
            <a:r>
              <a:rPr lang="en-US" sz="2100" dirty="0"/>
              <a:t>    &lt;/center&gt;</a:t>
            </a:r>
          </a:p>
          <a:p>
            <a:r>
              <a:rPr lang="en-US" sz="2100" dirty="0"/>
              <a:t>&lt;/body&gt;</a:t>
            </a:r>
          </a:p>
          <a:p>
            <a:r>
              <a:rPr lang="en-US" sz="2100" dirty="0"/>
              <a:t>&lt;/html&gt;</a:t>
            </a:r>
          </a:p>
          <a:p>
            <a:endParaRPr lang="en-US" sz="2400" b="1" dirty="0">
              <a:solidFill>
                <a:srgbClr val="FFFF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91311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740307"/>
          </a:xfrm>
          <a:prstGeom prst="rect">
            <a:avLst/>
          </a:prstGeom>
          <a:noFill/>
        </p:spPr>
        <p:txBody>
          <a:bodyPr wrap="square" rtlCol="0">
            <a:spAutoFit/>
          </a:bodyPr>
          <a:lstStyle/>
          <a:p>
            <a:pPr marL="457200" indent="-457200">
              <a:buAutoNum type="arabicPeriod"/>
            </a:pPr>
            <a:r>
              <a:rPr lang="en-US" sz="2400" dirty="0" smtClean="0">
                <a:solidFill>
                  <a:srgbClr val="FFFF00"/>
                </a:solidFill>
              </a:rPr>
              <a:t>Error Messages:</a:t>
            </a:r>
          </a:p>
          <a:p>
            <a:pPr marL="457200" indent="-457200">
              <a:buAutoNum type="arabicPeriod"/>
            </a:pPr>
            <a:endParaRPr lang="en-US" sz="2400" dirty="0">
              <a:solidFill>
                <a:srgbClr val="FFFF00"/>
              </a:solidFill>
            </a:endParaRPr>
          </a:p>
          <a:p>
            <a:pPr marL="457200" indent="-457200">
              <a:buAutoNum type="arabicPeriod"/>
            </a:pPr>
            <a:endParaRPr lang="en-US" sz="2400" dirty="0" smtClean="0">
              <a:solidFill>
                <a:srgbClr val="FFFF00"/>
              </a:solidFill>
            </a:endParaRPr>
          </a:p>
          <a:p>
            <a:pPr marL="457200" indent="-457200">
              <a:buAutoNum type="arabicPeriod"/>
            </a:pPr>
            <a:endParaRPr lang="en-US" sz="2400" dirty="0">
              <a:solidFill>
                <a:srgbClr val="FFFF00"/>
              </a:solidFill>
            </a:endParaRPr>
          </a:p>
          <a:p>
            <a:pPr marL="457200" indent="-457200">
              <a:buAutoNum type="arabicPeriod"/>
            </a:pPr>
            <a:endParaRPr lang="en-US" sz="2400" dirty="0" smtClean="0">
              <a:solidFill>
                <a:srgbClr val="FFFF00"/>
              </a:solidFill>
            </a:endParaRPr>
          </a:p>
          <a:p>
            <a:pPr marL="457200" indent="-457200">
              <a:buAutoNum type="arabicPeriod"/>
            </a:pPr>
            <a:endParaRPr lang="en-US" sz="2400" dirty="0">
              <a:solidFill>
                <a:srgbClr val="FFFF00"/>
              </a:solidFill>
            </a:endParaRPr>
          </a:p>
          <a:p>
            <a:pPr marL="457200" indent="-457200">
              <a:buAutoNum type="arabicPeriod"/>
            </a:pPr>
            <a:endParaRPr lang="en-US" sz="2400" dirty="0" smtClean="0">
              <a:solidFill>
                <a:srgbClr val="FFFF00"/>
              </a:solidFill>
            </a:endParaRPr>
          </a:p>
          <a:p>
            <a:pPr marL="457200" indent="-457200">
              <a:buAutoNum type="arabicPeriod"/>
            </a:pPr>
            <a:endParaRPr lang="en-US" sz="2400" dirty="0">
              <a:solidFill>
                <a:srgbClr val="FFFF00"/>
              </a:solidFill>
            </a:endParaRPr>
          </a:p>
          <a:p>
            <a:pPr marL="457200" indent="-457200">
              <a:buAutoNum type="arabicPeriod"/>
            </a:pPr>
            <a:endParaRPr lang="en-US" sz="2400" dirty="0" smtClean="0">
              <a:solidFill>
                <a:srgbClr val="FFFF00"/>
              </a:solidFill>
            </a:endParaRPr>
          </a:p>
          <a:p>
            <a:pPr marL="457200" indent="-457200">
              <a:buAutoNum type="arabicPeriod"/>
            </a:pPr>
            <a:endParaRPr lang="en-US" sz="2400" dirty="0">
              <a:solidFill>
                <a:srgbClr val="FFFF00"/>
              </a:solidFill>
            </a:endParaRPr>
          </a:p>
          <a:p>
            <a:pPr marL="457200" indent="-457200">
              <a:buAutoNum type="arabicPeriod"/>
            </a:pPr>
            <a:endParaRPr lang="en-US" sz="2400" dirty="0" smtClean="0">
              <a:solidFill>
                <a:srgbClr val="FFFF00"/>
              </a:solidFill>
            </a:endParaRPr>
          </a:p>
          <a:p>
            <a:pPr marL="457200" indent="-457200">
              <a:buAutoNum type="arabicPeriod"/>
            </a:pPr>
            <a:endParaRPr lang="en-US" sz="2400" dirty="0">
              <a:solidFill>
                <a:srgbClr val="FFFF00"/>
              </a:solidFill>
            </a:endParaRPr>
          </a:p>
          <a:p>
            <a:pPr marL="457200" indent="-457200">
              <a:buAutoNum type="arabicPeriod"/>
            </a:pPr>
            <a:endParaRPr lang="en-US" sz="2400" dirty="0" smtClean="0">
              <a:solidFill>
                <a:srgbClr val="FFFF00"/>
              </a:solidFill>
            </a:endParaRPr>
          </a:p>
          <a:p>
            <a:pPr marL="457200" indent="-457200">
              <a:buAutoNum type="arabicPeriod"/>
            </a:pPr>
            <a:endParaRPr lang="en-US" sz="2400" dirty="0">
              <a:solidFill>
                <a:srgbClr val="FFFF00"/>
              </a:solidFill>
            </a:endParaRPr>
          </a:p>
          <a:p>
            <a:pPr marL="457200" indent="-457200">
              <a:buAutoNum type="arabicPeriod"/>
            </a:pPr>
            <a:endParaRPr lang="en-US" sz="2400" dirty="0" smtClean="0">
              <a:solidFill>
                <a:srgbClr val="FFFF00"/>
              </a:solidFill>
            </a:endParaRPr>
          </a:p>
          <a:p>
            <a:r>
              <a:rPr lang="en-US" sz="2300" b="1" dirty="0" smtClean="0">
                <a:solidFill>
                  <a:srgbClr val="FFFF00"/>
                </a:solidFill>
              </a:rPr>
              <a:t>NOTE</a:t>
            </a:r>
            <a:r>
              <a:rPr lang="en-US" sz="2300" b="1" dirty="0">
                <a:solidFill>
                  <a:srgbClr val="FFFF00"/>
                </a:solidFill>
              </a:rPr>
              <a:t>:</a:t>
            </a:r>
            <a:r>
              <a:rPr lang="en-US" sz="2300" dirty="0">
                <a:solidFill>
                  <a:srgbClr val="FFFF00"/>
                </a:solidFill>
              </a:rPr>
              <a:t> If a same exception mapping is declared both globally and per action, then the action-specific exception mapping will take precedence</a:t>
            </a:r>
            <a:r>
              <a:rPr lang="en-US" sz="2300" dirty="0" smtClean="0">
                <a:solidFill>
                  <a:srgbClr val="FFFF00"/>
                </a:solidFill>
              </a:rPr>
              <a:t>.</a:t>
            </a:r>
            <a:endParaRPr lang="en-US" sz="2300" b="1" dirty="0">
              <a:solidFill>
                <a:srgbClr val="FFFF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620688"/>
            <a:ext cx="7744374" cy="230425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23" y="3140968"/>
            <a:ext cx="7773633" cy="2448272"/>
          </a:xfrm>
          <a:prstGeom prst="rect">
            <a:avLst/>
          </a:prstGeom>
        </p:spPr>
      </p:pic>
    </p:spTree>
    <p:extLst>
      <p:ext uri="{BB962C8B-B14F-4D97-AF65-F5344CB8AC3E}">
        <p14:creationId xmlns:p14="http://schemas.microsoft.com/office/powerpoint/2010/main" val="20479924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1508105"/>
          </a:xfrm>
          <a:prstGeom prst="rect">
            <a:avLst/>
          </a:prstGeom>
          <a:noFill/>
        </p:spPr>
        <p:txBody>
          <a:bodyPr wrap="square" rtlCol="0">
            <a:spAutoFit/>
          </a:bodyPr>
          <a:lstStyle/>
          <a:p>
            <a:r>
              <a:rPr lang="en-US" sz="2400" dirty="0">
                <a:solidFill>
                  <a:srgbClr val="FFFF00"/>
                </a:solidFill>
              </a:rPr>
              <a:t>Different Annotations are present in Struts2, </a:t>
            </a:r>
            <a:r>
              <a:rPr lang="en-US" sz="2400" dirty="0" smtClean="0">
                <a:solidFill>
                  <a:srgbClr val="FFFF00"/>
                </a:solidFill>
              </a:rPr>
              <a:t>shown below:</a:t>
            </a:r>
          </a:p>
          <a:p>
            <a:endParaRPr lang="en-US" sz="2400" b="1" dirty="0" smtClean="0">
              <a:solidFill>
                <a:srgbClr val="FFFF00"/>
              </a:solidFill>
            </a:endParaRPr>
          </a:p>
          <a:p>
            <a:endParaRPr lang="en-US" sz="2400" b="1" dirty="0">
              <a:solidFill>
                <a:srgbClr val="FF00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93788189"/>
              </p:ext>
            </p:extLst>
          </p:nvPr>
        </p:nvGraphicFramePr>
        <p:xfrm>
          <a:off x="323527" y="624088"/>
          <a:ext cx="8640960" cy="5835321"/>
        </p:xfrm>
        <a:graphic>
          <a:graphicData uri="http://schemas.openxmlformats.org/drawingml/2006/table">
            <a:tbl>
              <a:tblPr firstRow="1" firstCol="1" bandRow="1">
                <a:tableStyleId>{5C22544A-7EE6-4342-B048-85BDC9FD1C3A}</a:tableStyleId>
              </a:tblPr>
              <a:tblGrid>
                <a:gridCol w="2520281"/>
                <a:gridCol w="6120679"/>
              </a:tblGrid>
              <a:tr h="290624">
                <a:tc>
                  <a:txBody>
                    <a:bodyPr/>
                    <a:lstStyle/>
                    <a:p>
                      <a:pPr marL="0" marR="0" algn="ctr">
                        <a:lnSpc>
                          <a:spcPct val="107000"/>
                        </a:lnSpc>
                        <a:spcBef>
                          <a:spcPts val="0"/>
                        </a:spcBef>
                        <a:spcAft>
                          <a:spcPts val="0"/>
                        </a:spcAft>
                      </a:pPr>
                      <a:r>
                        <a:rPr lang="en-US" sz="1500" dirty="0">
                          <a:effectLst/>
                        </a:rPr>
                        <a:t>Annotations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c>
                  <a:txBody>
                    <a:bodyPr/>
                    <a:lstStyle/>
                    <a:p>
                      <a:pPr marL="0" marR="0" algn="ctr">
                        <a:lnSpc>
                          <a:spcPct val="107000"/>
                        </a:lnSpc>
                        <a:spcBef>
                          <a:spcPts val="0"/>
                        </a:spcBef>
                        <a:spcAft>
                          <a:spcPts val="0"/>
                        </a:spcAft>
                      </a:pPr>
                      <a:r>
                        <a:rPr lang="en-US" sz="1500" dirty="0">
                          <a:effectLst/>
                        </a:rPr>
                        <a:t>Description </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627510">
                <a:tc>
                  <a:txBody>
                    <a:bodyPr/>
                    <a:lstStyle/>
                    <a:p>
                      <a:pPr marL="0" marR="0">
                        <a:lnSpc>
                          <a:spcPct val="107000"/>
                        </a:lnSpc>
                        <a:spcBef>
                          <a:spcPts val="0"/>
                        </a:spcBef>
                        <a:spcAft>
                          <a:spcPts val="0"/>
                        </a:spcAft>
                      </a:pPr>
                      <a:r>
                        <a:rPr lang="en-US" sz="1500" b="1" dirty="0">
                          <a:solidFill>
                            <a:srgbClr val="FFFF00"/>
                          </a:solidFill>
                          <a:effectLst/>
                        </a:rPr>
                        <a:t>@Result</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a:effectLst/>
                        </a:rPr>
                        <a:t>Single results is given using the result annotation. It provides the output in the action class.</a:t>
                      </a:r>
                      <a:endParaRPr lang="en-US" sz="1500" b="1">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627510">
                <a:tc>
                  <a:txBody>
                    <a:bodyPr/>
                    <a:lstStyle/>
                    <a:p>
                      <a:pPr marL="0" marR="0">
                        <a:lnSpc>
                          <a:spcPct val="107000"/>
                        </a:lnSpc>
                        <a:spcBef>
                          <a:spcPts val="0"/>
                        </a:spcBef>
                        <a:spcAft>
                          <a:spcPts val="0"/>
                        </a:spcAft>
                      </a:pPr>
                      <a:r>
                        <a:rPr lang="en-US" sz="1500" b="1" dirty="0">
                          <a:solidFill>
                            <a:srgbClr val="FFFF00"/>
                          </a:solidFill>
                          <a:effectLst/>
                        </a:rPr>
                        <a:t>@Action</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Defines the URL for the action class, and the class identification is made by action annotation.</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799481">
                <a:tc>
                  <a:txBody>
                    <a:bodyPr/>
                    <a:lstStyle/>
                    <a:p>
                      <a:pPr marL="0" marR="0">
                        <a:lnSpc>
                          <a:spcPct val="107000"/>
                        </a:lnSpc>
                        <a:spcBef>
                          <a:spcPts val="0"/>
                        </a:spcBef>
                        <a:spcAft>
                          <a:spcPts val="0"/>
                        </a:spcAft>
                      </a:pPr>
                      <a:r>
                        <a:rPr lang="en-US" sz="1500" b="1" dirty="0">
                          <a:solidFill>
                            <a:srgbClr val="FFFF00"/>
                          </a:solidFill>
                          <a:effectLst/>
                        </a:rPr>
                        <a:t>@Namespace</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The part of the action URL between the context path and the action name, as indicated by namespace annotation, should be specified.</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469648">
                <a:tc>
                  <a:txBody>
                    <a:bodyPr/>
                    <a:lstStyle/>
                    <a:p>
                      <a:pPr marL="0" marR="0">
                        <a:lnSpc>
                          <a:spcPct val="107000"/>
                        </a:lnSpc>
                        <a:spcBef>
                          <a:spcPts val="0"/>
                        </a:spcBef>
                        <a:spcAft>
                          <a:spcPts val="0"/>
                        </a:spcAft>
                      </a:pPr>
                      <a:r>
                        <a:rPr lang="en-US" sz="1500" b="1" dirty="0">
                          <a:solidFill>
                            <a:srgbClr val="FFFF00"/>
                          </a:solidFill>
                          <a:effectLst/>
                        </a:rPr>
                        <a:t>@</a:t>
                      </a:r>
                      <a:r>
                        <a:rPr lang="en-US" sz="1500" b="1" dirty="0" err="1">
                          <a:solidFill>
                            <a:srgbClr val="FFFF00"/>
                          </a:solidFill>
                          <a:effectLst/>
                        </a:rPr>
                        <a:t>RequiredFieldValidator</a:t>
                      </a:r>
                      <a:endParaRPr lang="en-US" sz="1500" b="1" dirty="0">
                        <a:solidFill>
                          <a:srgbClr val="FFFF00"/>
                        </a:solidFill>
                        <a:effectLst/>
                      </a:endParaRPr>
                    </a:p>
                    <a:p>
                      <a:pPr marL="0" marR="0">
                        <a:lnSpc>
                          <a:spcPct val="107000"/>
                        </a:lnSpc>
                        <a:spcBef>
                          <a:spcPts val="0"/>
                        </a:spcBef>
                        <a:spcAft>
                          <a:spcPts val="0"/>
                        </a:spcAft>
                      </a:pPr>
                      <a:r>
                        <a:rPr lang="en-US" sz="1500" b="1" dirty="0">
                          <a:solidFill>
                            <a:srgbClr val="FFFF00"/>
                          </a:solidFill>
                          <a:effectLst/>
                        </a:rPr>
                        <a:t> </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It checks that the field is not null. It is applied at the method </a:t>
                      </a:r>
                      <a:r>
                        <a:rPr lang="en-US" sz="1500" b="1" dirty="0" err="1">
                          <a:effectLst/>
                        </a:rPr>
                        <a:t>level.are</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455538">
                <a:tc>
                  <a:txBody>
                    <a:bodyPr/>
                    <a:lstStyle/>
                    <a:p>
                      <a:pPr marL="0" marR="0">
                        <a:lnSpc>
                          <a:spcPct val="107000"/>
                        </a:lnSpc>
                        <a:spcBef>
                          <a:spcPts val="0"/>
                        </a:spcBef>
                        <a:spcAft>
                          <a:spcPts val="0"/>
                        </a:spcAft>
                      </a:pPr>
                      <a:r>
                        <a:rPr lang="en-US" sz="1500" b="1" dirty="0">
                          <a:solidFill>
                            <a:srgbClr val="FFFF00"/>
                          </a:solidFill>
                          <a:effectLst/>
                        </a:rPr>
                        <a:t>@</a:t>
                      </a:r>
                      <a:r>
                        <a:rPr lang="en-US" sz="1500" b="1" dirty="0" err="1">
                          <a:solidFill>
                            <a:srgbClr val="FFFF00"/>
                          </a:solidFill>
                          <a:effectLst/>
                        </a:rPr>
                        <a:t>BeforeResult</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It is used to call the method before the result is called.</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469648">
                <a:tc>
                  <a:txBody>
                    <a:bodyPr/>
                    <a:lstStyle/>
                    <a:p>
                      <a:pPr marL="0" marR="0">
                        <a:lnSpc>
                          <a:spcPct val="107000"/>
                        </a:lnSpc>
                        <a:spcBef>
                          <a:spcPts val="0"/>
                        </a:spcBef>
                        <a:spcAft>
                          <a:spcPts val="0"/>
                        </a:spcAft>
                      </a:pPr>
                      <a:r>
                        <a:rPr lang="en-US" sz="1500" b="1" dirty="0">
                          <a:solidFill>
                            <a:srgbClr val="FFFF00"/>
                          </a:solidFill>
                          <a:effectLst/>
                        </a:rPr>
                        <a:t>@After</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It calls the action method after the primary method and when the outcome is executed.</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290624">
                <a:tc>
                  <a:txBody>
                    <a:bodyPr/>
                    <a:lstStyle/>
                    <a:p>
                      <a:pPr marL="0" marR="0">
                        <a:lnSpc>
                          <a:spcPct val="107000"/>
                        </a:lnSpc>
                        <a:spcBef>
                          <a:spcPts val="0"/>
                        </a:spcBef>
                        <a:spcAft>
                          <a:spcPts val="0"/>
                        </a:spcAft>
                      </a:pPr>
                      <a:r>
                        <a:rPr lang="en-US" sz="1500" b="1" dirty="0">
                          <a:solidFill>
                            <a:srgbClr val="FFFF00"/>
                          </a:solidFill>
                          <a:effectLst/>
                        </a:rPr>
                        <a:t>@Results</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It defines the set of results.</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455538">
                <a:tc>
                  <a:txBody>
                    <a:bodyPr/>
                    <a:lstStyle/>
                    <a:p>
                      <a:pPr marL="0" marR="0">
                        <a:lnSpc>
                          <a:spcPct val="107000"/>
                        </a:lnSpc>
                        <a:spcBef>
                          <a:spcPts val="0"/>
                        </a:spcBef>
                        <a:spcAft>
                          <a:spcPts val="0"/>
                        </a:spcAft>
                      </a:pPr>
                      <a:r>
                        <a:rPr lang="en-US" sz="1500" b="1" dirty="0">
                          <a:solidFill>
                            <a:srgbClr val="FFFF00"/>
                          </a:solidFill>
                          <a:effectLst/>
                        </a:rPr>
                        <a:t>@</a:t>
                      </a:r>
                      <a:r>
                        <a:rPr lang="en-US" sz="1500" b="1" dirty="0" err="1">
                          <a:solidFill>
                            <a:srgbClr val="FFFF00"/>
                          </a:solidFill>
                          <a:effectLst/>
                        </a:rPr>
                        <a:t>EmailValidator</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This annotation checks for the email address's validity and contains an empty string.</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455538">
                <a:tc>
                  <a:txBody>
                    <a:bodyPr/>
                    <a:lstStyle/>
                    <a:p>
                      <a:pPr marL="0" marR="0">
                        <a:lnSpc>
                          <a:spcPct val="107000"/>
                        </a:lnSpc>
                        <a:spcBef>
                          <a:spcPts val="0"/>
                        </a:spcBef>
                        <a:spcAft>
                          <a:spcPts val="0"/>
                        </a:spcAft>
                      </a:pPr>
                      <a:r>
                        <a:rPr lang="en-US" sz="1500" b="1" dirty="0">
                          <a:solidFill>
                            <a:srgbClr val="FFFF00"/>
                          </a:solidFill>
                          <a:effectLst/>
                        </a:rPr>
                        <a:t>@</a:t>
                      </a:r>
                      <a:r>
                        <a:rPr lang="en-US" sz="1500" b="1" dirty="0" err="1">
                          <a:solidFill>
                            <a:srgbClr val="FFFF00"/>
                          </a:solidFill>
                          <a:effectLst/>
                        </a:rPr>
                        <a:t>RequiredStringValidator</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It checks that the string is not null and has a length &gt; 0.</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455538">
                <a:tc>
                  <a:txBody>
                    <a:bodyPr/>
                    <a:lstStyle/>
                    <a:p>
                      <a:pPr marL="0" marR="0">
                        <a:lnSpc>
                          <a:spcPct val="107000"/>
                        </a:lnSpc>
                        <a:spcBef>
                          <a:spcPts val="0"/>
                        </a:spcBef>
                        <a:spcAft>
                          <a:spcPts val="0"/>
                        </a:spcAft>
                      </a:pPr>
                      <a:r>
                        <a:rPr lang="en-US" sz="1500" b="1" dirty="0">
                          <a:solidFill>
                            <a:srgbClr val="FFFF00"/>
                          </a:solidFill>
                          <a:effectLst/>
                        </a:rPr>
                        <a:t>@</a:t>
                      </a:r>
                      <a:r>
                        <a:rPr lang="en-US" sz="1500" b="1" dirty="0" err="1">
                          <a:solidFill>
                            <a:srgbClr val="FFFF00"/>
                          </a:solidFill>
                          <a:effectLst/>
                        </a:rPr>
                        <a:t>TypeConversion</a:t>
                      </a:r>
                      <a:endParaRPr lang="en-US" sz="15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solidFill>
                      <a:schemeClr val="bg1">
                        <a:lumMod val="50000"/>
                        <a:lumOff val="50000"/>
                      </a:schemeClr>
                    </a:solidFill>
                  </a:tcPr>
                </a:tc>
                <a:tc>
                  <a:txBody>
                    <a:bodyPr/>
                    <a:lstStyle/>
                    <a:p>
                      <a:pPr marL="0" marR="0">
                        <a:lnSpc>
                          <a:spcPct val="107000"/>
                        </a:lnSpc>
                        <a:spcBef>
                          <a:spcPts val="0"/>
                        </a:spcBef>
                        <a:spcAft>
                          <a:spcPts val="0"/>
                        </a:spcAft>
                      </a:pPr>
                      <a:r>
                        <a:rPr lang="en-US" sz="1500" b="1" dirty="0">
                          <a:effectLst/>
                        </a:rPr>
                        <a:t>It is applicable at the property and method levels.</a:t>
                      </a:r>
                      <a:endParaRPr lang="en-US" sz="15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bl>
          </a:graphicData>
        </a:graphic>
      </p:graphicFrame>
    </p:spTree>
    <p:extLst>
      <p:ext uri="{BB962C8B-B14F-4D97-AF65-F5344CB8AC3E}">
        <p14:creationId xmlns:p14="http://schemas.microsoft.com/office/powerpoint/2010/main" val="19146760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1138773"/>
          </a:xfrm>
          <a:prstGeom prst="rect">
            <a:avLst/>
          </a:prstGeom>
          <a:noFill/>
        </p:spPr>
        <p:txBody>
          <a:bodyPr wrap="square" rtlCol="0">
            <a:spAutoFit/>
          </a:bodyPr>
          <a:lstStyle/>
          <a:p>
            <a:pPr marL="457200" indent="-457200">
              <a:buAutoNum type="arabicPeriod"/>
            </a:pPr>
            <a:endParaRPr lang="en-US" sz="2400" b="1" dirty="0" smtClean="0">
              <a:solidFill>
                <a:srgbClr val="FF0000"/>
              </a:solidFill>
            </a:endParaRPr>
          </a:p>
          <a:p>
            <a:endParaRPr lang="en-US" sz="2400" b="1" dirty="0">
              <a:solidFill>
                <a:srgbClr val="FF00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40007905"/>
              </p:ext>
            </p:extLst>
          </p:nvPr>
        </p:nvGraphicFramePr>
        <p:xfrm>
          <a:off x="539549" y="1286176"/>
          <a:ext cx="8280922" cy="4631419"/>
        </p:xfrm>
        <a:graphic>
          <a:graphicData uri="http://schemas.openxmlformats.org/drawingml/2006/table">
            <a:tbl>
              <a:tblPr firstRow="1" firstCol="1" bandRow="1">
                <a:tableStyleId>{5C22544A-7EE6-4342-B048-85BDC9FD1C3A}</a:tableStyleId>
              </a:tblPr>
              <a:tblGrid>
                <a:gridCol w="4140461"/>
                <a:gridCol w="4140461"/>
              </a:tblGrid>
              <a:tr h="558648">
                <a:tc>
                  <a:txBody>
                    <a:bodyPr/>
                    <a:lstStyle/>
                    <a:p>
                      <a:pPr marL="0" marR="0" algn="ctr">
                        <a:lnSpc>
                          <a:spcPct val="107000"/>
                        </a:lnSpc>
                        <a:spcBef>
                          <a:spcPts val="0"/>
                        </a:spcBef>
                        <a:spcAft>
                          <a:spcPts val="0"/>
                        </a:spcAft>
                      </a:pPr>
                      <a:r>
                        <a:rPr lang="en-US" sz="1800" b="1" dirty="0">
                          <a:effectLst/>
                        </a:rPr>
                        <a:t>Annotations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c>
                  <a:txBody>
                    <a:bodyPr/>
                    <a:lstStyle/>
                    <a:p>
                      <a:pPr marL="0" marR="0" algn="ctr">
                        <a:lnSpc>
                          <a:spcPct val="107000"/>
                        </a:lnSpc>
                        <a:spcBef>
                          <a:spcPts val="0"/>
                        </a:spcBef>
                        <a:spcAft>
                          <a:spcPts val="0"/>
                        </a:spcAft>
                      </a:pPr>
                      <a:r>
                        <a:rPr lang="en-US" sz="1800" b="1" dirty="0">
                          <a:effectLst/>
                        </a:rPr>
                        <a:t>Description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39" marR="45739" marT="45739" marB="45739"/>
                </a:tc>
              </a:tr>
              <a:tr h="629499">
                <a:tc>
                  <a:txBody>
                    <a:bodyPr/>
                    <a:lstStyle/>
                    <a:p>
                      <a:pPr marL="0" marR="0">
                        <a:lnSpc>
                          <a:spcPct val="107000"/>
                        </a:lnSpc>
                        <a:spcBef>
                          <a:spcPts val="0"/>
                        </a:spcBef>
                        <a:spcAft>
                          <a:spcPts val="0"/>
                        </a:spcAft>
                      </a:pPr>
                      <a:r>
                        <a:rPr lang="en-US" sz="1800" b="1" dirty="0">
                          <a:solidFill>
                            <a:srgbClr val="FFFF00"/>
                          </a:solidFill>
                          <a:effectLst/>
                        </a:rPr>
                        <a:t>@</a:t>
                      </a:r>
                      <a:r>
                        <a:rPr lang="en-US" sz="1800" b="1" dirty="0" err="1">
                          <a:solidFill>
                            <a:srgbClr val="FFFF00"/>
                          </a:solidFill>
                          <a:effectLst/>
                        </a:rPr>
                        <a:t>ConversionErrorFieldValidator</a:t>
                      </a:r>
                      <a:r>
                        <a:rPr lang="en-US" sz="1800" b="1" dirty="0">
                          <a:solidFill>
                            <a:srgbClr val="FFFF00"/>
                          </a:solidFill>
                          <a:effectLst/>
                        </a:rPr>
                        <a:t> Annotation</a:t>
                      </a:r>
                    </a:p>
                    <a:p>
                      <a:pPr marL="0" marR="0">
                        <a:lnSpc>
                          <a:spcPct val="107000"/>
                        </a:lnSpc>
                        <a:spcBef>
                          <a:spcPts val="0"/>
                        </a:spcBef>
                        <a:spcAft>
                          <a:spcPts val="0"/>
                        </a:spcAft>
                      </a:pPr>
                      <a:r>
                        <a:rPr lang="en-US" sz="1800" b="1" dirty="0">
                          <a:solidFill>
                            <a:srgbClr val="FFFF00"/>
                          </a:solidFill>
                          <a:effectLst/>
                        </a:rPr>
                        <a:t> </a:t>
                      </a:r>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chemeClr val="bg1">
                        <a:lumMod val="50000"/>
                        <a:lumOff val="50000"/>
                      </a:schemeClr>
                    </a:solidFill>
                  </a:tcPr>
                </a:tc>
                <a:tc>
                  <a:txBody>
                    <a:bodyPr/>
                    <a:lstStyle/>
                    <a:p>
                      <a:pPr marL="0" marR="0">
                        <a:lnSpc>
                          <a:spcPct val="107000"/>
                        </a:lnSpc>
                        <a:spcBef>
                          <a:spcPts val="0"/>
                        </a:spcBef>
                        <a:spcAft>
                          <a:spcPts val="0"/>
                        </a:spcAft>
                      </a:pPr>
                      <a:r>
                        <a:rPr lang="en-US" sz="1800" b="1" dirty="0">
                          <a:effectLst/>
                        </a:rPr>
                        <a:t>This annotation checks for validation in a field and conversion mistakes and fix them.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r>
              <a:tr h="1021760">
                <a:tc>
                  <a:txBody>
                    <a:bodyPr/>
                    <a:lstStyle/>
                    <a:p>
                      <a:pPr marL="0" marR="0">
                        <a:lnSpc>
                          <a:spcPct val="107000"/>
                        </a:lnSpc>
                        <a:spcBef>
                          <a:spcPts val="0"/>
                        </a:spcBef>
                        <a:spcAft>
                          <a:spcPts val="0"/>
                        </a:spcAft>
                      </a:pPr>
                      <a:r>
                        <a:rPr lang="en-US" sz="1800" b="1" dirty="0">
                          <a:solidFill>
                            <a:srgbClr val="FFFF00"/>
                          </a:solidFill>
                          <a:effectLst/>
                        </a:rPr>
                        <a:t>@</a:t>
                      </a:r>
                      <a:r>
                        <a:rPr lang="en-US" sz="1800" b="1" dirty="0" err="1">
                          <a:solidFill>
                            <a:srgbClr val="FFFF00"/>
                          </a:solidFill>
                          <a:effectLst/>
                        </a:rPr>
                        <a:t>KeyProperty</a:t>
                      </a:r>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chemeClr val="bg1">
                        <a:lumMod val="50000"/>
                        <a:lumOff val="50000"/>
                      </a:schemeClr>
                    </a:solidFill>
                  </a:tcPr>
                </a:tc>
                <a:tc>
                  <a:txBody>
                    <a:bodyPr/>
                    <a:lstStyle/>
                    <a:p>
                      <a:pPr marL="0" marR="0">
                        <a:lnSpc>
                          <a:spcPct val="107000"/>
                        </a:lnSpc>
                        <a:spcBef>
                          <a:spcPts val="0"/>
                        </a:spcBef>
                        <a:spcAft>
                          <a:spcPts val="0"/>
                        </a:spcAft>
                      </a:pPr>
                      <a:r>
                        <a:rPr lang="en-US" sz="1800" b="1" dirty="0">
                          <a:effectLst/>
                        </a:rPr>
                        <a:t>Sets the key property for type conversion.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r>
              <a:tr h="1021760">
                <a:tc>
                  <a:txBody>
                    <a:bodyPr/>
                    <a:lstStyle/>
                    <a:p>
                      <a:pPr marL="0" marR="0">
                        <a:lnSpc>
                          <a:spcPct val="107000"/>
                        </a:lnSpc>
                        <a:spcBef>
                          <a:spcPts val="0"/>
                        </a:spcBef>
                        <a:spcAft>
                          <a:spcPts val="0"/>
                        </a:spcAft>
                      </a:pPr>
                      <a:r>
                        <a:rPr lang="en-US" sz="1800" b="1" dirty="0">
                          <a:solidFill>
                            <a:srgbClr val="FFFF00"/>
                          </a:solidFill>
                          <a:effectLst/>
                        </a:rPr>
                        <a:t>@</a:t>
                      </a:r>
                      <a:r>
                        <a:rPr lang="en-US" sz="1800" b="1" dirty="0" err="1">
                          <a:solidFill>
                            <a:srgbClr val="FFFF00"/>
                          </a:solidFill>
                          <a:effectLst/>
                        </a:rPr>
                        <a:t>BeforeResult</a:t>
                      </a:r>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chemeClr val="bg1">
                        <a:lumMod val="50000"/>
                        <a:lumOff val="50000"/>
                      </a:schemeClr>
                    </a:solidFill>
                  </a:tcPr>
                </a:tc>
                <a:tc>
                  <a:txBody>
                    <a:bodyPr/>
                    <a:lstStyle/>
                    <a:p>
                      <a:pPr marL="0" marR="0">
                        <a:lnSpc>
                          <a:spcPct val="107000"/>
                        </a:lnSpc>
                        <a:spcBef>
                          <a:spcPts val="0"/>
                        </a:spcBef>
                        <a:spcAft>
                          <a:spcPts val="0"/>
                        </a:spcAft>
                      </a:pPr>
                      <a:r>
                        <a:rPr lang="en-US" sz="1800" b="1" dirty="0">
                          <a:effectLst/>
                        </a:rPr>
                        <a:t>This makes the action class execute the method before the result is out.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r>
              <a:tr h="1021760">
                <a:tc>
                  <a:txBody>
                    <a:bodyPr/>
                    <a:lstStyle/>
                    <a:p>
                      <a:pPr marL="0" marR="0">
                        <a:lnSpc>
                          <a:spcPct val="107000"/>
                        </a:lnSpc>
                        <a:spcBef>
                          <a:spcPts val="0"/>
                        </a:spcBef>
                        <a:spcAft>
                          <a:spcPts val="0"/>
                        </a:spcAft>
                      </a:pPr>
                      <a:r>
                        <a:rPr lang="en-US" sz="1800" b="1" dirty="0">
                          <a:solidFill>
                            <a:srgbClr val="FFFF00"/>
                          </a:solidFill>
                          <a:effectLst/>
                        </a:rPr>
                        <a:t>@</a:t>
                      </a:r>
                      <a:r>
                        <a:rPr lang="en-US" sz="1800" b="1" dirty="0" err="1">
                          <a:solidFill>
                            <a:srgbClr val="FFFF00"/>
                          </a:solidFill>
                          <a:effectLst/>
                        </a:rPr>
                        <a:t>DateRangeFieldValidator</a:t>
                      </a:r>
                      <a:r>
                        <a:rPr lang="en-US" sz="1800" b="1" dirty="0">
                          <a:solidFill>
                            <a:srgbClr val="FFFF00"/>
                          </a:solidFill>
                          <a:effectLst/>
                        </a:rPr>
                        <a:t> </a:t>
                      </a:r>
                    </a:p>
                    <a:p>
                      <a:pPr marL="0" marR="0">
                        <a:lnSpc>
                          <a:spcPct val="107000"/>
                        </a:lnSpc>
                        <a:spcBef>
                          <a:spcPts val="0"/>
                        </a:spcBef>
                        <a:spcAft>
                          <a:spcPts val="0"/>
                        </a:spcAft>
                      </a:pPr>
                      <a:r>
                        <a:rPr lang="en-US" sz="1800" b="1" dirty="0">
                          <a:solidFill>
                            <a:srgbClr val="FFFF00"/>
                          </a:solidFill>
                          <a:effectLst/>
                        </a:rPr>
                        <a:t> </a:t>
                      </a:r>
                      <a:endParaRPr lang="en-US"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solidFill>
                      <a:schemeClr val="bg1">
                        <a:lumMod val="50000"/>
                        <a:lumOff val="50000"/>
                      </a:schemeClr>
                    </a:solidFill>
                  </a:tcPr>
                </a:tc>
                <a:tc>
                  <a:txBody>
                    <a:bodyPr/>
                    <a:lstStyle/>
                    <a:p>
                      <a:pPr marL="0" marR="0">
                        <a:lnSpc>
                          <a:spcPct val="107000"/>
                        </a:lnSpc>
                        <a:spcBef>
                          <a:spcPts val="0"/>
                        </a:spcBef>
                        <a:spcAft>
                          <a:spcPts val="0"/>
                        </a:spcAft>
                      </a:pPr>
                      <a:r>
                        <a:rPr lang="en-US" sz="1800" b="1" dirty="0">
                          <a:effectLst/>
                        </a:rPr>
                        <a:t>It checks whether the date field is in the range or not.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tc>
              </a:tr>
            </a:tbl>
          </a:graphicData>
        </a:graphic>
      </p:graphicFrame>
    </p:spTree>
    <p:extLst>
      <p:ext uri="{BB962C8B-B14F-4D97-AF65-F5344CB8AC3E}">
        <p14:creationId xmlns:p14="http://schemas.microsoft.com/office/powerpoint/2010/main" val="24244304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5940088"/>
          </a:xfrm>
          <a:prstGeom prst="rect">
            <a:avLst/>
          </a:prstGeom>
          <a:noFill/>
        </p:spPr>
        <p:txBody>
          <a:bodyPr wrap="square" rtlCol="0">
            <a:spAutoFit/>
          </a:bodyPr>
          <a:lstStyle/>
          <a:p>
            <a:pPr marL="457200" indent="-457200">
              <a:buAutoNum type="arabicPeriod"/>
            </a:pPr>
            <a:r>
              <a:rPr lang="en-US" sz="2400" dirty="0">
                <a:solidFill>
                  <a:srgbClr val="FFFF00"/>
                </a:solidFill>
              </a:rPr>
              <a:t>Some of the popularly used annotations are shown in the code below</a:t>
            </a:r>
            <a:r>
              <a:rPr lang="en-US" sz="2400" dirty="0" smtClean="0">
                <a:solidFill>
                  <a:srgbClr val="FFFF00"/>
                </a:solidFill>
              </a:rPr>
              <a:t>.</a:t>
            </a:r>
          </a:p>
          <a:p>
            <a:r>
              <a:rPr lang="en-US" sz="2400" b="1" dirty="0" smtClean="0"/>
              <a:t>1) @Results </a:t>
            </a:r>
            <a:r>
              <a:rPr lang="en-US" sz="2400" b="1" dirty="0"/>
              <a:t>Annotation</a:t>
            </a:r>
          </a:p>
          <a:p>
            <a:r>
              <a:rPr lang="en-US" sz="2400" dirty="0"/>
              <a:t>It defines the multiple results for a single action. When the class has multiple values to return, we use results annotations so that you can receive the value that is returned by the method.</a:t>
            </a:r>
          </a:p>
          <a:p>
            <a:pPr latinLnBrk="1"/>
            <a:r>
              <a:rPr lang="en-US" sz="2400" dirty="0">
                <a:solidFill>
                  <a:srgbClr val="FFFF00"/>
                </a:solidFill>
              </a:rPr>
              <a:t>@Results({</a:t>
            </a:r>
          </a:p>
          <a:p>
            <a:pPr latinLnBrk="1"/>
            <a:r>
              <a:rPr lang="en-US" sz="2400" dirty="0">
                <a:solidFill>
                  <a:srgbClr val="FFFF00"/>
                </a:solidFill>
              </a:rPr>
              <a:t>   @Result(name = "success", value = "/</a:t>
            </a:r>
            <a:r>
              <a:rPr lang="en-US" sz="2400" dirty="0" err="1">
                <a:solidFill>
                  <a:srgbClr val="FFFF00"/>
                </a:solidFill>
              </a:rPr>
              <a:t>success.jsp</a:t>
            </a:r>
            <a:r>
              <a:rPr lang="en-US" sz="2400" dirty="0">
                <a:solidFill>
                  <a:srgbClr val="FFFF00"/>
                </a:solidFill>
              </a:rPr>
              <a:t>"),</a:t>
            </a:r>
          </a:p>
          <a:p>
            <a:pPr latinLnBrk="1"/>
            <a:r>
              <a:rPr lang="en-US" sz="2400" dirty="0">
                <a:solidFill>
                  <a:srgbClr val="FFFF00"/>
                </a:solidFill>
              </a:rPr>
              <a:t>   @Result(name = "error", value = "/</a:t>
            </a:r>
            <a:r>
              <a:rPr lang="en-US" sz="2400" dirty="0" err="1">
                <a:solidFill>
                  <a:srgbClr val="FFFF00"/>
                </a:solidFill>
              </a:rPr>
              <a:t>error.jsp</a:t>
            </a:r>
            <a:r>
              <a:rPr lang="en-US" sz="2400" dirty="0">
                <a:solidFill>
                  <a:srgbClr val="FFFF00"/>
                </a:solidFill>
              </a:rPr>
              <a:t>")</a:t>
            </a:r>
          </a:p>
          <a:p>
            <a:pPr latinLnBrk="1"/>
            <a:r>
              <a:rPr lang="en-US" sz="2400" dirty="0">
                <a:solidFill>
                  <a:srgbClr val="FFFF00"/>
                </a:solidFill>
              </a:rPr>
              <a:t>})</a:t>
            </a:r>
          </a:p>
          <a:p>
            <a:pPr latinLnBrk="1"/>
            <a:r>
              <a:rPr lang="en-US" sz="2400" dirty="0">
                <a:solidFill>
                  <a:srgbClr val="FFFF00"/>
                </a:solidFill>
              </a:rPr>
              <a:t>public class </a:t>
            </a:r>
            <a:r>
              <a:rPr lang="en-US" sz="2400" dirty="0" err="1">
                <a:solidFill>
                  <a:srgbClr val="FFFF00"/>
                </a:solidFill>
              </a:rPr>
              <a:t>DemoAction</a:t>
            </a:r>
            <a:r>
              <a:rPr lang="en-US" sz="2400" dirty="0">
                <a:solidFill>
                  <a:srgbClr val="FFFF00"/>
                </a:solidFill>
              </a:rPr>
              <a:t> extends </a:t>
            </a:r>
            <a:r>
              <a:rPr lang="en-US" sz="2400" dirty="0" err="1">
                <a:solidFill>
                  <a:srgbClr val="FFFF00"/>
                </a:solidFill>
              </a:rPr>
              <a:t>ActionSupport</a:t>
            </a:r>
            <a:r>
              <a:rPr lang="en-US" sz="2400" dirty="0">
                <a:solidFill>
                  <a:srgbClr val="FFFF00"/>
                </a:solidFill>
              </a:rPr>
              <a:t>{</a:t>
            </a:r>
          </a:p>
          <a:p>
            <a:pPr latinLnBrk="1"/>
            <a:r>
              <a:rPr lang="en-US" sz="2400" dirty="0">
                <a:solidFill>
                  <a:srgbClr val="FFFF00"/>
                </a:solidFill>
              </a:rPr>
              <a:t> ...</a:t>
            </a:r>
          </a:p>
          <a:p>
            <a:r>
              <a:rPr lang="en-US" sz="2400" dirty="0">
                <a:solidFill>
                  <a:srgbClr val="FFFF00"/>
                </a:solidFill>
              </a:rPr>
              <a:t>}</a:t>
            </a:r>
          </a:p>
          <a:p>
            <a:endParaRPr lang="en-US" sz="2400" b="1" dirty="0">
              <a:solidFill>
                <a:srgbClr val="FFFF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61582"/>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12260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5062924"/>
          </a:xfrm>
          <a:prstGeom prst="rect">
            <a:avLst/>
          </a:prstGeom>
          <a:noFill/>
        </p:spPr>
        <p:txBody>
          <a:bodyPr wrap="square" rtlCol="0">
            <a:spAutoFit/>
          </a:bodyPr>
          <a:lstStyle/>
          <a:p>
            <a:r>
              <a:rPr lang="en-US" sz="2400" dirty="0" smtClean="0">
                <a:solidFill>
                  <a:srgbClr val="FFFF00"/>
                </a:solidFill>
              </a:rPr>
              <a:t>2) </a:t>
            </a:r>
            <a:r>
              <a:rPr lang="en-US" sz="2400" b="1" dirty="0">
                <a:solidFill>
                  <a:srgbClr val="FFFF00"/>
                </a:solidFill>
              </a:rPr>
              <a:t>@Result </a:t>
            </a:r>
            <a:r>
              <a:rPr lang="en-US" sz="2400" b="1" dirty="0" smtClean="0">
                <a:solidFill>
                  <a:srgbClr val="FFFF00"/>
                </a:solidFill>
              </a:rPr>
              <a:t>Annotation:</a:t>
            </a:r>
            <a:endParaRPr lang="en-US" sz="2400" b="1" dirty="0">
              <a:solidFill>
                <a:srgbClr val="FFFF00"/>
              </a:solidFill>
            </a:endParaRPr>
          </a:p>
          <a:p>
            <a:r>
              <a:rPr lang="en-US" sz="2400" dirty="0"/>
              <a:t>It defines the result for a single unit. We use the annotation result when the action class returns a single value. The above method gives you the ease that you can receive the returned value of the class</a:t>
            </a:r>
            <a:r>
              <a:rPr lang="en-US" sz="2400" dirty="0" smtClean="0"/>
              <a:t>.</a:t>
            </a:r>
          </a:p>
          <a:p>
            <a:pPr lvl="0"/>
            <a:r>
              <a:rPr lang="en-US" sz="2100" dirty="0" smtClean="0">
                <a:solidFill>
                  <a:srgbClr val="FFFF00"/>
                </a:solidFill>
                <a:latin typeface="var(--app-font)" charset="0"/>
                <a:ea typeface="Times New Roman" panose="02020603050405020304" pitchFamily="18" charset="0"/>
                <a:cs typeface="Courier New" panose="02070309020205020404" pitchFamily="49" charset="0"/>
              </a:rPr>
              <a:t>@namespace(</a:t>
            </a:r>
            <a:r>
              <a:rPr lang="en-US" sz="2100"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a:t>
            </a:r>
            <a:r>
              <a:rPr lang="en-US" sz="2100" dirty="0" smtClean="0">
                <a:solidFill>
                  <a:srgbClr val="FFFF00"/>
                </a:solidFill>
                <a:latin typeface="var(--app-font)" charset="0"/>
                <a:ea typeface="Times New Roman" panose="02020603050405020304" pitchFamily="18" charset="0"/>
                <a:cs typeface="Courier New" panose="02070309020205020404" pitchFamily="49" charset="0"/>
              </a:rPr>
              <a:t>/demo</a:t>
            </a:r>
            <a:r>
              <a:rPr lang="en-US" sz="2100"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a:t>
            </a:r>
            <a:r>
              <a:rPr lang="en-US" sz="2100" dirty="0" smtClean="0">
                <a:solidFill>
                  <a:srgbClr val="FFFF00"/>
                </a:solidFill>
                <a:latin typeface="var(--app-font)" charset="0"/>
                <a:ea typeface="Times New Roman" panose="02020603050405020304" pitchFamily="18" charset="0"/>
                <a:cs typeface="Courier New" panose="02070309020205020404" pitchFamily="49" charset="0"/>
              </a:rPr>
              <a:t>)  </a:t>
            </a:r>
          </a:p>
          <a:p>
            <a:pPr lvl="0"/>
            <a:r>
              <a:rPr lang="en-US" sz="2100" dirty="0" smtClean="0">
                <a:solidFill>
                  <a:srgbClr val="FFFF00"/>
                </a:solidFill>
                <a:latin typeface="var(--app-font)" charset="0"/>
                <a:ea typeface="Times New Roman" panose="02020603050405020304" pitchFamily="18" charset="0"/>
                <a:cs typeface="Courier New" panose="02070309020205020404" pitchFamily="49" charset="0"/>
              </a:rPr>
              <a:t>    </a:t>
            </a:r>
            <a:r>
              <a:rPr lang="en-US" dirty="0" smtClean="0">
                <a:solidFill>
                  <a:srgbClr val="FFFF00"/>
                </a:solidFill>
                <a:latin typeface="var(--app-font)" charset="0"/>
                <a:ea typeface="Times New Roman" panose="02020603050405020304" pitchFamily="18" charset="0"/>
                <a:cs typeface="Courier New" panose="02070309020205020404" pitchFamily="49" charset="0"/>
              </a:rPr>
              <a:t>@Result(name =</a:t>
            </a:r>
            <a:r>
              <a:rPr lang="en-US"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FF00"/>
                </a:solidFill>
                <a:latin typeface="var(--app-font)" charset="0"/>
                <a:ea typeface="Times New Roman" panose="02020603050405020304" pitchFamily="18" charset="0"/>
                <a:cs typeface="Courier New" panose="02070309020205020404" pitchFamily="49" charset="0"/>
              </a:rPr>
              <a:t>SUCCESS,</a:t>
            </a:r>
            <a:r>
              <a:rPr lang="en-US"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FF00"/>
                </a:solidFill>
                <a:latin typeface="var(--app-font)" charset="0"/>
                <a:ea typeface="Times New Roman" panose="02020603050405020304" pitchFamily="18" charset="0"/>
                <a:cs typeface="Courier New" panose="02070309020205020404" pitchFamily="49" charset="0"/>
              </a:rPr>
              <a:t>location =</a:t>
            </a:r>
            <a:r>
              <a:rPr lang="en-US"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 </a:t>
            </a:r>
            <a:r>
              <a:rPr lang="en-US" dirty="0" smtClean="0">
                <a:solidFill>
                  <a:srgbClr val="FFFF00"/>
                </a:solidFill>
                <a:latin typeface="var(--app-font)" charset="0"/>
                <a:ea typeface="Times New Roman" panose="02020603050405020304" pitchFamily="18" charset="0"/>
                <a:cs typeface="Courier New" panose="02070309020205020404" pitchFamily="49" charset="0"/>
              </a:rPr>
              <a:t>"/WEB-INF/views/demo/</a:t>
            </a:r>
            <a:r>
              <a:rPr lang="en-US" dirty="0" err="1" smtClean="0">
                <a:solidFill>
                  <a:srgbClr val="FFFF00"/>
                </a:solidFill>
                <a:latin typeface="var(--app-font)" charset="0"/>
                <a:ea typeface="Times New Roman" panose="02020603050405020304" pitchFamily="18" charset="0"/>
                <a:cs typeface="Courier New" panose="02070309020205020404" pitchFamily="49" charset="0"/>
              </a:rPr>
              <a:t>index.jsp</a:t>
            </a:r>
            <a:r>
              <a:rPr lang="en-US" dirty="0" smtClean="0">
                <a:solidFill>
                  <a:srgbClr val="FFFF00"/>
                </a:solidFill>
                <a:latin typeface="var(--app-font)" charset="0"/>
                <a:ea typeface="Times New Roman" panose="02020603050405020304" pitchFamily="18" charset="0"/>
                <a:cs typeface="Courier New" panose="02070309020205020404" pitchFamily="49" charset="0"/>
              </a:rPr>
              <a:t>")</a:t>
            </a:r>
          </a:p>
          <a:p>
            <a:pPr lvl="0"/>
            <a:r>
              <a:rPr lang="en-US" sz="2100" dirty="0" smtClean="0">
                <a:solidFill>
                  <a:srgbClr val="FFFF00"/>
                </a:solidFill>
                <a:latin typeface="var(--app-font)" charset="0"/>
                <a:ea typeface="Times New Roman" panose="02020603050405020304" pitchFamily="18" charset="0"/>
                <a:cs typeface="Courier New" panose="02070309020205020404" pitchFamily="49" charset="0"/>
              </a:rPr>
              <a:t>public class</a:t>
            </a:r>
            <a:r>
              <a:rPr lang="en-US" sz="2100"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 </a:t>
            </a:r>
            <a:r>
              <a:rPr lang="en-US" sz="2100" dirty="0" err="1" smtClean="0">
                <a:solidFill>
                  <a:srgbClr val="FFFF00"/>
                </a:solidFill>
                <a:latin typeface="var(--app-font)" charset="0"/>
                <a:ea typeface="Times New Roman" panose="02020603050405020304" pitchFamily="18" charset="0"/>
                <a:cs typeface="Courier New" panose="02070309020205020404" pitchFamily="49" charset="0"/>
              </a:rPr>
              <a:t>DemoAction</a:t>
            </a:r>
            <a:r>
              <a:rPr lang="en-US" sz="2100" dirty="0" smtClean="0">
                <a:solidFill>
                  <a:srgbClr val="FFFF00"/>
                </a:solidFill>
                <a:latin typeface="var(--app-font)" charset="0"/>
                <a:ea typeface="Times New Roman" panose="02020603050405020304" pitchFamily="18" charset="0"/>
                <a:cs typeface="Courier New" panose="02070309020205020404" pitchFamily="49" charset="0"/>
              </a:rPr>
              <a:t> extends</a:t>
            </a:r>
            <a:r>
              <a:rPr lang="en-US" sz="2100"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 </a:t>
            </a:r>
            <a:r>
              <a:rPr lang="en-US" sz="2100" dirty="0" err="1" smtClean="0">
                <a:solidFill>
                  <a:srgbClr val="FFFF00"/>
                </a:solidFill>
                <a:latin typeface="var(--app-font)" charset="0"/>
                <a:ea typeface="Times New Roman" panose="02020603050405020304" pitchFamily="18" charset="0"/>
                <a:cs typeface="Courier New" panose="02070309020205020404" pitchFamily="49" charset="0"/>
              </a:rPr>
              <a:t>ActionSupport</a:t>
            </a:r>
            <a:r>
              <a:rPr lang="en-US" sz="2100"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 </a:t>
            </a:r>
            <a:r>
              <a:rPr lang="en-US" sz="2100" dirty="0" smtClean="0">
                <a:solidFill>
                  <a:srgbClr val="FFFF00"/>
                </a:solidFill>
                <a:latin typeface="var(--app-font)" charset="0"/>
                <a:ea typeface="Times New Roman" panose="02020603050405020304" pitchFamily="18" charset="0"/>
                <a:cs typeface="Courier New" panose="02070309020205020404" pitchFamily="49" charset="0"/>
              </a:rPr>
              <a:t>{</a:t>
            </a:r>
            <a:r>
              <a:rPr lang="en-US" sz="2100" dirty="0" smtClean="0">
                <a:solidFill>
                  <a:srgbClr val="FFFF00"/>
                </a:solidFill>
                <a:latin typeface="Courier New" panose="02070309020205020404" pitchFamily="49" charset="0"/>
                <a:ea typeface="Times New Roman" panose="02020603050405020304" pitchFamily="18" charset="0"/>
                <a:cs typeface="Courier New" panose="02070309020205020404" pitchFamily="49" charset="0"/>
              </a:rPr>
              <a:t>…</a:t>
            </a:r>
            <a:r>
              <a:rPr lang="en-US" sz="2100" dirty="0" smtClean="0">
                <a:solidFill>
                  <a:srgbClr val="FFFF00"/>
                </a:solidFill>
                <a:latin typeface="var(--app-font)" charset="0"/>
                <a:ea typeface="Times New Roman" panose="02020603050405020304" pitchFamily="18" charset="0"/>
                <a:cs typeface="Courier New" panose="02070309020205020404" pitchFamily="49" charset="0"/>
              </a:rPr>
              <a:t>.}</a:t>
            </a:r>
            <a:r>
              <a:rPr lang="en-US" sz="800" dirty="0" smtClean="0">
                <a:solidFill>
                  <a:srgbClr val="FFFF00"/>
                </a:solidFill>
              </a:rPr>
              <a:t> </a:t>
            </a:r>
            <a:endParaRPr lang="en-US" sz="3600" dirty="0">
              <a:solidFill>
                <a:srgbClr val="FFFF00"/>
              </a:solidFill>
              <a:latin typeface="Arial" panose="020B0604020202020204" pitchFamily="34" charset="0"/>
            </a:endParaRPr>
          </a:p>
          <a:p>
            <a:endParaRPr lang="en-US" sz="2400" dirty="0" smtClean="0"/>
          </a:p>
          <a:p>
            <a:endParaRPr lang="en-US" sz="2400" dirty="0"/>
          </a:p>
          <a:p>
            <a:endParaRPr lang="en-US" sz="2400" dirty="0"/>
          </a:p>
          <a:p>
            <a:endParaRPr lang="en-US" sz="2400" b="1" dirty="0" smtClean="0">
              <a:solidFill>
                <a:srgbClr val="FF0000"/>
              </a:solidFill>
            </a:endParaRPr>
          </a:p>
          <a:p>
            <a:endParaRPr lang="en-US" sz="2400" b="1" dirty="0">
              <a:solidFill>
                <a:srgbClr val="FF00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01380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5770811"/>
          </a:xfrm>
          <a:prstGeom prst="rect">
            <a:avLst/>
          </a:prstGeom>
          <a:noFill/>
        </p:spPr>
        <p:txBody>
          <a:bodyPr wrap="square" rtlCol="0">
            <a:spAutoFit/>
          </a:bodyPr>
          <a:lstStyle/>
          <a:p>
            <a:r>
              <a:rPr lang="en-US" sz="2400" b="1" dirty="0" smtClean="0">
                <a:solidFill>
                  <a:srgbClr val="FFFF00"/>
                </a:solidFill>
              </a:rPr>
              <a:t>Web </a:t>
            </a:r>
            <a:r>
              <a:rPr lang="en-US" sz="2400" b="1" dirty="0">
                <a:solidFill>
                  <a:srgbClr val="FFFF00"/>
                </a:solidFill>
              </a:rPr>
              <a:t>Services</a:t>
            </a:r>
            <a:r>
              <a:rPr lang="en-US" sz="2400" b="1" dirty="0" smtClean="0">
                <a:solidFill>
                  <a:srgbClr val="FFFF00"/>
                </a:solidFill>
              </a:rPr>
              <a:t>:</a:t>
            </a:r>
          </a:p>
          <a:p>
            <a:r>
              <a:rPr lang="en-US" sz="2300" dirty="0" smtClean="0"/>
              <a:t>- The</a:t>
            </a:r>
            <a:r>
              <a:rPr lang="en-US" sz="2300" dirty="0"/>
              <a:t> </a:t>
            </a:r>
            <a:r>
              <a:rPr lang="en-US" sz="2300" u="sng" dirty="0">
                <a:hlinkClick r:id="rId2"/>
              </a:rPr>
              <a:t>World Wide Web Consortium (W3C)</a:t>
            </a:r>
            <a:r>
              <a:rPr lang="en-US" sz="2300" dirty="0"/>
              <a:t> defines “web of services” as “message-based design frequently found on the Web and in enterprise software”. </a:t>
            </a:r>
            <a:endParaRPr lang="en-US" sz="2300" dirty="0" smtClean="0"/>
          </a:p>
          <a:p>
            <a:pPr marL="342900" indent="-342900">
              <a:buFontTx/>
              <a:buChar char="-"/>
            </a:pPr>
            <a:r>
              <a:rPr lang="en-US" sz="2300" dirty="0" smtClean="0"/>
              <a:t>Basically</a:t>
            </a:r>
            <a:r>
              <a:rPr lang="en-US" sz="2300" dirty="0"/>
              <a:t>, a web service is a method of sending a message between two devices through a </a:t>
            </a:r>
            <a:r>
              <a:rPr lang="en-US" sz="2300" dirty="0" smtClean="0"/>
              <a:t>network.</a:t>
            </a:r>
          </a:p>
          <a:p>
            <a:r>
              <a:rPr lang="en-US" sz="2300" dirty="0">
                <a:solidFill>
                  <a:srgbClr val="FFFF00"/>
                </a:solidFill>
              </a:rPr>
              <a:t>Web services have been adopted so quickly because they bring </a:t>
            </a:r>
            <a:r>
              <a:rPr lang="en-US" sz="2300" b="1" dirty="0">
                <a:solidFill>
                  <a:srgbClr val="FFFF00"/>
                </a:solidFill>
              </a:rPr>
              <a:t>several important advantages</a:t>
            </a:r>
            <a:r>
              <a:rPr lang="en-US" sz="2300" dirty="0"/>
              <a:t>:</a:t>
            </a:r>
          </a:p>
          <a:p>
            <a:pPr marL="457200" indent="-457200">
              <a:buFont typeface="+mj-lt"/>
              <a:buAutoNum type="arabicPeriod"/>
            </a:pPr>
            <a:r>
              <a:rPr lang="en-US" sz="2300" dirty="0"/>
              <a:t>A</a:t>
            </a:r>
            <a:r>
              <a:rPr lang="en-US" sz="2300" dirty="0" smtClean="0"/>
              <a:t>llow </a:t>
            </a:r>
            <a:r>
              <a:rPr lang="en-US" sz="2300" dirty="0"/>
              <a:t>communication and interoperability between applications running on different platforms and built with different technologies</a:t>
            </a:r>
          </a:p>
          <a:p>
            <a:pPr marL="457200" indent="-457200">
              <a:buFont typeface="+mj-lt"/>
              <a:buAutoNum type="arabicPeriod"/>
            </a:pPr>
            <a:r>
              <a:rPr lang="en-US" sz="2300" dirty="0"/>
              <a:t>E</a:t>
            </a:r>
            <a:r>
              <a:rPr lang="en-US" sz="2300" dirty="0" smtClean="0"/>
              <a:t>nable </a:t>
            </a:r>
            <a:r>
              <a:rPr lang="en-US" sz="2300" dirty="0"/>
              <a:t>different applications to share common standard formats and representations</a:t>
            </a:r>
          </a:p>
          <a:p>
            <a:pPr marL="457200" indent="-457200">
              <a:buFont typeface="+mj-lt"/>
              <a:buAutoNum type="arabicPeriod"/>
            </a:pPr>
            <a:r>
              <a:rPr lang="en-US" sz="2300" dirty="0"/>
              <a:t>C</a:t>
            </a:r>
            <a:r>
              <a:rPr lang="en-US" sz="2300" dirty="0" smtClean="0"/>
              <a:t>an </a:t>
            </a:r>
            <a:r>
              <a:rPr lang="en-US" sz="2300" dirty="0"/>
              <a:t>be reused by many different types of applications</a:t>
            </a:r>
          </a:p>
          <a:p>
            <a:pPr marL="457200" indent="-457200">
              <a:buFont typeface="+mj-lt"/>
              <a:buAutoNum type="arabicPeriod"/>
            </a:pPr>
            <a:r>
              <a:rPr lang="en-US" sz="2300" dirty="0"/>
              <a:t>A</a:t>
            </a:r>
            <a:r>
              <a:rPr lang="en-US" sz="2300" dirty="0" smtClean="0"/>
              <a:t>re </a:t>
            </a:r>
            <a:r>
              <a:rPr lang="en-US" sz="2300" dirty="0"/>
              <a:t>loosely coupled with other services</a:t>
            </a:r>
          </a:p>
          <a:p>
            <a:pPr marL="457200" indent="-457200">
              <a:buFont typeface="+mj-lt"/>
              <a:buAutoNum type="arabicPeriod"/>
            </a:pPr>
            <a:r>
              <a:rPr lang="en-US" sz="2300" dirty="0" smtClean="0"/>
              <a:t>Allow </a:t>
            </a:r>
            <a:r>
              <a:rPr lang="en-US" sz="2300" dirty="0"/>
              <a:t>flexibility in choosing the functionalities you </a:t>
            </a:r>
            <a:r>
              <a:rPr lang="en-US" sz="2300" dirty="0" smtClean="0"/>
              <a:t>need</a:t>
            </a:r>
            <a:endParaRPr lang="en-US" sz="23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277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5262979"/>
          </a:xfrm>
          <a:prstGeom prst="rect">
            <a:avLst/>
          </a:prstGeom>
          <a:noFill/>
        </p:spPr>
        <p:txBody>
          <a:bodyPr wrap="square" rtlCol="0">
            <a:spAutoFit/>
          </a:bodyPr>
          <a:lstStyle/>
          <a:p>
            <a:r>
              <a:rPr lang="en-US" sz="2800" dirty="0">
                <a:solidFill>
                  <a:srgbClr val="FFFF00"/>
                </a:solidFill>
              </a:rPr>
              <a:t>The Lifecycle of a JSP </a:t>
            </a:r>
            <a:r>
              <a:rPr lang="en-US" sz="2800" dirty="0" smtClean="0">
                <a:solidFill>
                  <a:srgbClr val="FFFF00"/>
                </a:solidFill>
              </a:rPr>
              <a:t>Page:</a:t>
            </a:r>
          </a:p>
          <a:p>
            <a:r>
              <a:rPr lang="en-US" sz="2800" dirty="0"/>
              <a:t>-</a:t>
            </a:r>
            <a:r>
              <a:rPr lang="en-US" sz="2800" dirty="0" smtClean="0"/>
              <a:t>As shown in </a:t>
            </a:r>
            <a:r>
              <a:rPr lang="en-US" sz="2800" dirty="0"/>
              <a:t>the above diagram, JSP page is translated into Servlet by the help of JSP translator. </a:t>
            </a:r>
            <a:r>
              <a:rPr lang="en-US" sz="2800" dirty="0" smtClean="0"/>
              <a:t>-The </a:t>
            </a:r>
            <a:r>
              <a:rPr lang="en-US" sz="2800" dirty="0"/>
              <a:t>JSP translator is a part of the web server which is responsible for translating the JSP page into Servlet. </a:t>
            </a:r>
            <a:r>
              <a:rPr lang="en-US" sz="2800" dirty="0" smtClean="0"/>
              <a:t>-After </a:t>
            </a:r>
            <a:r>
              <a:rPr lang="en-US" sz="2800" dirty="0"/>
              <a:t>that, Servlet page is compiled by the compiler and gets converted into the class file. </a:t>
            </a:r>
            <a:endParaRPr lang="en-US" sz="2800" dirty="0" smtClean="0"/>
          </a:p>
          <a:p>
            <a:r>
              <a:rPr lang="en-US" sz="2800" dirty="0"/>
              <a:t>-</a:t>
            </a:r>
            <a:r>
              <a:rPr lang="en-US" sz="2800" dirty="0" smtClean="0"/>
              <a:t>Moreover</a:t>
            </a:r>
            <a:r>
              <a:rPr lang="en-US" sz="2800" dirty="0"/>
              <a:t>, all the processes that happen in Servlet are performed on JSP later like initialization, committing response to the browser and destroy</a:t>
            </a:r>
            <a:r>
              <a:rPr lang="en-US" sz="2800" dirty="0" smtClean="0"/>
              <a:t>.</a:t>
            </a:r>
          </a:p>
          <a:p>
            <a:endParaRPr lang="en-US" sz="2800" dirty="0" smtClean="0">
              <a:solidFill>
                <a:srgbClr val="FFFF00"/>
              </a:solidFill>
            </a:endParaRPr>
          </a:p>
          <a:p>
            <a:endParaRPr lang="en-US" sz="2800" dirty="0">
              <a:solidFill>
                <a:srgbClr val="FFFF00"/>
              </a:solidFill>
            </a:endParaRPr>
          </a:p>
        </p:txBody>
      </p:sp>
    </p:spTree>
    <p:extLst>
      <p:ext uri="{BB962C8B-B14F-4D97-AF65-F5344CB8AC3E}">
        <p14:creationId xmlns:p14="http://schemas.microsoft.com/office/powerpoint/2010/main" val="28090349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4093428"/>
          </a:xfrm>
          <a:prstGeom prst="rect">
            <a:avLst/>
          </a:prstGeom>
          <a:noFill/>
        </p:spPr>
        <p:txBody>
          <a:bodyPr wrap="square" rtlCol="0">
            <a:spAutoFit/>
          </a:bodyPr>
          <a:lstStyle/>
          <a:p>
            <a:r>
              <a:rPr lang="en-US" sz="2400" dirty="0" smtClean="0"/>
              <a:t>There </a:t>
            </a:r>
            <a:r>
              <a:rPr lang="en-US" sz="2400" dirty="0"/>
              <a:t>are </a:t>
            </a:r>
            <a:r>
              <a:rPr lang="en-US" sz="2400" b="1" dirty="0"/>
              <a:t>two primary types of web services</a:t>
            </a:r>
            <a:r>
              <a:rPr lang="en-US" sz="2400" dirty="0"/>
              <a:t>: </a:t>
            </a:r>
            <a:endParaRPr lang="en-US" sz="2400" dirty="0" smtClean="0"/>
          </a:p>
          <a:p>
            <a:pPr marL="457200" indent="-457200">
              <a:buAutoNum type="arabicPeriod"/>
            </a:pPr>
            <a:r>
              <a:rPr lang="en-US" sz="2400" dirty="0" smtClean="0">
                <a:solidFill>
                  <a:srgbClr val="FFFF00"/>
                </a:solidFill>
              </a:rPr>
              <a:t>SOAP</a:t>
            </a:r>
            <a:r>
              <a:rPr lang="en-US" sz="2400" dirty="0" smtClean="0"/>
              <a:t> </a:t>
            </a:r>
            <a:r>
              <a:rPr lang="en-US" sz="2400" dirty="0"/>
              <a:t>(Simple Object Access Protocol) and </a:t>
            </a:r>
            <a:endParaRPr lang="en-US" sz="2400" dirty="0" smtClean="0"/>
          </a:p>
          <a:p>
            <a:pPr marL="457200" indent="-457200">
              <a:buAutoNum type="arabicPeriod"/>
            </a:pPr>
            <a:r>
              <a:rPr lang="en-US" sz="2400" dirty="0" smtClean="0">
                <a:solidFill>
                  <a:srgbClr val="FFFF00"/>
                </a:solidFill>
              </a:rPr>
              <a:t>REST</a:t>
            </a:r>
            <a:r>
              <a:rPr lang="en-US" sz="2400" dirty="0" smtClean="0"/>
              <a:t> </a:t>
            </a:r>
            <a:r>
              <a:rPr lang="en-US" sz="2400" dirty="0"/>
              <a:t>(</a:t>
            </a:r>
            <a:r>
              <a:rPr lang="en-US" sz="2400" dirty="0" err="1"/>
              <a:t>REpresentational</a:t>
            </a:r>
            <a:r>
              <a:rPr lang="en-US" sz="2400" dirty="0"/>
              <a:t> State Transfer) services; the latter is more recent and more widely used today</a:t>
            </a:r>
            <a:r>
              <a:rPr lang="en-US" sz="2400" dirty="0" smtClean="0"/>
              <a:t>.</a:t>
            </a:r>
          </a:p>
          <a:p>
            <a:r>
              <a:rPr lang="en-US" sz="2400" b="1" dirty="0" smtClean="0">
                <a:solidFill>
                  <a:srgbClr val="FFFF00"/>
                </a:solidFill>
              </a:rPr>
              <a:t>Summary </a:t>
            </a:r>
            <a:r>
              <a:rPr lang="en-US" sz="2400" b="1" dirty="0">
                <a:solidFill>
                  <a:srgbClr val="FFFF00"/>
                </a:solidFill>
              </a:rPr>
              <a:t>of the main differences between the two standards</a:t>
            </a:r>
            <a:r>
              <a:rPr lang="en-US" sz="2400" dirty="0">
                <a:solidFill>
                  <a:srgbClr val="FFFF00"/>
                </a:solidFill>
              </a:rPr>
              <a:t>:</a:t>
            </a:r>
            <a:endParaRPr lang="en-US" sz="2400" dirty="0" smtClean="0">
              <a:solidFill>
                <a:srgbClr val="FFFF00"/>
              </a:solidFill>
            </a:endParaRPr>
          </a:p>
          <a:p>
            <a:endParaRPr lang="en-US" sz="2400" dirty="0"/>
          </a:p>
          <a:p>
            <a:endParaRPr lang="en-US" sz="2400" dirty="0"/>
          </a:p>
          <a:p>
            <a:endParaRPr lang="en-US" sz="2400" b="1" dirty="0" smtClean="0">
              <a:solidFill>
                <a:srgbClr val="FF0000"/>
              </a:solidFill>
            </a:endParaRPr>
          </a:p>
          <a:p>
            <a:endParaRPr lang="en-US" sz="2400" b="1" dirty="0">
              <a:solidFill>
                <a:srgbClr val="FF0000"/>
              </a:solidFill>
            </a:endParaRPr>
          </a:p>
          <a:p>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36" y="2564904"/>
            <a:ext cx="8725344" cy="4032448"/>
          </a:xfrm>
          <a:prstGeom prst="rect">
            <a:avLst/>
          </a:prstGeom>
        </p:spPr>
      </p:pic>
    </p:spTree>
    <p:extLst>
      <p:ext uri="{BB962C8B-B14F-4D97-AF65-F5344CB8AC3E}">
        <p14:creationId xmlns:p14="http://schemas.microsoft.com/office/powerpoint/2010/main" val="20574337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6309420"/>
          </a:xfrm>
          <a:prstGeom prst="rect">
            <a:avLst/>
          </a:prstGeom>
          <a:noFill/>
        </p:spPr>
        <p:txBody>
          <a:bodyPr wrap="square" rtlCol="0">
            <a:spAutoFit/>
          </a:bodyPr>
          <a:lstStyle/>
          <a:p>
            <a:r>
              <a:rPr lang="en-US" sz="2400" b="1" dirty="0" smtClean="0">
                <a:solidFill>
                  <a:srgbClr val="FFFF00"/>
                </a:solidFill>
              </a:rPr>
              <a:t>Create </a:t>
            </a:r>
            <a:r>
              <a:rPr lang="en-US" sz="2400" b="1" dirty="0" err="1">
                <a:solidFill>
                  <a:srgbClr val="FFFF00"/>
                </a:solidFill>
              </a:rPr>
              <a:t>Webservice</a:t>
            </a:r>
            <a:r>
              <a:rPr lang="en-US" sz="2400" b="1" dirty="0">
                <a:solidFill>
                  <a:srgbClr val="FFFF00"/>
                </a:solidFill>
              </a:rPr>
              <a:t> in </a:t>
            </a:r>
            <a:r>
              <a:rPr lang="en-US" sz="2400" b="1" dirty="0" smtClean="0">
                <a:solidFill>
                  <a:srgbClr val="FFFF00"/>
                </a:solidFill>
              </a:rPr>
              <a:t>Java:</a:t>
            </a:r>
            <a:endParaRPr lang="en-US" sz="2400" b="1" dirty="0">
              <a:solidFill>
                <a:srgbClr val="FFFF00"/>
              </a:solidFill>
            </a:endParaRPr>
          </a:p>
          <a:p>
            <a:r>
              <a:rPr lang="en-US" sz="2400" dirty="0"/>
              <a:t>Here we will use Eclipse IDE for this. You just need to follow step by step as mentioned below with screenshots to create a simple web service in java.</a:t>
            </a:r>
          </a:p>
          <a:p>
            <a:r>
              <a:rPr lang="en-US" sz="2400" b="1" dirty="0">
                <a:solidFill>
                  <a:srgbClr val="FFFF00"/>
                </a:solidFill>
              </a:rPr>
              <a:t>Step 1:</a:t>
            </a:r>
            <a:r>
              <a:rPr lang="en-US" sz="2400" dirty="0"/>
              <a:t> Open eclipse </a:t>
            </a:r>
            <a:r>
              <a:rPr lang="en-US" sz="2400" dirty="0" smtClean="0"/>
              <a:t>&gt;</a:t>
            </a:r>
          </a:p>
          <a:p>
            <a:r>
              <a:rPr lang="en-US" sz="2400" dirty="0"/>
              <a:t>On the server tab, add one server (here I am using tomcat) in which you will run your web services.</a:t>
            </a:r>
          </a:p>
          <a:p>
            <a:r>
              <a:rPr lang="en-US" sz="2400" b="1" dirty="0">
                <a:solidFill>
                  <a:srgbClr val="FFFF00"/>
                </a:solidFill>
              </a:rPr>
              <a:t>Step 2:</a:t>
            </a:r>
            <a:r>
              <a:rPr lang="en-US" sz="2400" dirty="0"/>
              <a:t> Right-click on server tab&gt; New&gt; Server&gt; Select Apache tomcat 6&gt; Finish.</a:t>
            </a:r>
          </a:p>
          <a:p>
            <a:r>
              <a:rPr lang="en-US" sz="2400" dirty="0"/>
              <a:t>After that, you can see the server is created in the “Stopped” state; we will start the servers before running our application.</a:t>
            </a:r>
          </a:p>
          <a:p>
            <a:r>
              <a:rPr lang="en-US" sz="2400" dirty="0"/>
              <a:t>Now we will start our server.</a:t>
            </a:r>
          </a:p>
          <a:p>
            <a:r>
              <a:rPr lang="en-US" sz="2400" b="1" dirty="0">
                <a:solidFill>
                  <a:srgbClr val="FFFF00"/>
                </a:solidFill>
              </a:rPr>
              <a:t>Step 3:</a:t>
            </a:r>
            <a:r>
              <a:rPr lang="en-US" sz="2400" dirty="0"/>
              <a:t> Right-click on tomcat &gt; start</a:t>
            </a:r>
          </a:p>
          <a:p>
            <a:r>
              <a:rPr lang="en-US" sz="2400" dirty="0" smtClean="0"/>
              <a:t>	Create web services in Java 5</a:t>
            </a:r>
          </a:p>
          <a:p>
            <a:r>
              <a:rPr lang="en-US" sz="2400" dirty="0"/>
              <a:t>Now we will open project explorer for java EE.</a:t>
            </a:r>
          </a:p>
          <a:p>
            <a:r>
              <a:rPr lang="en-US" sz="2400" b="1" dirty="0">
                <a:solidFill>
                  <a:srgbClr val="FFFF00"/>
                </a:solidFill>
              </a:rPr>
              <a:t>Step 4:</a:t>
            </a:r>
            <a:r>
              <a:rPr lang="en-US" sz="2400" dirty="0"/>
              <a:t> Click on restore &gt; you will see project explorer</a:t>
            </a:r>
          </a:p>
          <a:p>
            <a:r>
              <a:rPr lang="en-US" sz="2000" dirty="0" smtClean="0"/>
              <a:t>	Create </a:t>
            </a:r>
            <a:r>
              <a:rPr lang="en-US" sz="2000" dirty="0"/>
              <a:t>web services in </a:t>
            </a:r>
            <a:r>
              <a:rPr lang="en-US" sz="2000" dirty="0" smtClean="0"/>
              <a:t>Java 6</a:t>
            </a:r>
            <a:endParaRPr lang="en-US" sz="2000" b="1" dirty="0">
              <a:solidFill>
                <a:srgbClr val="FF0000"/>
              </a:solidFill>
            </a:endParaRPr>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83524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47404"/>
            <a:ext cx="8429684" cy="4524315"/>
          </a:xfrm>
          <a:prstGeom prst="rect">
            <a:avLst/>
          </a:prstGeom>
          <a:noFill/>
        </p:spPr>
        <p:txBody>
          <a:bodyPr wrap="square" rtlCol="0">
            <a:spAutoFit/>
          </a:bodyPr>
          <a:lstStyle/>
          <a:p>
            <a:r>
              <a:rPr lang="en-US" sz="2400" dirty="0"/>
              <a:t>Now we will create our web service.</a:t>
            </a:r>
          </a:p>
          <a:p>
            <a:r>
              <a:rPr lang="en-US" sz="2400" b="1" dirty="0">
                <a:solidFill>
                  <a:srgbClr val="FFFF00"/>
                </a:solidFill>
              </a:rPr>
              <a:t>Step 5:</a:t>
            </a:r>
            <a:r>
              <a:rPr lang="en-US" sz="2400" dirty="0"/>
              <a:t> File&gt;New&gt;Dynamic Web </a:t>
            </a:r>
            <a:r>
              <a:rPr lang="en-US" sz="2400" dirty="0" smtClean="0"/>
              <a:t>Project</a:t>
            </a:r>
          </a:p>
          <a:p>
            <a:r>
              <a:rPr lang="en-US" sz="2400" dirty="0"/>
              <a:t>	Create web services in Java </a:t>
            </a:r>
            <a:r>
              <a:rPr lang="en-US" sz="2400" dirty="0" smtClean="0"/>
              <a:t>7</a:t>
            </a:r>
          </a:p>
          <a:p>
            <a:r>
              <a:rPr lang="en-US" sz="2400" dirty="0"/>
              <a:t>Could you give it a name (here, </a:t>
            </a:r>
            <a:r>
              <a:rPr lang="en-US" sz="2400" dirty="0" err="1"/>
              <a:t>WebAdder</a:t>
            </a:r>
            <a:r>
              <a:rPr lang="en-US" sz="2400" dirty="0"/>
              <a:t>)? Follow the below picture and do exactly the same as what is in there.</a:t>
            </a:r>
          </a:p>
          <a:p>
            <a:r>
              <a:rPr lang="en-US" sz="2400" b="1" dirty="0">
                <a:solidFill>
                  <a:srgbClr val="FFFF00"/>
                </a:solidFill>
              </a:rPr>
              <a:t>Step 6:</a:t>
            </a:r>
            <a:r>
              <a:rPr lang="en-US" sz="2400" dirty="0"/>
              <a:t> Click on next&gt; </a:t>
            </a:r>
            <a:r>
              <a:rPr lang="en-US" sz="2400" dirty="0" smtClean="0"/>
              <a:t>Finish</a:t>
            </a:r>
          </a:p>
          <a:p>
            <a:r>
              <a:rPr lang="en-US" sz="2400" dirty="0"/>
              <a:t>	Create web services in </a:t>
            </a:r>
            <a:r>
              <a:rPr lang="en-US" sz="2400" dirty="0" smtClean="0"/>
              <a:t>Java</a:t>
            </a:r>
            <a:endParaRPr lang="en-US" sz="2400" dirty="0"/>
          </a:p>
          <a:p>
            <a:endParaRPr lang="en-US" sz="2400" dirty="0" smtClean="0"/>
          </a:p>
          <a:p>
            <a:endParaRPr lang="en-US" sz="2400" dirty="0"/>
          </a:p>
          <a:p>
            <a:endParaRPr lang="en-US" sz="2400" b="1" dirty="0">
              <a:solidFill>
                <a:srgbClr val="FF0000"/>
              </a:solidFill>
            </a:endParaRPr>
          </a:p>
          <a:p>
            <a:endParaRPr lang="en-US" sz="2400" dirty="0" smtClean="0"/>
          </a:p>
          <a:p>
            <a:endParaRPr lang="en-US" sz="2400" dirty="0"/>
          </a:p>
        </p:txBody>
      </p:sp>
      <p:sp>
        <p:nvSpPr>
          <p:cNvPr id="3"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ECE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662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429684" cy="4401205"/>
          </a:xfrm>
          <a:prstGeom prst="rect">
            <a:avLst/>
          </a:prstGeom>
          <a:noFill/>
        </p:spPr>
        <p:txBody>
          <a:bodyPr wrap="square" rtlCol="0">
            <a:spAutoFit/>
          </a:bodyPr>
          <a:lstStyle/>
          <a:p>
            <a:r>
              <a:rPr lang="en-US" sz="2800" dirty="0">
                <a:solidFill>
                  <a:srgbClr val="FFFF00"/>
                </a:solidFill>
              </a:rPr>
              <a:t>The Lifecycle of a JSP </a:t>
            </a:r>
            <a:r>
              <a:rPr lang="en-US" sz="2800" dirty="0" smtClean="0">
                <a:solidFill>
                  <a:srgbClr val="FFFF00"/>
                </a:solidFill>
              </a:rPr>
              <a:t>Page:</a:t>
            </a:r>
          </a:p>
          <a:p>
            <a:r>
              <a:rPr lang="en-US" sz="2800" dirty="0"/>
              <a:t>How to run a simple JSP Page?</a:t>
            </a:r>
          </a:p>
          <a:p>
            <a:r>
              <a:rPr lang="en-US" sz="2800" dirty="0"/>
              <a:t>Follow the following steps to execute this JSP page:</a:t>
            </a:r>
          </a:p>
          <a:p>
            <a:r>
              <a:rPr lang="en-US" sz="2800" dirty="0"/>
              <a:t>Start the server</a:t>
            </a:r>
          </a:p>
          <a:p>
            <a:r>
              <a:rPr lang="en-US" sz="2800" dirty="0"/>
              <a:t>Put the JSP file in a folder and deploy on the server</a:t>
            </a:r>
          </a:p>
          <a:p>
            <a:r>
              <a:rPr lang="en-US" sz="2800" dirty="0"/>
              <a:t>Visit the browser by the URL http://localhost:portno/contextRoot/jspfile, for example, http://localhost:8888/myapplication/index.jsp</a:t>
            </a:r>
          </a:p>
          <a:p>
            <a:endParaRPr lang="en-US" sz="2800" dirty="0">
              <a:solidFill>
                <a:srgbClr val="FFFF00"/>
              </a:solidFill>
            </a:endParaRPr>
          </a:p>
        </p:txBody>
      </p:sp>
    </p:spTree>
    <p:extLst>
      <p:ext uri="{BB962C8B-B14F-4D97-AF65-F5344CB8AC3E}">
        <p14:creationId xmlns:p14="http://schemas.microsoft.com/office/powerpoint/2010/main" val="207734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273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188640"/>
            <a:ext cx="8429684" cy="1508105"/>
          </a:xfrm>
          <a:prstGeom prst="rect">
            <a:avLst/>
          </a:prstGeom>
          <a:noFill/>
        </p:spPr>
        <p:txBody>
          <a:bodyPr wrap="square" rtlCol="0">
            <a:spAutoFit/>
          </a:bodyPr>
          <a:lstStyle/>
          <a:p>
            <a:r>
              <a:rPr lang="en-US" sz="2300" dirty="0">
                <a:solidFill>
                  <a:srgbClr val="FFFF00"/>
                </a:solidFill>
              </a:rPr>
              <a:t>The Directory structure of </a:t>
            </a:r>
            <a:r>
              <a:rPr lang="en-US" sz="2300" dirty="0" smtClean="0">
                <a:solidFill>
                  <a:srgbClr val="FFFF00"/>
                </a:solidFill>
              </a:rPr>
              <a:t>JSP:</a:t>
            </a:r>
            <a:endParaRPr lang="en-US" sz="2300" dirty="0">
              <a:solidFill>
                <a:srgbClr val="FFFF00"/>
              </a:solidFill>
            </a:endParaRPr>
          </a:p>
          <a:p>
            <a:r>
              <a:rPr lang="en-US" sz="2300" dirty="0" smtClean="0"/>
              <a:t>-</a:t>
            </a:r>
            <a:r>
              <a:rPr lang="en-US" sz="2100" dirty="0" smtClean="0"/>
              <a:t>The </a:t>
            </a:r>
            <a:r>
              <a:rPr lang="en-US" sz="2100" dirty="0"/>
              <a:t>directory structure of JSP page is same as Servlet. </a:t>
            </a:r>
            <a:r>
              <a:rPr lang="en-US" sz="2100" dirty="0" smtClean="0"/>
              <a:t>-We </a:t>
            </a:r>
            <a:r>
              <a:rPr lang="en-US" sz="2100" dirty="0"/>
              <a:t>contain the JSP page outside the WEB-INF folder or in any directory</a:t>
            </a:r>
            <a:r>
              <a:rPr lang="en-US" sz="2300" dirty="0"/>
              <a:t>.</a:t>
            </a:r>
          </a:p>
          <a:p>
            <a:endParaRPr lang="en-US" sz="2300"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33" y="1340768"/>
            <a:ext cx="6479711" cy="5398195"/>
          </a:xfrm>
          <a:prstGeom prst="rect">
            <a:avLst/>
          </a:prstGeom>
        </p:spPr>
      </p:pic>
    </p:spTree>
    <p:extLst>
      <p:ext uri="{BB962C8B-B14F-4D97-AF65-F5344CB8AC3E}">
        <p14:creationId xmlns:p14="http://schemas.microsoft.com/office/powerpoint/2010/main" val="3176648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10868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4624"/>
            <a:ext cx="8429684" cy="461665"/>
          </a:xfrm>
          <a:prstGeom prst="rect">
            <a:avLst/>
          </a:prstGeom>
          <a:noFill/>
        </p:spPr>
        <p:txBody>
          <a:bodyPr wrap="square" rtlCol="0">
            <a:spAutoFit/>
          </a:bodyPr>
          <a:lstStyle/>
          <a:p>
            <a:r>
              <a:rPr lang="en-US" sz="2400" dirty="0"/>
              <a:t>JSP and </a:t>
            </a:r>
            <a:r>
              <a:rPr lang="en-US" sz="2400" dirty="0" smtClean="0"/>
              <a:t>Servlets difference:</a:t>
            </a:r>
            <a:endParaRPr lang="en-US" sz="2300" dirty="0">
              <a:solidFill>
                <a:srgbClr val="FFFF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23963948"/>
              </p:ext>
            </p:extLst>
          </p:nvPr>
        </p:nvGraphicFramePr>
        <p:xfrm>
          <a:off x="179512" y="476672"/>
          <a:ext cx="8822214" cy="6187440"/>
        </p:xfrm>
        <a:graphic>
          <a:graphicData uri="http://schemas.openxmlformats.org/drawingml/2006/table">
            <a:tbl>
              <a:tblPr/>
              <a:tblGrid>
                <a:gridCol w="4411107"/>
                <a:gridCol w="4411107"/>
              </a:tblGrid>
              <a:tr h="0">
                <a:tc>
                  <a:txBody>
                    <a:bodyPr/>
                    <a:lstStyle/>
                    <a:p>
                      <a:pPr algn="ctr" latinLnBrk="0"/>
                      <a:r>
                        <a:rPr lang="en-US" sz="1800" b="1" dirty="0" smtClean="0">
                          <a:solidFill>
                            <a:srgbClr val="FFFF00"/>
                          </a:solidFill>
                          <a:effectLst/>
                          <a:latin typeface="-apple-system"/>
                        </a:rPr>
                        <a:t>Servlet</a:t>
                      </a:r>
                      <a:endParaRPr lang="en-US" sz="1800" b="1" dirty="0">
                        <a:solidFill>
                          <a:srgbClr val="FFFF00"/>
                        </a:solidFill>
                        <a:effectLst/>
                        <a:latin typeface="-apple-system"/>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002060"/>
                    </a:solidFill>
                  </a:tcPr>
                </a:tc>
                <a:tc>
                  <a:txBody>
                    <a:bodyPr/>
                    <a:lstStyle/>
                    <a:p>
                      <a:pPr algn="ctr" latinLnBrk="0"/>
                      <a:r>
                        <a:rPr lang="en-US" sz="1800" b="1" dirty="0">
                          <a:solidFill>
                            <a:srgbClr val="FFFF00"/>
                          </a:solidFill>
                          <a:effectLst/>
                          <a:latin typeface="-apple-system"/>
                        </a:rPr>
                        <a:t>JSP</a:t>
                      </a: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rgbClr val="002060"/>
                    </a:solidFill>
                  </a:tcPr>
                </a:tc>
              </a:tr>
              <a:tr h="0">
                <a:tc>
                  <a:txBody>
                    <a:bodyPr/>
                    <a:lstStyle/>
                    <a:p>
                      <a:pPr latinLnBrk="0"/>
                      <a:r>
                        <a:rPr lang="en-US" sz="1800" b="0" dirty="0">
                          <a:solidFill>
                            <a:schemeClr val="tx1"/>
                          </a:solidFill>
                          <a:effectLst/>
                        </a:rPr>
                        <a:t>Servlets are faster as compared to JSP, as they have a short response time. </a:t>
                      </a:r>
                      <a:endParaRPr lang="en-US" sz="1800" dirty="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latinLnBrk="0"/>
                      <a:r>
                        <a:rPr lang="en-US" sz="1800" b="0" dirty="0">
                          <a:solidFill>
                            <a:schemeClr val="tx1"/>
                          </a:solidFill>
                          <a:effectLst/>
                        </a:rPr>
                        <a:t>JSP is slower than Servlets, as the first step in the JSP lifecycle is the conversion of JSP to Java code and then the compilation of the code.</a:t>
                      </a:r>
                      <a:endParaRPr lang="en-US" sz="1800" dirty="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r h="0">
                <a:tc>
                  <a:txBody>
                    <a:bodyPr/>
                    <a:lstStyle/>
                    <a:p>
                      <a:pPr latinLnBrk="0"/>
                      <a:r>
                        <a:rPr lang="en-US" sz="1800" b="0" dirty="0">
                          <a:solidFill>
                            <a:schemeClr val="tx1"/>
                          </a:solidFill>
                          <a:effectLst/>
                        </a:rPr>
                        <a:t>Servlets are Java-based codes.</a:t>
                      </a:r>
                      <a:endParaRPr lang="en-US" sz="1800" dirty="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latinLnBrk="0"/>
                      <a:r>
                        <a:rPr lang="en-US" sz="1800" b="0" dirty="0">
                          <a:solidFill>
                            <a:schemeClr val="tx1"/>
                          </a:solidFill>
                          <a:effectLst/>
                        </a:rPr>
                        <a:t>JSP are HTML-based codes.</a:t>
                      </a:r>
                      <a:endParaRPr lang="en-US" sz="1800" dirty="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r h="0">
                <a:tc>
                  <a:txBody>
                    <a:bodyPr/>
                    <a:lstStyle/>
                    <a:p>
                      <a:pPr latinLnBrk="0"/>
                      <a:r>
                        <a:rPr lang="en-US" sz="1800" b="0" dirty="0">
                          <a:solidFill>
                            <a:schemeClr val="tx1"/>
                          </a:solidFill>
                          <a:effectLst/>
                        </a:rPr>
                        <a:t>Servlets are harder to code, as here, the HTML codes are written in Java. </a:t>
                      </a:r>
                      <a:endParaRPr lang="en-US" sz="1800" dirty="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latinLnBrk="0"/>
                      <a:r>
                        <a:rPr lang="en-US" sz="1800" b="0" dirty="0">
                          <a:solidFill>
                            <a:schemeClr val="tx1"/>
                          </a:solidFill>
                          <a:effectLst/>
                        </a:rPr>
                        <a:t>JSPs are easier to code, as here </a:t>
                      </a:r>
                      <a:r>
                        <a:rPr lang="en-US" sz="1800" b="0" u="none" strike="noStrike" dirty="0">
                          <a:solidFill>
                            <a:schemeClr val="tx1"/>
                          </a:solidFill>
                          <a:effectLst/>
                          <a:hlinkClick r:id="rId2"/>
                        </a:rPr>
                        <a:t>Java</a:t>
                      </a:r>
                      <a:r>
                        <a:rPr lang="en-US" sz="1800" b="0" dirty="0">
                          <a:solidFill>
                            <a:schemeClr val="tx1"/>
                          </a:solidFill>
                          <a:effectLst/>
                        </a:rPr>
                        <a:t> is coded in HTML.</a:t>
                      </a:r>
                      <a:endParaRPr lang="en-US" sz="1800" dirty="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r h="0">
                <a:tc>
                  <a:txBody>
                    <a:bodyPr/>
                    <a:lstStyle/>
                    <a:p>
                      <a:pPr latinLnBrk="0"/>
                      <a:r>
                        <a:rPr lang="en-US" sz="1800" b="0">
                          <a:solidFill>
                            <a:schemeClr val="tx1"/>
                          </a:solidFill>
                          <a:effectLst/>
                        </a:rPr>
                        <a:t>In an MVC architecture, Servlets act as the controllers. </a:t>
                      </a:r>
                      <a:endParaRPr lang="en-US" sz="180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latinLnBrk="0"/>
                      <a:r>
                        <a:rPr lang="en-US" sz="1800" b="0" dirty="0">
                          <a:solidFill>
                            <a:schemeClr val="tx1"/>
                          </a:solidFill>
                          <a:effectLst/>
                        </a:rPr>
                        <a:t>In MVC architectures, the JSPs act as a view to present the output to the users. </a:t>
                      </a:r>
                      <a:endParaRPr lang="en-US" sz="1800" dirty="0">
                        <a:solidFill>
                          <a:schemeClr val="tx1"/>
                        </a:solidFill>
                        <a:effectLst/>
                      </a:endParaRPr>
                    </a:p>
                  </a:txBody>
                  <a:tcPr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r h="0">
                <a:tc>
                  <a:txBody>
                    <a:bodyPr/>
                    <a:lstStyle/>
                    <a:p>
                      <a:pPr algn="l" fontAlgn="ctr"/>
                      <a:r>
                        <a:rPr lang="en-US" sz="1800" b="0" dirty="0">
                          <a:effectLst/>
                        </a:rPr>
                        <a:t>It does not have inbuilt implicit objects.</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algn="l" fontAlgn="ctr"/>
                      <a:r>
                        <a:rPr lang="en-US" sz="1800" b="0">
                          <a:effectLst/>
                        </a:rPr>
                        <a:t>In JSP there are inbuilt implicit objects.</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r h="0">
                <a:tc>
                  <a:txBody>
                    <a:bodyPr/>
                    <a:lstStyle/>
                    <a:p>
                      <a:pPr algn="l" fontAlgn="ctr"/>
                      <a:r>
                        <a:rPr lang="en-US" sz="1800" b="0">
                          <a:effectLst/>
                        </a:rPr>
                        <a:t>There is no method for running JavaScript on the client side in Servlet.</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algn="l" fontAlgn="ctr"/>
                      <a:r>
                        <a:rPr lang="en-US" sz="1800" b="0">
                          <a:effectLst/>
                        </a:rPr>
                        <a:t>While running the JavaScript at the client side in JSP, client-side validation is used.</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r h="0">
                <a:tc>
                  <a:txBody>
                    <a:bodyPr/>
                    <a:lstStyle/>
                    <a:p>
                      <a:pPr algn="l" fontAlgn="ctr"/>
                      <a:r>
                        <a:rPr lang="en-US" sz="1800" b="0" dirty="0">
                          <a:effectLst/>
                        </a:rPr>
                        <a:t>Packages are to be imported on the top of the program.</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algn="l" fontAlgn="ctr"/>
                      <a:r>
                        <a:rPr lang="en-US" sz="1800" b="0" dirty="0">
                          <a:effectLst/>
                        </a:rPr>
                        <a:t>Packages can be imported into the JSP </a:t>
                      </a:r>
                      <a:r>
                        <a:rPr lang="en-US" sz="1800" b="0" dirty="0" err="1" smtClean="0">
                          <a:effectLst/>
                        </a:rPr>
                        <a:t>prog</a:t>
                      </a:r>
                      <a:r>
                        <a:rPr lang="en-US" sz="1800" b="0" dirty="0" smtClean="0">
                          <a:effectLst/>
                        </a:rPr>
                        <a:t>(</a:t>
                      </a:r>
                      <a:r>
                        <a:rPr lang="en-US" sz="1800" b="0" dirty="0" err="1" smtClean="0">
                          <a:effectLst/>
                        </a:rPr>
                        <a:t>i.e,bottom</a:t>
                      </a:r>
                      <a:r>
                        <a:rPr lang="en-US" sz="1800" b="0" dirty="0" smtClean="0">
                          <a:effectLst/>
                        </a:rPr>
                        <a:t>, </a:t>
                      </a:r>
                      <a:r>
                        <a:rPr lang="en-US" sz="1800" b="0" dirty="0" err="1" smtClean="0">
                          <a:effectLst/>
                        </a:rPr>
                        <a:t>middleclient-side,or</a:t>
                      </a:r>
                      <a:r>
                        <a:rPr lang="en-US" sz="1800" b="0" dirty="0" smtClean="0">
                          <a:effectLst/>
                        </a:rPr>
                        <a:t> </a:t>
                      </a:r>
                      <a:r>
                        <a:rPr lang="en-US" sz="1800" b="0" dirty="0">
                          <a:effectLst/>
                        </a:rPr>
                        <a:t>top )</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r h="0">
                <a:tc>
                  <a:txBody>
                    <a:bodyPr/>
                    <a:lstStyle/>
                    <a:p>
                      <a:pPr algn="l" fontAlgn="ctr"/>
                      <a:r>
                        <a:rPr lang="en-US" sz="1800" b="0" dirty="0" smtClean="0">
                          <a:effectLst/>
                        </a:rPr>
                        <a:t>The </a:t>
                      </a:r>
                      <a:r>
                        <a:rPr lang="en-US" sz="1800" b="0" dirty="0">
                          <a:effectLst/>
                        </a:rPr>
                        <a:t>facility of writing custom tags is not present. </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c>
                  <a:txBody>
                    <a:bodyPr/>
                    <a:lstStyle/>
                    <a:p>
                      <a:pPr algn="l" fontAlgn="ctr"/>
                      <a:r>
                        <a:rPr lang="en-US" sz="1800" b="0" dirty="0">
                          <a:effectLst/>
                        </a:rPr>
                        <a:t>The facility of writing custom tags is present</a:t>
                      </a:r>
                    </a:p>
                  </a:txBody>
                  <a:tcPr marL="95250" marR="95250" marT="133350" marB="133350" anchor="ctr">
                    <a:lnL w="9525" cap="flat" cmpd="sng" algn="ctr">
                      <a:solidFill>
                        <a:srgbClr val="767676"/>
                      </a:solidFill>
                      <a:prstDash val="solid"/>
                      <a:round/>
                      <a:headEnd type="none" w="med" len="med"/>
                      <a:tailEnd type="none" w="med" len="med"/>
                    </a:lnL>
                    <a:lnR w="9525" cap="flat" cmpd="sng" algn="ctr">
                      <a:solidFill>
                        <a:srgbClr val="767676"/>
                      </a:solidFill>
                      <a:prstDash val="solid"/>
                      <a:round/>
                      <a:headEnd type="none" w="med" len="med"/>
                      <a:tailEnd type="none" w="med" len="med"/>
                    </a:lnR>
                    <a:lnT w="9525" cap="flat" cmpd="sng" algn="ctr">
                      <a:solidFill>
                        <a:srgbClr val="767676"/>
                      </a:solidFill>
                      <a:prstDash val="solid"/>
                      <a:round/>
                      <a:headEnd type="none" w="med" len="med"/>
                      <a:tailEnd type="none" w="med" len="med"/>
                    </a:lnT>
                    <a:lnB w="9525" cap="flat" cmpd="sng" algn="ctr">
                      <a:solidFill>
                        <a:srgbClr val="767676"/>
                      </a:solidFill>
                      <a:prstDash val="solid"/>
                      <a:round/>
                      <a:headEnd type="none" w="med" len="med"/>
                      <a:tailEnd type="none" w="med" len="med"/>
                    </a:lnB>
                    <a:solidFill>
                      <a:schemeClr val="tx1">
                        <a:lumMod val="50000"/>
                      </a:schemeClr>
                    </a:solidFill>
                  </a:tcPr>
                </a:tc>
              </a:tr>
            </a:tbl>
          </a:graphicData>
        </a:graphic>
      </p:graphicFrame>
    </p:spTree>
    <p:extLst>
      <p:ext uri="{BB962C8B-B14F-4D97-AF65-F5344CB8AC3E}">
        <p14:creationId xmlns:p14="http://schemas.microsoft.com/office/powerpoint/2010/main" val="7890159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1598</TotalTime>
  <Words>2678</Words>
  <Application>Microsoft Office PowerPoint</Application>
  <PresentationFormat>On-screen Show (4:3)</PresentationFormat>
  <Paragraphs>643</Paragraphs>
  <Slides>62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-apple-system</vt:lpstr>
      <vt:lpstr>Arial</vt:lpstr>
      <vt:lpstr>Calibri</vt:lpstr>
      <vt:lpstr>Constantia</vt:lpstr>
      <vt:lpstr>Courier New</vt:lpstr>
      <vt:lpstr>Open Sans</vt:lpstr>
      <vt:lpstr>Times New Roman</vt:lpstr>
      <vt:lpstr>var(--app-font)</vt:lpstr>
      <vt:lpstr>var(--bs-font-monospace)</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a</cp:lastModifiedBy>
  <cp:revision>584</cp:revision>
  <dcterms:created xsi:type="dcterms:W3CDTF">2023-02-27T05:58:18Z</dcterms:created>
  <dcterms:modified xsi:type="dcterms:W3CDTF">2023-06-06T06:16:29Z</dcterms:modified>
</cp:coreProperties>
</file>