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4" r:id="rId4"/>
    <p:sldId id="263" r:id="rId5"/>
    <p:sldId id="265" r:id="rId6"/>
    <p:sldId id="266" r:id="rId7"/>
    <p:sldId id="267" r:id="rId8"/>
    <p:sldId id="268" r:id="rId9"/>
    <p:sldId id="269" r:id="rId10"/>
    <p:sldId id="270" r:id="rId11"/>
    <p:sldId id="273" r:id="rId12"/>
    <p:sldId id="271" r:id="rId13"/>
    <p:sldId id="274" r:id="rId14"/>
    <p:sldId id="275" r:id="rId15"/>
    <p:sldId id="276" r:id="rId16"/>
    <p:sldId id="279" r:id="rId17"/>
    <p:sldId id="278" r:id="rId18"/>
    <p:sldId id="277" r:id="rId19"/>
    <p:sldId id="282" r:id="rId20"/>
    <p:sldId id="281" r:id="rId21"/>
    <p:sldId id="280" r:id="rId22"/>
    <p:sldId id="284" r:id="rId23"/>
    <p:sldId id="283" r:id="rId24"/>
    <p:sldId id="286" r:id="rId25"/>
    <p:sldId id="285" r:id="rId26"/>
    <p:sldId id="287" r:id="rId27"/>
    <p:sldId id="288" r:id="rId28"/>
    <p:sldId id="289" r:id="rId29"/>
    <p:sldId id="290" r:id="rId30"/>
    <p:sldId id="291" r:id="rId31"/>
    <p:sldId id="292" r:id="rId32"/>
    <p:sldId id="293" r:id="rId33"/>
    <p:sldId id="294" r:id="rId34"/>
    <p:sldId id="295" r:id="rId35"/>
    <p:sldId id="298" r:id="rId36"/>
    <p:sldId id="296" r:id="rId37"/>
    <p:sldId id="297" r:id="rId38"/>
    <p:sldId id="300" r:id="rId39"/>
    <p:sldId id="299" r:id="rId40"/>
    <p:sldId id="303" r:id="rId41"/>
    <p:sldId id="302" r:id="rId42"/>
    <p:sldId id="307" r:id="rId43"/>
    <p:sldId id="301" r:id="rId44"/>
    <p:sldId id="306" r:id="rId45"/>
    <p:sldId id="305" r:id="rId46"/>
    <p:sldId id="304" r:id="rId47"/>
    <p:sldId id="310" r:id="rId48"/>
    <p:sldId id="309" r:id="rId49"/>
    <p:sldId id="308" r:id="rId50"/>
    <p:sldId id="311" r:id="rId51"/>
    <p:sldId id="315" r:id="rId52"/>
    <p:sldId id="314" r:id="rId53"/>
    <p:sldId id="313" r:id="rId54"/>
    <p:sldId id="316" r:id="rId55"/>
    <p:sldId id="312" r:id="rId56"/>
    <p:sldId id="319" r:id="rId57"/>
    <p:sldId id="318" r:id="rId58"/>
    <p:sldId id="322" r:id="rId59"/>
    <p:sldId id="321" r:id="rId60"/>
    <p:sldId id="320" r:id="rId61"/>
    <p:sldId id="325" r:id="rId62"/>
    <p:sldId id="323" r:id="rId63"/>
    <p:sldId id="324" r:id="rId64"/>
    <p:sldId id="326" r:id="rId65"/>
    <p:sldId id="327" r:id="rId66"/>
    <p:sldId id="328" r:id="rId67"/>
    <p:sldId id="329" r:id="rId68"/>
    <p:sldId id="330" r:id="rId69"/>
    <p:sldId id="331" r:id="rId70"/>
    <p:sldId id="332" r:id="rId71"/>
    <p:sldId id="334" r:id="rId72"/>
    <p:sldId id="333" r:id="rId73"/>
    <p:sldId id="345" r:id="rId74"/>
    <p:sldId id="336" r:id="rId75"/>
    <p:sldId id="335" r:id="rId76"/>
    <p:sldId id="337" r:id="rId77"/>
    <p:sldId id="338" r:id="rId78"/>
    <p:sldId id="339" r:id="rId79"/>
    <p:sldId id="340" r:id="rId80"/>
    <p:sldId id="343" r:id="rId81"/>
    <p:sldId id="341" r:id="rId82"/>
    <p:sldId id="342" r:id="rId83"/>
    <p:sldId id="344"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2" autoAdjust="0"/>
    <p:restoredTop sz="94660"/>
  </p:normalViewPr>
  <p:slideViewPr>
    <p:cSldViewPr>
      <p:cViewPr varScale="1">
        <p:scale>
          <a:sx n="69" d="100"/>
          <a:sy n="69" d="100"/>
        </p:scale>
        <p:origin x="-11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5E731-D99C-43FD-992B-AEC416E4217D}" type="datetimeFigureOut">
              <a:rPr lang="en-US" smtClean="0"/>
              <a:pPr/>
              <a:t>6/25/2023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6/25/2023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6/25/2023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6/25/2023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5E731-D99C-43FD-992B-AEC416E4217D}" type="datetimeFigureOut">
              <a:rPr lang="en-US" smtClean="0"/>
              <a:pPr/>
              <a:t>6/25/2023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6/25/2023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5E731-D99C-43FD-992B-AEC416E4217D}" type="datetimeFigureOut">
              <a:rPr lang="en-US" smtClean="0"/>
              <a:pPr/>
              <a:t>6/25/2023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5E731-D99C-43FD-992B-AEC416E4217D}" type="datetimeFigureOut">
              <a:rPr lang="en-US" smtClean="0"/>
              <a:pPr/>
              <a:t>6/25/2023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E731-D99C-43FD-992B-AEC416E4217D}" type="datetimeFigureOut">
              <a:rPr lang="en-US" smtClean="0"/>
              <a:pPr/>
              <a:t>6/25/2023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6/25/2023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5E731-D99C-43FD-992B-AEC416E4217D}" type="datetimeFigureOut">
              <a:rPr lang="en-US" smtClean="0"/>
              <a:pPr/>
              <a:t>6/25/2023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2A18D70-1B34-4EEE-BAE2-4409BE1694F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5E731-D99C-43FD-992B-AEC416E4217D}" type="datetimeFigureOut">
              <a:rPr lang="en-US" smtClean="0"/>
              <a:pPr/>
              <a:t>6/25/2023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A18D70-1B34-4EEE-BAE2-4409BE1694F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s://www.geeksforgeeks.org/structured-query-language/" TargetMode="Externa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401205"/>
          </a:xfrm>
          <a:prstGeom prst="rect">
            <a:avLst/>
          </a:prstGeom>
          <a:noFill/>
        </p:spPr>
        <p:txBody>
          <a:bodyPr wrap="square" rtlCol="0">
            <a:spAutoFit/>
          </a:bodyPr>
          <a:lstStyle/>
          <a:p>
            <a:r>
              <a:rPr lang="en-US" sz="2800" dirty="0">
                <a:solidFill>
                  <a:srgbClr val="FFFF00"/>
                </a:solidFill>
              </a:rPr>
              <a:t>Unit No 5: Server Side Scripting Languages [7 Hours] </a:t>
            </a:r>
            <a:r>
              <a:rPr lang="en-US" sz="2800" dirty="0"/>
              <a:t>PHP: Introduction to PHP, uses of PHP, general syntactic characteristics, Primitives, operations and expressions, output, control statements, arrays, functions, pattern matching, form handling, files, cookies, session tracking, using MySQL with PHP, WAP and WML. Introduction to ASP.NET: Overview of the .NET Framework, Overview of C#, Introduction to ASP.NET, ASP.NET Controls, Web Services. Overview of Node JS.</a:t>
            </a:r>
            <a:endParaRPr lang="en-US" sz="2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88640"/>
            <a:ext cx="8784976" cy="1754326"/>
          </a:xfrm>
          <a:prstGeom prst="rect">
            <a:avLst/>
          </a:prstGeom>
        </p:spPr>
        <p:txBody>
          <a:bodyPr wrap="square">
            <a:spAutoFit/>
          </a:bodyPr>
          <a:lstStyle/>
          <a:p>
            <a:r>
              <a:rPr lang="en-US" sz="2400" dirty="0">
                <a:solidFill>
                  <a:srgbClr val="FFFF00"/>
                </a:solidFill>
              </a:rPr>
              <a:t>Bitwise </a:t>
            </a:r>
            <a:r>
              <a:rPr lang="en-US" sz="2400" dirty="0" smtClean="0">
                <a:solidFill>
                  <a:srgbClr val="FFFF00"/>
                </a:solidFill>
              </a:rPr>
              <a:t>Operators:</a:t>
            </a:r>
            <a:endParaRPr lang="en-US" sz="2400" dirty="0">
              <a:solidFill>
                <a:srgbClr val="FFFF00"/>
              </a:solidFill>
            </a:endParaRPr>
          </a:p>
          <a:p>
            <a:r>
              <a:rPr lang="en-US" sz="2100" dirty="0"/>
              <a:t>The bitwise operators are used to perform bit-level operations on operands. These operators allow the evaluation and manipulation of specific bits within the integer</a:t>
            </a:r>
            <a:r>
              <a:rPr lang="en-US" sz="2100" dirty="0" smtClean="0"/>
              <a:t>.</a:t>
            </a:r>
          </a:p>
          <a:p>
            <a:endParaRPr lang="en-US" sz="2100" dirty="0"/>
          </a:p>
        </p:txBody>
      </p:sp>
      <p:graphicFrame>
        <p:nvGraphicFramePr>
          <p:cNvPr id="2" name="Table 1"/>
          <p:cNvGraphicFramePr>
            <a:graphicFrameLocks noGrp="1"/>
          </p:cNvGraphicFramePr>
          <p:nvPr>
            <p:extLst>
              <p:ext uri="{D42A27DB-BD31-4B8C-83A1-F6EECF244321}">
                <p14:modId xmlns:p14="http://schemas.microsoft.com/office/powerpoint/2010/main" val="3333332926"/>
              </p:ext>
            </p:extLst>
          </p:nvPr>
        </p:nvGraphicFramePr>
        <p:xfrm>
          <a:off x="179512" y="1700808"/>
          <a:ext cx="8712968" cy="4469511"/>
        </p:xfrm>
        <a:graphic>
          <a:graphicData uri="http://schemas.openxmlformats.org/drawingml/2006/table">
            <a:tbl>
              <a:tblPr firstRow="1" firstCol="1" bandRow="1">
                <a:tableStyleId>{5C22544A-7EE6-4342-B048-85BDC9FD1C3A}</a:tableStyleId>
              </a:tblPr>
              <a:tblGrid>
                <a:gridCol w="1227806"/>
                <a:gridCol w="1787816"/>
                <a:gridCol w="1162080"/>
                <a:gridCol w="4535266"/>
              </a:tblGrid>
              <a:tr h="0">
                <a:tc>
                  <a:txBody>
                    <a:bodyPr/>
                    <a:lstStyle/>
                    <a:p>
                      <a:pPr marL="0" marR="0" algn="ctr">
                        <a:lnSpc>
                          <a:spcPct val="107000"/>
                        </a:lnSpc>
                        <a:spcBef>
                          <a:spcPts val="0"/>
                        </a:spcBef>
                        <a:spcAft>
                          <a:spcPts val="0"/>
                        </a:spcAft>
                      </a:pPr>
                      <a:r>
                        <a:rPr lang="en-US" sz="1800" b="1" dirty="0">
                          <a:effectLst/>
                        </a:rPr>
                        <a:t>Operator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Name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Example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dirty="0">
                          <a:effectLst/>
                        </a:rPr>
                        <a:t>Explanation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0">
                <a:tc>
                  <a:txBody>
                    <a:bodyPr/>
                    <a:lstStyle/>
                    <a:p>
                      <a:pPr marL="0" marR="0" algn="ctr">
                        <a:lnSpc>
                          <a:spcPct val="107000"/>
                        </a:lnSpc>
                        <a:spcBef>
                          <a:spcPts val="0"/>
                        </a:spcBef>
                        <a:spcAft>
                          <a:spcPts val="0"/>
                        </a:spcAft>
                      </a:pPr>
                      <a:r>
                        <a:rPr lang="en-US" sz="1800" b="1">
                          <a:effectLst/>
                        </a:rPr>
                        <a:t>&amp;</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And</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&amp;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600" b="1" dirty="0">
                          <a:effectLst/>
                        </a:rPr>
                        <a:t>Bits that are 1 in both $a and $b are set to 1, otherwise 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Or (Inclusive or)</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600" b="1" dirty="0">
                          <a:effectLst/>
                        </a:rPr>
                        <a:t>Bits that are 1 in either $a or $b are set to 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18034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err="1">
                          <a:effectLst/>
                        </a:rPr>
                        <a:t>Xor</a:t>
                      </a:r>
                      <a:r>
                        <a:rPr lang="en-US" sz="1800" b="1" dirty="0">
                          <a:effectLst/>
                        </a:rPr>
                        <a:t> (Exclusive or)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600" b="1" dirty="0">
                          <a:effectLst/>
                        </a:rPr>
                        <a:t>Bits that are 1 in either $a or $b are set to 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Not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600" b="1" dirty="0">
                          <a:effectLst/>
                        </a:rPr>
                        <a:t>Bits that are 1 set to 0 and bits that are 0 are set to 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b="1">
                          <a:effectLst/>
                        </a:rPr>
                        <a:t>&lt;&lt; </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Shift left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&lt;&lt;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600" b="1" dirty="0">
                          <a:effectLst/>
                        </a:rPr>
                        <a:t>Left shift the bits of operand $a $b steps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180340">
                <a:tc>
                  <a:txBody>
                    <a:bodyPr/>
                    <a:lstStyle/>
                    <a:p>
                      <a:pPr marL="0" marR="0" algn="ctr">
                        <a:lnSpc>
                          <a:spcPct val="107000"/>
                        </a:lnSpc>
                        <a:spcBef>
                          <a:spcPts val="0"/>
                        </a:spcBef>
                        <a:spcAft>
                          <a:spcPts val="0"/>
                        </a:spcAft>
                      </a:pPr>
                      <a:r>
                        <a:rPr lang="en-US" sz="1800" b="1">
                          <a:effectLst/>
                        </a:rPr>
                        <a:t>&gt;&gt; </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Shift right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&gt;&gt;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600" b="1" dirty="0">
                          <a:effectLst/>
                        </a:rPr>
                        <a:t>Right shift the bits of $a operand by $b number of places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3959785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332656"/>
            <a:ext cx="8784976" cy="784830"/>
          </a:xfrm>
          <a:prstGeom prst="rect">
            <a:avLst/>
          </a:prstGeom>
        </p:spPr>
        <p:txBody>
          <a:bodyPr wrap="square">
            <a:spAutoFit/>
          </a:bodyPr>
          <a:lstStyle/>
          <a:p>
            <a:r>
              <a:rPr lang="en-US" sz="2400" dirty="0">
                <a:solidFill>
                  <a:srgbClr val="FFFF00"/>
                </a:solidFill>
              </a:rPr>
              <a:t>Comparison </a:t>
            </a:r>
            <a:r>
              <a:rPr lang="en-US" sz="2400" dirty="0" smtClean="0">
                <a:solidFill>
                  <a:srgbClr val="FFFF00"/>
                </a:solidFill>
              </a:rPr>
              <a:t>Operators:</a:t>
            </a:r>
            <a:endParaRPr lang="en-US" sz="2400" dirty="0">
              <a:solidFill>
                <a:srgbClr val="FFFF00"/>
              </a:solidFill>
            </a:endParaRPr>
          </a:p>
          <a:p>
            <a:r>
              <a:rPr lang="en-US" sz="2100" dirty="0"/>
              <a:t>Comparison operators allow comparing two </a:t>
            </a:r>
            <a:r>
              <a:rPr lang="en-US" sz="2100" dirty="0" smtClean="0"/>
              <a:t>values</a:t>
            </a:r>
            <a:r>
              <a:rPr lang="en-US" sz="2100" dirty="0"/>
              <a:t>.</a:t>
            </a:r>
          </a:p>
        </p:txBody>
      </p:sp>
      <p:graphicFrame>
        <p:nvGraphicFramePr>
          <p:cNvPr id="4" name="Table 3"/>
          <p:cNvGraphicFramePr>
            <a:graphicFrameLocks noGrp="1"/>
          </p:cNvGraphicFramePr>
          <p:nvPr>
            <p:extLst>
              <p:ext uri="{D42A27DB-BD31-4B8C-83A1-F6EECF244321}">
                <p14:modId xmlns:p14="http://schemas.microsoft.com/office/powerpoint/2010/main" val="2004305209"/>
              </p:ext>
            </p:extLst>
          </p:nvPr>
        </p:nvGraphicFramePr>
        <p:xfrm>
          <a:off x="179512" y="1196752"/>
          <a:ext cx="8712968" cy="5575490"/>
        </p:xfrm>
        <a:graphic>
          <a:graphicData uri="http://schemas.openxmlformats.org/drawingml/2006/table">
            <a:tbl>
              <a:tblPr firstRow="1" firstCol="1" bandRow="1">
                <a:tableStyleId>{5C22544A-7EE6-4342-B048-85BDC9FD1C3A}</a:tableStyleId>
              </a:tblPr>
              <a:tblGrid>
                <a:gridCol w="720080"/>
                <a:gridCol w="2232248"/>
                <a:gridCol w="1440160"/>
                <a:gridCol w="4320480"/>
              </a:tblGrid>
              <a:tr h="313961">
                <a:tc>
                  <a:txBody>
                    <a:bodyPr/>
                    <a:lstStyle/>
                    <a:p>
                      <a:pPr marL="0" marR="0">
                        <a:lnSpc>
                          <a:spcPct val="107000"/>
                        </a:lnSpc>
                        <a:spcBef>
                          <a:spcPts val="0"/>
                        </a:spcBef>
                        <a:spcAft>
                          <a:spcPts val="0"/>
                        </a:spcAft>
                      </a:pPr>
                      <a:r>
                        <a:rPr lang="en-US" sz="1500" dirty="0">
                          <a:effectLst/>
                        </a:rPr>
                        <a:t>Operator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7395" marR="67395" marT="67395" marB="67395"/>
                </a:tc>
                <a:tc>
                  <a:txBody>
                    <a:bodyPr/>
                    <a:lstStyle/>
                    <a:p>
                      <a:pPr marL="0" marR="0">
                        <a:lnSpc>
                          <a:spcPct val="107000"/>
                        </a:lnSpc>
                        <a:spcBef>
                          <a:spcPts val="0"/>
                        </a:spcBef>
                        <a:spcAft>
                          <a:spcPts val="0"/>
                        </a:spcAft>
                      </a:pPr>
                      <a:r>
                        <a:rPr lang="en-US" sz="15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7395" marR="67395" marT="67395" marB="67395"/>
                </a:tc>
                <a:tc>
                  <a:txBody>
                    <a:bodyPr/>
                    <a:lstStyle/>
                    <a:p>
                      <a:pPr marL="0" marR="0">
                        <a:lnSpc>
                          <a:spcPct val="107000"/>
                        </a:lnSpc>
                        <a:spcBef>
                          <a:spcPts val="0"/>
                        </a:spcBef>
                        <a:spcAft>
                          <a:spcPts val="0"/>
                        </a:spcAft>
                      </a:pPr>
                      <a:r>
                        <a:rPr lang="en-US" sz="1500" dirty="0">
                          <a:effectLst/>
                        </a:rPr>
                        <a:t>Example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7395" marR="67395" marT="67395" marB="67395"/>
                </a:tc>
                <a:tc>
                  <a:txBody>
                    <a:bodyPr/>
                    <a:lstStyle/>
                    <a:p>
                      <a:pPr marL="0" marR="0">
                        <a:lnSpc>
                          <a:spcPct val="107000"/>
                        </a:lnSpc>
                        <a:spcBef>
                          <a:spcPts val="0"/>
                        </a:spcBef>
                        <a:spcAft>
                          <a:spcPts val="0"/>
                        </a:spcAft>
                      </a:pPr>
                      <a:r>
                        <a:rPr lang="en-US" sz="1500" dirty="0">
                          <a:effectLst/>
                        </a:rPr>
                        <a:t>Explanation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7395" marR="67395" marT="67395" marB="67395"/>
                </a:tc>
              </a:tr>
              <a:tr h="379579">
                <a:tc>
                  <a:txBody>
                    <a:bodyPr/>
                    <a:lstStyle/>
                    <a:p>
                      <a:pPr marL="0" marR="0" algn="just">
                        <a:lnSpc>
                          <a:spcPct val="107000"/>
                        </a:lnSpc>
                        <a:spcBef>
                          <a:spcPts val="0"/>
                        </a:spcBef>
                        <a:spcAft>
                          <a:spcPts val="0"/>
                        </a:spcAft>
                      </a:pPr>
                      <a:r>
                        <a:rPr lang="en-US" sz="1500">
                          <a:effectLst/>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Equal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$a ==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Return TRUE if $a is equal to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r h="516183">
                <a:tc>
                  <a:txBody>
                    <a:bodyPr/>
                    <a:lstStyle/>
                    <a:p>
                      <a:pPr marL="0" marR="0" algn="just">
                        <a:lnSpc>
                          <a:spcPct val="107000"/>
                        </a:lnSpc>
                        <a:spcBef>
                          <a:spcPts val="0"/>
                        </a:spcBef>
                        <a:spcAft>
                          <a:spcPts val="0"/>
                        </a:spcAft>
                      </a:pPr>
                      <a:r>
                        <a:rPr lang="en-US" sz="1500">
                          <a:effectLst/>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dirty="0">
                          <a:effectLst/>
                        </a:rPr>
                        <a:t>Identical</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dirty="0">
                          <a:effectLst/>
                        </a:rPr>
                        <a:t>$a === $b</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Return TRUE if $a is equal to $b, and they are of same data type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r h="652785">
                <a:tc>
                  <a:txBody>
                    <a:bodyPr/>
                    <a:lstStyle/>
                    <a:p>
                      <a:pPr marL="0" marR="0" algn="just">
                        <a:lnSpc>
                          <a:spcPct val="107000"/>
                        </a:lnSpc>
                        <a:spcBef>
                          <a:spcPts val="0"/>
                        </a:spcBef>
                        <a:spcAft>
                          <a:spcPts val="0"/>
                        </a:spcAft>
                      </a:pPr>
                      <a:r>
                        <a:rPr lang="en-US" sz="1500">
                          <a:effectLst/>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Not identical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$a !==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Return TRUE if $a is not equal to $b, and they are not of same data type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r h="379579">
                <a:tc>
                  <a:txBody>
                    <a:bodyPr/>
                    <a:lstStyle/>
                    <a:p>
                      <a:pPr marL="0" marR="0" algn="just">
                        <a:lnSpc>
                          <a:spcPct val="107000"/>
                        </a:lnSpc>
                        <a:spcBef>
                          <a:spcPts val="0"/>
                        </a:spcBef>
                        <a:spcAft>
                          <a:spcPts val="0"/>
                        </a:spcAft>
                      </a:pPr>
                      <a:r>
                        <a:rPr lang="en-US" sz="1500">
                          <a:effectLst/>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Not equal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$a !=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Return TRUE if $a is not equal to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r h="379579">
                <a:tc>
                  <a:txBody>
                    <a:bodyPr/>
                    <a:lstStyle/>
                    <a:p>
                      <a:pPr marL="0" marR="0" algn="just">
                        <a:lnSpc>
                          <a:spcPct val="107000"/>
                        </a:lnSpc>
                        <a:spcBef>
                          <a:spcPts val="0"/>
                        </a:spcBef>
                        <a:spcAft>
                          <a:spcPts val="0"/>
                        </a:spcAft>
                      </a:pPr>
                      <a:r>
                        <a:rPr lang="en-US" sz="1500">
                          <a:effectLst/>
                        </a:rPr>
                        <a:t>&lt;&gt;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Not equal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$a &lt;&gt;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Return TRUE if $a is not equal to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r h="379579">
                <a:tc>
                  <a:txBody>
                    <a:bodyPr/>
                    <a:lstStyle/>
                    <a:p>
                      <a:pPr marL="0" marR="0" algn="just">
                        <a:lnSpc>
                          <a:spcPct val="107000"/>
                        </a:lnSpc>
                        <a:spcBef>
                          <a:spcPts val="0"/>
                        </a:spcBef>
                        <a:spcAft>
                          <a:spcPts val="0"/>
                        </a:spcAft>
                      </a:pPr>
                      <a:r>
                        <a:rPr lang="en-US" sz="1500">
                          <a:effectLst/>
                        </a:rPr>
                        <a:t>&lt;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Less than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$a &lt;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Return TRUE if $a is less than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r h="379579">
                <a:tc>
                  <a:txBody>
                    <a:bodyPr/>
                    <a:lstStyle/>
                    <a:p>
                      <a:pPr marL="0" marR="0" algn="just">
                        <a:lnSpc>
                          <a:spcPct val="107000"/>
                        </a:lnSpc>
                        <a:spcBef>
                          <a:spcPts val="0"/>
                        </a:spcBef>
                        <a:spcAft>
                          <a:spcPts val="0"/>
                        </a:spcAft>
                      </a:pPr>
                      <a:r>
                        <a:rPr lang="en-US" sz="1500">
                          <a:effectLst/>
                        </a:rPr>
                        <a:t>&gt;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Greater than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$a &gt;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Return TRUE if $a is greater than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r h="379579">
                <a:tc>
                  <a:txBody>
                    <a:bodyPr/>
                    <a:lstStyle/>
                    <a:p>
                      <a:pPr marL="0" marR="0" algn="just">
                        <a:lnSpc>
                          <a:spcPct val="107000"/>
                        </a:lnSpc>
                        <a:spcBef>
                          <a:spcPts val="0"/>
                        </a:spcBef>
                        <a:spcAft>
                          <a:spcPts val="0"/>
                        </a:spcAft>
                      </a:pPr>
                      <a:r>
                        <a:rPr lang="en-US" sz="1500">
                          <a:effectLst/>
                        </a:rPr>
                        <a:t>&lt;=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Less than or equal to</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$a &lt;=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Return TRUE if $a is less than or equal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r h="516183">
                <a:tc>
                  <a:txBody>
                    <a:bodyPr/>
                    <a:lstStyle/>
                    <a:p>
                      <a:pPr marL="0" marR="0" algn="just">
                        <a:lnSpc>
                          <a:spcPct val="107000"/>
                        </a:lnSpc>
                        <a:spcBef>
                          <a:spcPts val="0"/>
                        </a:spcBef>
                        <a:spcAft>
                          <a:spcPts val="0"/>
                        </a:spcAft>
                      </a:pPr>
                      <a:r>
                        <a:rPr lang="en-US" sz="1500">
                          <a:effectLst/>
                        </a:rPr>
                        <a:t>&gt;=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Greater than or equal to</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$a &gt;=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Return TRUE if $a is greater than or equal $b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r h="925990">
                <a:tc>
                  <a:txBody>
                    <a:bodyPr/>
                    <a:lstStyle/>
                    <a:p>
                      <a:pPr marL="0" marR="0" algn="just">
                        <a:lnSpc>
                          <a:spcPct val="107000"/>
                        </a:lnSpc>
                        <a:spcBef>
                          <a:spcPts val="0"/>
                        </a:spcBef>
                        <a:spcAft>
                          <a:spcPts val="0"/>
                        </a:spcAft>
                      </a:pPr>
                      <a:r>
                        <a:rPr lang="en-US" sz="1500">
                          <a:effectLst/>
                        </a:rPr>
                        <a:t>&lt;=&gt;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Spaceship</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a:effectLst/>
                        </a:rPr>
                        <a:t>$a &lt;=&gt;$b</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c>
                  <a:txBody>
                    <a:bodyPr/>
                    <a:lstStyle/>
                    <a:p>
                      <a:pPr marL="0" marR="0" algn="just">
                        <a:lnSpc>
                          <a:spcPct val="107000"/>
                        </a:lnSpc>
                        <a:spcBef>
                          <a:spcPts val="0"/>
                        </a:spcBef>
                        <a:spcAft>
                          <a:spcPts val="0"/>
                        </a:spcAft>
                      </a:pPr>
                      <a:r>
                        <a:rPr lang="en-US" sz="1500" dirty="0">
                          <a:effectLst/>
                        </a:rPr>
                        <a:t>Return -1 if $a is less than $b</a:t>
                      </a:r>
                      <a:br>
                        <a:rPr lang="en-US" sz="1500" dirty="0">
                          <a:effectLst/>
                        </a:rPr>
                      </a:br>
                      <a:r>
                        <a:rPr lang="en-US" sz="1500" dirty="0">
                          <a:effectLst/>
                        </a:rPr>
                        <a:t>Return 0 if $a is equal $b</a:t>
                      </a:r>
                      <a:br>
                        <a:rPr lang="en-US" sz="1500" dirty="0">
                          <a:effectLst/>
                        </a:rPr>
                      </a:br>
                      <a:r>
                        <a:rPr lang="en-US" sz="1500" dirty="0">
                          <a:effectLst/>
                        </a:rPr>
                        <a:t>Return 1 if $a is greater than $b</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4930" marR="44930" marT="44930" marB="44930"/>
                </a:tc>
              </a:tr>
            </a:tbl>
          </a:graphicData>
        </a:graphic>
      </p:graphicFrame>
    </p:spTree>
    <p:extLst>
      <p:ext uri="{BB962C8B-B14F-4D97-AF65-F5344CB8AC3E}">
        <p14:creationId xmlns:p14="http://schemas.microsoft.com/office/powerpoint/2010/main" val="457628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440747"/>
            <a:ext cx="8784976" cy="1938992"/>
          </a:xfrm>
          <a:prstGeom prst="rect">
            <a:avLst/>
          </a:prstGeom>
        </p:spPr>
        <p:txBody>
          <a:bodyPr wrap="square">
            <a:spAutoFit/>
          </a:bodyPr>
          <a:lstStyle/>
          <a:p>
            <a:r>
              <a:rPr lang="en-US" sz="2400" dirty="0">
                <a:solidFill>
                  <a:srgbClr val="FFFF00"/>
                </a:solidFill>
              </a:rPr>
              <a:t>Incrementing/Decrementing </a:t>
            </a:r>
            <a:r>
              <a:rPr lang="en-US" sz="2400" dirty="0" smtClean="0">
                <a:solidFill>
                  <a:srgbClr val="FFFF00"/>
                </a:solidFill>
              </a:rPr>
              <a:t>Operators:</a:t>
            </a:r>
            <a:endParaRPr lang="en-US" sz="2400" dirty="0">
              <a:solidFill>
                <a:srgbClr val="FFFF00"/>
              </a:solidFill>
            </a:endParaRPr>
          </a:p>
          <a:p>
            <a:r>
              <a:rPr lang="en-US" sz="2400" dirty="0"/>
              <a:t>The increment and decrement operators are used to increase and decrease the value of a variable</a:t>
            </a:r>
            <a:r>
              <a:rPr lang="en-US" sz="2400" dirty="0" smtClean="0"/>
              <a:t>.</a:t>
            </a:r>
          </a:p>
          <a:p>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538613909"/>
              </p:ext>
            </p:extLst>
          </p:nvPr>
        </p:nvGraphicFramePr>
        <p:xfrm>
          <a:off x="251520" y="2430558"/>
          <a:ext cx="8712968" cy="3479673"/>
        </p:xfrm>
        <a:graphic>
          <a:graphicData uri="http://schemas.openxmlformats.org/drawingml/2006/table">
            <a:tbl>
              <a:tblPr firstRow="1" firstCol="1" bandRow="1">
                <a:tableStyleId>{5C22544A-7EE6-4342-B048-85BDC9FD1C3A}</a:tableStyleId>
              </a:tblPr>
              <a:tblGrid>
                <a:gridCol w="1310803"/>
                <a:gridCol w="1542118"/>
                <a:gridCol w="1156588"/>
                <a:gridCol w="4703459"/>
              </a:tblGrid>
              <a:tr h="0">
                <a:tc>
                  <a:txBody>
                    <a:bodyPr/>
                    <a:lstStyle/>
                    <a:p>
                      <a:pPr marL="0" marR="0" algn="ctr">
                        <a:lnSpc>
                          <a:spcPct val="107000"/>
                        </a:lnSpc>
                        <a:spcBef>
                          <a:spcPts val="0"/>
                        </a:spcBef>
                        <a:spcAft>
                          <a:spcPts val="0"/>
                        </a:spcAft>
                      </a:pPr>
                      <a:r>
                        <a:rPr lang="en-US" sz="1800" b="1" dirty="0">
                          <a:effectLst/>
                        </a:rPr>
                        <a:t>Operator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Name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dirty="0" smtClean="0">
                          <a:effectLst/>
                        </a:rPr>
                        <a:t>Ex:</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Explanation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232410">
                <a:tc rowSpan="2">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rowSpan="2">
                  <a:txBody>
                    <a:bodyPr/>
                    <a:lstStyle/>
                    <a:p>
                      <a:pPr marL="0" marR="0" algn="ctr">
                        <a:lnSpc>
                          <a:spcPct val="107000"/>
                        </a:lnSpc>
                        <a:spcBef>
                          <a:spcPts val="0"/>
                        </a:spcBef>
                        <a:spcAft>
                          <a:spcPts val="0"/>
                        </a:spcAft>
                      </a:pPr>
                      <a:r>
                        <a:rPr lang="en-US" sz="1800" b="1">
                          <a:effectLst/>
                        </a:rPr>
                        <a:t>Increment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Increment the value of $a by one, then return $a</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2406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800" b="1">
                          <a:effectLst/>
                        </a:rPr>
                        <a:t>$a++</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Return $a, then increment the value of $a by one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240665">
                <a:tc rowSpan="2">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rowSpan="2">
                  <a:txBody>
                    <a:bodyPr/>
                    <a:lstStyle/>
                    <a:p>
                      <a:pPr marL="0" marR="0" algn="ctr">
                        <a:lnSpc>
                          <a:spcPct val="107000"/>
                        </a:lnSpc>
                        <a:spcBef>
                          <a:spcPts val="0"/>
                        </a:spcBef>
                        <a:spcAft>
                          <a:spcPts val="0"/>
                        </a:spcAft>
                      </a:pPr>
                      <a:r>
                        <a:rPr lang="en-US" sz="1800" b="1">
                          <a:effectLst/>
                        </a:rPr>
                        <a:t>decrement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Decrement the value of $a by one, then return $a</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240665">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800" b="1">
                          <a:effectLst/>
                        </a:rPr>
                        <a:t>$a--</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Return $a, then decrement the value of $a by one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824231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1800493"/>
          </a:xfrm>
          <a:prstGeom prst="rect">
            <a:avLst/>
          </a:prstGeom>
        </p:spPr>
        <p:txBody>
          <a:bodyPr wrap="square">
            <a:spAutoFit/>
          </a:bodyPr>
          <a:lstStyle/>
          <a:p>
            <a:r>
              <a:rPr lang="en-US" sz="2400" dirty="0">
                <a:solidFill>
                  <a:srgbClr val="FFFF00"/>
                </a:solidFill>
              </a:rPr>
              <a:t>Logical </a:t>
            </a:r>
            <a:r>
              <a:rPr lang="en-US" sz="2400" dirty="0" smtClean="0">
                <a:solidFill>
                  <a:srgbClr val="FFFF00"/>
                </a:solidFill>
              </a:rPr>
              <a:t>Operators:</a:t>
            </a:r>
            <a:endParaRPr lang="en-US" sz="2400" dirty="0">
              <a:solidFill>
                <a:srgbClr val="FFFF00"/>
              </a:solidFill>
            </a:endParaRPr>
          </a:p>
          <a:p>
            <a:r>
              <a:rPr lang="en-US" sz="2100" dirty="0"/>
              <a:t>The logical operators are used to perform bit-level operations on operands. These operators allow the evaluation and manipulation of specific bits within the integer</a:t>
            </a:r>
            <a:r>
              <a:rPr lang="en-US" sz="2100" dirty="0" smtClean="0"/>
              <a:t>.</a:t>
            </a:r>
          </a:p>
          <a:p>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074367696"/>
              </p:ext>
            </p:extLst>
          </p:nvPr>
        </p:nvGraphicFramePr>
        <p:xfrm>
          <a:off x="179510" y="1772816"/>
          <a:ext cx="8784980" cy="3490976"/>
        </p:xfrm>
        <a:graphic>
          <a:graphicData uri="http://schemas.openxmlformats.org/drawingml/2006/table">
            <a:tbl>
              <a:tblPr firstRow="1" firstCol="1" bandRow="1">
                <a:tableStyleId>{5C22544A-7EE6-4342-B048-85BDC9FD1C3A}</a:tableStyleId>
              </a:tblPr>
              <a:tblGrid>
                <a:gridCol w="1656186"/>
                <a:gridCol w="1224136"/>
                <a:gridCol w="1800200"/>
                <a:gridCol w="4104458"/>
              </a:tblGrid>
              <a:tr h="0">
                <a:tc>
                  <a:txBody>
                    <a:bodyPr/>
                    <a:lstStyle/>
                    <a:p>
                      <a:pPr marL="0" marR="0" algn="ctr">
                        <a:lnSpc>
                          <a:spcPct val="107000"/>
                        </a:lnSpc>
                        <a:spcBef>
                          <a:spcPts val="0"/>
                        </a:spcBef>
                        <a:spcAft>
                          <a:spcPts val="0"/>
                        </a:spcAft>
                      </a:pPr>
                      <a:r>
                        <a:rPr lang="en-US" sz="1800" dirty="0">
                          <a:effectLst/>
                        </a:rPr>
                        <a:t>Operator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dirty="0">
                          <a:effectLst/>
                        </a:rPr>
                        <a:t>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a:effectLst/>
                        </a:rPr>
                        <a:t>Example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a:effectLst/>
                        </a:rPr>
                        <a:t>Explanation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0">
                <a:tc>
                  <a:txBody>
                    <a:bodyPr/>
                    <a:lstStyle/>
                    <a:p>
                      <a:pPr marL="0" marR="0" algn="ctr">
                        <a:lnSpc>
                          <a:spcPct val="107000"/>
                        </a:lnSpc>
                        <a:spcBef>
                          <a:spcPts val="0"/>
                        </a:spcBef>
                        <a:spcAft>
                          <a:spcPts val="0"/>
                        </a:spcAft>
                      </a:pPr>
                      <a:r>
                        <a:rPr lang="en-US" sz="1800" dirty="0">
                          <a:effectLst/>
                        </a:rPr>
                        <a:t>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And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$a and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Return TRUE if both $a and $b are true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a:effectLst/>
                        </a:rPr>
                        <a: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dirty="0">
                          <a:effectLst/>
                        </a:rPr>
                        <a: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dirty="0">
                          <a:effectLst/>
                        </a:rPr>
                        <a:t>$a or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Return TRUE if either $a or $b is true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a:effectLst/>
                        </a:rPr>
                        <a:t>xor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Xor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$a xor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Return TRUE if either $ or $b is true but not both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Not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Return TRUE if $a is not true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a:effectLst/>
                        </a:rPr>
                        <a:t>&amp;&amp;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And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$a &amp;&amp;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Return TRUE if either $a and $b are true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a:effectLst/>
                        </a:rPr>
                        <a:t>$a ||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dirty="0">
                          <a:effectLst/>
                        </a:rPr>
                        <a:t>Return TRUE if either $a or $b is true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665863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1938992"/>
          </a:xfrm>
          <a:prstGeom prst="rect">
            <a:avLst/>
          </a:prstGeom>
        </p:spPr>
        <p:txBody>
          <a:bodyPr wrap="square">
            <a:spAutoFit/>
          </a:bodyPr>
          <a:lstStyle/>
          <a:p>
            <a:r>
              <a:rPr lang="en-US" sz="2400" dirty="0" smtClean="0">
                <a:solidFill>
                  <a:srgbClr val="FFFF00"/>
                </a:solidFill>
              </a:rPr>
              <a:t>String Operators:</a:t>
            </a:r>
            <a:endParaRPr lang="en-US" sz="2400" dirty="0">
              <a:solidFill>
                <a:srgbClr val="FFFF00"/>
              </a:solidFill>
            </a:endParaRPr>
          </a:p>
          <a:p>
            <a:r>
              <a:rPr lang="en-US" sz="2400" dirty="0" smtClean="0"/>
              <a:t>-The </a:t>
            </a:r>
            <a:r>
              <a:rPr lang="en-US" sz="2400" dirty="0"/>
              <a:t>string operators are used to perform the operation on strings. There are two string operators in PHP, which are given below</a:t>
            </a:r>
            <a:r>
              <a:rPr lang="en-US" sz="2400" dirty="0" smtClean="0"/>
              <a:t>:</a:t>
            </a:r>
          </a:p>
          <a:p>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3664068054"/>
              </p:ext>
            </p:extLst>
          </p:nvPr>
        </p:nvGraphicFramePr>
        <p:xfrm>
          <a:off x="179512" y="2924945"/>
          <a:ext cx="8640960" cy="2131806"/>
        </p:xfrm>
        <a:graphic>
          <a:graphicData uri="http://schemas.openxmlformats.org/drawingml/2006/table">
            <a:tbl>
              <a:tblPr firstRow="1" firstCol="1" bandRow="1">
                <a:tableStyleId>{5C22544A-7EE6-4342-B048-85BDC9FD1C3A}</a:tableStyleId>
              </a:tblPr>
              <a:tblGrid>
                <a:gridCol w="1384668"/>
                <a:gridCol w="2000076"/>
                <a:gridCol w="1025287"/>
                <a:gridCol w="4230929"/>
              </a:tblGrid>
              <a:tr h="464712">
                <a:tc>
                  <a:txBody>
                    <a:bodyPr/>
                    <a:lstStyle/>
                    <a:p>
                      <a:pPr marL="0" marR="0" algn="ctr">
                        <a:lnSpc>
                          <a:spcPct val="107000"/>
                        </a:lnSpc>
                        <a:spcBef>
                          <a:spcPts val="0"/>
                        </a:spcBef>
                        <a:spcAft>
                          <a:spcPts val="0"/>
                        </a:spcAft>
                      </a:pPr>
                      <a:r>
                        <a:rPr lang="en-US" sz="1800" b="1" dirty="0">
                          <a:effectLst/>
                        </a:rPr>
                        <a:t>Operator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Name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dirty="0" smtClean="0">
                          <a:effectLst/>
                        </a:rPr>
                        <a:t>Ex:</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Explanation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576818">
                <a:tc>
                  <a:txBody>
                    <a:bodyPr/>
                    <a:lstStyle/>
                    <a:p>
                      <a:pPr marL="0" marR="0" algn="ctr">
                        <a:lnSpc>
                          <a:spcPct val="107000"/>
                        </a:lnSpc>
                        <a:spcBef>
                          <a:spcPts val="0"/>
                        </a:spcBef>
                        <a:spcAft>
                          <a:spcPts val="0"/>
                        </a:spcAft>
                      </a:pPr>
                      <a:r>
                        <a:rPr lang="en-US" sz="1800" b="1" dirty="0">
                          <a:effectLst/>
                        </a:rPr>
                        <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Concatenation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$a . $b</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Concatenate both $a and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998686">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Concatenation </a:t>
                      </a:r>
                      <a:r>
                        <a:rPr lang="en-US" sz="1800" b="1" dirty="0" smtClean="0">
                          <a:effectLst/>
                        </a:rPr>
                        <a:t>&amp; Assignment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First concatenate $a and $b, then assign the concatenated string to $a, e.g. $a = $a . $b</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2986874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1569660"/>
          </a:xfrm>
          <a:prstGeom prst="rect">
            <a:avLst/>
          </a:prstGeom>
        </p:spPr>
        <p:txBody>
          <a:bodyPr wrap="square">
            <a:spAutoFit/>
          </a:bodyPr>
          <a:lstStyle/>
          <a:p>
            <a:r>
              <a:rPr lang="en-US" sz="2400" dirty="0"/>
              <a:t>Array Operators</a:t>
            </a:r>
          </a:p>
          <a:p>
            <a:r>
              <a:rPr lang="en-US" sz="2400" dirty="0"/>
              <a:t>The array operators are used in case of array. Basically, these operators are used to compare the values of arrays</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950401250"/>
              </p:ext>
            </p:extLst>
          </p:nvPr>
        </p:nvGraphicFramePr>
        <p:xfrm>
          <a:off x="251520" y="1594311"/>
          <a:ext cx="8604448" cy="4860799"/>
        </p:xfrm>
        <a:graphic>
          <a:graphicData uri="http://schemas.openxmlformats.org/drawingml/2006/table">
            <a:tbl>
              <a:tblPr firstRow="1" firstCol="1" bandRow="1">
                <a:tableStyleId>{5C22544A-7EE6-4342-B048-85BDC9FD1C3A}</a:tableStyleId>
              </a:tblPr>
              <a:tblGrid>
                <a:gridCol w="864096"/>
                <a:gridCol w="1512168"/>
                <a:gridCol w="899592"/>
                <a:gridCol w="5328592"/>
              </a:tblGrid>
              <a:tr h="441682">
                <a:tc>
                  <a:txBody>
                    <a:bodyPr/>
                    <a:lstStyle/>
                    <a:p>
                      <a:pPr marL="0" marR="0" algn="ctr">
                        <a:lnSpc>
                          <a:spcPct val="107000"/>
                        </a:lnSpc>
                        <a:spcBef>
                          <a:spcPts val="0"/>
                        </a:spcBef>
                        <a:spcAft>
                          <a:spcPts val="0"/>
                        </a:spcAft>
                      </a:pPr>
                      <a:r>
                        <a:rPr lang="en-US" sz="1000" b="1" dirty="0">
                          <a:effectLst/>
                        </a:rPr>
                        <a:t>Operator</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900" b="1">
                          <a:effectLst/>
                        </a:rPr>
                        <a:t>Name</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900" b="1" dirty="0" smtClean="0">
                          <a:effectLst/>
                        </a:rPr>
                        <a:t>Ex</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900" b="1" dirty="0">
                          <a:effectLst/>
                        </a:rPr>
                        <a:t>Explanation</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347751">
                <a:tc>
                  <a:txBody>
                    <a:bodyPr/>
                    <a:lstStyle/>
                    <a:p>
                      <a:pPr marL="0" marR="0" algn="ctr">
                        <a:lnSpc>
                          <a:spcPct val="107000"/>
                        </a:lnSpc>
                        <a:spcBef>
                          <a:spcPts val="0"/>
                        </a:spcBef>
                        <a:spcAft>
                          <a:spcPts val="0"/>
                        </a:spcAft>
                      </a:pPr>
                      <a:r>
                        <a:rPr lang="en-US" sz="1900" b="1">
                          <a:effectLst/>
                        </a:rPr>
                        <a:t>+</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Union</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$a + $y</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Union of $a and $b</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48231">
                <a:tc>
                  <a:txBody>
                    <a:bodyPr/>
                    <a:lstStyle/>
                    <a:p>
                      <a:pPr marL="0" marR="0" algn="ctr">
                        <a:lnSpc>
                          <a:spcPct val="107000"/>
                        </a:lnSpc>
                        <a:spcBef>
                          <a:spcPts val="0"/>
                        </a:spcBef>
                        <a:spcAft>
                          <a:spcPts val="0"/>
                        </a:spcAft>
                      </a:pPr>
                      <a:r>
                        <a:rPr lang="en-US" sz="1900" b="1" dirty="0">
                          <a:effectLst/>
                        </a:rPr>
                        <a:t>==</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Equality</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$a == $b</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Return TRUE if $a and $b have same key/value pair</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48231">
                <a:tc>
                  <a:txBody>
                    <a:bodyPr/>
                    <a:lstStyle/>
                    <a:p>
                      <a:pPr marL="0" marR="0" algn="ctr">
                        <a:lnSpc>
                          <a:spcPct val="107000"/>
                        </a:lnSpc>
                        <a:spcBef>
                          <a:spcPts val="0"/>
                        </a:spcBef>
                        <a:spcAft>
                          <a:spcPts val="0"/>
                        </a:spcAft>
                      </a:pPr>
                      <a:r>
                        <a:rPr lang="en-US" sz="1900" b="1">
                          <a:effectLst/>
                        </a:rPr>
                        <a:t>!=</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Inequality</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dirty="0">
                          <a:effectLst/>
                        </a:rPr>
                        <a:t>$a != $b</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dirty="0">
                          <a:effectLst/>
                        </a:rPr>
                        <a:t>Return TRUE if $a is not equal to $b</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62375">
                <a:tc>
                  <a:txBody>
                    <a:bodyPr/>
                    <a:lstStyle/>
                    <a:p>
                      <a:pPr marL="0" marR="0" algn="ctr">
                        <a:lnSpc>
                          <a:spcPct val="107000"/>
                        </a:lnSpc>
                        <a:spcBef>
                          <a:spcPts val="0"/>
                        </a:spcBef>
                        <a:spcAft>
                          <a:spcPts val="0"/>
                        </a:spcAft>
                      </a:pPr>
                      <a:r>
                        <a:rPr lang="en-US" sz="1900" b="1">
                          <a:effectLst/>
                        </a:rPr>
                        <a:t>===</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Identity</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dirty="0">
                          <a:effectLst/>
                        </a:rPr>
                        <a:t>$a === $b</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dirty="0">
                          <a:effectLst/>
                        </a:rPr>
                        <a:t>Return TRUE if $a and $b have same key/value pair of same type in same order</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48231">
                <a:tc>
                  <a:txBody>
                    <a:bodyPr/>
                    <a:lstStyle/>
                    <a:p>
                      <a:pPr marL="0" marR="0" algn="ctr">
                        <a:lnSpc>
                          <a:spcPct val="107000"/>
                        </a:lnSpc>
                        <a:spcBef>
                          <a:spcPts val="0"/>
                        </a:spcBef>
                        <a:spcAft>
                          <a:spcPts val="0"/>
                        </a:spcAft>
                      </a:pPr>
                      <a:r>
                        <a:rPr lang="en-US" sz="1900" b="1">
                          <a:effectLst/>
                        </a:rPr>
                        <a:t>!==</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Non-Identity</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$a !== $b</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Return TRUE if $a is not identical to $b</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48231">
                <a:tc>
                  <a:txBody>
                    <a:bodyPr/>
                    <a:lstStyle/>
                    <a:p>
                      <a:pPr marL="0" marR="0" algn="ctr">
                        <a:lnSpc>
                          <a:spcPct val="107000"/>
                        </a:lnSpc>
                        <a:spcBef>
                          <a:spcPts val="0"/>
                        </a:spcBef>
                        <a:spcAft>
                          <a:spcPts val="0"/>
                        </a:spcAft>
                      </a:pPr>
                      <a:r>
                        <a:rPr lang="en-US" sz="1900" b="1">
                          <a:effectLst/>
                        </a:rPr>
                        <a:t>&lt;&gt; </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Inequality</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a:effectLst/>
                        </a:rPr>
                        <a:t>$a &lt;&gt; $b</a:t>
                      </a:r>
                      <a:endParaRPr lang="en-US" sz="19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b="1" dirty="0">
                          <a:effectLst/>
                        </a:rPr>
                        <a:t>Return TRUE if $a is not equal to $b</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150859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1938992"/>
          </a:xfrm>
          <a:prstGeom prst="rect">
            <a:avLst/>
          </a:prstGeom>
        </p:spPr>
        <p:txBody>
          <a:bodyPr wrap="square">
            <a:spAutoFit/>
          </a:bodyPr>
          <a:lstStyle/>
          <a:p>
            <a:r>
              <a:rPr lang="en-US" sz="2400" dirty="0">
                <a:solidFill>
                  <a:srgbClr val="FFFF00"/>
                </a:solidFill>
              </a:rPr>
              <a:t>Execution </a:t>
            </a:r>
            <a:r>
              <a:rPr lang="en-US" sz="2400" dirty="0" smtClean="0">
                <a:solidFill>
                  <a:srgbClr val="FFFF00"/>
                </a:solidFill>
              </a:rPr>
              <a:t>Operators:</a:t>
            </a:r>
            <a:endParaRPr lang="en-US" sz="2400" dirty="0">
              <a:solidFill>
                <a:srgbClr val="FFFF00"/>
              </a:solidFill>
            </a:endParaRPr>
          </a:p>
          <a:p>
            <a:pPr marL="342900" indent="-342900">
              <a:buFontTx/>
              <a:buChar char="-"/>
            </a:pPr>
            <a:r>
              <a:rPr lang="en-US" sz="2400" dirty="0" smtClean="0"/>
              <a:t>PHP </a:t>
            </a:r>
            <a:r>
              <a:rPr lang="en-US" sz="2400" dirty="0"/>
              <a:t>has an execution operator </a:t>
            </a:r>
            <a:r>
              <a:rPr lang="en-US" sz="2400" b="1" dirty="0" err="1"/>
              <a:t>backticks</a:t>
            </a:r>
            <a:r>
              <a:rPr lang="en-US" sz="2400" b="1" dirty="0"/>
              <a:t> (``)</a:t>
            </a:r>
            <a:r>
              <a:rPr lang="en-US" sz="2400" dirty="0"/>
              <a:t>. PHP executes the content of </a:t>
            </a:r>
            <a:r>
              <a:rPr lang="en-US" sz="2400" dirty="0" err="1"/>
              <a:t>backticks</a:t>
            </a:r>
            <a:r>
              <a:rPr lang="en-US" sz="2400" dirty="0"/>
              <a:t> as a shell command. Execution operator and </a:t>
            </a:r>
            <a:r>
              <a:rPr lang="en-US" sz="2400" b="1" dirty="0" err="1"/>
              <a:t>shell_exec</a:t>
            </a:r>
            <a:r>
              <a:rPr lang="en-US" sz="2400" b="1" dirty="0"/>
              <a:t>()</a:t>
            </a:r>
            <a:r>
              <a:rPr lang="en-US" sz="2400" dirty="0"/>
              <a:t> give the same result</a:t>
            </a:r>
            <a:r>
              <a:rPr lang="en-US" sz="2400" dirty="0" smtClean="0"/>
              <a:t>.</a:t>
            </a:r>
          </a:p>
          <a:p>
            <a:pPr marL="342900" indent="-342900">
              <a:buFontTx/>
              <a:buChar char="-"/>
            </a:pP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4009550598"/>
              </p:ext>
            </p:extLst>
          </p:nvPr>
        </p:nvGraphicFramePr>
        <p:xfrm>
          <a:off x="179512" y="2060849"/>
          <a:ext cx="8784977" cy="1554988"/>
        </p:xfrm>
        <a:graphic>
          <a:graphicData uri="http://schemas.openxmlformats.org/drawingml/2006/table">
            <a:tbl>
              <a:tblPr firstRow="1" firstCol="1" bandRow="1">
                <a:tableStyleId>{5C22544A-7EE6-4342-B048-85BDC9FD1C3A}</a:tableStyleId>
              </a:tblPr>
              <a:tblGrid>
                <a:gridCol w="1181174"/>
                <a:gridCol w="1254997"/>
                <a:gridCol w="876197"/>
                <a:gridCol w="5472609"/>
              </a:tblGrid>
              <a:tr h="345863">
                <a:tc>
                  <a:txBody>
                    <a:bodyPr/>
                    <a:lstStyle/>
                    <a:p>
                      <a:pPr marL="0" marR="0" algn="ctr">
                        <a:lnSpc>
                          <a:spcPct val="107000"/>
                        </a:lnSpc>
                        <a:spcBef>
                          <a:spcPts val="0"/>
                        </a:spcBef>
                        <a:spcAft>
                          <a:spcPts val="0"/>
                        </a:spcAft>
                      </a:pPr>
                      <a:r>
                        <a:rPr lang="en-US" sz="1200" b="1" dirty="0">
                          <a:effectLst/>
                        </a:rPr>
                        <a:t>Operator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200" b="1" dirty="0">
                          <a:effectLst/>
                        </a:rPr>
                        <a:t>Name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dirty="0" smtClean="0">
                          <a:effectLst/>
                        </a:rPr>
                        <a:t>Ex:</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Explanation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1022288">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err="1">
                          <a:effectLst/>
                        </a:rPr>
                        <a:t>backticks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echo `dir`;</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Execute the shell command and return the result.</a:t>
                      </a:r>
                      <a:br>
                        <a:rPr lang="en-US" sz="1800" b="1" dirty="0">
                          <a:effectLst/>
                        </a:rPr>
                      </a:br>
                      <a:r>
                        <a:rPr lang="en-US" sz="1800" b="1" dirty="0">
                          <a:effectLst/>
                        </a:rPr>
                        <a:t>Here, it will show the directories available in current folder.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745095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1938992"/>
          </a:xfrm>
          <a:prstGeom prst="rect">
            <a:avLst/>
          </a:prstGeom>
        </p:spPr>
        <p:txBody>
          <a:bodyPr wrap="square">
            <a:spAutoFit/>
          </a:bodyPr>
          <a:lstStyle/>
          <a:p>
            <a:r>
              <a:rPr lang="en-US" sz="2400" dirty="0" smtClean="0">
                <a:solidFill>
                  <a:srgbClr val="FFFF00"/>
                </a:solidFill>
              </a:rPr>
              <a:t>Error </a:t>
            </a:r>
            <a:r>
              <a:rPr lang="en-US" sz="2400" dirty="0">
                <a:solidFill>
                  <a:srgbClr val="FFFF00"/>
                </a:solidFill>
              </a:rPr>
              <a:t>Control </a:t>
            </a:r>
            <a:r>
              <a:rPr lang="en-US" sz="2400" dirty="0" smtClean="0">
                <a:solidFill>
                  <a:srgbClr val="FFFF00"/>
                </a:solidFill>
              </a:rPr>
              <a:t>Operators:</a:t>
            </a:r>
            <a:endParaRPr lang="en-US" sz="2400" dirty="0">
              <a:solidFill>
                <a:srgbClr val="FFFF00"/>
              </a:solidFill>
            </a:endParaRPr>
          </a:p>
          <a:p>
            <a:pPr marL="342900" indent="-342900">
              <a:buFontTx/>
              <a:buChar char="-"/>
            </a:pPr>
            <a:r>
              <a:rPr lang="en-US" sz="2400" dirty="0" smtClean="0"/>
              <a:t>PHP </a:t>
            </a:r>
            <a:r>
              <a:rPr lang="en-US" sz="2400" dirty="0"/>
              <a:t>has one error control operator, i.e., </a:t>
            </a:r>
            <a:r>
              <a:rPr lang="en-US" sz="2400" b="1" dirty="0"/>
              <a:t>at (@) symbol</a:t>
            </a:r>
            <a:r>
              <a:rPr lang="en-US" sz="2400" dirty="0"/>
              <a:t>. Whenever it is used with an expression, any error message will be ignored that might be generated by that expression</a:t>
            </a:r>
            <a:r>
              <a:rPr lang="en-US" sz="2400" dirty="0" smtClean="0"/>
              <a:t>.</a:t>
            </a:r>
          </a:p>
          <a:p>
            <a:pPr marL="342900" indent="-342900">
              <a:buFontTx/>
              <a:buChar char="-"/>
            </a:pPr>
            <a:endParaRPr lang="en-US" sz="2400" dirty="0"/>
          </a:p>
        </p:txBody>
      </p:sp>
      <p:graphicFrame>
        <p:nvGraphicFramePr>
          <p:cNvPr id="13" name="Table 12"/>
          <p:cNvGraphicFramePr>
            <a:graphicFrameLocks noGrp="1"/>
          </p:cNvGraphicFramePr>
          <p:nvPr>
            <p:extLst>
              <p:ext uri="{D42A27DB-BD31-4B8C-83A1-F6EECF244321}">
                <p14:modId xmlns:p14="http://schemas.microsoft.com/office/powerpoint/2010/main" val="1047240997"/>
              </p:ext>
            </p:extLst>
          </p:nvPr>
        </p:nvGraphicFramePr>
        <p:xfrm>
          <a:off x="323528" y="2199640"/>
          <a:ext cx="8640960" cy="1000634"/>
        </p:xfrm>
        <a:graphic>
          <a:graphicData uri="http://schemas.openxmlformats.org/drawingml/2006/table">
            <a:tbl>
              <a:tblPr firstRow="1" firstCol="1" bandRow="1">
                <a:tableStyleId>{5C22544A-7EE6-4342-B048-85BDC9FD1C3A}</a:tableStyleId>
              </a:tblPr>
              <a:tblGrid>
                <a:gridCol w="1584176"/>
                <a:gridCol w="1656184"/>
                <a:gridCol w="3096344"/>
                <a:gridCol w="2304256"/>
              </a:tblGrid>
              <a:tr h="0">
                <a:tc>
                  <a:txBody>
                    <a:bodyPr/>
                    <a:lstStyle/>
                    <a:p>
                      <a:pPr marL="0" marR="0" algn="ctr">
                        <a:lnSpc>
                          <a:spcPct val="107000"/>
                        </a:lnSpc>
                        <a:spcBef>
                          <a:spcPts val="0"/>
                        </a:spcBef>
                        <a:spcAft>
                          <a:spcPts val="0"/>
                        </a:spcAft>
                      </a:pPr>
                      <a:r>
                        <a:rPr lang="en-US" sz="1900" dirty="0" err="1">
                          <a:effectLst/>
                        </a:rPr>
                        <a:t>perator</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900">
                          <a:effectLst/>
                        </a:rPr>
                        <a:t>Name</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900">
                          <a:effectLst/>
                        </a:rPr>
                        <a:t>Example</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900">
                          <a:effectLst/>
                        </a:rPr>
                        <a:t>Explanation</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0">
                <a:tc>
                  <a:txBody>
                    <a:bodyPr/>
                    <a:lstStyle/>
                    <a:p>
                      <a:pPr marL="0" marR="0" algn="ctr">
                        <a:lnSpc>
                          <a:spcPct val="107000"/>
                        </a:lnSpc>
                        <a:spcBef>
                          <a:spcPts val="0"/>
                        </a:spcBef>
                        <a:spcAft>
                          <a:spcPts val="0"/>
                        </a:spcAft>
                      </a:pPr>
                      <a:r>
                        <a:rPr lang="en-US" sz="1900">
                          <a:effectLst/>
                        </a:rPr>
                        <a:t>@</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dirty="0">
                          <a:effectLst/>
                        </a:rPr>
                        <a:t>at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a:effectLst/>
                        </a:rPr>
                        <a:t>@file ('non_existent_file')</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900" dirty="0">
                          <a:effectLst/>
                        </a:rPr>
                        <a:t>Intentional file error</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297978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7478970"/>
          </a:xfrm>
          <a:prstGeom prst="rect">
            <a:avLst/>
          </a:prstGeom>
        </p:spPr>
        <p:txBody>
          <a:bodyPr wrap="square">
            <a:spAutoFit/>
          </a:bodyPr>
          <a:lstStyle/>
          <a:p>
            <a:r>
              <a:rPr lang="en-US" sz="2400" dirty="0" smtClean="0">
                <a:solidFill>
                  <a:srgbClr val="FFFF00"/>
                </a:solidFill>
              </a:rPr>
              <a:t>PHP expression:</a:t>
            </a:r>
          </a:p>
          <a:p>
            <a:pPr marL="342900" indent="-342900">
              <a:buFontTx/>
              <a:buChar char="-"/>
            </a:pPr>
            <a:r>
              <a:rPr lang="en-US" sz="2300" dirty="0" smtClean="0"/>
              <a:t>Almost </a:t>
            </a:r>
            <a:r>
              <a:rPr lang="en-US" sz="2300" dirty="0"/>
              <a:t>everything in a PHP script is an expression. </a:t>
            </a:r>
            <a:endParaRPr lang="en-US" sz="2300" dirty="0" smtClean="0"/>
          </a:p>
          <a:p>
            <a:pPr marL="342900" indent="-342900">
              <a:buFontTx/>
              <a:buChar char="-"/>
            </a:pPr>
            <a:r>
              <a:rPr lang="en-US" sz="2300" dirty="0" smtClean="0"/>
              <a:t>Anything </a:t>
            </a:r>
            <a:r>
              <a:rPr lang="en-US" sz="2300" dirty="0"/>
              <a:t>that has a value is an expression</a:t>
            </a:r>
            <a:r>
              <a:rPr lang="en-US" sz="2300" dirty="0" smtClean="0"/>
              <a:t>.</a:t>
            </a:r>
          </a:p>
          <a:p>
            <a:r>
              <a:rPr lang="en-US" sz="2300" dirty="0" smtClean="0"/>
              <a:t>-A </a:t>
            </a:r>
            <a:r>
              <a:rPr lang="en-US" sz="2300" dirty="0"/>
              <a:t>regular expression is a sequence of characters that forms a search pattern</a:t>
            </a:r>
            <a:r>
              <a:rPr lang="en-US" sz="2300" dirty="0" smtClean="0"/>
              <a:t>.</a:t>
            </a:r>
          </a:p>
          <a:p>
            <a:r>
              <a:rPr lang="en-US" sz="2300" dirty="0"/>
              <a:t>-</a:t>
            </a:r>
            <a:r>
              <a:rPr lang="en-US" sz="2300" dirty="0" smtClean="0"/>
              <a:t> </a:t>
            </a:r>
            <a:r>
              <a:rPr lang="en-US" sz="2300" dirty="0"/>
              <a:t>When you search for data in a text, you can use this search pattern to describe what you are searching for.</a:t>
            </a:r>
          </a:p>
          <a:p>
            <a:r>
              <a:rPr lang="en-US" sz="2300" dirty="0" smtClean="0"/>
              <a:t>- Regular </a:t>
            </a:r>
            <a:r>
              <a:rPr lang="en-US" sz="2300" dirty="0"/>
              <a:t>expressions can be used to perform all types of text search and text replace operations.</a:t>
            </a:r>
          </a:p>
          <a:p>
            <a:pPr marL="342900" indent="-342900">
              <a:buFontTx/>
              <a:buChar char="-"/>
            </a:pPr>
            <a:r>
              <a:rPr lang="en-US" sz="2300" dirty="0" smtClean="0"/>
              <a:t>In </a:t>
            </a:r>
            <a:r>
              <a:rPr lang="en-US" sz="2300" dirty="0"/>
              <a:t>a typical assignment statement ($x=100), a literal value, a function or operands processed by operators is an expression, anything that appears to the right of assignment operator </a:t>
            </a:r>
            <a:r>
              <a:rPr lang="en-US" sz="2300" dirty="0" smtClean="0"/>
              <a:t>(=).</a:t>
            </a:r>
          </a:p>
          <a:p>
            <a:pPr marL="342900" indent="-342900">
              <a:buFontTx/>
              <a:buChar char="-"/>
            </a:pPr>
            <a:r>
              <a:rPr lang="en-US" sz="2400" dirty="0" smtClean="0"/>
              <a:t>Ex:</a:t>
            </a:r>
          </a:p>
          <a:p>
            <a:r>
              <a:rPr lang="en-US" sz="2400" dirty="0">
                <a:solidFill>
                  <a:srgbClr val="FFFF00"/>
                </a:solidFill>
              </a:rPr>
              <a:t>$x=100; //100 is an expression</a:t>
            </a:r>
          </a:p>
          <a:p>
            <a:r>
              <a:rPr lang="en-US" sz="2400" dirty="0">
                <a:solidFill>
                  <a:srgbClr val="FFFF00"/>
                </a:solidFill>
              </a:rPr>
              <a:t>$a=$b+$c; //b+$c is an expression</a:t>
            </a:r>
          </a:p>
          <a:p>
            <a:r>
              <a:rPr lang="en-US" sz="2400" dirty="0">
                <a:solidFill>
                  <a:srgbClr val="FFFF00"/>
                </a:solidFill>
              </a:rPr>
              <a:t>$c=add($</a:t>
            </a:r>
            <a:r>
              <a:rPr lang="en-US" sz="2400" dirty="0" err="1">
                <a:solidFill>
                  <a:srgbClr val="FFFF00"/>
                </a:solidFill>
              </a:rPr>
              <a:t>a,$b</a:t>
            </a:r>
            <a:r>
              <a:rPr lang="en-US" sz="2400" dirty="0">
                <a:solidFill>
                  <a:srgbClr val="FFFF00"/>
                </a:solidFill>
              </a:rPr>
              <a:t>); //add($</a:t>
            </a:r>
            <a:r>
              <a:rPr lang="en-US" sz="2400" dirty="0" err="1">
                <a:solidFill>
                  <a:srgbClr val="FFFF00"/>
                </a:solidFill>
              </a:rPr>
              <a:t>a,$b</a:t>
            </a:r>
            <a:r>
              <a:rPr lang="en-US" sz="2400" dirty="0">
                <a:solidFill>
                  <a:srgbClr val="FFFF00"/>
                </a:solidFill>
              </a:rPr>
              <a:t>) is an </a:t>
            </a:r>
            <a:r>
              <a:rPr lang="en-US" sz="2400" dirty="0" err="1">
                <a:solidFill>
                  <a:srgbClr val="FFFF00"/>
                </a:solidFill>
              </a:rPr>
              <a:t>expresson</a:t>
            </a:r>
            <a:endParaRPr lang="en-US" sz="2400" dirty="0">
              <a:solidFill>
                <a:srgbClr val="FFFF00"/>
              </a:solidFill>
            </a:endParaRPr>
          </a:p>
          <a:p>
            <a:r>
              <a:rPr lang="en-US" sz="2400" dirty="0">
                <a:solidFill>
                  <a:srgbClr val="FFFF00"/>
                </a:solidFill>
              </a:rPr>
              <a:t>$</a:t>
            </a:r>
            <a:r>
              <a:rPr lang="en-US" sz="2400" dirty="0" err="1">
                <a:solidFill>
                  <a:srgbClr val="FFFF00"/>
                </a:solidFill>
              </a:rPr>
              <a:t>val</a:t>
            </a:r>
            <a:r>
              <a:rPr lang="en-US" sz="2400" dirty="0">
                <a:solidFill>
                  <a:srgbClr val="FFFF00"/>
                </a:solidFill>
              </a:rPr>
              <a:t>=</a:t>
            </a:r>
            <a:r>
              <a:rPr lang="en-US" sz="2400" dirty="0" err="1">
                <a:solidFill>
                  <a:srgbClr val="FFFF00"/>
                </a:solidFill>
              </a:rPr>
              <a:t>sqrt</a:t>
            </a:r>
            <a:r>
              <a:rPr lang="en-US" sz="2400" dirty="0">
                <a:solidFill>
                  <a:srgbClr val="FFFF00"/>
                </a:solidFill>
              </a:rPr>
              <a:t>(100); //</a:t>
            </a:r>
            <a:r>
              <a:rPr lang="en-US" sz="2400" dirty="0" err="1">
                <a:solidFill>
                  <a:srgbClr val="FFFF00"/>
                </a:solidFill>
              </a:rPr>
              <a:t>sqrt</a:t>
            </a:r>
            <a:r>
              <a:rPr lang="en-US" sz="2400" dirty="0">
                <a:solidFill>
                  <a:srgbClr val="FFFF00"/>
                </a:solidFill>
              </a:rPr>
              <a:t>(100) is an expression</a:t>
            </a:r>
          </a:p>
          <a:p>
            <a:r>
              <a:rPr lang="en-US" sz="2400" dirty="0">
                <a:solidFill>
                  <a:srgbClr val="FFFF00"/>
                </a:solidFill>
              </a:rPr>
              <a:t>$</a:t>
            </a:r>
            <a:r>
              <a:rPr lang="en-US" sz="2400" dirty="0" err="1">
                <a:solidFill>
                  <a:srgbClr val="FFFF00"/>
                </a:solidFill>
              </a:rPr>
              <a:t>var</a:t>
            </a:r>
            <a:r>
              <a:rPr lang="en-US" sz="2400" dirty="0">
                <a:solidFill>
                  <a:srgbClr val="FFFF00"/>
                </a:solidFill>
              </a:rPr>
              <a:t>=$x!=$y; //$x!=$y is an </a:t>
            </a:r>
            <a:r>
              <a:rPr lang="en-US" sz="2400" dirty="0" smtClean="0">
                <a:solidFill>
                  <a:srgbClr val="FFFF00"/>
                </a:solidFill>
              </a:rPr>
              <a:t>expression</a:t>
            </a:r>
          </a:p>
          <a:p>
            <a:endParaRPr lang="en-US" sz="2400" dirty="0">
              <a:solidFill>
                <a:srgbClr val="FFFF00"/>
              </a:solidFill>
            </a:endParaRPr>
          </a:p>
          <a:p>
            <a:pPr marL="342900" indent="-342900">
              <a:buFontTx/>
              <a:buChar char="-"/>
            </a:pPr>
            <a:endParaRPr lang="en-US" sz="2400" dirty="0"/>
          </a:p>
        </p:txBody>
      </p:sp>
    </p:spTree>
    <p:extLst>
      <p:ext uri="{BB962C8B-B14F-4D97-AF65-F5344CB8AC3E}">
        <p14:creationId xmlns:p14="http://schemas.microsoft.com/office/powerpoint/2010/main" val="949616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2308324"/>
          </a:xfrm>
          <a:prstGeom prst="rect">
            <a:avLst/>
          </a:prstGeom>
        </p:spPr>
        <p:txBody>
          <a:bodyPr wrap="square">
            <a:spAutoFit/>
          </a:bodyPr>
          <a:lstStyle/>
          <a:p>
            <a:r>
              <a:rPr lang="en-US" sz="2400" dirty="0">
                <a:solidFill>
                  <a:srgbClr val="FFFF00"/>
                </a:solidFill>
              </a:rPr>
              <a:t>Regular Expression </a:t>
            </a:r>
            <a:r>
              <a:rPr lang="en-US" sz="2400" dirty="0" smtClean="0">
                <a:solidFill>
                  <a:srgbClr val="FFFF00"/>
                </a:solidFill>
              </a:rPr>
              <a:t>Functions:</a:t>
            </a:r>
            <a:endParaRPr lang="en-US" sz="2400" dirty="0">
              <a:solidFill>
                <a:srgbClr val="FFFF00"/>
              </a:solidFill>
            </a:endParaRPr>
          </a:p>
          <a:p>
            <a:pPr marL="342900" indent="-342900">
              <a:buFontTx/>
              <a:buChar char="-"/>
            </a:pPr>
            <a:r>
              <a:rPr lang="en-US" sz="2400" dirty="0" smtClean="0"/>
              <a:t>PHP </a:t>
            </a:r>
            <a:r>
              <a:rPr lang="en-US" sz="2400" dirty="0"/>
              <a:t>provides a variety of functions that allow you to use regular expressions. </a:t>
            </a:r>
            <a:r>
              <a:rPr lang="en-US" sz="2400" dirty="0" smtClean="0"/>
              <a:t>-The</a:t>
            </a:r>
            <a:r>
              <a:rPr lang="en-US" sz="2400" dirty="0"/>
              <a:t> </a:t>
            </a:r>
            <a:r>
              <a:rPr lang="en-US" sz="2400" dirty="0" err="1"/>
              <a:t>preg_match</a:t>
            </a:r>
            <a:r>
              <a:rPr lang="en-US" sz="2400" dirty="0"/>
              <a:t>(), </a:t>
            </a:r>
            <a:r>
              <a:rPr lang="en-US" sz="2400" dirty="0" err="1"/>
              <a:t>preg_match_all</a:t>
            </a:r>
            <a:r>
              <a:rPr lang="en-US" sz="2400" dirty="0"/>
              <a:t>() and </a:t>
            </a:r>
            <a:r>
              <a:rPr lang="en-US" sz="2400" dirty="0" err="1"/>
              <a:t>preg_replace</a:t>
            </a:r>
            <a:r>
              <a:rPr lang="en-US" sz="2400" dirty="0"/>
              <a:t>() functions are some of the most commonly used </a:t>
            </a:r>
            <a:r>
              <a:rPr lang="en-US" sz="2400" dirty="0" smtClean="0"/>
              <a:t>ones.</a:t>
            </a:r>
          </a:p>
          <a:p>
            <a:pPr marL="342900" indent="-342900">
              <a:buFontTx/>
              <a:buChar char="-"/>
            </a:pP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4033084315"/>
              </p:ext>
            </p:extLst>
          </p:nvPr>
        </p:nvGraphicFramePr>
        <p:xfrm>
          <a:off x="179512" y="2564904"/>
          <a:ext cx="8640960" cy="2077212"/>
        </p:xfrm>
        <a:graphic>
          <a:graphicData uri="http://schemas.openxmlformats.org/drawingml/2006/table">
            <a:tbl>
              <a:tblPr firstRow="1" firstCol="1" bandRow="1">
                <a:tableStyleId>{5C22544A-7EE6-4342-B048-85BDC9FD1C3A}</a:tableStyleId>
              </a:tblPr>
              <a:tblGrid>
                <a:gridCol w="1727718"/>
                <a:gridCol w="6913242"/>
              </a:tblGrid>
              <a:tr h="394970">
                <a:tc>
                  <a:txBody>
                    <a:bodyPr/>
                    <a:lstStyle/>
                    <a:p>
                      <a:pPr marL="0" marR="0">
                        <a:lnSpc>
                          <a:spcPct val="107000"/>
                        </a:lnSpc>
                        <a:spcBef>
                          <a:spcPts val="1500"/>
                        </a:spcBef>
                        <a:spcAft>
                          <a:spcPts val="1500"/>
                        </a:spcAft>
                      </a:pPr>
                      <a:r>
                        <a:rPr lang="en-US" sz="1500" b="1" dirty="0">
                          <a:effectLst/>
                        </a:rPr>
                        <a:t>Function</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nSpc>
                          <a:spcPct val="107000"/>
                        </a:lnSpc>
                        <a:spcBef>
                          <a:spcPts val="1500"/>
                        </a:spcBef>
                        <a:spcAft>
                          <a:spcPts val="1500"/>
                        </a:spcAft>
                      </a:pPr>
                      <a:r>
                        <a:rPr lang="en-US" sz="1500" b="1">
                          <a:effectLst/>
                        </a:rPr>
                        <a:t>Description</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87985">
                <a:tc>
                  <a:txBody>
                    <a:bodyPr/>
                    <a:lstStyle/>
                    <a:p>
                      <a:pPr marL="0" marR="0">
                        <a:lnSpc>
                          <a:spcPct val="107000"/>
                        </a:lnSpc>
                        <a:spcBef>
                          <a:spcPts val="1500"/>
                        </a:spcBef>
                        <a:spcAft>
                          <a:spcPts val="1500"/>
                        </a:spcAft>
                      </a:pPr>
                      <a:r>
                        <a:rPr lang="en-US" sz="1500" b="1">
                          <a:effectLst/>
                        </a:rPr>
                        <a:t>preg_match()</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nSpc>
                          <a:spcPct val="107000"/>
                        </a:lnSpc>
                        <a:spcBef>
                          <a:spcPts val="1500"/>
                        </a:spcBef>
                        <a:spcAft>
                          <a:spcPts val="1500"/>
                        </a:spcAft>
                      </a:pPr>
                      <a:r>
                        <a:rPr lang="en-US" sz="1500" b="1" dirty="0">
                          <a:effectLst/>
                        </a:rPr>
                        <a:t>Returns 1 if the pattern was found in the string and 0 if not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94970">
                <a:tc>
                  <a:txBody>
                    <a:bodyPr/>
                    <a:lstStyle/>
                    <a:p>
                      <a:pPr marL="0" marR="0">
                        <a:lnSpc>
                          <a:spcPct val="107000"/>
                        </a:lnSpc>
                        <a:spcBef>
                          <a:spcPts val="1500"/>
                        </a:spcBef>
                        <a:spcAft>
                          <a:spcPts val="1500"/>
                        </a:spcAft>
                      </a:pPr>
                      <a:r>
                        <a:rPr lang="en-US" sz="1500" b="1">
                          <a:effectLst/>
                        </a:rPr>
                        <a:t>preg_match_all()</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nSpc>
                          <a:spcPct val="107000"/>
                        </a:lnSpc>
                        <a:spcBef>
                          <a:spcPts val="1500"/>
                        </a:spcBef>
                        <a:spcAft>
                          <a:spcPts val="1500"/>
                        </a:spcAft>
                      </a:pPr>
                      <a:r>
                        <a:rPr lang="en-US" sz="1500" b="1">
                          <a:effectLst/>
                        </a:rPr>
                        <a:t>Returns the number of times the pattern was found in the string, which may also be 0</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94970">
                <a:tc>
                  <a:txBody>
                    <a:bodyPr/>
                    <a:lstStyle/>
                    <a:p>
                      <a:pPr marL="0" marR="0">
                        <a:lnSpc>
                          <a:spcPct val="107000"/>
                        </a:lnSpc>
                        <a:spcBef>
                          <a:spcPts val="1500"/>
                        </a:spcBef>
                        <a:spcAft>
                          <a:spcPts val="1500"/>
                        </a:spcAft>
                      </a:pPr>
                      <a:r>
                        <a:rPr lang="en-US" sz="1500" b="1">
                          <a:effectLst/>
                        </a:rPr>
                        <a:t>preg_replace()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nSpc>
                          <a:spcPct val="107000"/>
                        </a:lnSpc>
                        <a:spcBef>
                          <a:spcPts val="1500"/>
                        </a:spcBef>
                        <a:spcAft>
                          <a:spcPts val="1500"/>
                        </a:spcAft>
                      </a:pPr>
                      <a:r>
                        <a:rPr lang="en-US" sz="1500" b="1" dirty="0">
                          <a:effectLst/>
                        </a:rPr>
                        <a:t>Returns a new string where matched patterns have been replaced with another string</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2326190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Rectangle 1"/>
          <p:cNvSpPr/>
          <p:nvPr/>
        </p:nvSpPr>
        <p:spPr>
          <a:xfrm>
            <a:off x="323528" y="548680"/>
            <a:ext cx="8496944" cy="5632311"/>
          </a:xfrm>
          <a:prstGeom prst="rect">
            <a:avLst/>
          </a:prstGeom>
        </p:spPr>
        <p:txBody>
          <a:bodyPr wrap="square">
            <a:spAutoFit/>
          </a:bodyPr>
          <a:lstStyle/>
          <a:p>
            <a:r>
              <a:rPr lang="en-US" sz="2400" b="1" dirty="0">
                <a:solidFill>
                  <a:srgbClr val="FFFF00"/>
                </a:solidFill>
              </a:rPr>
              <a:t>Introduction to </a:t>
            </a:r>
            <a:r>
              <a:rPr lang="en-US" sz="2400" b="1" dirty="0" smtClean="0">
                <a:solidFill>
                  <a:srgbClr val="FFFF00"/>
                </a:solidFill>
              </a:rPr>
              <a:t>PHP:</a:t>
            </a:r>
          </a:p>
          <a:p>
            <a:pPr marL="342900" indent="-342900">
              <a:buFontTx/>
              <a:buChar char="-"/>
            </a:pPr>
            <a:r>
              <a:rPr lang="en-US" sz="2400" dirty="0" smtClean="0"/>
              <a:t>PHP </a:t>
            </a:r>
            <a:r>
              <a:rPr lang="en-US" sz="2400" dirty="0"/>
              <a:t>(recursive acronym for PHP: Hypertext Preprocessor ) </a:t>
            </a:r>
            <a:endParaRPr lang="en-US" sz="2400" dirty="0" smtClean="0"/>
          </a:p>
          <a:p>
            <a:pPr marL="342900" indent="-342900">
              <a:buFontTx/>
              <a:buChar char="-"/>
            </a:pPr>
            <a:r>
              <a:rPr lang="en-US" sz="2400" dirty="0" smtClean="0"/>
              <a:t>PHP is</a:t>
            </a:r>
            <a:r>
              <a:rPr lang="en-US" sz="2400" dirty="0"/>
              <a:t> a widely-used open source general-purpose scripting language that is especially suited for web development and can be embedded into HTML</a:t>
            </a:r>
            <a:endParaRPr lang="en-US" sz="2400" dirty="0" smtClean="0"/>
          </a:p>
          <a:p>
            <a:r>
              <a:rPr lang="en-US" sz="2400" dirty="0" smtClean="0"/>
              <a:t>- PHP </a:t>
            </a:r>
            <a:r>
              <a:rPr lang="en-US" sz="2400" dirty="0"/>
              <a:t>is a server scripting language, and a powerful tool for making dynamic and interactive Web pages.</a:t>
            </a:r>
          </a:p>
          <a:p>
            <a:pPr marL="342900" indent="-342900">
              <a:buFontTx/>
              <a:buChar char="-"/>
            </a:pPr>
            <a:r>
              <a:rPr lang="en-US" sz="2400" dirty="0" smtClean="0"/>
              <a:t>PHP </a:t>
            </a:r>
            <a:r>
              <a:rPr lang="en-US" sz="2400" dirty="0"/>
              <a:t>is a widely-used, free, and efficient alternative to competitors such as Microsoft's ASP</a:t>
            </a:r>
            <a:r>
              <a:rPr lang="en-US" sz="2400" dirty="0" smtClean="0"/>
              <a:t>.</a:t>
            </a:r>
          </a:p>
          <a:p>
            <a:pPr marL="342900" indent="-342900">
              <a:buFontTx/>
              <a:buChar char="-"/>
            </a:pPr>
            <a:r>
              <a:rPr lang="en-US" sz="2400" dirty="0"/>
              <a:t>PHP was created by </a:t>
            </a:r>
            <a:r>
              <a:rPr lang="en-US" sz="2400" b="1" dirty="0" err="1"/>
              <a:t>Rasmus</a:t>
            </a:r>
            <a:r>
              <a:rPr lang="en-US" sz="2400" b="1" dirty="0"/>
              <a:t> </a:t>
            </a:r>
            <a:r>
              <a:rPr lang="en-US" sz="2400" b="1" dirty="0" err="1"/>
              <a:t>Lerdorf</a:t>
            </a:r>
            <a:r>
              <a:rPr lang="en-US" sz="2400" b="1" dirty="0"/>
              <a:t> in 1994</a:t>
            </a:r>
            <a:r>
              <a:rPr lang="en-US" sz="2400" dirty="0"/>
              <a:t> but appeared in the market in 1995. </a:t>
            </a:r>
            <a:r>
              <a:rPr lang="en-US" sz="2400" b="1" dirty="0"/>
              <a:t>PHP 7.4.0</a:t>
            </a:r>
            <a:r>
              <a:rPr lang="en-US" sz="2400" dirty="0"/>
              <a:t> is the latest version of PHP, which was released on </a:t>
            </a:r>
            <a:r>
              <a:rPr lang="en-US" sz="2400" b="1" dirty="0"/>
              <a:t>28 November</a:t>
            </a:r>
            <a:r>
              <a:rPr lang="en-US" sz="2400" dirty="0"/>
              <a:t>. </a:t>
            </a:r>
            <a:endParaRPr lang="en-US" sz="2400" dirty="0" smtClean="0"/>
          </a:p>
          <a:p>
            <a:pPr marL="342900" indent="-342900">
              <a:buFontTx/>
              <a:buChar char="-"/>
            </a:pPr>
            <a:endParaRPr lang="en-US" sz="2400" dirty="0" smtClean="0"/>
          </a:p>
          <a:p>
            <a:pPr marL="342900" indent="-342900">
              <a:buFontTx/>
              <a:buChar char="-"/>
            </a:pPr>
            <a:endParaRPr lang="en-US" sz="2400" dirty="0"/>
          </a:p>
          <a:p>
            <a:endParaRPr lang="en-US" sz="2400" b="1" dirty="0">
              <a:solidFill>
                <a:srgbClr val="FFFF00"/>
              </a:solidFill>
            </a:endParaRPr>
          </a:p>
        </p:txBody>
      </p:sp>
    </p:spTree>
    <p:extLst>
      <p:ext uri="{BB962C8B-B14F-4D97-AF65-F5344CB8AC3E}">
        <p14:creationId xmlns:p14="http://schemas.microsoft.com/office/powerpoint/2010/main" val="2106774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1569660"/>
          </a:xfrm>
          <a:prstGeom prst="rect">
            <a:avLst/>
          </a:prstGeom>
        </p:spPr>
        <p:txBody>
          <a:bodyPr wrap="square">
            <a:spAutoFit/>
          </a:bodyPr>
          <a:lstStyle/>
          <a:p>
            <a:r>
              <a:rPr lang="en-US" sz="2400" dirty="0">
                <a:solidFill>
                  <a:srgbClr val="FFFF00"/>
                </a:solidFill>
              </a:rPr>
              <a:t>Regular Expression </a:t>
            </a:r>
            <a:r>
              <a:rPr lang="en-US" sz="2400" dirty="0" smtClean="0">
                <a:solidFill>
                  <a:srgbClr val="FFFF00"/>
                </a:solidFill>
              </a:rPr>
              <a:t>Patterns:</a:t>
            </a:r>
            <a:endParaRPr lang="en-US" sz="2400" dirty="0">
              <a:solidFill>
                <a:srgbClr val="FFFF00"/>
              </a:solidFill>
            </a:endParaRPr>
          </a:p>
          <a:p>
            <a:r>
              <a:rPr lang="en-US" sz="2400" dirty="0"/>
              <a:t>Brackets are used to find a range of characters:</a:t>
            </a:r>
          </a:p>
          <a:p>
            <a:r>
              <a:rPr lang="en-US" sz="2400" dirty="0"/>
              <a:t/>
            </a:r>
            <a:br>
              <a:rPr lang="en-US" sz="2400" dirty="0"/>
            </a:b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887175063"/>
              </p:ext>
            </p:extLst>
          </p:nvPr>
        </p:nvGraphicFramePr>
        <p:xfrm>
          <a:off x="467544" y="1412776"/>
          <a:ext cx="7992888" cy="1677035"/>
        </p:xfrm>
        <a:graphic>
          <a:graphicData uri="http://schemas.openxmlformats.org/drawingml/2006/table">
            <a:tbl>
              <a:tblPr firstRow="1" firstCol="1" bandRow="1">
                <a:tableStyleId>{5C22544A-7EE6-4342-B048-85BDC9FD1C3A}</a:tableStyleId>
              </a:tblPr>
              <a:tblGrid>
                <a:gridCol w="1756476"/>
                <a:gridCol w="6236412"/>
              </a:tblGrid>
              <a:tr h="421005">
                <a:tc>
                  <a:txBody>
                    <a:bodyPr/>
                    <a:lstStyle/>
                    <a:p>
                      <a:pPr marL="0" marR="0" algn="ctr">
                        <a:lnSpc>
                          <a:spcPct val="107000"/>
                        </a:lnSpc>
                        <a:spcBef>
                          <a:spcPts val="1500"/>
                        </a:spcBef>
                        <a:spcAft>
                          <a:spcPts val="1500"/>
                        </a:spcAft>
                      </a:pPr>
                      <a:r>
                        <a:rPr lang="en-US" sz="1500" b="1" dirty="0">
                          <a:effectLst/>
                        </a:rPr>
                        <a:t>Expression</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b="1">
                          <a:effectLst/>
                        </a:rPr>
                        <a:t>Description</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14020">
                <a:tc>
                  <a:txBody>
                    <a:bodyPr/>
                    <a:lstStyle/>
                    <a:p>
                      <a:pPr marL="0" marR="0" algn="ctr">
                        <a:lnSpc>
                          <a:spcPct val="107000"/>
                        </a:lnSpc>
                        <a:spcBef>
                          <a:spcPts val="1500"/>
                        </a:spcBef>
                        <a:spcAft>
                          <a:spcPts val="1500"/>
                        </a:spcAft>
                      </a:pPr>
                      <a:r>
                        <a:rPr lang="en-US" sz="1500" b="1">
                          <a:effectLst/>
                        </a:rPr>
                        <a:t>[abc]</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b="1" dirty="0">
                          <a:effectLst/>
                        </a:rPr>
                        <a:t>Find one character from the options between the brackets</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21005">
                <a:tc>
                  <a:txBody>
                    <a:bodyPr/>
                    <a:lstStyle/>
                    <a:p>
                      <a:pPr marL="0" marR="0" algn="ctr">
                        <a:lnSpc>
                          <a:spcPct val="107000"/>
                        </a:lnSpc>
                        <a:spcBef>
                          <a:spcPts val="1500"/>
                        </a:spcBef>
                        <a:spcAft>
                          <a:spcPts val="1500"/>
                        </a:spcAft>
                      </a:pPr>
                      <a:r>
                        <a:rPr lang="en-US" sz="1500" b="1">
                          <a:effectLst/>
                        </a:rPr>
                        <a:t>[^abc]</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b="1">
                          <a:effectLst/>
                        </a:rPr>
                        <a:t>Find any character NOT between the brackets</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21005">
                <a:tc>
                  <a:txBody>
                    <a:bodyPr/>
                    <a:lstStyle/>
                    <a:p>
                      <a:pPr marL="0" marR="0" algn="ctr">
                        <a:lnSpc>
                          <a:spcPct val="107000"/>
                        </a:lnSpc>
                        <a:spcBef>
                          <a:spcPts val="1500"/>
                        </a:spcBef>
                        <a:spcAft>
                          <a:spcPts val="1500"/>
                        </a:spcAft>
                      </a:pPr>
                      <a:r>
                        <a:rPr lang="en-US" sz="1500" b="1">
                          <a:effectLst/>
                        </a:rPr>
                        <a:t>[0-9]</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b="1" dirty="0">
                          <a:effectLst/>
                        </a:rPr>
                        <a:t>Find one character from the range 0 to 9</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3197517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1200329"/>
          </a:xfrm>
          <a:prstGeom prst="rect">
            <a:avLst/>
          </a:prstGeom>
        </p:spPr>
        <p:txBody>
          <a:bodyPr wrap="square">
            <a:spAutoFit/>
          </a:bodyPr>
          <a:lstStyle/>
          <a:p>
            <a:r>
              <a:rPr lang="en-US" sz="2400" dirty="0" err="1"/>
              <a:t>Metacharacters</a:t>
            </a:r>
            <a:endParaRPr lang="en-US" sz="2400" dirty="0"/>
          </a:p>
          <a:p>
            <a:r>
              <a:rPr lang="en-US" sz="2400" dirty="0" err="1"/>
              <a:t>Metacharacters</a:t>
            </a:r>
            <a:r>
              <a:rPr lang="en-US" sz="2400" dirty="0"/>
              <a:t> are characters with a special meaning:</a:t>
            </a:r>
          </a:p>
          <a:p>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3600037857"/>
              </p:ext>
            </p:extLst>
          </p:nvPr>
        </p:nvGraphicFramePr>
        <p:xfrm>
          <a:off x="395536" y="1196753"/>
          <a:ext cx="8352928" cy="5174371"/>
        </p:xfrm>
        <a:graphic>
          <a:graphicData uri="http://schemas.openxmlformats.org/drawingml/2006/table">
            <a:tbl>
              <a:tblPr firstRow="1" firstCol="1" bandRow="1">
                <a:tableStyleId>{5C22544A-7EE6-4342-B048-85BDC9FD1C3A}</a:tableStyleId>
              </a:tblPr>
              <a:tblGrid>
                <a:gridCol w="1656184"/>
                <a:gridCol w="6696744"/>
              </a:tblGrid>
              <a:tr h="567950">
                <a:tc>
                  <a:txBody>
                    <a:bodyPr/>
                    <a:lstStyle/>
                    <a:p>
                      <a:pPr marL="0" marR="0" algn="ctr">
                        <a:lnSpc>
                          <a:spcPct val="107000"/>
                        </a:lnSpc>
                        <a:spcBef>
                          <a:spcPts val="1500"/>
                        </a:spcBef>
                        <a:spcAft>
                          <a:spcPts val="1500"/>
                        </a:spcAft>
                      </a:pPr>
                      <a:r>
                        <a:rPr lang="en-US" sz="1500" b="1">
                          <a:effectLst/>
                        </a:rPr>
                        <a:t>Metacharacter</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44663" marR="72331" marT="72331" marB="72331"/>
                </a:tc>
                <a:tc>
                  <a:txBody>
                    <a:bodyPr/>
                    <a:lstStyle/>
                    <a:p>
                      <a:pPr marL="0" marR="0" algn="ctr">
                        <a:lnSpc>
                          <a:spcPct val="107000"/>
                        </a:lnSpc>
                        <a:spcBef>
                          <a:spcPts val="1500"/>
                        </a:spcBef>
                        <a:spcAft>
                          <a:spcPts val="1500"/>
                        </a:spcAft>
                      </a:pPr>
                      <a:r>
                        <a:rPr lang="en-US" sz="1500" b="1">
                          <a:effectLst/>
                        </a:rPr>
                        <a:t>Description</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2331" marR="72331" marT="72331" marB="72331"/>
                </a:tc>
              </a:tr>
              <a:tr h="584559">
                <a:tc>
                  <a:txBody>
                    <a:bodyPr/>
                    <a:lstStyle/>
                    <a:p>
                      <a:pPr marL="0" marR="0" algn="ctr">
                        <a:lnSpc>
                          <a:spcPct val="107000"/>
                        </a:lnSpc>
                        <a:spcBef>
                          <a:spcPts val="1500"/>
                        </a:spcBef>
                        <a:spcAft>
                          <a:spcPts val="1500"/>
                        </a:spcAft>
                      </a:pPr>
                      <a:r>
                        <a:rPr lang="en-US" sz="1500" b="1" dirty="0">
                          <a:effectLst/>
                        </a:rPr>
                        <a: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4663" marR="72331" marT="72331" marB="72331"/>
                </a:tc>
                <a:tc>
                  <a:txBody>
                    <a:bodyPr/>
                    <a:lstStyle/>
                    <a:p>
                      <a:pPr marL="0" marR="0" algn="ctr">
                        <a:lnSpc>
                          <a:spcPct val="107000"/>
                        </a:lnSpc>
                        <a:spcBef>
                          <a:spcPts val="1500"/>
                        </a:spcBef>
                        <a:spcAft>
                          <a:spcPts val="1500"/>
                        </a:spcAft>
                      </a:pPr>
                      <a:r>
                        <a:rPr lang="en-US" sz="1500" b="1">
                          <a:effectLst/>
                        </a:rPr>
                        <a:t>Find a match for any one of the patterns separated by | as in: cat|dog|fish</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2331" marR="72331" marT="72331" marB="72331"/>
                </a:tc>
              </a:tr>
              <a:tr h="567950">
                <a:tc>
                  <a:txBody>
                    <a:bodyPr/>
                    <a:lstStyle/>
                    <a:p>
                      <a:pPr marL="0" marR="0" algn="ctr">
                        <a:lnSpc>
                          <a:spcPct val="107000"/>
                        </a:lnSpc>
                        <a:spcBef>
                          <a:spcPts val="1500"/>
                        </a:spcBef>
                        <a:spcAft>
                          <a:spcPts val="1500"/>
                        </a:spcAft>
                      </a:pPr>
                      <a:r>
                        <a:rPr lang="en-US" sz="1500" b="1">
                          <a:effectLst/>
                        </a:rPr>
                        <a:t>.</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44663" marR="72331" marT="72331" marB="72331"/>
                </a:tc>
                <a:tc>
                  <a:txBody>
                    <a:bodyPr/>
                    <a:lstStyle/>
                    <a:p>
                      <a:pPr marL="0" marR="0" algn="ctr">
                        <a:lnSpc>
                          <a:spcPct val="107000"/>
                        </a:lnSpc>
                        <a:spcBef>
                          <a:spcPts val="1500"/>
                        </a:spcBef>
                        <a:spcAft>
                          <a:spcPts val="1500"/>
                        </a:spcAft>
                      </a:pPr>
                      <a:r>
                        <a:rPr lang="en-US" sz="1500" b="1">
                          <a:effectLst/>
                        </a:rPr>
                        <a:t>Find just one instance of any character</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2331" marR="72331" marT="72331" marB="72331"/>
                </a:tc>
              </a:tr>
              <a:tr h="567950">
                <a:tc>
                  <a:txBody>
                    <a:bodyPr/>
                    <a:lstStyle/>
                    <a:p>
                      <a:pPr marL="0" marR="0" algn="ctr">
                        <a:lnSpc>
                          <a:spcPct val="107000"/>
                        </a:lnSpc>
                        <a:spcBef>
                          <a:spcPts val="1500"/>
                        </a:spcBef>
                        <a:spcAft>
                          <a:spcPts val="1500"/>
                        </a:spcAft>
                      </a:pPr>
                      <a:r>
                        <a:rPr lang="en-US" sz="1500" b="1">
                          <a:effectLst/>
                        </a:rPr>
                        <a:t>^</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44663" marR="72331" marT="72331" marB="72331"/>
                </a:tc>
                <a:tc>
                  <a:txBody>
                    <a:bodyPr/>
                    <a:lstStyle/>
                    <a:p>
                      <a:pPr marL="0" marR="0" algn="ctr">
                        <a:lnSpc>
                          <a:spcPct val="107000"/>
                        </a:lnSpc>
                        <a:spcBef>
                          <a:spcPts val="1500"/>
                        </a:spcBef>
                        <a:spcAft>
                          <a:spcPts val="1500"/>
                        </a:spcAft>
                      </a:pPr>
                      <a:r>
                        <a:rPr lang="en-US" sz="1500" b="1">
                          <a:effectLst/>
                        </a:rPr>
                        <a:t>Finds a match as the beginning of a string as in: ^Hello</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2331" marR="72331" marT="72331" marB="72331"/>
                </a:tc>
              </a:tr>
              <a:tr h="558098">
                <a:tc>
                  <a:txBody>
                    <a:bodyPr/>
                    <a:lstStyle/>
                    <a:p>
                      <a:pPr marL="0" marR="0" algn="ctr">
                        <a:lnSpc>
                          <a:spcPct val="107000"/>
                        </a:lnSpc>
                        <a:spcBef>
                          <a:spcPts val="1500"/>
                        </a:spcBef>
                        <a:spcAft>
                          <a:spcPts val="1500"/>
                        </a:spcAft>
                      </a:pPr>
                      <a:r>
                        <a:rPr lang="en-US" sz="1500" b="1">
                          <a:effectLst/>
                        </a:rPr>
                        <a:t>$</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44663" marR="72331" marT="72331" marB="72331"/>
                </a:tc>
                <a:tc>
                  <a:txBody>
                    <a:bodyPr/>
                    <a:lstStyle/>
                    <a:p>
                      <a:pPr marL="0" marR="0" algn="ctr">
                        <a:lnSpc>
                          <a:spcPct val="107000"/>
                        </a:lnSpc>
                        <a:spcBef>
                          <a:spcPts val="1500"/>
                        </a:spcBef>
                        <a:spcAft>
                          <a:spcPts val="1500"/>
                        </a:spcAft>
                      </a:pPr>
                      <a:r>
                        <a:rPr lang="en-US" sz="1500" b="1">
                          <a:effectLst/>
                        </a:rPr>
                        <a:t>Finds a match at the end of the string as in: World$</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2331" marR="72331" marT="72331" marB="72331"/>
                </a:tc>
              </a:tr>
              <a:tr h="567950">
                <a:tc>
                  <a:txBody>
                    <a:bodyPr/>
                    <a:lstStyle/>
                    <a:p>
                      <a:pPr marL="0" marR="0" algn="ctr">
                        <a:lnSpc>
                          <a:spcPct val="107000"/>
                        </a:lnSpc>
                        <a:spcBef>
                          <a:spcPts val="1500"/>
                        </a:spcBef>
                        <a:spcAft>
                          <a:spcPts val="1500"/>
                        </a:spcAft>
                      </a:pPr>
                      <a:r>
                        <a:rPr lang="en-US" sz="1500" b="1">
                          <a:effectLst/>
                        </a:rPr>
                        <a:t>\d</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44663" marR="72331" marT="72331" marB="72331"/>
                </a:tc>
                <a:tc>
                  <a:txBody>
                    <a:bodyPr/>
                    <a:lstStyle/>
                    <a:p>
                      <a:pPr marL="0" marR="0" algn="ctr">
                        <a:lnSpc>
                          <a:spcPct val="107000"/>
                        </a:lnSpc>
                        <a:spcBef>
                          <a:spcPts val="1500"/>
                        </a:spcBef>
                        <a:spcAft>
                          <a:spcPts val="1500"/>
                        </a:spcAft>
                      </a:pPr>
                      <a:r>
                        <a:rPr lang="en-US" sz="1500" b="1">
                          <a:effectLst/>
                        </a:rPr>
                        <a:t>Find a digit</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2331" marR="72331" marT="72331" marB="72331"/>
                </a:tc>
              </a:tr>
              <a:tr h="558098">
                <a:tc>
                  <a:txBody>
                    <a:bodyPr/>
                    <a:lstStyle/>
                    <a:p>
                      <a:pPr marL="0" marR="0" algn="ctr">
                        <a:lnSpc>
                          <a:spcPct val="107000"/>
                        </a:lnSpc>
                        <a:spcBef>
                          <a:spcPts val="1500"/>
                        </a:spcBef>
                        <a:spcAft>
                          <a:spcPts val="1500"/>
                        </a:spcAft>
                      </a:pPr>
                      <a:r>
                        <a:rPr lang="en-US" sz="1500" b="1">
                          <a:effectLst/>
                        </a:rPr>
                        <a:t>\s</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44663" marR="72331" marT="72331" marB="72331"/>
                </a:tc>
                <a:tc>
                  <a:txBody>
                    <a:bodyPr/>
                    <a:lstStyle/>
                    <a:p>
                      <a:pPr marL="0" marR="0" algn="ctr">
                        <a:lnSpc>
                          <a:spcPct val="107000"/>
                        </a:lnSpc>
                        <a:spcBef>
                          <a:spcPts val="1500"/>
                        </a:spcBef>
                        <a:spcAft>
                          <a:spcPts val="1500"/>
                        </a:spcAft>
                      </a:pPr>
                      <a:r>
                        <a:rPr lang="en-US" sz="1500" b="1">
                          <a:effectLst/>
                        </a:rPr>
                        <a:t>Find a whitespace character</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2331" marR="72331" marT="72331" marB="72331"/>
                </a:tc>
              </a:tr>
              <a:tr h="584559">
                <a:tc>
                  <a:txBody>
                    <a:bodyPr/>
                    <a:lstStyle/>
                    <a:p>
                      <a:pPr marL="0" marR="0" algn="ctr">
                        <a:lnSpc>
                          <a:spcPct val="107000"/>
                        </a:lnSpc>
                        <a:spcBef>
                          <a:spcPts val="1500"/>
                        </a:spcBef>
                        <a:spcAft>
                          <a:spcPts val="1500"/>
                        </a:spcAft>
                      </a:pPr>
                      <a:r>
                        <a:rPr lang="en-US" sz="1500" b="1">
                          <a:effectLst/>
                        </a:rPr>
                        <a:t>\b</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44663" marR="72331" marT="72331" marB="72331"/>
                </a:tc>
                <a:tc>
                  <a:txBody>
                    <a:bodyPr/>
                    <a:lstStyle/>
                    <a:p>
                      <a:pPr marL="0" marR="0" algn="ctr">
                        <a:lnSpc>
                          <a:spcPct val="107000"/>
                        </a:lnSpc>
                        <a:spcBef>
                          <a:spcPts val="1500"/>
                        </a:spcBef>
                        <a:spcAft>
                          <a:spcPts val="1500"/>
                        </a:spcAft>
                      </a:pPr>
                      <a:r>
                        <a:rPr lang="en-US" sz="1500" b="1">
                          <a:effectLst/>
                        </a:rPr>
                        <a:t>Find a match at the beginning of a word like this: \bWORD, or at the end of a word like this: WORD\b</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2331" marR="72331" marT="72331" marB="72331"/>
                </a:tc>
              </a:tr>
              <a:tr h="567950">
                <a:tc>
                  <a:txBody>
                    <a:bodyPr/>
                    <a:lstStyle/>
                    <a:p>
                      <a:pPr marL="0" marR="0" algn="ctr">
                        <a:lnSpc>
                          <a:spcPct val="107000"/>
                        </a:lnSpc>
                        <a:spcBef>
                          <a:spcPts val="1500"/>
                        </a:spcBef>
                        <a:spcAft>
                          <a:spcPts val="1500"/>
                        </a:spcAft>
                      </a:pPr>
                      <a:r>
                        <a:rPr lang="en-US" sz="1500" b="1">
                          <a:effectLst/>
                        </a:rPr>
                        <a:t>\uxxxx</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44663" marR="72331" marT="72331" marB="72331"/>
                </a:tc>
                <a:tc>
                  <a:txBody>
                    <a:bodyPr/>
                    <a:lstStyle/>
                    <a:p>
                      <a:pPr marL="0" marR="0" algn="ctr">
                        <a:lnSpc>
                          <a:spcPct val="107000"/>
                        </a:lnSpc>
                        <a:spcBef>
                          <a:spcPts val="1500"/>
                        </a:spcBef>
                        <a:spcAft>
                          <a:spcPts val="1500"/>
                        </a:spcAft>
                      </a:pPr>
                      <a:r>
                        <a:rPr lang="en-US" sz="1500" b="1" dirty="0">
                          <a:effectLst/>
                        </a:rPr>
                        <a:t>Find the Unicode character specified by the hexadecimal number </a:t>
                      </a:r>
                      <a:r>
                        <a:rPr lang="en-US" sz="1500" b="1" dirty="0" err="1">
                          <a:effectLst/>
                        </a:rPr>
                        <a:t>xxxx</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72331" marR="72331" marT="72331" marB="72331"/>
                </a:tc>
              </a:tr>
            </a:tbl>
          </a:graphicData>
        </a:graphic>
      </p:graphicFrame>
    </p:spTree>
    <p:extLst>
      <p:ext uri="{BB962C8B-B14F-4D97-AF65-F5344CB8AC3E}">
        <p14:creationId xmlns:p14="http://schemas.microsoft.com/office/powerpoint/2010/main" val="3481078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1569660"/>
          </a:xfrm>
          <a:prstGeom prst="rect">
            <a:avLst/>
          </a:prstGeom>
        </p:spPr>
        <p:txBody>
          <a:bodyPr wrap="square">
            <a:spAutoFit/>
          </a:bodyPr>
          <a:lstStyle/>
          <a:p>
            <a:r>
              <a:rPr lang="en-US" sz="2400" dirty="0" smtClean="0">
                <a:solidFill>
                  <a:srgbClr val="FFFF00"/>
                </a:solidFill>
              </a:rPr>
              <a:t>Quantifiers:</a:t>
            </a:r>
            <a:endParaRPr lang="en-US" sz="2400" dirty="0">
              <a:solidFill>
                <a:srgbClr val="FFFF00"/>
              </a:solidFill>
            </a:endParaRPr>
          </a:p>
          <a:p>
            <a:r>
              <a:rPr lang="en-US" sz="2400" dirty="0"/>
              <a:t>Quantifiers define quantities:</a:t>
            </a:r>
          </a:p>
          <a:p>
            <a:pPr algn="ctr"/>
            <a:r>
              <a:rPr lang="en-US" sz="2400" dirty="0"/>
              <a:t/>
            </a:r>
            <a:br>
              <a:rPr lang="en-US" sz="2400" dirty="0"/>
            </a:b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442571676"/>
              </p:ext>
            </p:extLst>
          </p:nvPr>
        </p:nvGraphicFramePr>
        <p:xfrm>
          <a:off x="467544" y="1196752"/>
          <a:ext cx="8208912" cy="3424555"/>
        </p:xfrm>
        <a:graphic>
          <a:graphicData uri="http://schemas.openxmlformats.org/drawingml/2006/table">
            <a:tbl>
              <a:tblPr firstRow="1" firstCol="1" bandRow="1">
                <a:tableStyleId>{5C22544A-7EE6-4342-B048-85BDC9FD1C3A}</a:tableStyleId>
              </a:tblPr>
              <a:tblGrid>
                <a:gridCol w="1803836"/>
                <a:gridCol w="6405076"/>
              </a:tblGrid>
              <a:tr h="492760">
                <a:tc>
                  <a:txBody>
                    <a:bodyPr/>
                    <a:lstStyle/>
                    <a:p>
                      <a:pPr marL="0" marR="0" algn="ctr">
                        <a:lnSpc>
                          <a:spcPct val="107000"/>
                        </a:lnSpc>
                        <a:spcBef>
                          <a:spcPts val="1500"/>
                        </a:spcBef>
                        <a:spcAft>
                          <a:spcPts val="1500"/>
                        </a:spcAft>
                      </a:pPr>
                      <a:r>
                        <a:rPr lang="en-US" sz="1500" dirty="0">
                          <a:effectLst/>
                        </a:rPr>
                        <a:t>Quantifier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a:effectLst/>
                        </a:rPr>
                        <a:t>Description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84505">
                <a:tc>
                  <a:txBody>
                    <a:bodyPr/>
                    <a:lstStyle/>
                    <a:p>
                      <a:pPr marL="0" marR="0" algn="ctr">
                        <a:lnSpc>
                          <a:spcPct val="107000"/>
                        </a:lnSpc>
                        <a:spcBef>
                          <a:spcPts val="1500"/>
                        </a:spcBef>
                        <a:spcAft>
                          <a:spcPts val="1500"/>
                        </a:spcAft>
                      </a:pPr>
                      <a:r>
                        <a:rPr lang="en-US" sz="1500">
                          <a:effectLst/>
                        </a:rPr>
                        <a:t>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a:effectLst/>
                        </a:rPr>
                        <a:t>Matches any string that contains at least one 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92760">
                <a:tc>
                  <a:txBody>
                    <a:bodyPr/>
                    <a:lstStyle/>
                    <a:p>
                      <a:pPr marL="0" marR="0" algn="ctr">
                        <a:lnSpc>
                          <a:spcPct val="107000"/>
                        </a:lnSpc>
                        <a:spcBef>
                          <a:spcPts val="1500"/>
                        </a:spcBef>
                        <a:spcAft>
                          <a:spcPts val="1500"/>
                        </a:spcAft>
                      </a:pPr>
                      <a:r>
                        <a:rPr lang="en-US" sz="1500">
                          <a:effectLst/>
                        </a:rPr>
                        <a:t>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a:effectLst/>
                        </a:rPr>
                        <a:t>Matches any string that contains zero or more occurrences of 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92760">
                <a:tc>
                  <a:txBody>
                    <a:bodyPr/>
                    <a:lstStyle/>
                    <a:p>
                      <a:pPr marL="0" marR="0" algn="ctr">
                        <a:lnSpc>
                          <a:spcPct val="107000"/>
                        </a:lnSpc>
                        <a:spcBef>
                          <a:spcPts val="1500"/>
                        </a:spcBef>
                        <a:spcAft>
                          <a:spcPts val="1500"/>
                        </a:spcAft>
                      </a:pPr>
                      <a:r>
                        <a:rPr lang="en-US" sz="1500">
                          <a:effectLst/>
                        </a:rPr>
                        <a:t>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dirty="0">
                          <a:effectLst/>
                        </a:rPr>
                        <a:t>Matches any string that contains zero or one occurrences of 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84505">
                <a:tc>
                  <a:txBody>
                    <a:bodyPr/>
                    <a:lstStyle/>
                    <a:p>
                      <a:pPr marL="0" marR="0" algn="ctr">
                        <a:lnSpc>
                          <a:spcPct val="107000"/>
                        </a:lnSpc>
                        <a:spcBef>
                          <a:spcPts val="1500"/>
                        </a:spcBef>
                        <a:spcAft>
                          <a:spcPts val="1500"/>
                        </a:spcAft>
                      </a:pPr>
                      <a:r>
                        <a:rPr lang="en-US" sz="1500" dirty="0">
                          <a:effectLst/>
                        </a:rPr>
                        <a:t>n{x}</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a:effectLst/>
                        </a:rPr>
                        <a:t>Matches any string that contains a sequence of X 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92760">
                <a:tc>
                  <a:txBody>
                    <a:bodyPr/>
                    <a:lstStyle/>
                    <a:p>
                      <a:pPr marL="0" marR="0" algn="ctr">
                        <a:lnSpc>
                          <a:spcPct val="107000"/>
                        </a:lnSpc>
                        <a:spcBef>
                          <a:spcPts val="1500"/>
                        </a:spcBef>
                        <a:spcAft>
                          <a:spcPts val="1500"/>
                        </a:spcAft>
                      </a:pPr>
                      <a:r>
                        <a:rPr lang="en-US" sz="1500">
                          <a:effectLst/>
                        </a:rPr>
                        <a:t>n{x,y}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a:effectLst/>
                        </a:rPr>
                        <a:t>Matches any string that contains a sequence of X to Y 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484505">
                <a:tc>
                  <a:txBody>
                    <a:bodyPr/>
                    <a:lstStyle/>
                    <a:p>
                      <a:pPr marL="0" marR="0" algn="ctr">
                        <a:lnSpc>
                          <a:spcPct val="107000"/>
                        </a:lnSpc>
                        <a:spcBef>
                          <a:spcPts val="1500"/>
                        </a:spcBef>
                        <a:spcAft>
                          <a:spcPts val="1500"/>
                        </a:spcAft>
                      </a:pPr>
                      <a:r>
                        <a:rPr lang="en-US" sz="1500">
                          <a:effectLst/>
                        </a:rPr>
                        <a:t>n{x,}</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marL="0" marR="0" algn="ctr">
                        <a:lnSpc>
                          <a:spcPct val="107000"/>
                        </a:lnSpc>
                        <a:spcBef>
                          <a:spcPts val="1500"/>
                        </a:spcBef>
                        <a:spcAft>
                          <a:spcPts val="1500"/>
                        </a:spcAft>
                      </a:pPr>
                      <a:r>
                        <a:rPr lang="en-US" sz="1500" dirty="0">
                          <a:effectLst/>
                        </a:rPr>
                        <a:t>Matches any string that contains a sequence of at least X n's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3207470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5632311"/>
          </a:xfrm>
          <a:prstGeom prst="rect">
            <a:avLst/>
          </a:prstGeom>
        </p:spPr>
        <p:txBody>
          <a:bodyPr wrap="square">
            <a:spAutoFit/>
          </a:bodyPr>
          <a:lstStyle/>
          <a:p>
            <a:r>
              <a:rPr lang="en-US" sz="2400" dirty="0" smtClean="0">
                <a:solidFill>
                  <a:srgbClr val="FFFF00"/>
                </a:solidFill>
              </a:rPr>
              <a:t>PHP </a:t>
            </a:r>
            <a:r>
              <a:rPr lang="en-US" sz="2400" dirty="0">
                <a:solidFill>
                  <a:srgbClr val="FFFF00"/>
                </a:solidFill>
              </a:rPr>
              <a:t>control </a:t>
            </a:r>
            <a:r>
              <a:rPr lang="en-US" sz="2400" dirty="0" smtClean="0">
                <a:solidFill>
                  <a:srgbClr val="FFFF00"/>
                </a:solidFill>
              </a:rPr>
              <a:t>statements:</a:t>
            </a:r>
            <a:r>
              <a:rPr lang="en-US" sz="2400" dirty="0"/>
              <a:t> </a:t>
            </a:r>
          </a:p>
          <a:p>
            <a:r>
              <a:rPr lang="en-US" sz="2400" dirty="0"/>
              <a:t>Control statements are conditional statements that execute a block of statements if the condition is correct. The statement inside the conditional block will not execute until the condition is satisfied.</a:t>
            </a:r>
          </a:p>
          <a:p>
            <a:r>
              <a:rPr lang="en-US" sz="2400" dirty="0"/>
              <a:t> </a:t>
            </a:r>
          </a:p>
          <a:p>
            <a:r>
              <a:rPr lang="en-US" sz="2400" b="1" dirty="0">
                <a:solidFill>
                  <a:srgbClr val="FFFF00"/>
                </a:solidFill>
              </a:rPr>
              <a:t>Types</a:t>
            </a:r>
            <a:endParaRPr lang="en-US" sz="2400" dirty="0">
              <a:solidFill>
                <a:srgbClr val="FFFF00"/>
              </a:solidFill>
            </a:endParaRPr>
          </a:p>
          <a:p>
            <a:r>
              <a:rPr lang="en-US" sz="2400" dirty="0"/>
              <a:t> </a:t>
            </a:r>
          </a:p>
          <a:p>
            <a:r>
              <a:rPr lang="en-US" sz="2400" i="1" dirty="0"/>
              <a:t>The If statement</a:t>
            </a:r>
            <a:endParaRPr lang="en-US" sz="2400" dirty="0"/>
          </a:p>
          <a:p>
            <a:r>
              <a:rPr lang="en-US" sz="2400" i="1" dirty="0"/>
              <a:t>The ? Operator</a:t>
            </a:r>
            <a:endParaRPr lang="en-US" sz="2400" dirty="0"/>
          </a:p>
          <a:p>
            <a:r>
              <a:rPr lang="en-US" sz="2400" i="1" dirty="0"/>
              <a:t>The switch statement</a:t>
            </a:r>
            <a:endParaRPr lang="en-US" sz="2400" dirty="0"/>
          </a:p>
          <a:p>
            <a:r>
              <a:rPr lang="en-US" sz="2400" i="1" dirty="0"/>
              <a:t>Loops</a:t>
            </a:r>
            <a:endParaRPr lang="en-US" sz="2400" dirty="0"/>
          </a:p>
          <a:p>
            <a:r>
              <a:rPr lang="en-US" sz="2400" i="1" dirty="0"/>
              <a:t>exit, die and return, exceptions</a:t>
            </a:r>
            <a:endParaRPr lang="en-US" sz="2400" dirty="0"/>
          </a:p>
          <a:p>
            <a:r>
              <a:rPr lang="en-US" sz="2400" i="1" dirty="0"/>
              <a:t>Declare</a:t>
            </a:r>
            <a:endParaRPr lang="en-US" sz="2400" dirty="0"/>
          </a:p>
          <a:p>
            <a:r>
              <a:rPr lang="en-US" sz="2400" dirty="0"/>
              <a:t> </a:t>
            </a:r>
          </a:p>
        </p:txBody>
      </p:sp>
    </p:spTree>
    <p:extLst>
      <p:ext uri="{BB962C8B-B14F-4D97-AF65-F5344CB8AC3E}">
        <p14:creationId xmlns:p14="http://schemas.microsoft.com/office/powerpoint/2010/main" val="3196318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5632311"/>
          </a:xfrm>
          <a:prstGeom prst="rect">
            <a:avLst/>
          </a:prstGeom>
        </p:spPr>
        <p:txBody>
          <a:bodyPr wrap="square">
            <a:spAutoFit/>
          </a:bodyPr>
          <a:lstStyle/>
          <a:p>
            <a:r>
              <a:rPr lang="en-US" sz="2400" dirty="0">
                <a:solidFill>
                  <a:srgbClr val="FFFF00"/>
                </a:solidFill>
              </a:rPr>
              <a:t>The If statement:</a:t>
            </a:r>
          </a:p>
          <a:p>
            <a:endParaRPr lang="en-US" sz="2400" b="1" dirty="0" smtClean="0"/>
          </a:p>
          <a:p>
            <a:r>
              <a:rPr lang="en-US" sz="2400" b="1" dirty="0" smtClean="0"/>
              <a:t>if</a:t>
            </a:r>
            <a:r>
              <a:rPr lang="en-US" sz="2400" dirty="0" smtClean="0"/>
              <a:t>(expression1</a:t>
            </a:r>
            <a:r>
              <a:rPr lang="en-US" sz="2400" dirty="0"/>
              <a:t>)  </a:t>
            </a:r>
          </a:p>
          <a:p>
            <a:r>
              <a:rPr lang="en-US" sz="2400" dirty="0"/>
              <a:t>{  </a:t>
            </a:r>
          </a:p>
          <a:p>
            <a:r>
              <a:rPr lang="en-US" sz="2400" dirty="0"/>
              <a:t>  Only </a:t>
            </a:r>
            <a:r>
              <a:rPr lang="en-US" sz="2400" dirty="0" err="1"/>
              <a:t>exceutes</a:t>
            </a:r>
            <a:r>
              <a:rPr lang="en-US" sz="2400" dirty="0"/>
              <a:t> when the </a:t>
            </a:r>
            <a:r>
              <a:rPr lang="en-US" sz="2400" dirty="0" err="1"/>
              <a:t>ic</a:t>
            </a:r>
            <a:r>
              <a:rPr lang="en-US" sz="2400" dirty="0"/>
              <a:t> condition is correct.  </a:t>
            </a:r>
          </a:p>
          <a:p>
            <a:r>
              <a:rPr lang="en-US" sz="2400" dirty="0"/>
              <a:t>}  </a:t>
            </a:r>
          </a:p>
          <a:p>
            <a:r>
              <a:rPr lang="en-US" sz="2400" b="1" dirty="0" err="1"/>
              <a:t>elseif</a:t>
            </a:r>
            <a:r>
              <a:rPr lang="en-US" sz="2400" dirty="0"/>
              <a:t>(expression2)  </a:t>
            </a:r>
          </a:p>
          <a:p>
            <a:r>
              <a:rPr lang="en-US" sz="2400" dirty="0"/>
              <a:t>{  </a:t>
            </a:r>
          </a:p>
          <a:p>
            <a:r>
              <a:rPr lang="en-US" sz="2400" dirty="0"/>
              <a:t>  Executed when the </a:t>
            </a:r>
            <a:r>
              <a:rPr lang="en-US" sz="2400" b="1" dirty="0"/>
              <a:t>if</a:t>
            </a:r>
            <a:r>
              <a:rPr lang="en-US" sz="2400" dirty="0"/>
              <a:t> expression1  </a:t>
            </a:r>
          </a:p>
          <a:p>
            <a:r>
              <a:rPr lang="en-US" sz="2400" dirty="0"/>
              <a:t>  is false </a:t>
            </a:r>
            <a:r>
              <a:rPr lang="en-US" sz="2400" b="1" dirty="0"/>
              <a:t>and</a:t>
            </a:r>
            <a:r>
              <a:rPr lang="en-US" sz="2400" dirty="0"/>
              <a:t> the expression 2 is true.  </a:t>
            </a:r>
          </a:p>
          <a:p>
            <a:r>
              <a:rPr lang="en-US" sz="2400" dirty="0"/>
              <a:t>}  </a:t>
            </a:r>
          </a:p>
          <a:p>
            <a:r>
              <a:rPr lang="en-US" sz="2400" b="1" dirty="0"/>
              <a:t>else</a:t>
            </a:r>
            <a:r>
              <a:rPr lang="en-US" sz="2400" dirty="0"/>
              <a:t>  </a:t>
            </a:r>
          </a:p>
          <a:p>
            <a:r>
              <a:rPr lang="en-US" sz="2400" dirty="0"/>
              <a:t>{  </a:t>
            </a:r>
          </a:p>
          <a:p>
            <a:r>
              <a:rPr lang="en-US" sz="2400" dirty="0"/>
              <a:t>  Executed only when the both if block are false.  </a:t>
            </a:r>
          </a:p>
          <a:p>
            <a:r>
              <a:rPr lang="en-US" sz="2400" dirty="0"/>
              <a:t>}  </a:t>
            </a:r>
          </a:p>
        </p:txBody>
      </p:sp>
    </p:spTree>
    <p:extLst>
      <p:ext uri="{BB962C8B-B14F-4D97-AF65-F5344CB8AC3E}">
        <p14:creationId xmlns:p14="http://schemas.microsoft.com/office/powerpoint/2010/main" val="1840062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5262979"/>
          </a:xfrm>
          <a:prstGeom prst="rect">
            <a:avLst/>
          </a:prstGeom>
        </p:spPr>
        <p:txBody>
          <a:bodyPr wrap="square">
            <a:spAutoFit/>
          </a:bodyPr>
          <a:lstStyle/>
          <a:p>
            <a:r>
              <a:rPr lang="en-US" sz="2400" dirty="0">
                <a:solidFill>
                  <a:srgbClr val="FFFF00"/>
                </a:solidFill>
              </a:rPr>
              <a:t>? operator</a:t>
            </a:r>
          </a:p>
          <a:p>
            <a:r>
              <a:rPr lang="en-US" sz="2400" dirty="0"/>
              <a:t> </a:t>
            </a:r>
          </a:p>
          <a:p>
            <a:r>
              <a:rPr lang="en-US" sz="2400" dirty="0"/>
              <a:t>It is represented as a ternary operator and it is used as a conditional operator. </a:t>
            </a:r>
            <a:endParaRPr lang="en-US" sz="2400" dirty="0" smtClean="0"/>
          </a:p>
          <a:p>
            <a:r>
              <a:rPr lang="en-US" sz="2400" dirty="0" smtClean="0"/>
              <a:t>It </a:t>
            </a:r>
            <a:r>
              <a:rPr lang="en-US" sz="2400" dirty="0"/>
              <a:t>is mainly evaluated to either false or true. If false the expression next to the ternary operator is executed or else expression between the ternary operator and colon is executed</a:t>
            </a:r>
            <a:r>
              <a:rPr lang="en-US" sz="2400" dirty="0" smtClean="0"/>
              <a:t>.</a:t>
            </a:r>
          </a:p>
          <a:p>
            <a:endParaRPr lang="en-US" sz="2400" dirty="0"/>
          </a:p>
          <a:p>
            <a:r>
              <a:rPr lang="en-US" sz="2400" dirty="0">
                <a:solidFill>
                  <a:srgbClr val="FFFF00"/>
                </a:solidFill>
              </a:rPr>
              <a:t>condition </a:t>
            </a:r>
            <a:r>
              <a:rPr lang="en-US" sz="2400" dirty="0" err="1">
                <a:solidFill>
                  <a:srgbClr val="FFFF00"/>
                </a:solidFill>
              </a:rPr>
              <a:t>expresion</a:t>
            </a:r>
            <a:r>
              <a:rPr lang="en-US" sz="2400" dirty="0">
                <a:solidFill>
                  <a:srgbClr val="FFFF00"/>
                </a:solidFill>
              </a:rPr>
              <a:t> ? true : false</a:t>
            </a:r>
            <a:r>
              <a:rPr lang="en-US" sz="2400" dirty="0" smtClean="0">
                <a:solidFill>
                  <a:srgbClr val="FFFF00"/>
                </a:solidFill>
              </a:rPr>
              <a:t>;</a:t>
            </a:r>
          </a:p>
          <a:p>
            <a:r>
              <a:rPr lang="en-US" sz="2400" dirty="0"/>
              <a:t>It is mainly used to reduce the size of the code or else if can be used to reduce the complexity.</a:t>
            </a:r>
          </a:p>
          <a:p>
            <a:r>
              <a:rPr lang="en-US" sz="2400" dirty="0"/>
              <a:t> </a:t>
            </a:r>
          </a:p>
          <a:p>
            <a:r>
              <a:rPr lang="en-US" sz="2400" dirty="0"/>
              <a:t/>
            </a:r>
            <a:br>
              <a:rPr lang="en-US" sz="2400" dirty="0"/>
            </a:br>
            <a:endParaRPr lang="en-US" sz="2400" dirty="0">
              <a:solidFill>
                <a:srgbClr val="FFFF00"/>
              </a:solidFill>
            </a:endParaRPr>
          </a:p>
        </p:txBody>
      </p:sp>
    </p:spTree>
    <p:extLst>
      <p:ext uri="{BB962C8B-B14F-4D97-AF65-F5344CB8AC3E}">
        <p14:creationId xmlns:p14="http://schemas.microsoft.com/office/powerpoint/2010/main" val="1741879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3416320"/>
          </a:xfrm>
          <a:prstGeom prst="rect">
            <a:avLst/>
          </a:prstGeom>
        </p:spPr>
        <p:txBody>
          <a:bodyPr wrap="square">
            <a:spAutoFit/>
          </a:bodyPr>
          <a:lstStyle/>
          <a:p>
            <a:r>
              <a:rPr lang="en-US" sz="2400" dirty="0">
                <a:solidFill>
                  <a:srgbClr val="FFFF00"/>
                </a:solidFill>
              </a:rPr>
              <a:t>Switch </a:t>
            </a:r>
            <a:r>
              <a:rPr lang="en-US" sz="2400" dirty="0" smtClean="0">
                <a:solidFill>
                  <a:srgbClr val="FFFF00"/>
                </a:solidFill>
              </a:rPr>
              <a:t>statement:</a:t>
            </a:r>
            <a:endParaRPr lang="en-US" sz="2400" dirty="0">
              <a:solidFill>
                <a:srgbClr val="FFFF00"/>
              </a:solidFill>
            </a:endParaRPr>
          </a:p>
          <a:p>
            <a:r>
              <a:rPr lang="en-US" sz="2400" dirty="0"/>
              <a:t> </a:t>
            </a:r>
          </a:p>
          <a:p>
            <a:r>
              <a:rPr lang="en-US" sz="2400" dirty="0" smtClean="0"/>
              <a:t>-Switch </a:t>
            </a:r>
            <a:r>
              <a:rPr lang="en-US" sz="2400" dirty="0"/>
              <a:t>has many expressions and the condition is checked with each expression inside the switch</a:t>
            </a:r>
            <a:r>
              <a:rPr lang="en-US" sz="2400" dirty="0" smtClean="0"/>
              <a:t>.</a:t>
            </a:r>
          </a:p>
          <a:p>
            <a:pPr marL="342900" indent="-342900">
              <a:buFontTx/>
              <a:buChar char="-"/>
            </a:pPr>
            <a:r>
              <a:rPr lang="en-US" sz="2400" dirty="0" smtClean="0"/>
              <a:t>There </a:t>
            </a:r>
            <a:r>
              <a:rPr lang="en-US" sz="2400" dirty="0"/>
              <a:t>is a default statement in the switch which can be used in the else statement and both have the same functionality and execute in the same way</a:t>
            </a:r>
            <a:r>
              <a:rPr lang="en-US" sz="2400" dirty="0" smtClean="0"/>
              <a:t>.</a:t>
            </a:r>
          </a:p>
          <a:p>
            <a:pPr marL="342900" indent="-342900">
              <a:buFontTx/>
              <a:buChar char="-"/>
            </a:pPr>
            <a:r>
              <a:rPr lang="en-US" sz="2400" dirty="0"/>
              <a:t>-</a:t>
            </a:r>
            <a:r>
              <a:rPr lang="en-US" sz="2400" dirty="0" smtClean="0"/>
              <a:t> </a:t>
            </a:r>
            <a:r>
              <a:rPr lang="en-US" sz="2400" dirty="0"/>
              <a:t>A case is a beginning part for execution</a:t>
            </a:r>
            <a:r>
              <a:rPr lang="en-US" sz="2400" dirty="0" smtClean="0"/>
              <a:t>.</a:t>
            </a:r>
          </a:p>
          <a:p>
            <a:pPr marL="342900" indent="-342900">
              <a:buFontTx/>
              <a:buChar char="-"/>
            </a:pPr>
            <a:endParaRPr lang="en-US" sz="2400" dirty="0"/>
          </a:p>
        </p:txBody>
      </p:sp>
    </p:spTree>
    <p:extLst>
      <p:ext uri="{BB962C8B-B14F-4D97-AF65-F5344CB8AC3E}">
        <p14:creationId xmlns:p14="http://schemas.microsoft.com/office/powerpoint/2010/main" val="3724856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6786473"/>
          </a:xfrm>
          <a:prstGeom prst="rect">
            <a:avLst/>
          </a:prstGeom>
        </p:spPr>
        <p:txBody>
          <a:bodyPr wrap="square">
            <a:spAutoFit/>
          </a:bodyPr>
          <a:lstStyle/>
          <a:p>
            <a:r>
              <a:rPr lang="en-US" sz="1500" dirty="0">
                <a:solidFill>
                  <a:srgbClr val="FFFF00"/>
                </a:solidFill>
              </a:rPr>
              <a:t>Switch </a:t>
            </a:r>
            <a:r>
              <a:rPr lang="en-US" sz="1500" dirty="0" smtClean="0">
                <a:solidFill>
                  <a:srgbClr val="FFFF00"/>
                </a:solidFill>
              </a:rPr>
              <a:t>statement:</a:t>
            </a:r>
          </a:p>
          <a:p>
            <a:r>
              <a:rPr lang="en-US" sz="1500" dirty="0"/>
              <a:t>&lt;?</a:t>
            </a:r>
            <a:r>
              <a:rPr lang="en-US" sz="1500" dirty="0" err="1"/>
              <a:t>php</a:t>
            </a:r>
            <a:r>
              <a:rPr lang="en-US" sz="1500" dirty="0"/>
              <a:t>  </a:t>
            </a:r>
          </a:p>
          <a:p>
            <a:r>
              <a:rPr lang="en-US" sz="1500" dirty="0"/>
              <a:t>  $day = date(" l ");  </a:t>
            </a:r>
          </a:p>
          <a:p>
            <a:r>
              <a:rPr lang="en-US" sz="1500" dirty="0"/>
              <a:t>  </a:t>
            </a:r>
            <a:r>
              <a:rPr lang="en-US" sz="1500" b="1" dirty="0"/>
              <a:t>switch</a:t>
            </a:r>
            <a:r>
              <a:rPr lang="en-US" sz="1500" dirty="0"/>
              <a:t>($day)  </a:t>
            </a:r>
          </a:p>
          <a:p>
            <a:r>
              <a:rPr lang="en-US" sz="1500" dirty="0"/>
              <a:t>  {   </a:t>
            </a:r>
          </a:p>
          <a:p>
            <a:r>
              <a:rPr lang="en-US" sz="1500" dirty="0"/>
              <a:t>   </a:t>
            </a:r>
            <a:r>
              <a:rPr lang="en-US" sz="1500" b="1" dirty="0"/>
              <a:t>case</a:t>
            </a:r>
            <a:r>
              <a:rPr lang="en-US" sz="1500" dirty="0"/>
              <a:t> "</a:t>
            </a:r>
            <a:r>
              <a:rPr lang="en-US" sz="1500" dirty="0" err="1"/>
              <a:t>monday</a:t>
            </a:r>
            <a:r>
              <a:rPr lang="en-US" sz="1500" dirty="0"/>
              <a:t>":   </a:t>
            </a:r>
          </a:p>
          <a:p>
            <a:r>
              <a:rPr lang="en-US" sz="1500" dirty="0"/>
              <a:t>       print($day);  </a:t>
            </a:r>
          </a:p>
          <a:p>
            <a:r>
              <a:rPr lang="en-US" sz="1500" dirty="0"/>
              <a:t>       </a:t>
            </a:r>
            <a:r>
              <a:rPr lang="en-US" sz="1500" b="1" dirty="0"/>
              <a:t>break</a:t>
            </a:r>
            <a:r>
              <a:rPr lang="en-US" sz="1500" dirty="0"/>
              <a:t>;  </a:t>
            </a:r>
          </a:p>
          <a:p>
            <a:r>
              <a:rPr lang="en-US" sz="1500" dirty="0"/>
              <a:t>  </a:t>
            </a:r>
            <a:r>
              <a:rPr lang="en-US" sz="1500" b="1" dirty="0"/>
              <a:t>case</a:t>
            </a:r>
            <a:r>
              <a:rPr lang="en-US" sz="1500" dirty="0"/>
              <a:t> "</a:t>
            </a:r>
            <a:r>
              <a:rPr lang="en-US" sz="1500" dirty="0" err="1"/>
              <a:t>tuesday</a:t>
            </a:r>
            <a:r>
              <a:rPr lang="en-US" sz="1500" dirty="0"/>
              <a:t>"  </a:t>
            </a:r>
          </a:p>
          <a:p>
            <a:r>
              <a:rPr lang="en-US" sz="1500" dirty="0"/>
              <a:t>      print($day);  </a:t>
            </a:r>
          </a:p>
          <a:p>
            <a:r>
              <a:rPr lang="en-US" sz="1500" dirty="0"/>
              <a:t>      </a:t>
            </a:r>
            <a:r>
              <a:rPr lang="en-US" sz="1500" b="1" dirty="0"/>
              <a:t>break</a:t>
            </a:r>
            <a:r>
              <a:rPr lang="en-US" sz="1500" dirty="0"/>
              <a:t>;  </a:t>
            </a:r>
          </a:p>
          <a:p>
            <a:r>
              <a:rPr lang="en-US" sz="1500" dirty="0"/>
              <a:t>  </a:t>
            </a:r>
            <a:r>
              <a:rPr lang="en-US" sz="1500" b="1" dirty="0"/>
              <a:t>case</a:t>
            </a:r>
            <a:r>
              <a:rPr lang="en-US" sz="1500" dirty="0"/>
              <a:t> "</a:t>
            </a:r>
            <a:r>
              <a:rPr lang="en-US" sz="1500" dirty="0" err="1"/>
              <a:t>wednesday</a:t>
            </a:r>
            <a:r>
              <a:rPr lang="en-US" sz="1500" dirty="0"/>
              <a:t>":  </a:t>
            </a:r>
          </a:p>
          <a:p>
            <a:r>
              <a:rPr lang="en-US" sz="1500" dirty="0"/>
              <a:t>     print($day);  </a:t>
            </a:r>
          </a:p>
          <a:p>
            <a:r>
              <a:rPr lang="en-US" sz="1500" dirty="0"/>
              <a:t>     </a:t>
            </a:r>
            <a:r>
              <a:rPr lang="en-US" sz="1500" b="1" dirty="0"/>
              <a:t>break</a:t>
            </a:r>
            <a:r>
              <a:rPr lang="en-US" sz="1500" dirty="0"/>
              <a:t>;  </a:t>
            </a:r>
          </a:p>
          <a:p>
            <a:r>
              <a:rPr lang="en-US" sz="1500" dirty="0"/>
              <a:t>  </a:t>
            </a:r>
            <a:r>
              <a:rPr lang="en-US" sz="1500" b="1" dirty="0"/>
              <a:t>case</a:t>
            </a:r>
            <a:r>
              <a:rPr lang="en-US" sz="1500" dirty="0"/>
              <a:t> "</a:t>
            </a:r>
            <a:r>
              <a:rPr lang="en-US" sz="1500" dirty="0" err="1"/>
              <a:t>thursday</a:t>
            </a:r>
            <a:r>
              <a:rPr lang="en-US" sz="1500" dirty="0"/>
              <a:t>":  </a:t>
            </a:r>
          </a:p>
          <a:p>
            <a:r>
              <a:rPr lang="en-US" sz="1500" dirty="0"/>
              <a:t>     print($day);  </a:t>
            </a:r>
          </a:p>
          <a:p>
            <a:r>
              <a:rPr lang="en-US" sz="1500" dirty="0"/>
              <a:t>     </a:t>
            </a:r>
            <a:r>
              <a:rPr lang="en-US" sz="1500" b="1" dirty="0"/>
              <a:t>break</a:t>
            </a:r>
            <a:r>
              <a:rPr lang="en-US" sz="1500" dirty="0"/>
              <a:t>;  </a:t>
            </a:r>
          </a:p>
          <a:p>
            <a:r>
              <a:rPr lang="en-US" sz="1500" dirty="0"/>
              <a:t>  </a:t>
            </a:r>
            <a:r>
              <a:rPr lang="en-US" sz="1500" b="1" dirty="0"/>
              <a:t>case</a:t>
            </a:r>
            <a:r>
              <a:rPr lang="en-US" sz="1500" dirty="0"/>
              <a:t> "</a:t>
            </a:r>
            <a:r>
              <a:rPr lang="en-US" sz="1500" dirty="0" err="1"/>
              <a:t>friday</a:t>
            </a:r>
            <a:r>
              <a:rPr lang="en-US" sz="1500" dirty="0"/>
              <a:t>":  </a:t>
            </a:r>
          </a:p>
          <a:p>
            <a:r>
              <a:rPr lang="en-US" sz="1500" dirty="0"/>
              <a:t>     print($day);  </a:t>
            </a:r>
          </a:p>
          <a:p>
            <a:r>
              <a:rPr lang="en-US" sz="1500" dirty="0"/>
              <a:t>     </a:t>
            </a:r>
            <a:r>
              <a:rPr lang="en-US" sz="1500" b="1" dirty="0"/>
              <a:t>break</a:t>
            </a:r>
            <a:r>
              <a:rPr lang="en-US" sz="1500" dirty="0"/>
              <a:t>;  </a:t>
            </a:r>
          </a:p>
          <a:p>
            <a:r>
              <a:rPr lang="en-US" sz="1500" dirty="0"/>
              <a:t>  </a:t>
            </a:r>
            <a:r>
              <a:rPr lang="en-US" sz="1500" b="1" dirty="0"/>
              <a:t>case</a:t>
            </a:r>
            <a:r>
              <a:rPr lang="en-US" sz="1500" dirty="0"/>
              <a:t> "</a:t>
            </a:r>
            <a:r>
              <a:rPr lang="en-US" sz="1500" dirty="0" err="1"/>
              <a:t>saturday</a:t>
            </a:r>
            <a:r>
              <a:rPr lang="en-US" sz="1500" dirty="0"/>
              <a:t>":  </a:t>
            </a:r>
          </a:p>
          <a:p>
            <a:r>
              <a:rPr lang="en-US" sz="1500" dirty="0"/>
              <a:t>     print($day);  </a:t>
            </a:r>
          </a:p>
          <a:p>
            <a:r>
              <a:rPr lang="en-US" sz="1500" dirty="0"/>
              <a:t>     </a:t>
            </a:r>
            <a:r>
              <a:rPr lang="en-US" sz="1500" b="1" dirty="0"/>
              <a:t>break</a:t>
            </a:r>
            <a:r>
              <a:rPr lang="en-US" sz="1500" dirty="0"/>
              <a:t>;  </a:t>
            </a:r>
          </a:p>
          <a:p>
            <a:r>
              <a:rPr lang="en-US" sz="1500" b="1" dirty="0"/>
              <a:t>default</a:t>
            </a:r>
            <a:r>
              <a:rPr lang="en-US" sz="1500" dirty="0"/>
              <a:t>:  </a:t>
            </a:r>
          </a:p>
          <a:p>
            <a:r>
              <a:rPr lang="en-US" sz="1500" dirty="0"/>
              <a:t>  print($day);  </a:t>
            </a:r>
          </a:p>
          <a:p>
            <a:r>
              <a:rPr lang="en-US" sz="1500" dirty="0"/>
              <a:t>}?&gt;  </a:t>
            </a:r>
          </a:p>
          <a:p>
            <a:endParaRPr lang="en-US" sz="1500" dirty="0">
              <a:solidFill>
                <a:srgbClr val="FFFF00"/>
              </a:solidFill>
            </a:endParaRPr>
          </a:p>
          <a:p>
            <a:r>
              <a:rPr lang="en-US" sz="1500" dirty="0"/>
              <a:t> </a:t>
            </a:r>
          </a:p>
          <a:p>
            <a:pPr marL="342900" indent="-342900">
              <a:buFontTx/>
              <a:buChar char="-"/>
            </a:pPr>
            <a:endParaRPr lang="en-US" sz="1500" dirty="0"/>
          </a:p>
        </p:txBody>
      </p:sp>
    </p:spTree>
    <p:extLst>
      <p:ext uri="{BB962C8B-B14F-4D97-AF65-F5344CB8AC3E}">
        <p14:creationId xmlns:p14="http://schemas.microsoft.com/office/powerpoint/2010/main" val="3549164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3785652"/>
          </a:xfrm>
          <a:prstGeom prst="rect">
            <a:avLst/>
          </a:prstGeom>
        </p:spPr>
        <p:txBody>
          <a:bodyPr wrap="square">
            <a:spAutoFit/>
          </a:bodyPr>
          <a:lstStyle/>
          <a:p>
            <a:r>
              <a:rPr lang="en-US" sz="2400" dirty="0">
                <a:solidFill>
                  <a:srgbClr val="FFFF00"/>
                </a:solidFill>
              </a:rPr>
              <a:t>PHP </a:t>
            </a:r>
            <a:r>
              <a:rPr lang="en-US" sz="2400" dirty="0" smtClean="0">
                <a:solidFill>
                  <a:srgbClr val="FFFF00"/>
                </a:solidFill>
              </a:rPr>
              <a:t>Arrays:</a:t>
            </a:r>
            <a:endParaRPr lang="en-US" sz="2400" dirty="0">
              <a:solidFill>
                <a:srgbClr val="FFFF00"/>
              </a:solidFill>
            </a:endParaRPr>
          </a:p>
          <a:p>
            <a:pPr marL="342900" indent="-342900">
              <a:buFontTx/>
              <a:buChar char="-"/>
            </a:pPr>
            <a:r>
              <a:rPr lang="en-US" sz="2400" dirty="0" smtClean="0"/>
              <a:t>PHP </a:t>
            </a:r>
            <a:r>
              <a:rPr lang="en-US" sz="2400" dirty="0"/>
              <a:t>array is an ordered map (contains value on the basis of key). It is used to hold multiple values of similar type in a single variable</a:t>
            </a:r>
            <a:r>
              <a:rPr lang="en-US" sz="2400" dirty="0" smtClean="0"/>
              <a:t>.</a:t>
            </a:r>
          </a:p>
          <a:p>
            <a:r>
              <a:rPr lang="en-US" sz="2400" dirty="0"/>
              <a:t>PHP Array Types</a:t>
            </a:r>
          </a:p>
          <a:p>
            <a:r>
              <a:rPr lang="en-US" sz="2400" dirty="0"/>
              <a:t>There are 3 types of array in PHP.</a:t>
            </a:r>
          </a:p>
          <a:p>
            <a:pPr marL="457200" indent="-457200">
              <a:buFont typeface="+mj-lt"/>
              <a:buAutoNum type="arabicPeriod"/>
            </a:pPr>
            <a:r>
              <a:rPr lang="en-US" sz="2400" dirty="0"/>
              <a:t>Indexed Array</a:t>
            </a:r>
          </a:p>
          <a:p>
            <a:pPr marL="457200" indent="-457200">
              <a:buFont typeface="+mj-lt"/>
              <a:buAutoNum type="arabicPeriod"/>
            </a:pPr>
            <a:r>
              <a:rPr lang="en-US" sz="2400" dirty="0"/>
              <a:t>Associative Array</a:t>
            </a:r>
          </a:p>
          <a:p>
            <a:pPr marL="457200" indent="-457200">
              <a:buFont typeface="+mj-lt"/>
              <a:buAutoNum type="arabicPeriod"/>
            </a:pPr>
            <a:r>
              <a:rPr lang="en-US" sz="2400" dirty="0"/>
              <a:t>Multidimensional </a:t>
            </a:r>
            <a:r>
              <a:rPr lang="en-US" sz="2400" dirty="0" smtClean="0"/>
              <a:t>Array</a:t>
            </a:r>
            <a:endParaRPr lang="en-US" sz="2400" dirty="0"/>
          </a:p>
          <a:p>
            <a:pPr marL="342900" indent="-342900">
              <a:buFontTx/>
              <a:buChar char="-"/>
            </a:pPr>
            <a:endParaRPr lang="en-US" sz="2400" dirty="0"/>
          </a:p>
        </p:txBody>
      </p:sp>
    </p:spTree>
    <p:extLst>
      <p:ext uri="{BB962C8B-B14F-4D97-AF65-F5344CB8AC3E}">
        <p14:creationId xmlns:p14="http://schemas.microsoft.com/office/powerpoint/2010/main" val="1258434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6124754"/>
          </a:xfrm>
          <a:prstGeom prst="rect">
            <a:avLst/>
          </a:prstGeom>
        </p:spPr>
        <p:txBody>
          <a:bodyPr wrap="square">
            <a:spAutoFit/>
          </a:bodyPr>
          <a:lstStyle/>
          <a:p>
            <a:r>
              <a:rPr lang="en-US" sz="2400" dirty="0">
                <a:solidFill>
                  <a:srgbClr val="FFFF00"/>
                </a:solidFill>
              </a:rPr>
              <a:t>PHP Indexed </a:t>
            </a:r>
            <a:r>
              <a:rPr lang="en-US" sz="2400" dirty="0" smtClean="0">
                <a:solidFill>
                  <a:srgbClr val="FFFF00"/>
                </a:solidFill>
              </a:rPr>
              <a:t>Array:</a:t>
            </a:r>
            <a:endParaRPr lang="en-US" sz="2400" dirty="0">
              <a:solidFill>
                <a:srgbClr val="FFFF00"/>
              </a:solidFill>
            </a:endParaRPr>
          </a:p>
          <a:p>
            <a:pPr marL="342900" indent="-342900">
              <a:buFontTx/>
              <a:buChar char="-"/>
            </a:pPr>
            <a:r>
              <a:rPr lang="en-US" sz="2300" dirty="0" smtClean="0"/>
              <a:t>PHP </a:t>
            </a:r>
            <a:r>
              <a:rPr lang="en-US" sz="2300" dirty="0"/>
              <a:t>index is represented by number which starts from 0. We can store number, string and object in the PHP array. </a:t>
            </a:r>
            <a:endParaRPr lang="en-US" sz="2300" dirty="0" smtClean="0"/>
          </a:p>
          <a:p>
            <a:pPr marL="342900" indent="-342900">
              <a:buFontTx/>
              <a:buChar char="-"/>
            </a:pPr>
            <a:r>
              <a:rPr lang="en-US" sz="2300" dirty="0" smtClean="0"/>
              <a:t>All </a:t>
            </a:r>
            <a:r>
              <a:rPr lang="en-US" sz="2300" dirty="0"/>
              <a:t>PHP array elements are assigned to an index number by default.</a:t>
            </a:r>
          </a:p>
          <a:p>
            <a:r>
              <a:rPr lang="en-US" sz="2300" dirty="0"/>
              <a:t>There are </a:t>
            </a:r>
            <a:r>
              <a:rPr lang="en-US" sz="2300" dirty="0" smtClean="0"/>
              <a:t>following ways </a:t>
            </a:r>
            <a:r>
              <a:rPr lang="en-US" sz="2300" dirty="0"/>
              <a:t>to define indexed array:</a:t>
            </a:r>
          </a:p>
          <a:p>
            <a:r>
              <a:rPr lang="en-US" sz="2300" dirty="0" smtClean="0">
                <a:solidFill>
                  <a:srgbClr val="FFFF00"/>
                </a:solidFill>
              </a:rPr>
              <a:t>$</a:t>
            </a:r>
            <a:r>
              <a:rPr lang="en-US" sz="2300" dirty="0">
                <a:solidFill>
                  <a:srgbClr val="FFFF00"/>
                </a:solidFill>
              </a:rPr>
              <a:t>season=</a:t>
            </a:r>
            <a:r>
              <a:rPr lang="en-US" sz="2300" b="1" dirty="0">
                <a:solidFill>
                  <a:srgbClr val="FFFF00"/>
                </a:solidFill>
              </a:rPr>
              <a:t>array</a:t>
            </a:r>
            <a:r>
              <a:rPr lang="en-US" sz="2300" dirty="0">
                <a:solidFill>
                  <a:srgbClr val="FFFF00"/>
                </a:solidFill>
              </a:rPr>
              <a:t>("</a:t>
            </a:r>
            <a:r>
              <a:rPr lang="en-US" sz="2300" dirty="0" err="1">
                <a:solidFill>
                  <a:srgbClr val="FFFF00"/>
                </a:solidFill>
              </a:rPr>
              <a:t>summer","winter","spring","autumn</a:t>
            </a:r>
            <a:r>
              <a:rPr lang="en-US" sz="2300" dirty="0">
                <a:solidFill>
                  <a:srgbClr val="FFFF00"/>
                </a:solidFill>
              </a:rPr>
              <a:t>");  </a:t>
            </a:r>
          </a:p>
          <a:p>
            <a:endParaRPr lang="en-US" sz="2300" dirty="0" smtClean="0"/>
          </a:p>
          <a:p>
            <a:r>
              <a:rPr lang="en-US" sz="2300" dirty="0">
                <a:solidFill>
                  <a:srgbClr val="FFFF00"/>
                </a:solidFill>
              </a:rPr>
              <a:t>PHP Associative Array</a:t>
            </a:r>
          </a:p>
          <a:p>
            <a:r>
              <a:rPr lang="en-US" sz="2300" dirty="0"/>
              <a:t>We can associate name with each array elements in PHP using =&gt; symbol.</a:t>
            </a:r>
          </a:p>
          <a:p>
            <a:r>
              <a:rPr lang="en-US" sz="2300" dirty="0"/>
              <a:t>$salary=</a:t>
            </a:r>
            <a:r>
              <a:rPr lang="en-US" sz="2300" b="1" dirty="0"/>
              <a:t>array</a:t>
            </a:r>
            <a:r>
              <a:rPr lang="en-US" sz="2300" dirty="0"/>
              <a:t>("</a:t>
            </a:r>
            <a:r>
              <a:rPr lang="en-US" sz="2300" dirty="0" err="1"/>
              <a:t>Sonoo</a:t>
            </a:r>
            <a:r>
              <a:rPr lang="en-US" sz="2300" dirty="0"/>
              <a:t>"=&gt;"350000","John"=&gt;"450000","Kartik"=&gt;"200000");  </a:t>
            </a:r>
            <a:endParaRPr lang="en-US" sz="2300" dirty="0" smtClean="0"/>
          </a:p>
          <a:p>
            <a:r>
              <a:rPr lang="en-US" sz="2300" dirty="0">
                <a:solidFill>
                  <a:srgbClr val="FFFF00"/>
                </a:solidFill>
              </a:rPr>
              <a:t>PHP multidimensional </a:t>
            </a:r>
            <a:r>
              <a:rPr lang="en-US" sz="2300" dirty="0"/>
              <a:t>array is also known as array of arrays. It allows you to store tabular data in an array. PHP multidimensional array can be represented in the form of matrix which is represented by row * column</a:t>
            </a:r>
            <a:r>
              <a:rPr lang="en-US" sz="2300" dirty="0" smtClean="0"/>
              <a:t>.</a:t>
            </a:r>
            <a:endParaRPr lang="en-US" sz="2300" dirty="0"/>
          </a:p>
        </p:txBody>
      </p:sp>
    </p:spTree>
    <p:extLst>
      <p:ext uri="{BB962C8B-B14F-4D97-AF65-F5344CB8AC3E}">
        <p14:creationId xmlns:p14="http://schemas.microsoft.com/office/powerpoint/2010/main" val="2444087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Rectangle 1"/>
          <p:cNvSpPr/>
          <p:nvPr/>
        </p:nvSpPr>
        <p:spPr>
          <a:xfrm>
            <a:off x="251520" y="440746"/>
            <a:ext cx="8568952" cy="6001643"/>
          </a:xfrm>
          <a:prstGeom prst="rect">
            <a:avLst/>
          </a:prstGeom>
        </p:spPr>
        <p:txBody>
          <a:bodyPr wrap="square">
            <a:spAutoFit/>
          </a:bodyPr>
          <a:lstStyle/>
          <a:p>
            <a:r>
              <a:rPr lang="en-US" sz="2400" b="1" dirty="0">
                <a:solidFill>
                  <a:srgbClr val="FFFF00"/>
                </a:solidFill>
              </a:rPr>
              <a:t>Some important points need to be noticed about PHP are as followed</a:t>
            </a:r>
            <a:r>
              <a:rPr lang="en-US" sz="2400" b="1" dirty="0" smtClean="0">
                <a:solidFill>
                  <a:srgbClr val="FFFF00"/>
                </a:solidFill>
              </a:rPr>
              <a:t>:</a:t>
            </a:r>
          </a:p>
          <a:p>
            <a:pPr marL="342900" indent="-342900">
              <a:buFont typeface="+mj-lt"/>
              <a:buAutoNum type="arabicPeriod"/>
            </a:pPr>
            <a:r>
              <a:rPr lang="en-US" sz="2100" dirty="0"/>
              <a:t>PHP is an interpreted language, i.e., there is no need for compilation.</a:t>
            </a:r>
          </a:p>
          <a:p>
            <a:pPr marL="342900" indent="-342900">
              <a:buFont typeface="+mj-lt"/>
              <a:buAutoNum type="arabicPeriod"/>
            </a:pPr>
            <a:r>
              <a:rPr lang="en-US" sz="2100" dirty="0"/>
              <a:t>PHP is faster than other scripting languages, for example, ASP and JSP.</a:t>
            </a:r>
          </a:p>
          <a:p>
            <a:pPr marL="342900" indent="-342900">
              <a:buFont typeface="+mj-lt"/>
              <a:buAutoNum type="arabicPeriod"/>
            </a:pPr>
            <a:r>
              <a:rPr lang="en-US" sz="2100" dirty="0"/>
              <a:t>PHP is a server-side scripting language, which is used to manage the dynamic content of the website.</a:t>
            </a:r>
          </a:p>
          <a:p>
            <a:pPr marL="342900" indent="-342900">
              <a:buFont typeface="+mj-lt"/>
              <a:buAutoNum type="arabicPeriod"/>
            </a:pPr>
            <a:r>
              <a:rPr lang="en-US" sz="2100" dirty="0"/>
              <a:t>PHP can be embedded into HTML.</a:t>
            </a:r>
          </a:p>
          <a:p>
            <a:pPr marL="342900" indent="-342900">
              <a:buFont typeface="+mj-lt"/>
              <a:buAutoNum type="arabicPeriod"/>
            </a:pPr>
            <a:r>
              <a:rPr lang="en-US" sz="2100" dirty="0"/>
              <a:t>PHP is an object-oriented language.</a:t>
            </a:r>
          </a:p>
          <a:p>
            <a:pPr marL="342900" indent="-342900">
              <a:buFont typeface="+mj-lt"/>
              <a:buAutoNum type="arabicPeriod"/>
            </a:pPr>
            <a:r>
              <a:rPr lang="en-US" sz="2100" dirty="0"/>
              <a:t>PHP is an open-source scripting language.</a:t>
            </a:r>
          </a:p>
          <a:p>
            <a:pPr marL="342900" indent="-342900">
              <a:buFont typeface="+mj-lt"/>
              <a:buAutoNum type="arabicPeriod"/>
            </a:pPr>
            <a:r>
              <a:rPr lang="en-US" sz="2100" dirty="0"/>
              <a:t>PHP is simple and easy to learn language</a:t>
            </a:r>
          </a:p>
          <a:p>
            <a:endParaRPr lang="en-US" sz="2100" dirty="0" smtClean="0"/>
          </a:p>
          <a:p>
            <a:r>
              <a:rPr lang="en-US" sz="2100" dirty="0">
                <a:solidFill>
                  <a:srgbClr val="FFFF00"/>
                </a:solidFill>
              </a:rPr>
              <a:t>Why use </a:t>
            </a:r>
            <a:r>
              <a:rPr lang="en-US" sz="2100" dirty="0" smtClean="0">
                <a:solidFill>
                  <a:srgbClr val="FFFF00"/>
                </a:solidFill>
              </a:rPr>
              <a:t>PHP:</a:t>
            </a:r>
            <a:endParaRPr lang="en-US" sz="2100" dirty="0">
              <a:solidFill>
                <a:srgbClr val="FFFF00"/>
              </a:solidFill>
            </a:endParaRPr>
          </a:p>
          <a:p>
            <a:pPr marL="457200" indent="-457200">
              <a:buFont typeface="+mj-lt"/>
              <a:buAutoNum type="arabicPeriod"/>
            </a:pPr>
            <a:r>
              <a:rPr lang="en-US" sz="2100" dirty="0"/>
              <a:t>PHP is a server-side scripting language, which is used to design the dynamic web applications with MySQL database.</a:t>
            </a:r>
          </a:p>
          <a:p>
            <a:pPr marL="457200" indent="-457200">
              <a:buFont typeface="+mj-lt"/>
              <a:buAutoNum type="arabicPeriod"/>
            </a:pPr>
            <a:r>
              <a:rPr lang="en-US" sz="2100" dirty="0"/>
              <a:t>It handles dynamic content, database as well as session tracking for the website.</a:t>
            </a:r>
          </a:p>
          <a:p>
            <a:pPr marL="457200" indent="-457200">
              <a:buFont typeface="+mj-lt"/>
              <a:buAutoNum type="arabicPeriod"/>
            </a:pPr>
            <a:r>
              <a:rPr lang="en-US" sz="2100" dirty="0"/>
              <a:t>You can create sessions in PHP</a:t>
            </a:r>
            <a:r>
              <a:rPr lang="en-US" sz="2100" dirty="0" smtClean="0"/>
              <a:t>.</a:t>
            </a:r>
            <a:endParaRPr lang="en-US" sz="2100" dirty="0"/>
          </a:p>
        </p:txBody>
      </p:sp>
    </p:spTree>
    <p:extLst>
      <p:ext uri="{BB962C8B-B14F-4D97-AF65-F5344CB8AC3E}">
        <p14:creationId xmlns:p14="http://schemas.microsoft.com/office/powerpoint/2010/main" val="622931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2677656"/>
          </a:xfrm>
          <a:prstGeom prst="rect">
            <a:avLst/>
          </a:prstGeom>
        </p:spPr>
        <p:txBody>
          <a:bodyPr wrap="square">
            <a:spAutoFit/>
          </a:bodyPr>
          <a:lstStyle/>
          <a:p>
            <a:r>
              <a:rPr lang="en-US" sz="2400" dirty="0"/>
              <a:t>Definition</a:t>
            </a:r>
          </a:p>
          <a:p>
            <a:r>
              <a:rPr lang="en-US" sz="2400" dirty="0" smtClean="0"/>
              <a:t>$</a:t>
            </a:r>
            <a:r>
              <a:rPr lang="en-US" sz="2400" dirty="0" err="1"/>
              <a:t>emp</a:t>
            </a:r>
            <a:r>
              <a:rPr lang="en-US" sz="2400" dirty="0"/>
              <a:t> = </a:t>
            </a:r>
            <a:r>
              <a:rPr lang="en-US" sz="2400" b="1" dirty="0"/>
              <a:t>array</a:t>
            </a:r>
            <a:r>
              <a:rPr lang="en-US" sz="2400" dirty="0"/>
              <a:t>  </a:t>
            </a:r>
          </a:p>
          <a:p>
            <a:r>
              <a:rPr lang="en-US" sz="2400" dirty="0"/>
              <a:t>  (  </a:t>
            </a:r>
          </a:p>
          <a:p>
            <a:r>
              <a:rPr lang="en-US" sz="2400" dirty="0"/>
              <a:t>  </a:t>
            </a:r>
            <a:r>
              <a:rPr lang="en-US" sz="2400" b="1" dirty="0"/>
              <a:t>array</a:t>
            </a:r>
            <a:r>
              <a:rPr lang="en-US" sz="2400" dirty="0"/>
              <a:t>(1,"sonoo",400000),  </a:t>
            </a:r>
          </a:p>
          <a:p>
            <a:r>
              <a:rPr lang="en-US" sz="2400" dirty="0"/>
              <a:t>  </a:t>
            </a:r>
            <a:r>
              <a:rPr lang="en-US" sz="2400" b="1" dirty="0"/>
              <a:t>array</a:t>
            </a:r>
            <a:r>
              <a:rPr lang="en-US" sz="2400" dirty="0"/>
              <a:t>(2,"john",500000),  </a:t>
            </a:r>
          </a:p>
          <a:p>
            <a:r>
              <a:rPr lang="en-US" sz="2400" dirty="0"/>
              <a:t>  </a:t>
            </a:r>
            <a:r>
              <a:rPr lang="en-US" sz="2400" b="1" dirty="0"/>
              <a:t>array</a:t>
            </a:r>
            <a:r>
              <a:rPr lang="en-US" sz="2400" dirty="0"/>
              <a:t>(3,"rahul",300000)  </a:t>
            </a:r>
          </a:p>
          <a:p>
            <a:r>
              <a:rPr lang="en-US" sz="2400" dirty="0"/>
              <a:t>  );  </a:t>
            </a:r>
          </a:p>
        </p:txBody>
      </p:sp>
    </p:spTree>
    <p:extLst>
      <p:ext uri="{BB962C8B-B14F-4D97-AF65-F5344CB8AC3E}">
        <p14:creationId xmlns:p14="http://schemas.microsoft.com/office/powerpoint/2010/main" val="667212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4893647"/>
          </a:xfrm>
          <a:prstGeom prst="rect">
            <a:avLst/>
          </a:prstGeom>
        </p:spPr>
        <p:txBody>
          <a:bodyPr wrap="square">
            <a:spAutoFit/>
          </a:bodyPr>
          <a:lstStyle/>
          <a:p>
            <a:pPr fontAlgn="base"/>
            <a:r>
              <a:rPr lang="en-US" sz="2400" dirty="0">
                <a:solidFill>
                  <a:srgbClr val="FFFF00"/>
                </a:solidFill>
              </a:rPr>
              <a:t>PHP provides us with two major types of functions: </a:t>
            </a:r>
            <a:r>
              <a:rPr lang="en-US" sz="2400" dirty="0"/>
              <a:t/>
            </a:r>
            <a:br>
              <a:rPr lang="en-US" sz="2400" dirty="0"/>
            </a:br>
            <a:r>
              <a:rPr lang="en-US" sz="2400" dirty="0"/>
              <a:t> </a:t>
            </a:r>
          </a:p>
          <a:p>
            <a:pPr fontAlgn="base"/>
            <a:r>
              <a:rPr lang="en-US" sz="2400" b="1" dirty="0" smtClean="0"/>
              <a:t>1</a:t>
            </a:r>
            <a:r>
              <a:rPr lang="en-US" sz="2400" b="1" dirty="0" smtClean="0">
                <a:solidFill>
                  <a:srgbClr val="FFFF00"/>
                </a:solidFill>
              </a:rPr>
              <a:t>) Built-in </a:t>
            </a:r>
            <a:r>
              <a:rPr lang="en-US" sz="2400" b="1" dirty="0">
                <a:solidFill>
                  <a:srgbClr val="FFFF00"/>
                </a:solidFill>
              </a:rPr>
              <a:t>functions</a:t>
            </a:r>
            <a:r>
              <a:rPr lang="en-US" sz="2400" dirty="0"/>
              <a:t> : PHP provides us with huge collection of </a:t>
            </a:r>
            <a:r>
              <a:rPr lang="en-US" sz="2400" dirty="0" smtClean="0"/>
              <a:t>built-in </a:t>
            </a:r>
            <a:r>
              <a:rPr lang="en-US" sz="2400" dirty="0"/>
              <a:t>library functions. These functions are already coded and stored in form of functions. To use those we just need to call them as per our requirement like, </a:t>
            </a:r>
            <a:r>
              <a:rPr lang="en-US" sz="2400" dirty="0" err="1"/>
              <a:t>var_dump</a:t>
            </a:r>
            <a:r>
              <a:rPr lang="en-US" sz="2400" dirty="0"/>
              <a:t>, </a:t>
            </a:r>
            <a:r>
              <a:rPr lang="en-US" sz="2400" dirty="0" err="1"/>
              <a:t>fopen</a:t>
            </a:r>
            <a:r>
              <a:rPr lang="en-US" sz="2400" dirty="0"/>
              <a:t>(), </a:t>
            </a:r>
            <a:r>
              <a:rPr lang="en-US" sz="2400" dirty="0" err="1"/>
              <a:t>print_r</a:t>
            </a:r>
            <a:r>
              <a:rPr lang="en-US" sz="2400" dirty="0"/>
              <a:t>(), </a:t>
            </a:r>
            <a:r>
              <a:rPr lang="en-US" sz="2400" dirty="0" err="1"/>
              <a:t>gettype</a:t>
            </a:r>
            <a:r>
              <a:rPr lang="en-US" sz="2400" dirty="0"/>
              <a:t>() and so on.</a:t>
            </a:r>
          </a:p>
          <a:p>
            <a:pPr fontAlgn="base"/>
            <a:r>
              <a:rPr lang="en-US" sz="2400" b="1" dirty="0" smtClean="0"/>
              <a:t>2</a:t>
            </a:r>
            <a:r>
              <a:rPr lang="en-US" sz="2400" b="1" dirty="0" smtClean="0">
                <a:solidFill>
                  <a:srgbClr val="FFFF00"/>
                </a:solidFill>
              </a:rPr>
              <a:t>) User </a:t>
            </a:r>
            <a:r>
              <a:rPr lang="en-US" sz="2400" b="1" dirty="0">
                <a:solidFill>
                  <a:srgbClr val="FFFF00"/>
                </a:solidFill>
              </a:rPr>
              <a:t>Defined Functions</a:t>
            </a:r>
            <a:r>
              <a:rPr lang="en-US" sz="2400" dirty="0"/>
              <a:t> : Apart from the built-in functions, PHP allows us to create our own </a:t>
            </a:r>
            <a:r>
              <a:rPr lang="en-US" sz="2400" dirty="0" err="1"/>
              <a:t>customised</a:t>
            </a:r>
            <a:r>
              <a:rPr lang="en-US" sz="2400" dirty="0"/>
              <a:t> functions called the user-defined functions. </a:t>
            </a:r>
            <a:br>
              <a:rPr lang="en-US" sz="2400" dirty="0"/>
            </a:br>
            <a:r>
              <a:rPr lang="en-US" sz="2400" dirty="0" smtClean="0"/>
              <a:t>-Using </a:t>
            </a:r>
            <a:r>
              <a:rPr lang="en-US" sz="2400" dirty="0"/>
              <a:t>this we can create our own packages of code and use it wherever necessary by simply calling it.</a:t>
            </a:r>
          </a:p>
          <a:p>
            <a:endParaRPr lang="en-US" sz="2400" dirty="0"/>
          </a:p>
        </p:txBody>
      </p:sp>
    </p:spTree>
    <p:extLst>
      <p:ext uri="{BB962C8B-B14F-4D97-AF65-F5344CB8AC3E}">
        <p14:creationId xmlns:p14="http://schemas.microsoft.com/office/powerpoint/2010/main" val="1253018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6001643"/>
          </a:xfrm>
          <a:prstGeom prst="rect">
            <a:avLst/>
          </a:prstGeom>
        </p:spPr>
        <p:txBody>
          <a:bodyPr wrap="square">
            <a:spAutoFit/>
          </a:bodyPr>
          <a:lstStyle/>
          <a:p>
            <a:pPr fontAlgn="base"/>
            <a:r>
              <a:rPr lang="en-US" sz="2400" b="1" dirty="0">
                <a:solidFill>
                  <a:srgbClr val="FFFF00"/>
                </a:solidFill>
              </a:rPr>
              <a:t>Creating a Function</a:t>
            </a:r>
            <a:endParaRPr lang="en-US" sz="2400" dirty="0">
              <a:solidFill>
                <a:srgbClr val="FFFF00"/>
              </a:solidFill>
            </a:endParaRPr>
          </a:p>
          <a:p>
            <a:pPr fontAlgn="base"/>
            <a:r>
              <a:rPr lang="en-US" sz="2400" dirty="0" smtClean="0"/>
              <a:t>- While </a:t>
            </a:r>
            <a:r>
              <a:rPr lang="en-US" sz="2400" dirty="0"/>
              <a:t>creating a user defined function we need to keep few things in mind: </a:t>
            </a:r>
            <a:br>
              <a:rPr lang="en-US" sz="2400" dirty="0"/>
            </a:br>
            <a:r>
              <a:rPr lang="en-US" sz="2400" dirty="0" smtClean="0"/>
              <a:t>- Any </a:t>
            </a:r>
            <a:r>
              <a:rPr lang="en-US" sz="2400" dirty="0"/>
              <a:t>name ending with an open and closed parenthesis is a function.</a:t>
            </a:r>
          </a:p>
          <a:p>
            <a:pPr fontAlgn="base"/>
            <a:r>
              <a:rPr lang="en-US" sz="2400" dirty="0" smtClean="0"/>
              <a:t>- A </a:t>
            </a:r>
            <a:r>
              <a:rPr lang="en-US" sz="2400" dirty="0"/>
              <a:t>function name always begins with the keyword </a:t>
            </a:r>
            <a:r>
              <a:rPr lang="en-US" sz="2400" i="1" dirty="0"/>
              <a:t>function</a:t>
            </a:r>
            <a:r>
              <a:rPr lang="en-US" sz="2400" dirty="0"/>
              <a:t>.</a:t>
            </a:r>
          </a:p>
          <a:p>
            <a:pPr fontAlgn="base"/>
            <a:r>
              <a:rPr lang="en-US" sz="2400" dirty="0" smtClean="0"/>
              <a:t>- To </a:t>
            </a:r>
            <a:r>
              <a:rPr lang="en-US" sz="2400" dirty="0"/>
              <a:t>call a function we just need to write its name followed by the parenthesis</a:t>
            </a:r>
          </a:p>
          <a:p>
            <a:pPr fontAlgn="base"/>
            <a:r>
              <a:rPr lang="en-US" sz="2400" dirty="0" smtClean="0"/>
              <a:t>- A </a:t>
            </a:r>
            <a:r>
              <a:rPr lang="en-US" sz="2400" dirty="0"/>
              <a:t>function name cannot start with a number. It can start with an alphabet or underscore.</a:t>
            </a:r>
          </a:p>
          <a:p>
            <a:pPr fontAlgn="base"/>
            <a:r>
              <a:rPr lang="en-US" sz="2400" dirty="0" smtClean="0"/>
              <a:t>- A </a:t>
            </a:r>
            <a:r>
              <a:rPr lang="en-US" sz="2400" dirty="0"/>
              <a:t>function name is not case-sensitive.</a:t>
            </a:r>
          </a:p>
          <a:p>
            <a:pPr fontAlgn="base"/>
            <a:r>
              <a:rPr lang="en-US" sz="2400" b="1" dirty="0"/>
              <a:t>Syntax</a:t>
            </a:r>
            <a:r>
              <a:rPr lang="en-US" sz="2400" dirty="0"/>
              <a:t>: </a:t>
            </a:r>
            <a:endParaRPr lang="en-US" sz="2400" dirty="0" smtClean="0"/>
          </a:p>
          <a:p>
            <a:pPr lvl="0" fontAlgn="base"/>
            <a:r>
              <a:rPr lang="en-US" sz="2400" dirty="0">
                <a:solidFill>
                  <a:srgbClr val="FFFF00"/>
                </a:solidFill>
                <a:latin typeface="Consolas" panose="020B0609020204030204" pitchFamily="49" charset="0"/>
              </a:rPr>
              <a:t>function </a:t>
            </a:r>
            <a:r>
              <a:rPr lang="en-US" sz="2400" dirty="0" err="1">
                <a:solidFill>
                  <a:srgbClr val="FFFF00"/>
                </a:solidFill>
                <a:latin typeface="Consolas" panose="020B0609020204030204" pitchFamily="49" charset="0"/>
              </a:rPr>
              <a:t>function_name</a:t>
            </a:r>
            <a:r>
              <a:rPr lang="en-US" sz="2400" dirty="0" smtClean="0">
                <a:solidFill>
                  <a:srgbClr val="FFFF00"/>
                </a:solidFill>
                <a:latin typeface="Consolas" panose="020B0609020204030204" pitchFamily="49" charset="0"/>
              </a:rPr>
              <a:t>()</a:t>
            </a:r>
          </a:p>
          <a:p>
            <a:pPr lvl="0" fontAlgn="base"/>
            <a:r>
              <a:rPr lang="en-US" sz="2400" dirty="0" smtClean="0">
                <a:solidFill>
                  <a:srgbClr val="FFFF00"/>
                </a:solidFill>
                <a:latin typeface="Consolas" panose="020B0609020204030204" pitchFamily="49" charset="0"/>
              </a:rPr>
              <a:t>{ </a:t>
            </a:r>
            <a:r>
              <a:rPr lang="en-US" sz="2400" dirty="0">
                <a:solidFill>
                  <a:srgbClr val="FFFF00"/>
                </a:solidFill>
                <a:latin typeface="Consolas" panose="020B0609020204030204" pitchFamily="49" charset="0"/>
              </a:rPr>
              <a:t>executable code; </a:t>
            </a:r>
            <a:endParaRPr lang="en-US" sz="2400" dirty="0" smtClean="0">
              <a:solidFill>
                <a:srgbClr val="FFFF00"/>
              </a:solidFill>
              <a:latin typeface="Consolas" panose="020B0609020204030204" pitchFamily="49" charset="0"/>
            </a:endParaRPr>
          </a:p>
          <a:p>
            <a:pPr lvl="0" fontAlgn="base"/>
            <a:r>
              <a:rPr lang="en-US" sz="2400" dirty="0" smtClean="0">
                <a:solidFill>
                  <a:srgbClr val="FFFF00"/>
                </a:solidFill>
                <a:latin typeface="Consolas" panose="020B0609020204030204" pitchFamily="49" charset="0"/>
              </a:rPr>
              <a:t>}</a:t>
            </a:r>
            <a:r>
              <a:rPr lang="en-US" sz="800" dirty="0" smtClean="0">
                <a:solidFill>
                  <a:srgbClr val="FFFF00"/>
                </a:solidFill>
              </a:rPr>
              <a:t> </a:t>
            </a:r>
            <a:endParaRPr lang="en-US" sz="3600" dirty="0">
              <a:solidFill>
                <a:srgbClr val="FFFF00"/>
              </a:solidFill>
              <a:latin typeface="Arial" panose="020B0604020202020204" pitchFamily="34" charset="0"/>
            </a:endParaRPr>
          </a:p>
          <a:p>
            <a:pPr fontAlgn="base"/>
            <a:r>
              <a:rPr lang="en-US" sz="2400" dirty="0" smtClean="0"/>
              <a:t> </a:t>
            </a:r>
            <a:endParaRPr lang="en-US" sz="2400" dirty="0"/>
          </a:p>
        </p:txBody>
      </p:sp>
    </p:spTree>
    <p:extLst>
      <p:ext uri="{BB962C8B-B14F-4D97-AF65-F5344CB8AC3E}">
        <p14:creationId xmlns:p14="http://schemas.microsoft.com/office/powerpoint/2010/main" val="1943217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6370975"/>
          </a:xfrm>
          <a:prstGeom prst="rect">
            <a:avLst/>
          </a:prstGeom>
        </p:spPr>
        <p:txBody>
          <a:bodyPr wrap="square">
            <a:spAutoFit/>
          </a:bodyPr>
          <a:lstStyle/>
          <a:p>
            <a:r>
              <a:rPr lang="en-US" sz="2400" dirty="0"/>
              <a:t>&lt;?</a:t>
            </a:r>
            <a:r>
              <a:rPr lang="en-US" sz="2400" dirty="0" err="1"/>
              <a:t>php</a:t>
            </a:r>
            <a:endParaRPr lang="en-US" sz="2400" dirty="0"/>
          </a:p>
          <a:p>
            <a:r>
              <a:rPr lang="en-US" sz="2400" dirty="0"/>
              <a:t> </a:t>
            </a:r>
          </a:p>
          <a:p>
            <a:r>
              <a:rPr lang="en-US" sz="2400" dirty="0"/>
              <a:t>function </a:t>
            </a:r>
            <a:r>
              <a:rPr lang="en-US" sz="2400" dirty="0" err="1" smtClean="0"/>
              <a:t>funcCSMSS</a:t>
            </a:r>
            <a:r>
              <a:rPr lang="en-US" sz="2400" dirty="0" smtClean="0"/>
              <a:t>()</a:t>
            </a:r>
            <a:endParaRPr lang="en-US" sz="2400" dirty="0"/>
          </a:p>
          <a:p>
            <a:r>
              <a:rPr lang="en-US" sz="2400" dirty="0"/>
              <a:t>{</a:t>
            </a:r>
          </a:p>
          <a:p>
            <a:r>
              <a:rPr lang="en-US" sz="2400" dirty="0"/>
              <a:t>    echo "This is </a:t>
            </a:r>
            <a:r>
              <a:rPr lang="en-US" sz="2400" dirty="0" smtClean="0"/>
              <a:t>CSMSS, CSCOE";</a:t>
            </a:r>
            <a:endParaRPr lang="en-US" sz="2400" dirty="0"/>
          </a:p>
          <a:p>
            <a:r>
              <a:rPr lang="en-US" sz="2400" dirty="0"/>
              <a:t>}</a:t>
            </a:r>
          </a:p>
          <a:p>
            <a:r>
              <a:rPr lang="en-US" sz="2400" dirty="0"/>
              <a:t> </a:t>
            </a:r>
          </a:p>
          <a:p>
            <a:r>
              <a:rPr lang="en-US" sz="2400" dirty="0"/>
              <a:t>// Calling the function</a:t>
            </a:r>
          </a:p>
          <a:p>
            <a:r>
              <a:rPr lang="en-US" sz="2400" dirty="0" err="1" smtClean="0"/>
              <a:t>funcCSMSS</a:t>
            </a:r>
            <a:r>
              <a:rPr lang="en-US" sz="2400" dirty="0" smtClean="0"/>
              <a:t>();</a:t>
            </a:r>
          </a:p>
          <a:p>
            <a:r>
              <a:rPr lang="en-US" sz="2400" b="1" dirty="0" smtClean="0">
                <a:solidFill>
                  <a:srgbClr val="FFFF00"/>
                </a:solidFill>
              </a:rPr>
              <a:t>Function with Parameters </a:t>
            </a:r>
            <a:r>
              <a:rPr lang="en-US" sz="2400" b="1" dirty="0">
                <a:solidFill>
                  <a:srgbClr val="FFFF00"/>
                </a:solidFill>
              </a:rPr>
              <a:t>or Arguments</a:t>
            </a:r>
            <a:endParaRPr lang="en-US" sz="2400" dirty="0">
              <a:solidFill>
                <a:srgbClr val="FFFF00"/>
              </a:solidFill>
            </a:endParaRPr>
          </a:p>
          <a:p>
            <a:r>
              <a:rPr lang="en-US" dirty="0"/>
              <a:t>&lt;?</a:t>
            </a:r>
            <a:r>
              <a:rPr lang="en-US" dirty="0" err="1"/>
              <a:t>php</a:t>
            </a:r>
            <a:endParaRPr lang="en-US" dirty="0"/>
          </a:p>
          <a:p>
            <a:r>
              <a:rPr lang="en-US" dirty="0"/>
              <a:t> </a:t>
            </a:r>
            <a:r>
              <a:rPr lang="en-US" dirty="0" smtClean="0"/>
              <a:t>// </a:t>
            </a:r>
            <a:r>
              <a:rPr lang="en-US" dirty="0"/>
              <a:t>function along with three parameters</a:t>
            </a:r>
          </a:p>
          <a:p>
            <a:r>
              <a:rPr lang="en-US" dirty="0"/>
              <a:t>function </a:t>
            </a:r>
            <a:r>
              <a:rPr lang="en-US" dirty="0" err="1"/>
              <a:t>proGeek</a:t>
            </a:r>
            <a:r>
              <a:rPr lang="en-US" dirty="0"/>
              <a:t>($num1, $num2, $num3)</a:t>
            </a:r>
          </a:p>
          <a:p>
            <a:r>
              <a:rPr lang="en-US" dirty="0"/>
              <a:t>{</a:t>
            </a:r>
          </a:p>
          <a:p>
            <a:r>
              <a:rPr lang="en-US" dirty="0"/>
              <a:t>    $product = $num1 * $num2 * $num3;</a:t>
            </a:r>
          </a:p>
          <a:p>
            <a:r>
              <a:rPr lang="en-US" dirty="0"/>
              <a:t>    echo "The product is $product";</a:t>
            </a:r>
          </a:p>
          <a:p>
            <a:r>
              <a:rPr lang="en-US" dirty="0"/>
              <a:t>}</a:t>
            </a:r>
          </a:p>
          <a:p>
            <a:r>
              <a:rPr lang="en-US" dirty="0"/>
              <a:t> </a:t>
            </a:r>
            <a:r>
              <a:rPr lang="en-US" dirty="0" err="1" smtClean="0"/>
              <a:t>proGeek</a:t>
            </a:r>
            <a:r>
              <a:rPr lang="en-US" dirty="0" smtClean="0"/>
              <a:t>(2</a:t>
            </a:r>
            <a:r>
              <a:rPr lang="en-US" dirty="0"/>
              <a:t>, 3, 5);</a:t>
            </a:r>
          </a:p>
          <a:p>
            <a:r>
              <a:rPr lang="en-US" dirty="0"/>
              <a:t> </a:t>
            </a:r>
            <a:r>
              <a:rPr lang="en-US" dirty="0" smtClean="0"/>
              <a:t>?&gt;</a:t>
            </a:r>
            <a:r>
              <a:rPr lang="en-US" sz="2400" dirty="0" smtClean="0"/>
              <a:t> </a:t>
            </a:r>
            <a:endParaRPr lang="en-US" sz="2400" dirty="0"/>
          </a:p>
        </p:txBody>
      </p:sp>
    </p:spTree>
    <p:extLst>
      <p:ext uri="{BB962C8B-B14F-4D97-AF65-F5344CB8AC3E}">
        <p14:creationId xmlns:p14="http://schemas.microsoft.com/office/powerpoint/2010/main" val="915265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6370975"/>
          </a:xfrm>
          <a:prstGeom prst="rect">
            <a:avLst/>
          </a:prstGeom>
        </p:spPr>
        <p:txBody>
          <a:bodyPr wrap="square">
            <a:spAutoFit/>
          </a:bodyPr>
          <a:lstStyle/>
          <a:p>
            <a:r>
              <a:rPr lang="en-US" sz="2400" b="1" dirty="0">
                <a:solidFill>
                  <a:srgbClr val="FFFF00"/>
                </a:solidFill>
              </a:rPr>
              <a:t>Returning Values from </a:t>
            </a:r>
            <a:r>
              <a:rPr lang="en-US" sz="2400" b="1" dirty="0" smtClean="0">
                <a:solidFill>
                  <a:srgbClr val="FFFF00"/>
                </a:solidFill>
              </a:rPr>
              <a:t>Functions:</a:t>
            </a:r>
          </a:p>
          <a:p>
            <a:r>
              <a:rPr lang="en-US" dirty="0"/>
              <a:t>&lt;?</a:t>
            </a:r>
            <a:r>
              <a:rPr lang="en-US" dirty="0" err="1"/>
              <a:t>php</a:t>
            </a:r>
            <a:endParaRPr lang="en-US" dirty="0"/>
          </a:p>
          <a:p>
            <a:r>
              <a:rPr lang="en-US" dirty="0"/>
              <a:t> </a:t>
            </a:r>
            <a:r>
              <a:rPr lang="en-US" dirty="0" smtClean="0"/>
              <a:t>// </a:t>
            </a:r>
            <a:r>
              <a:rPr lang="en-US" dirty="0"/>
              <a:t>function along with three parameters</a:t>
            </a:r>
          </a:p>
          <a:p>
            <a:r>
              <a:rPr lang="en-US" dirty="0"/>
              <a:t>function </a:t>
            </a:r>
            <a:r>
              <a:rPr lang="en-US" dirty="0" err="1"/>
              <a:t>proGeek</a:t>
            </a:r>
            <a:r>
              <a:rPr lang="en-US" dirty="0"/>
              <a:t>($num1, $num2, $num3)</a:t>
            </a:r>
          </a:p>
          <a:p>
            <a:r>
              <a:rPr lang="en-US" dirty="0"/>
              <a:t>{</a:t>
            </a:r>
          </a:p>
          <a:p>
            <a:r>
              <a:rPr lang="en-US" dirty="0"/>
              <a:t>    $product = $num1 * $num2 * $num3;</a:t>
            </a:r>
          </a:p>
          <a:p>
            <a:r>
              <a:rPr lang="en-US" dirty="0"/>
              <a:t>     </a:t>
            </a:r>
          </a:p>
          <a:p>
            <a:r>
              <a:rPr lang="en-US" dirty="0"/>
              <a:t>    return $product; //returning the product</a:t>
            </a:r>
          </a:p>
          <a:p>
            <a:r>
              <a:rPr lang="en-US" dirty="0"/>
              <a:t>}</a:t>
            </a:r>
          </a:p>
          <a:p>
            <a:r>
              <a:rPr lang="en-US" dirty="0"/>
              <a:t> </a:t>
            </a:r>
            <a:r>
              <a:rPr lang="en-US" dirty="0" smtClean="0"/>
              <a:t>// </a:t>
            </a:r>
            <a:r>
              <a:rPr lang="en-US" dirty="0"/>
              <a:t>storing the returned value</a:t>
            </a:r>
          </a:p>
          <a:p>
            <a:r>
              <a:rPr lang="en-US" dirty="0"/>
              <a:t>$</a:t>
            </a:r>
            <a:r>
              <a:rPr lang="en-US" dirty="0" err="1"/>
              <a:t>retValue</a:t>
            </a:r>
            <a:r>
              <a:rPr lang="en-US" dirty="0"/>
              <a:t> = </a:t>
            </a:r>
            <a:r>
              <a:rPr lang="en-US" dirty="0" err="1"/>
              <a:t>proGeek</a:t>
            </a:r>
            <a:r>
              <a:rPr lang="en-US" dirty="0"/>
              <a:t>(2, 3, 5);</a:t>
            </a:r>
          </a:p>
          <a:p>
            <a:r>
              <a:rPr lang="en-US" dirty="0"/>
              <a:t>echo "The product is $</a:t>
            </a:r>
            <a:r>
              <a:rPr lang="en-US" dirty="0" err="1"/>
              <a:t>retValue</a:t>
            </a:r>
            <a:r>
              <a:rPr lang="en-US" dirty="0"/>
              <a:t>";</a:t>
            </a:r>
          </a:p>
          <a:p>
            <a:r>
              <a:rPr lang="en-US" dirty="0"/>
              <a:t> </a:t>
            </a:r>
            <a:r>
              <a:rPr lang="en-US" dirty="0" smtClean="0"/>
              <a:t>?&gt;</a:t>
            </a:r>
          </a:p>
          <a:p>
            <a:pPr fontAlgn="base"/>
            <a:r>
              <a:rPr lang="en-US" sz="2400" b="1" dirty="0" smtClean="0">
                <a:solidFill>
                  <a:srgbClr val="FFFF00"/>
                </a:solidFill>
              </a:rPr>
              <a:t>Parameter </a:t>
            </a:r>
            <a:r>
              <a:rPr lang="en-US" sz="2400" b="1" dirty="0">
                <a:solidFill>
                  <a:srgbClr val="FFFF00"/>
                </a:solidFill>
              </a:rPr>
              <a:t>passing to </a:t>
            </a:r>
            <a:r>
              <a:rPr lang="en-US" sz="2400" b="1" dirty="0" smtClean="0">
                <a:solidFill>
                  <a:srgbClr val="FFFF00"/>
                </a:solidFill>
              </a:rPr>
              <a:t>Functions:</a:t>
            </a:r>
            <a:endParaRPr lang="en-US" sz="2400" dirty="0">
              <a:solidFill>
                <a:srgbClr val="FFFF00"/>
              </a:solidFill>
            </a:endParaRPr>
          </a:p>
          <a:p>
            <a:pPr fontAlgn="base"/>
            <a:r>
              <a:rPr lang="en-US" dirty="0"/>
              <a:t>PHP allows us two ways in which an argument can be passed into a function: </a:t>
            </a:r>
            <a:br>
              <a:rPr lang="en-US" dirty="0"/>
            </a:br>
            <a:r>
              <a:rPr lang="en-US" dirty="0"/>
              <a:t> </a:t>
            </a:r>
          </a:p>
          <a:p>
            <a:pPr fontAlgn="base"/>
            <a:r>
              <a:rPr lang="en-US" sz="2000" b="1" dirty="0">
                <a:solidFill>
                  <a:srgbClr val="FFFF00"/>
                </a:solidFill>
              </a:rPr>
              <a:t>Pass by Value</a:t>
            </a:r>
            <a:r>
              <a:rPr lang="en-US" b="1" dirty="0"/>
              <a:t>:</a:t>
            </a:r>
            <a:r>
              <a:rPr lang="en-US" dirty="0"/>
              <a:t> On passing arguments using pass by value, the value of the argument gets changed within a function, but the original value outside the function remains unchanged. That means a duplicate of the original value is passed as an argument.</a:t>
            </a:r>
          </a:p>
          <a:p>
            <a:pPr fontAlgn="base"/>
            <a:r>
              <a:rPr lang="en-US" sz="2000" b="1" dirty="0">
                <a:solidFill>
                  <a:srgbClr val="FFFF00"/>
                </a:solidFill>
              </a:rPr>
              <a:t>Pass by Reference</a:t>
            </a:r>
            <a:r>
              <a:rPr lang="en-US" b="1" dirty="0">
                <a:solidFill>
                  <a:srgbClr val="FFFF00"/>
                </a:solidFill>
              </a:rPr>
              <a:t>:</a:t>
            </a:r>
            <a:r>
              <a:rPr lang="en-US" dirty="0"/>
              <a:t> On passing arguments as pass by reference, the original value is passed. Therefore, the original value gets altered. In pass by reference we actually pass the address of the value, where it is stored using ampersand sign</a:t>
            </a:r>
            <a:r>
              <a:rPr lang="en-US" dirty="0" smtClean="0"/>
              <a:t>(&amp;).</a:t>
            </a:r>
            <a:endParaRPr lang="en-US" dirty="0"/>
          </a:p>
        </p:txBody>
      </p:sp>
    </p:spTree>
    <p:extLst>
      <p:ext uri="{BB962C8B-B14F-4D97-AF65-F5344CB8AC3E}">
        <p14:creationId xmlns:p14="http://schemas.microsoft.com/office/powerpoint/2010/main" val="1412995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5909310"/>
          </a:xfrm>
          <a:prstGeom prst="rect">
            <a:avLst/>
          </a:prstGeom>
        </p:spPr>
        <p:txBody>
          <a:bodyPr wrap="square">
            <a:spAutoFit/>
          </a:bodyPr>
          <a:lstStyle/>
          <a:p>
            <a:r>
              <a:rPr lang="en-US" dirty="0" smtClean="0"/>
              <a:t>&lt;?</a:t>
            </a:r>
            <a:r>
              <a:rPr lang="en-US" dirty="0" err="1"/>
              <a:t>php</a:t>
            </a:r>
            <a:endParaRPr lang="en-US" dirty="0"/>
          </a:p>
          <a:p>
            <a:r>
              <a:rPr lang="en-US" dirty="0"/>
              <a:t> </a:t>
            </a:r>
          </a:p>
          <a:p>
            <a:r>
              <a:rPr lang="en-US" dirty="0"/>
              <a:t>// pass by value</a:t>
            </a:r>
          </a:p>
          <a:p>
            <a:r>
              <a:rPr lang="en-US" dirty="0"/>
              <a:t>function </a:t>
            </a:r>
            <a:r>
              <a:rPr lang="en-US" dirty="0" err="1"/>
              <a:t>valGeek</a:t>
            </a:r>
            <a:r>
              <a:rPr lang="en-US" dirty="0"/>
              <a:t>($</a:t>
            </a:r>
            <a:r>
              <a:rPr lang="en-US" dirty="0" err="1"/>
              <a:t>num</a:t>
            </a:r>
            <a:r>
              <a:rPr lang="en-US" dirty="0"/>
              <a:t>) {</a:t>
            </a:r>
          </a:p>
          <a:p>
            <a:r>
              <a:rPr lang="en-US" dirty="0"/>
              <a:t>    $</a:t>
            </a:r>
            <a:r>
              <a:rPr lang="en-US" dirty="0" err="1"/>
              <a:t>num</a:t>
            </a:r>
            <a:r>
              <a:rPr lang="en-US" dirty="0"/>
              <a:t> += 2;</a:t>
            </a:r>
          </a:p>
          <a:p>
            <a:r>
              <a:rPr lang="en-US" dirty="0"/>
              <a:t>    return $</a:t>
            </a:r>
            <a:r>
              <a:rPr lang="en-US" dirty="0" err="1"/>
              <a:t>num</a:t>
            </a:r>
            <a:r>
              <a:rPr lang="en-US" dirty="0"/>
              <a:t>;</a:t>
            </a:r>
          </a:p>
          <a:p>
            <a:r>
              <a:rPr lang="en-US" dirty="0"/>
              <a:t>}</a:t>
            </a:r>
          </a:p>
          <a:p>
            <a:r>
              <a:rPr lang="en-US" dirty="0"/>
              <a:t> </a:t>
            </a:r>
          </a:p>
          <a:p>
            <a:r>
              <a:rPr lang="en-US" dirty="0"/>
              <a:t>// pass by reference</a:t>
            </a:r>
          </a:p>
          <a:p>
            <a:r>
              <a:rPr lang="en-US" dirty="0"/>
              <a:t>function </a:t>
            </a:r>
            <a:r>
              <a:rPr lang="en-US" dirty="0" err="1"/>
              <a:t>refGeek</a:t>
            </a:r>
            <a:r>
              <a:rPr lang="en-US" dirty="0"/>
              <a:t>(&amp;$</a:t>
            </a:r>
            <a:r>
              <a:rPr lang="en-US" dirty="0" err="1"/>
              <a:t>num</a:t>
            </a:r>
            <a:r>
              <a:rPr lang="en-US" dirty="0"/>
              <a:t>) {</a:t>
            </a:r>
          </a:p>
          <a:p>
            <a:r>
              <a:rPr lang="en-US" dirty="0"/>
              <a:t>    $</a:t>
            </a:r>
            <a:r>
              <a:rPr lang="en-US" dirty="0" err="1"/>
              <a:t>num</a:t>
            </a:r>
            <a:r>
              <a:rPr lang="en-US" dirty="0"/>
              <a:t> += 10;</a:t>
            </a:r>
          </a:p>
          <a:p>
            <a:r>
              <a:rPr lang="en-US" dirty="0"/>
              <a:t>    return $</a:t>
            </a:r>
            <a:r>
              <a:rPr lang="en-US" dirty="0" err="1"/>
              <a:t>num</a:t>
            </a:r>
            <a:r>
              <a:rPr lang="en-US" dirty="0"/>
              <a:t>;</a:t>
            </a:r>
          </a:p>
          <a:p>
            <a:r>
              <a:rPr lang="en-US" dirty="0"/>
              <a:t>}</a:t>
            </a:r>
          </a:p>
          <a:p>
            <a:r>
              <a:rPr lang="en-US" dirty="0"/>
              <a:t> </a:t>
            </a:r>
          </a:p>
          <a:p>
            <a:r>
              <a:rPr lang="en-US" dirty="0"/>
              <a:t>$n = 10;</a:t>
            </a:r>
          </a:p>
          <a:p>
            <a:r>
              <a:rPr lang="en-US" dirty="0" err="1" smtClean="0"/>
              <a:t>valGeek</a:t>
            </a:r>
            <a:r>
              <a:rPr lang="en-US" dirty="0"/>
              <a:t>($n);</a:t>
            </a:r>
          </a:p>
          <a:p>
            <a:r>
              <a:rPr lang="en-US" dirty="0"/>
              <a:t>echo "The original value is still $n \n";</a:t>
            </a:r>
          </a:p>
          <a:p>
            <a:r>
              <a:rPr lang="en-US" dirty="0" err="1" smtClean="0"/>
              <a:t>refGeek</a:t>
            </a:r>
            <a:r>
              <a:rPr lang="en-US" dirty="0"/>
              <a:t>($n);</a:t>
            </a:r>
          </a:p>
          <a:p>
            <a:r>
              <a:rPr lang="en-US" dirty="0"/>
              <a:t>echo "The original value changes to $n";</a:t>
            </a:r>
          </a:p>
          <a:p>
            <a:r>
              <a:rPr lang="en-US" dirty="0" smtClean="0"/>
              <a:t>?&gt;</a:t>
            </a:r>
            <a:endParaRPr lang="en-US" dirty="0"/>
          </a:p>
          <a:p>
            <a:r>
              <a:rPr lang="en-US" dirty="0"/>
              <a:t> </a:t>
            </a:r>
          </a:p>
        </p:txBody>
      </p:sp>
    </p:spTree>
    <p:extLst>
      <p:ext uri="{BB962C8B-B14F-4D97-AF65-F5344CB8AC3E}">
        <p14:creationId xmlns:p14="http://schemas.microsoft.com/office/powerpoint/2010/main" val="38798670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5632311"/>
          </a:xfrm>
          <a:prstGeom prst="rect">
            <a:avLst/>
          </a:prstGeom>
        </p:spPr>
        <p:txBody>
          <a:bodyPr wrap="square">
            <a:spAutoFit/>
          </a:bodyPr>
          <a:lstStyle/>
          <a:p>
            <a:r>
              <a:rPr lang="en-US" sz="2400" dirty="0">
                <a:solidFill>
                  <a:srgbClr val="FFFF00"/>
                </a:solidFill>
              </a:rPr>
              <a:t>PHP Form </a:t>
            </a:r>
            <a:r>
              <a:rPr lang="en-US" sz="2400" dirty="0" smtClean="0">
                <a:solidFill>
                  <a:srgbClr val="FFFF00"/>
                </a:solidFill>
              </a:rPr>
              <a:t>Handling:</a:t>
            </a:r>
            <a:endParaRPr lang="en-US" sz="2400" dirty="0">
              <a:solidFill>
                <a:srgbClr val="FFFF00"/>
              </a:solidFill>
            </a:endParaRPr>
          </a:p>
          <a:p>
            <a:r>
              <a:rPr lang="en-US" sz="2400" dirty="0" smtClean="0"/>
              <a:t>- We </a:t>
            </a:r>
            <a:r>
              <a:rPr lang="en-US" sz="2400" dirty="0"/>
              <a:t>can create and use forms in PHP. To get form data, we need to use PHP </a:t>
            </a:r>
            <a:r>
              <a:rPr lang="en-US" sz="2400" dirty="0" err="1"/>
              <a:t>superglobals</a:t>
            </a:r>
            <a:r>
              <a:rPr lang="en-US" sz="2400" dirty="0"/>
              <a:t> $_GET and $_POST.</a:t>
            </a:r>
          </a:p>
          <a:p>
            <a:r>
              <a:rPr lang="en-US" sz="2400" dirty="0" smtClean="0"/>
              <a:t>- The </a:t>
            </a:r>
            <a:r>
              <a:rPr lang="en-US" sz="2400" dirty="0"/>
              <a:t>form request may be get or post. To retrieve data from get request, we need to use $_GET, for post request $_POST.</a:t>
            </a:r>
          </a:p>
          <a:p>
            <a:r>
              <a:rPr lang="en-US" sz="2400" dirty="0">
                <a:solidFill>
                  <a:srgbClr val="FFFF00"/>
                </a:solidFill>
              </a:rPr>
              <a:t>PHP Get </a:t>
            </a:r>
            <a:r>
              <a:rPr lang="en-US" sz="2400" dirty="0" smtClean="0">
                <a:solidFill>
                  <a:srgbClr val="FFFF00"/>
                </a:solidFill>
              </a:rPr>
              <a:t>Form:</a:t>
            </a:r>
            <a:endParaRPr lang="en-US" sz="2400" dirty="0">
              <a:solidFill>
                <a:srgbClr val="FFFF00"/>
              </a:solidFill>
            </a:endParaRPr>
          </a:p>
          <a:p>
            <a:pPr marL="342900" indent="-342900">
              <a:buFontTx/>
              <a:buChar char="-"/>
            </a:pPr>
            <a:r>
              <a:rPr lang="en-US" sz="2400" dirty="0" smtClean="0"/>
              <a:t>Get </a:t>
            </a:r>
            <a:r>
              <a:rPr lang="en-US" sz="2400" dirty="0"/>
              <a:t>request is the default form request. The data passed through get request is visible on the URL browser so it is not secured. </a:t>
            </a:r>
            <a:endParaRPr lang="en-US" sz="2400" dirty="0" smtClean="0"/>
          </a:p>
          <a:p>
            <a:pPr marL="342900" indent="-342900">
              <a:buFontTx/>
              <a:buChar char="-"/>
            </a:pPr>
            <a:r>
              <a:rPr lang="en-US" sz="2400" dirty="0" smtClean="0"/>
              <a:t>You </a:t>
            </a:r>
            <a:r>
              <a:rPr lang="en-US" sz="2400" dirty="0"/>
              <a:t>can send limited amount of data through get request.</a:t>
            </a:r>
          </a:p>
          <a:p>
            <a:r>
              <a:rPr lang="en-US" sz="2400" dirty="0">
                <a:solidFill>
                  <a:srgbClr val="FFFF00"/>
                </a:solidFill>
              </a:rPr>
              <a:t>Let's see a simple example to receive data from get request in PHP</a:t>
            </a:r>
            <a:r>
              <a:rPr lang="en-US" sz="2400" dirty="0" smtClean="0">
                <a:solidFill>
                  <a:srgbClr val="FFFF00"/>
                </a:solidFill>
              </a:rPr>
              <a:t>.</a:t>
            </a:r>
          </a:p>
          <a:p>
            <a:r>
              <a:rPr lang="en-US" sz="2400" dirty="0"/>
              <a:t>&lt;form action="</a:t>
            </a:r>
            <a:r>
              <a:rPr lang="en-US" sz="2400" dirty="0" err="1"/>
              <a:t>welcome.php</a:t>
            </a:r>
            <a:r>
              <a:rPr lang="en-US" sz="2400" dirty="0"/>
              <a:t>" method="get"&gt;  </a:t>
            </a:r>
          </a:p>
          <a:p>
            <a:r>
              <a:rPr lang="en-US" sz="2400" dirty="0"/>
              <a:t>Name: &lt;input type="text" name="name"/&gt;  </a:t>
            </a:r>
          </a:p>
          <a:p>
            <a:r>
              <a:rPr lang="en-US" sz="2400" dirty="0"/>
              <a:t>&lt;input type="submit" value="visit"/&gt;  </a:t>
            </a:r>
          </a:p>
          <a:p>
            <a:r>
              <a:rPr lang="en-US" sz="2400" dirty="0"/>
              <a:t>&lt;/form&gt;  </a:t>
            </a:r>
          </a:p>
        </p:txBody>
      </p:sp>
    </p:spTree>
    <p:extLst>
      <p:ext uri="{BB962C8B-B14F-4D97-AF65-F5344CB8AC3E}">
        <p14:creationId xmlns:p14="http://schemas.microsoft.com/office/powerpoint/2010/main" val="3256716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6001643"/>
          </a:xfrm>
          <a:prstGeom prst="rect">
            <a:avLst/>
          </a:prstGeom>
        </p:spPr>
        <p:txBody>
          <a:bodyPr wrap="square">
            <a:spAutoFit/>
          </a:bodyPr>
          <a:lstStyle/>
          <a:p>
            <a:r>
              <a:rPr lang="en-US" sz="2400" dirty="0">
                <a:solidFill>
                  <a:srgbClr val="FFFF00"/>
                </a:solidFill>
              </a:rPr>
              <a:t>PHP Post </a:t>
            </a:r>
            <a:r>
              <a:rPr lang="en-US" sz="2400" dirty="0" smtClean="0">
                <a:solidFill>
                  <a:srgbClr val="FFFF00"/>
                </a:solidFill>
              </a:rPr>
              <a:t>Form:</a:t>
            </a:r>
            <a:endParaRPr lang="en-US" sz="2400" dirty="0">
              <a:solidFill>
                <a:srgbClr val="FFFF00"/>
              </a:solidFill>
            </a:endParaRPr>
          </a:p>
          <a:p>
            <a:r>
              <a:rPr lang="en-US" sz="2400" dirty="0" smtClean="0"/>
              <a:t>-Post </a:t>
            </a:r>
            <a:r>
              <a:rPr lang="en-US" sz="2400" dirty="0"/>
              <a:t>request is widely used to submit form that have large amount of data such as file upload, image upload, login form, registration form etc.</a:t>
            </a:r>
          </a:p>
          <a:p>
            <a:pPr marL="342900" indent="-342900">
              <a:buFontTx/>
              <a:buChar char="-"/>
            </a:pPr>
            <a:r>
              <a:rPr lang="en-US" sz="2400" dirty="0" smtClean="0"/>
              <a:t>The </a:t>
            </a:r>
            <a:r>
              <a:rPr lang="en-US" sz="2400" dirty="0"/>
              <a:t>data passed through post request is not visible on the URL browser so it is secured. </a:t>
            </a:r>
            <a:endParaRPr lang="en-US" sz="2400" dirty="0" smtClean="0"/>
          </a:p>
          <a:p>
            <a:pPr marL="342900" indent="-342900">
              <a:buFontTx/>
              <a:buChar char="-"/>
            </a:pPr>
            <a:r>
              <a:rPr lang="en-US" sz="2400" dirty="0" smtClean="0"/>
              <a:t>You </a:t>
            </a:r>
            <a:r>
              <a:rPr lang="en-US" sz="2400" dirty="0"/>
              <a:t>can send large amount of data through post request.</a:t>
            </a:r>
          </a:p>
          <a:p>
            <a:r>
              <a:rPr lang="en-US" sz="2400" dirty="0">
                <a:solidFill>
                  <a:srgbClr val="FFFF00"/>
                </a:solidFill>
              </a:rPr>
              <a:t>Let's see a simple example to receive data from post request in PHP</a:t>
            </a:r>
            <a:r>
              <a:rPr lang="en-US" sz="2400" dirty="0" smtClean="0">
                <a:solidFill>
                  <a:srgbClr val="FFFF00"/>
                </a:solidFill>
              </a:rPr>
              <a:t>.</a:t>
            </a:r>
          </a:p>
          <a:p>
            <a:r>
              <a:rPr lang="en-US" sz="2100" dirty="0"/>
              <a:t>&lt;form action="</a:t>
            </a:r>
            <a:r>
              <a:rPr lang="en-US" sz="2100" dirty="0" err="1"/>
              <a:t>login.php</a:t>
            </a:r>
            <a:r>
              <a:rPr lang="en-US" sz="2100" dirty="0"/>
              <a:t>" method="post"&gt;   </a:t>
            </a:r>
          </a:p>
          <a:p>
            <a:r>
              <a:rPr lang="en-US" sz="2100" dirty="0"/>
              <a:t>&lt;table&gt;   </a:t>
            </a:r>
          </a:p>
          <a:p>
            <a:r>
              <a:rPr lang="en-US" sz="2100" dirty="0"/>
              <a:t>&lt;</a:t>
            </a:r>
            <a:r>
              <a:rPr lang="en-US" sz="2100" dirty="0" err="1"/>
              <a:t>tr</a:t>
            </a:r>
            <a:r>
              <a:rPr lang="en-US" sz="2100" dirty="0"/>
              <a:t>&gt;&lt;td&gt;Name:&lt;/td&gt;&lt;td&gt; &lt;input type="text" name="name"/&gt;&lt;/td&gt;&lt;/</a:t>
            </a:r>
            <a:r>
              <a:rPr lang="en-US" sz="2100" dirty="0" err="1"/>
              <a:t>tr</a:t>
            </a:r>
            <a:r>
              <a:rPr lang="en-US" sz="2100" dirty="0"/>
              <a:t>&gt;  </a:t>
            </a:r>
          </a:p>
          <a:p>
            <a:r>
              <a:rPr lang="en-US" sz="2100" dirty="0"/>
              <a:t>&lt;</a:t>
            </a:r>
            <a:r>
              <a:rPr lang="en-US" sz="2100" dirty="0" err="1"/>
              <a:t>tr</a:t>
            </a:r>
            <a:r>
              <a:rPr lang="en-US" sz="2100" dirty="0"/>
              <a:t>&gt;&lt;td&gt;Password:&lt;/td&gt;&lt;td&gt; &lt;input type="password" name="password"/&gt;&lt;/td&gt;&lt;/</a:t>
            </a:r>
            <a:r>
              <a:rPr lang="en-US" sz="2100" dirty="0" err="1"/>
              <a:t>tr</a:t>
            </a:r>
            <a:r>
              <a:rPr lang="en-US" sz="2100" dirty="0"/>
              <a:t>&gt;   </a:t>
            </a:r>
          </a:p>
          <a:p>
            <a:r>
              <a:rPr lang="en-US" sz="2100" dirty="0"/>
              <a:t>&lt;</a:t>
            </a:r>
            <a:r>
              <a:rPr lang="en-US" sz="2100" dirty="0" err="1"/>
              <a:t>tr</a:t>
            </a:r>
            <a:r>
              <a:rPr lang="en-US" sz="2100" dirty="0"/>
              <a:t>&gt;&lt;td </a:t>
            </a:r>
            <a:r>
              <a:rPr lang="en-US" sz="2100" dirty="0" err="1"/>
              <a:t>colspan</a:t>
            </a:r>
            <a:r>
              <a:rPr lang="en-US" sz="2100" dirty="0"/>
              <a:t>="2"&gt;&lt;input type="submit" value="login"/&gt;  &lt;/td&gt;&lt;/</a:t>
            </a:r>
            <a:r>
              <a:rPr lang="en-US" sz="2100" dirty="0" err="1"/>
              <a:t>tr</a:t>
            </a:r>
            <a:r>
              <a:rPr lang="en-US" sz="2100" dirty="0"/>
              <a:t>&gt;  </a:t>
            </a:r>
          </a:p>
          <a:p>
            <a:r>
              <a:rPr lang="en-US" sz="2100" dirty="0"/>
              <a:t>&lt;/table&gt;  </a:t>
            </a:r>
          </a:p>
          <a:p>
            <a:r>
              <a:rPr lang="en-US" sz="2100" dirty="0"/>
              <a:t>&lt;/form&gt;   </a:t>
            </a:r>
          </a:p>
        </p:txBody>
      </p:sp>
    </p:spTree>
    <p:extLst>
      <p:ext uri="{BB962C8B-B14F-4D97-AF65-F5344CB8AC3E}">
        <p14:creationId xmlns:p14="http://schemas.microsoft.com/office/powerpoint/2010/main" val="5756153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3785652"/>
          </a:xfrm>
          <a:prstGeom prst="rect">
            <a:avLst/>
          </a:prstGeom>
        </p:spPr>
        <p:txBody>
          <a:bodyPr wrap="square">
            <a:spAutoFit/>
          </a:bodyPr>
          <a:lstStyle/>
          <a:p>
            <a:r>
              <a:rPr lang="en-US" sz="2400" dirty="0"/>
              <a:t>&lt;?</a:t>
            </a:r>
            <a:r>
              <a:rPr lang="en-US" sz="2400" dirty="0" err="1"/>
              <a:t>php</a:t>
            </a:r>
            <a:r>
              <a:rPr lang="en-US" sz="2400" dirty="0"/>
              <a:t>  </a:t>
            </a:r>
          </a:p>
          <a:p>
            <a:r>
              <a:rPr lang="en-US" sz="2400" dirty="0"/>
              <a:t>$name=$_POST["name"];//receiving name field value in $name variable  </a:t>
            </a:r>
          </a:p>
          <a:p>
            <a:r>
              <a:rPr lang="en-US" sz="2400" dirty="0"/>
              <a:t>$password=$_POST["password"];//receiving password field value in $password variable  </a:t>
            </a:r>
          </a:p>
          <a:p>
            <a:r>
              <a:rPr lang="en-US" sz="2400" dirty="0"/>
              <a:t>  </a:t>
            </a:r>
          </a:p>
          <a:p>
            <a:r>
              <a:rPr lang="en-US" sz="2400" dirty="0"/>
              <a:t>echo "Welcome: $name, your password is: $password";  </a:t>
            </a:r>
          </a:p>
          <a:p>
            <a:r>
              <a:rPr lang="en-US" sz="2400" dirty="0"/>
              <a:t>?&gt;  </a:t>
            </a:r>
            <a:endParaRPr lang="en-US" sz="2400" dirty="0" smtClean="0"/>
          </a:p>
          <a:p>
            <a:r>
              <a:rPr lang="en-US" sz="2400" dirty="0" smtClean="0">
                <a:solidFill>
                  <a:srgbClr val="FFFF00"/>
                </a:solidFill>
              </a:rPr>
              <a:t>O/P</a:t>
            </a:r>
            <a:r>
              <a:rPr lang="en-US" sz="2400" dirty="0" smtClean="0"/>
              <a:t>:</a:t>
            </a:r>
          </a:p>
          <a:p>
            <a:endParaRPr lang="en-US" sz="2400" dirty="0"/>
          </a:p>
        </p:txBody>
      </p:sp>
      <p:pic>
        <p:nvPicPr>
          <p:cNvPr id="2051" name="Picture 3" descr="php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35" y="3665642"/>
            <a:ext cx="4102533" cy="216217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php login form hand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665642"/>
            <a:ext cx="4228728"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28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848029"/>
          </a:xfrm>
          <a:prstGeom prst="rect">
            <a:avLst/>
          </a:prstGeom>
        </p:spPr>
        <p:txBody>
          <a:bodyPr wrap="square">
            <a:spAutoFit/>
          </a:bodyPr>
          <a:lstStyle/>
          <a:p>
            <a:r>
              <a:rPr lang="en-US" sz="2300" dirty="0">
                <a:solidFill>
                  <a:srgbClr val="FFFF00"/>
                </a:solidFill>
              </a:rPr>
              <a:t>PHP File </a:t>
            </a:r>
            <a:r>
              <a:rPr lang="en-US" sz="2300" dirty="0" smtClean="0">
                <a:solidFill>
                  <a:srgbClr val="FFFF00"/>
                </a:solidFill>
              </a:rPr>
              <a:t>Handling:</a:t>
            </a:r>
            <a:endParaRPr lang="en-US" sz="2300" dirty="0">
              <a:solidFill>
                <a:srgbClr val="FFFF00"/>
              </a:solidFill>
            </a:endParaRPr>
          </a:p>
          <a:p>
            <a:r>
              <a:rPr lang="en-US" sz="2300" dirty="0"/>
              <a:t>PHP File System allows us to create file, read file line by line, read file character by character, write file, append file, delete file and close file.</a:t>
            </a:r>
          </a:p>
          <a:p>
            <a:r>
              <a:rPr lang="en-US" sz="2300" dirty="0">
                <a:solidFill>
                  <a:srgbClr val="FFFF00"/>
                </a:solidFill>
              </a:rPr>
              <a:t>PHP Open File - </a:t>
            </a:r>
            <a:r>
              <a:rPr lang="en-US" sz="2300" dirty="0" err="1">
                <a:solidFill>
                  <a:srgbClr val="FFFF00"/>
                </a:solidFill>
              </a:rPr>
              <a:t>fopen</a:t>
            </a:r>
            <a:r>
              <a:rPr lang="en-US" sz="2300" dirty="0">
                <a:solidFill>
                  <a:srgbClr val="FFFF00"/>
                </a:solidFill>
              </a:rPr>
              <a:t>()</a:t>
            </a:r>
          </a:p>
          <a:p>
            <a:r>
              <a:rPr lang="en-US" sz="2300" dirty="0"/>
              <a:t>The PHP </a:t>
            </a:r>
            <a:r>
              <a:rPr lang="en-US" sz="2300" dirty="0" err="1"/>
              <a:t>fopen</a:t>
            </a:r>
            <a:r>
              <a:rPr lang="en-US" sz="2300" dirty="0"/>
              <a:t>() function is used to open a file.</a:t>
            </a:r>
          </a:p>
          <a:p>
            <a:r>
              <a:rPr lang="en-US" sz="2300" b="1" dirty="0" smtClean="0"/>
              <a:t>Syntax:</a:t>
            </a:r>
          </a:p>
          <a:p>
            <a:r>
              <a:rPr lang="en-US" sz="2300" dirty="0">
                <a:solidFill>
                  <a:srgbClr val="FFFF00"/>
                </a:solidFill>
              </a:rPr>
              <a:t>resource </a:t>
            </a:r>
            <a:r>
              <a:rPr lang="en-US" sz="2300" dirty="0" err="1">
                <a:solidFill>
                  <a:srgbClr val="FFFF00"/>
                </a:solidFill>
              </a:rPr>
              <a:t>fopen</a:t>
            </a:r>
            <a:r>
              <a:rPr lang="en-US" sz="2300" dirty="0">
                <a:solidFill>
                  <a:srgbClr val="FFFF00"/>
                </a:solidFill>
              </a:rPr>
              <a:t> ( string $filename , string $mode [, </a:t>
            </a:r>
            <a:r>
              <a:rPr lang="en-US" sz="2300" dirty="0" err="1">
                <a:solidFill>
                  <a:srgbClr val="FFFF00"/>
                </a:solidFill>
              </a:rPr>
              <a:t>bool</a:t>
            </a:r>
            <a:r>
              <a:rPr lang="en-US" sz="2300" dirty="0">
                <a:solidFill>
                  <a:srgbClr val="FFFF00"/>
                </a:solidFill>
              </a:rPr>
              <a:t> $</a:t>
            </a:r>
            <a:r>
              <a:rPr lang="en-US" sz="2300" dirty="0" err="1">
                <a:solidFill>
                  <a:srgbClr val="FFFF00"/>
                </a:solidFill>
              </a:rPr>
              <a:t>use_include_path</a:t>
            </a:r>
            <a:r>
              <a:rPr lang="en-US" sz="2300" dirty="0">
                <a:solidFill>
                  <a:srgbClr val="FFFF00"/>
                </a:solidFill>
              </a:rPr>
              <a:t> = false [, resource $context ]] ) </a:t>
            </a:r>
            <a:endParaRPr lang="en-US" sz="2300" dirty="0" smtClean="0">
              <a:solidFill>
                <a:srgbClr val="FFFF00"/>
              </a:solidFill>
            </a:endParaRPr>
          </a:p>
          <a:p>
            <a:r>
              <a:rPr lang="en-US" sz="2300" dirty="0" smtClean="0"/>
              <a:t>Ex:</a:t>
            </a:r>
          </a:p>
          <a:p>
            <a:r>
              <a:rPr lang="en-US" sz="2300" dirty="0" smtClean="0"/>
              <a:t>&lt;?</a:t>
            </a:r>
            <a:r>
              <a:rPr lang="en-US" sz="2300" dirty="0" err="1"/>
              <a:t>php</a:t>
            </a:r>
            <a:r>
              <a:rPr lang="en-US" sz="2300" dirty="0"/>
              <a:t>  </a:t>
            </a:r>
          </a:p>
          <a:p>
            <a:r>
              <a:rPr lang="en-US" sz="2300" dirty="0"/>
              <a:t>$handle = </a:t>
            </a:r>
            <a:r>
              <a:rPr lang="en-US" sz="2300" dirty="0" err="1"/>
              <a:t>fopen</a:t>
            </a:r>
            <a:r>
              <a:rPr lang="en-US" sz="2300" dirty="0"/>
              <a:t>("c:\\folder\\file.txt", "r");  </a:t>
            </a:r>
          </a:p>
          <a:p>
            <a:r>
              <a:rPr lang="en-US" sz="2300" dirty="0"/>
              <a:t>?&gt; </a:t>
            </a:r>
            <a:endParaRPr lang="en-US" sz="2300" dirty="0" smtClean="0"/>
          </a:p>
          <a:p>
            <a:r>
              <a:rPr lang="en-US" sz="2300" dirty="0">
                <a:solidFill>
                  <a:srgbClr val="FFFF00"/>
                </a:solidFill>
              </a:rPr>
              <a:t>PHP Close File - </a:t>
            </a:r>
            <a:r>
              <a:rPr lang="en-US" sz="2300" dirty="0" err="1">
                <a:solidFill>
                  <a:srgbClr val="FFFF00"/>
                </a:solidFill>
              </a:rPr>
              <a:t>fclose</a:t>
            </a:r>
            <a:r>
              <a:rPr lang="en-US" sz="2300" dirty="0">
                <a:solidFill>
                  <a:srgbClr val="FFFF00"/>
                </a:solidFill>
              </a:rPr>
              <a:t>()</a:t>
            </a:r>
          </a:p>
          <a:p>
            <a:r>
              <a:rPr lang="en-US" sz="2300" dirty="0"/>
              <a:t>The PHP </a:t>
            </a:r>
            <a:r>
              <a:rPr lang="en-US" sz="2300" dirty="0" err="1"/>
              <a:t>fclose</a:t>
            </a:r>
            <a:r>
              <a:rPr lang="en-US" sz="2300" dirty="0"/>
              <a:t>() function is used to close an open file pointer.</a:t>
            </a:r>
          </a:p>
          <a:p>
            <a:r>
              <a:rPr lang="en-US" sz="2300" b="1" dirty="0"/>
              <a:t>Syntax</a:t>
            </a:r>
            <a:endParaRPr lang="en-US" sz="2300" dirty="0"/>
          </a:p>
          <a:p>
            <a:r>
              <a:rPr lang="en-US" sz="2300" dirty="0" err="1">
                <a:solidFill>
                  <a:srgbClr val="FFFF00"/>
                </a:solidFill>
              </a:rPr>
              <a:t>ool</a:t>
            </a:r>
            <a:r>
              <a:rPr lang="en-US" sz="2300" dirty="0">
                <a:solidFill>
                  <a:srgbClr val="FFFF00"/>
                </a:solidFill>
              </a:rPr>
              <a:t> </a:t>
            </a:r>
            <a:r>
              <a:rPr lang="en-US" sz="2300" dirty="0" err="1">
                <a:solidFill>
                  <a:srgbClr val="FFFF00"/>
                </a:solidFill>
              </a:rPr>
              <a:t>fclose</a:t>
            </a:r>
            <a:r>
              <a:rPr lang="en-US" sz="2300" dirty="0">
                <a:solidFill>
                  <a:srgbClr val="FFFF00"/>
                </a:solidFill>
              </a:rPr>
              <a:t> ( resource $</a:t>
            </a:r>
            <a:r>
              <a:rPr lang="en-US" sz="2300" dirty="0" smtClean="0">
                <a:solidFill>
                  <a:srgbClr val="FFFF00"/>
                </a:solidFill>
              </a:rPr>
              <a:t>handle)</a:t>
            </a:r>
            <a:r>
              <a:rPr lang="en-US" sz="2300" dirty="0">
                <a:solidFill>
                  <a:srgbClr val="FFFF00"/>
                </a:solidFill>
              </a:rPr>
              <a:t> </a:t>
            </a:r>
            <a:endParaRPr lang="en-US" sz="2300" dirty="0" smtClean="0">
              <a:solidFill>
                <a:srgbClr val="FFFF00"/>
              </a:solidFill>
            </a:endParaRPr>
          </a:p>
          <a:p>
            <a:r>
              <a:rPr lang="en-US" sz="2400" dirty="0">
                <a:solidFill>
                  <a:srgbClr val="FFFF00"/>
                </a:solidFill>
              </a:rPr>
              <a:t>?</a:t>
            </a:r>
            <a:r>
              <a:rPr lang="en-US" sz="2400" dirty="0" err="1">
                <a:solidFill>
                  <a:srgbClr val="FFFF00"/>
                </a:solidFill>
              </a:rPr>
              <a:t>php</a:t>
            </a:r>
            <a:r>
              <a:rPr lang="en-US" sz="2400" dirty="0">
                <a:solidFill>
                  <a:srgbClr val="FFFF00"/>
                </a:solidFill>
              </a:rPr>
              <a:t>  </a:t>
            </a:r>
          </a:p>
          <a:p>
            <a:r>
              <a:rPr lang="en-US" sz="2400" dirty="0" err="1">
                <a:solidFill>
                  <a:srgbClr val="FFFF00"/>
                </a:solidFill>
              </a:rPr>
              <a:t>fclose</a:t>
            </a:r>
            <a:r>
              <a:rPr lang="en-US" sz="2400" dirty="0">
                <a:solidFill>
                  <a:srgbClr val="FFFF00"/>
                </a:solidFill>
              </a:rPr>
              <a:t>($handle);  </a:t>
            </a:r>
            <a:r>
              <a:rPr lang="en-US" sz="2400" dirty="0" smtClean="0">
                <a:solidFill>
                  <a:srgbClr val="FFFF00"/>
                </a:solidFill>
              </a:rPr>
              <a:t>?&gt;</a:t>
            </a:r>
            <a:r>
              <a:rPr lang="en-US" sz="2400" dirty="0">
                <a:solidFill>
                  <a:srgbClr val="FFFF00"/>
                </a:solidFill>
              </a:rPr>
              <a:t>  </a:t>
            </a:r>
          </a:p>
        </p:txBody>
      </p:sp>
    </p:spTree>
    <p:extLst>
      <p:ext uri="{BB962C8B-B14F-4D97-AF65-F5344CB8AC3E}">
        <p14:creationId xmlns:p14="http://schemas.microsoft.com/office/powerpoint/2010/main" val="2183640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Rectangle 1"/>
          <p:cNvSpPr/>
          <p:nvPr/>
        </p:nvSpPr>
        <p:spPr>
          <a:xfrm>
            <a:off x="323528" y="332656"/>
            <a:ext cx="8640960" cy="5401479"/>
          </a:xfrm>
          <a:prstGeom prst="rect">
            <a:avLst/>
          </a:prstGeom>
        </p:spPr>
        <p:txBody>
          <a:bodyPr wrap="square">
            <a:spAutoFit/>
          </a:bodyPr>
          <a:lstStyle/>
          <a:p>
            <a:pPr marL="457200" indent="-457200">
              <a:buFont typeface="+mj-lt"/>
              <a:buAutoNum type="arabicParenR" startAt="4"/>
            </a:pPr>
            <a:r>
              <a:rPr lang="en-US" sz="2100" dirty="0" smtClean="0"/>
              <a:t>It </a:t>
            </a:r>
            <a:r>
              <a:rPr lang="en-US" sz="2100" dirty="0"/>
              <a:t>can access cookies variable and also set cookies.</a:t>
            </a:r>
          </a:p>
          <a:p>
            <a:pPr marL="457200" indent="-457200">
              <a:buFont typeface="+mj-lt"/>
              <a:buAutoNum type="arabicParenR" startAt="4"/>
            </a:pPr>
            <a:r>
              <a:rPr lang="en-US" sz="2100" dirty="0"/>
              <a:t>It helps to encrypt the data and apply validation.</a:t>
            </a:r>
          </a:p>
          <a:p>
            <a:pPr marL="457200" indent="-457200">
              <a:buFont typeface="+mj-lt"/>
              <a:buAutoNum type="arabicParenR" startAt="4"/>
            </a:pPr>
            <a:r>
              <a:rPr lang="en-US" sz="2100" dirty="0"/>
              <a:t>PHP supports several protocols such as HTTP, POP3, SNMP, LDAP, IMAP, and many more.</a:t>
            </a:r>
          </a:p>
          <a:p>
            <a:pPr marL="457200" indent="-457200">
              <a:buFont typeface="+mj-lt"/>
              <a:buAutoNum type="arabicParenR" startAt="4"/>
            </a:pPr>
            <a:r>
              <a:rPr lang="en-US" sz="2100" dirty="0"/>
              <a:t>Using PHP language, you can control the user to access some pages of your website.</a:t>
            </a:r>
          </a:p>
          <a:p>
            <a:pPr marL="457200" indent="-457200">
              <a:buFont typeface="+mj-lt"/>
              <a:buAutoNum type="arabicParenR" startAt="4"/>
            </a:pPr>
            <a:r>
              <a:rPr lang="en-US" sz="2100" dirty="0"/>
              <a:t>As PHP is easy to install and set up, this is the main reason why PHP is the best language to learn</a:t>
            </a:r>
            <a:r>
              <a:rPr lang="en-US" sz="2100" dirty="0" smtClean="0"/>
              <a:t>.</a:t>
            </a:r>
          </a:p>
          <a:p>
            <a:r>
              <a:rPr lang="en-US" sz="2400" dirty="0">
                <a:solidFill>
                  <a:srgbClr val="FFFF00"/>
                </a:solidFill>
              </a:rPr>
              <a:t>PHP </a:t>
            </a:r>
            <a:r>
              <a:rPr lang="en-US" sz="2400" dirty="0" smtClean="0">
                <a:solidFill>
                  <a:srgbClr val="FFFF00"/>
                </a:solidFill>
              </a:rPr>
              <a:t>Features:</a:t>
            </a:r>
            <a:endParaRPr lang="en-US" sz="2400" dirty="0">
              <a:solidFill>
                <a:srgbClr val="FFFF00"/>
              </a:solidFill>
            </a:endParaRPr>
          </a:p>
          <a:p>
            <a:r>
              <a:rPr lang="en-US" sz="2100" dirty="0"/>
              <a:t>PHP is very popular language </a:t>
            </a:r>
            <a:r>
              <a:rPr lang="en-US" sz="2100" dirty="0" smtClean="0"/>
              <a:t>because</a:t>
            </a:r>
          </a:p>
          <a:p>
            <a:r>
              <a:rPr lang="en-US" sz="2100" dirty="0" smtClean="0"/>
              <a:t>of </a:t>
            </a:r>
            <a:r>
              <a:rPr lang="en-US" sz="2100" dirty="0"/>
              <a:t>its simplicity and open source. </a:t>
            </a:r>
            <a:endParaRPr lang="en-US" sz="2100" dirty="0" smtClean="0"/>
          </a:p>
          <a:p>
            <a:r>
              <a:rPr lang="en-US" sz="2100" dirty="0" smtClean="0"/>
              <a:t>There </a:t>
            </a:r>
            <a:r>
              <a:rPr lang="en-US" sz="2100" dirty="0"/>
              <a:t>are some important features </a:t>
            </a:r>
            <a:r>
              <a:rPr lang="en-US" sz="2100" dirty="0" smtClean="0"/>
              <a:t>of</a:t>
            </a:r>
          </a:p>
          <a:p>
            <a:r>
              <a:rPr lang="en-US" sz="2100" dirty="0" smtClean="0"/>
              <a:t> </a:t>
            </a:r>
            <a:r>
              <a:rPr lang="en-US" sz="2100" dirty="0"/>
              <a:t>PHP given below:</a:t>
            </a:r>
          </a:p>
          <a:p>
            <a:endParaRPr lang="en-US" sz="2400" dirty="0" smtClean="0"/>
          </a:p>
          <a:p>
            <a:r>
              <a:rPr lang="en-US" sz="2400" dirty="0"/>
              <a:t/>
            </a:r>
            <a:br>
              <a:rPr lang="en-US" sz="2400" dirty="0"/>
            </a:br>
            <a:endParaRPr lang="en-US" sz="2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2632873"/>
            <a:ext cx="4320480" cy="4108495"/>
          </a:xfrm>
          <a:prstGeom prst="rect">
            <a:avLst/>
          </a:prstGeom>
        </p:spPr>
      </p:pic>
    </p:spTree>
    <p:extLst>
      <p:ext uri="{BB962C8B-B14F-4D97-AF65-F5344CB8AC3E}">
        <p14:creationId xmlns:p14="http://schemas.microsoft.com/office/powerpoint/2010/main" val="29423576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6001643"/>
          </a:xfrm>
          <a:prstGeom prst="rect">
            <a:avLst/>
          </a:prstGeom>
        </p:spPr>
        <p:txBody>
          <a:bodyPr wrap="square">
            <a:spAutoFit/>
          </a:bodyPr>
          <a:lstStyle/>
          <a:p>
            <a:r>
              <a:rPr lang="en-US" sz="2400" dirty="0">
                <a:solidFill>
                  <a:srgbClr val="FFFF00"/>
                </a:solidFill>
              </a:rPr>
              <a:t>PHP Read File -</a:t>
            </a:r>
            <a:r>
              <a:rPr lang="en-US" sz="2400" dirty="0"/>
              <a:t> </a:t>
            </a:r>
            <a:r>
              <a:rPr lang="en-US" sz="2400" dirty="0" err="1">
                <a:solidFill>
                  <a:srgbClr val="FFFF00"/>
                </a:solidFill>
              </a:rPr>
              <a:t>fread</a:t>
            </a:r>
            <a:r>
              <a:rPr lang="en-US" sz="2400" dirty="0">
                <a:solidFill>
                  <a:srgbClr val="FFFF00"/>
                </a:solidFill>
              </a:rPr>
              <a:t>()</a:t>
            </a:r>
          </a:p>
          <a:p>
            <a:r>
              <a:rPr lang="en-US" sz="2400" dirty="0"/>
              <a:t>The PHP </a:t>
            </a:r>
            <a:r>
              <a:rPr lang="en-US" sz="2400" dirty="0" err="1"/>
              <a:t>fread</a:t>
            </a:r>
            <a:r>
              <a:rPr lang="en-US" sz="2400" dirty="0"/>
              <a:t>() function is used to read the content of the file. It accepts two arguments: resource and file size.</a:t>
            </a:r>
          </a:p>
          <a:p>
            <a:r>
              <a:rPr lang="en-US" sz="2400" b="1" dirty="0" smtClean="0">
                <a:solidFill>
                  <a:srgbClr val="FFFF00"/>
                </a:solidFill>
              </a:rPr>
              <a:t>Syntax:</a:t>
            </a:r>
            <a:endParaRPr lang="en-US" sz="2400" dirty="0">
              <a:solidFill>
                <a:srgbClr val="FFFF00"/>
              </a:solidFill>
            </a:endParaRPr>
          </a:p>
          <a:p>
            <a:r>
              <a:rPr lang="en-US" sz="2400" dirty="0"/>
              <a:t>string </a:t>
            </a:r>
            <a:r>
              <a:rPr lang="en-US" sz="2400" dirty="0" err="1"/>
              <a:t>fread</a:t>
            </a:r>
            <a:r>
              <a:rPr lang="en-US" sz="2400" dirty="0"/>
              <a:t> ( resource $handle , </a:t>
            </a:r>
            <a:r>
              <a:rPr lang="en-US" sz="2400" dirty="0" err="1"/>
              <a:t>int</a:t>
            </a:r>
            <a:r>
              <a:rPr lang="en-US" sz="2400" dirty="0"/>
              <a:t> $length )  </a:t>
            </a:r>
            <a:endParaRPr lang="en-US" sz="2400" dirty="0" smtClean="0"/>
          </a:p>
          <a:p>
            <a:r>
              <a:rPr lang="en-US" sz="2400" b="1" dirty="0" smtClean="0">
                <a:solidFill>
                  <a:srgbClr val="FFFF00"/>
                </a:solidFill>
              </a:rPr>
              <a:t>Ex:</a:t>
            </a:r>
            <a:endParaRPr lang="en-US" sz="2400" dirty="0">
              <a:solidFill>
                <a:srgbClr val="FFFF00"/>
              </a:solidFill>
            </a:endParaRPr>
          </a:p>
          <a:p>
            <a:pPr lvl="0"/>
            <a:r>
              <a:rPr lang="en-US" sz="2400" dirty="0"/>
              <a:t>&lt;?</a:t>
            </a:r>
            <a:r>
              <a:rPr lang="en-US" sz="2400" dirty="0" err="1"/>
              <a:t>php</a:t>
            </a:r>
            <a:r>
              <a:rPr lang="en-US" sz="2400" dirty="0"/>
              <a:t>    </a:t>
            </a:r>
          </a:p>
          <a:p>
            <a:pPr lvl="0"/>
            <a:r>
              <a:rPr lang="en-US" sz="2400" dirty="0"/>
              <a:t>$filename = "c:\\myfile.txt";    </a:t>
            </a:r>
          </a:p>
          <a:p>
            <a:pPr lvl="0"/>
            <a:r>
              <a:rPr lang="en-US" sz="2400" dirty="0"/>
              <a:t>$handle = </a:t>
            </a:r>
            <a:r>
              <a:rPr lang="en-US" sz="2400" dirty="0" err="1"/>
              <a:t>fopen</a:t>
            </a:r>
            <a:r>
              <a:rPr lang="en-US" sz="2400" dirty="0"/>
              <a:t>($filename, "r");//open file in read mode    </a:t>
            </a:r>
          </a:p>
          <a:p>
            <a:pPr lvl="0"/>
            <a:r>
              <a:rPr lang="en-US" sz="2400" dirty="0"/>
              <a:t>  </a:t>
            </a:r>
            <a:r>
              <a:rPr lang="en-US" sz="2400" dirty="0" smtClean="0"/>
              <a:t>$</a:t>
            </a:r>
            <a:r>
              <a:rPr lang="en-US" sz="2400" dirty="0"/>
              <a:t>contents = </a:t>
            </a:r>
            <a:r>
              <a:rPr lang="en-US" sz="2400" dirty="0" err="1"/>
              <a:t>fread</a:t>
            </a:r>
            <a:r>
              <a:rPr lang="en-US" sz="2400" dirty="0"/>
              <a:t>($handle, </a:t>
            </a:r>
            <a:r>
              <a:rPr lang="en-US" sz="2400" dirty="0" err="1"/>
              <a:t>filesize</a:t>
            </a:r>
            <a:r>
              <a:rPr lang="en-US" sz="2400" dirty="0"/>
              <a:t>($filename));//read file    </a:t>
            </a:r>
          </a:p>
          <a:p>
            <a:pPr lvl="0"/>
            <a:r>
              <a:rPr lang="en-US" sz="2400" dirty="0"/>
              <a:t>  </a:t>
            </a:r>
            <a:r>
              <a:rPr lang="en-US" sz="2400" dirty="0" smtClean="0"/>
              <a:t>echo</a:t>
            </a:r>
            <a:r>
              <a:rPr lang="en-US" sz="2400" dirty="0"/>
              <a:t> $contents;//printing data of file  </a:t>
            </a:r>
          </a:p>
          <a:p>
            <a:pPr lvl="0"/>
            <a:r>
              <a:rPr lang="en-US" sz="2400" dirty="0" err="1"/>
              <a:t>fclose</a:t>
            </a:r>
            <a:r>
              <a:rPr lang="en-US" sz="2400" dirty="0"/>
              <a:t>($handle);//close file    </a:t>
            </a:r>
          </a:p>
          <a:p>
            <a:pPr lvl="0"/>
            <a:r>
              <a:rPr lang="en-US" sz="2400" dirty="0"/>
              <a:t>?&gt;    </a:t>
            </a:r>
          </a:p>
          <a:p>
            <a:r>
              <a:rPr lang="en-US" sz="2400" dirty="0" smtClean="0">
                <a:solidFill>
                  <a:srgbClr val="FFFF00"/>
                </a:solidFill>
              </a:rPr>
              <a:t>Output</a:t>
            </a:r>
            <a:r>
              <a:rPr lang="en-US" sz="2400" dirty="0" smtClean="0"/>
              <a:t>:</a:t>
            </a:r>
            <a:endParaRPr lang="en-US" sz="2400" dirty="0"/>
          </a:p>
          <a:p>
            <a:r>
              <a:rPr lang="en-US" sz="2400" dirty="0"/>
              <a:t>hello </a:t>
            </a:r>
            <a:r>
              <a:rPr lang="en-US" sz="2400" dirty="0" err="1"/>
              <a:t>php</a:t>
            </a:r>
            <a:r>
              <a:rPr lang="en-US" sz="2400" dirty="0"/>
              <a:t> file</a:t>
            </a:r>
          </a:p>
          <a:p>
            <a:endParaRPr lang="en-US" sz="2400" dirty="0"/>
          </a:p>
        </p:txBody>
      </p:sp>
    </p:spTree>
    <p:extLst>
      <p:ext uri="{BB962C8B-B14F-4D97-AF65-F5344CB8AC3E}">
        <p14:creationId xmlns:p14="http://schemas.microsoft.com/office/powerpoint/2010/main" val="4165107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260648"/>
            <a:ext cx="8784976" cy="6370975"/>
          </a:xfrm>
          <a:prstGeom prst="rect">
            <a:avLst/>
          </a:prstGeom>
        </p:spPr>
        <p:txBody>
          <a:bodyPr wrap="square">
            <a:spAutoFit/>
          </a:bodyPr>
          <a:lstStyle/>
          <a:p>
            <a:r>
              <a:rPr lang="en-US" sz="2400" dirty="0">
                <a:solidFill>
                  <a:srgbClr val="FFFF00"/>
                </a:solidFill>
              </a:rPr>
              <a:t>PHP Write File -</a:t>
            </a:r>
            <a:r>
              <a:rPr lang="en-US" sz="2400" dirty="0"/>
              <a:t> </a:t>
            </a:r>
            <a:r>
              <a:rPr lang="en-US" sz="2400" dirty="0" err="1">
                <a:solidFill>
                  <a:srgbClr val="FFFF00"/>
                </a:solidFill>
              </a:rPr>
              <a:t>fwrite</a:t>
            </a:r>
            <a:r>
              <a:rPr lang="en-US" sz="2400" dirty="0">
                <a:solidFill>
                  <a:srgbClr val="FFFF00"/>
                </a:solidFill>
              </a:rPr>
              <a:t>()</a:t>
            </a:r>
          </a:p>
          <a:p>
            <a:r>
              <a:rPr lang="en-US" sz="2400" dirty="0"/>
              <a:t>The PHP </a:t>
            </a:r>
            <a:r>
              <a:rPr lang="en-US" sz="2400" dirty="0" err="1"/>
              <a:t>fwrite</a:t>
            </a:r>
            <a:r>
              <a:rPr lang="en-US" sz="2400" dirty="0"/>
              <a:t>() function is used to write content of the string into file.</a:t>
            </a:r>
          </a:p>
          <a:p>
            <a:r>
              <a:rPr lang="en-US" sz="2400" b="1" dirty="0" smtClean="0">
                <a:solidFill>
                  <a:srgbClr val="FFFF00"/>
                </a:solidFill>
              </a:rPr>
              <a:t>Syntax</a:t>
            </a:r>
            <a:r>
              <a:rPr lang="en-US" sz="2400" b="1" dirty="0" smtClean="0"/>
              <a:t>:</a:t>
            </a:r>
            <a:endParaRPr lang="en-US" sz="2400" dirty="0"/>
          </a:p>
          <a:p>
            <a:pPr lvl="0"/>
            <a:r>
              <a:rPr lang="en-US" sz="2400" dirty="0" err="1"/>
              <a:t>int</a:t>
            </a:r>
            <a:r>
              <a:rPr lang="en-US" sz="2400" dirty="0"/>
              <a:t> </a:t>
            </a:r>
            <a:r>
              <a:rPr lang="en-US" sz="2400" dirty="0" err="1"/>
              <a:t>fwrite</a:t>
            </a:r>
            <a:r>
              <a:rPr lang="en-US" sz="2400" dirty="0"/>
              <a:t> ( resource $handle , string $string [, </a:t>
            </a:r>
            <a:r>
              <a:rPr lang="en-US" sz="2400" dirty="0" err="1"/>
              <a:t>int</a:t>
            </a:r>
            <a:r>
              <a:rPr lang="en-US" sz="2400" dirty="0"/>
              <a:t> $length ] )  </a:t>
            </a:r>
          </a:p>
          <a:p>
            <a:r>
              <a:rPr lang="en-US" sz="2400" b="1" dirty="0" smtClean="0">
                <a:solidFill>
                  <a:srgbClr val="FFFF00"/>
                </a:solidFill>
              </a:rPr>
              <a:t>Ex</a:t>
            </a:r>
            <a:r>
              <a:rPr lang="en-US" sz="2400" b="1" dirty="0" smtClean="0"/>
              <a:t>:</a:t>
            </a:r>
            <a:endParaRPr lang="en-US" sz="2400" dirty="0"/>
          </a:p>
          <a:p>
            <a:pPr lvl="0"/>
            <a:r>
              <a:rPr lang="en-US" sz="2400" dirty="0"/>
              <a:t>&lt;?</a:t>
            </a:r>
            <a:r>
              <a:rPr lang="en-US" sz="2400" dirty="0" err="1"/>
              <a:t>php</a:t>
            </a:r>
            <a:r>
              <a:rPr lang="en-US" sz="2400" dirty="0"/>
              <a:t>  </a:t>
            </a:r>
          </a:p>
          <a:p>
            <a:pPr lvl="0"/>
            <a:r>
              <a:rPr lang="en-US" sz="2400" dirty="0"/>
              <a:t>$</a:t>
            </a:r>
            <a:r>
              <a:rPr lang="en-US" sz="2400" dirty="0" err="1"/>
              <a:t>fp</a:t>
            </a:r>
            <a:r>
              <a:rPr lang="en-US" sz="2400" dirty="0"/>
              <a:t> = </a:t>
            </a:r>
            <a:r>
              <a:rPr lang="en-US" sz="2400" dirty="0" err="1"/>
              <a:t>fopen</a:t>
            </a:r>
            <a:r>
              <a:rPr lang="en-US" sz="2400" dirty="0"/>
              <a:t>('data.txt', 'w');//open file in write mode  </a:t>
            </a:r>
          </a:p>
          <a:p>
            <a:pPr lvl="0"/>
            <a:r>
              <a:rPr lang="en-US" sz="2400" dirty="0" err="1"/>
              <a:t>fwrite</a:t>
            </a:r>
            <a:r>
              <a:rPr lang="en-US" sz="2400" dirty="0"/>
              <a:t>($</a:t>
            </a:r>
            <a:r>
              <a:rPr lang="en-US" sz="2400" dirty="0" err="1"/>
              <a:t>fp</a:t>
            </a:r>
            <a:r>
              <a:rPr lang="en-US" sz="2400" dirty="0"/>
              <a:t>, 'hello ');  </a:t>
            </a:r>
          </a:p>
          <a:p>
            <a:pPr lvl="0"/>
            <a:r>
              <a:rPr lang="en-US" sz="2400" dirty="0" err="1"/>
              <a:t>fwrite</a:t>
            </a:r>
            <a:r>
              <a:rPr lang="en-US" sz="2400" dirty="0"/>
              <a:t>($</a:t>
            </a:r>
            <a:r>
              <a:rPr lang="en-US" sz="2400" dirty="0" err="1"/>
              <a:t>fp</a:t>
            </a:r>
            <a:r>
              <a:rPr lang="en-US" sz="2400" dirty="0"/>
              <a:t>, '</a:t>
            </a:r>
            <a:r>
              <a:rPr lang="en-US" sz="2400" dirty="0" err="1"/>
              <a:t>php</a:t>
            </a:r>
            <a:r>
              <a:rPr lang="en-US" sz="2400" dirty="0"/>
              <a:t> file');  </a:t>
            </a:r>
          </a:p>
          <a:p>
            <a:pPr lvl="0"/>
            <a:r>
              <a:rPr lang="en-US" sz="2400" dirty="0" err="1"/>
              <a:t>fclose</a:t>
            </a:r>
            <a:r>
              <a:rPr lang="en-US" sz="2400" dirty="0"/>
              <a:t>($</a:t>
            </a:r>
            <a:r>
              <a:rPr lang="en-US" sz="2400" dirty="0" err="1"/>
              <a:t>fp</a:t>
            </a:r>
            <a:r>
              <a:rPr lang="en-US" sz="2400" dirty="0"/>
              <a:t>);  </a:t>
            </a:r>
          </a:p>
          <a:p>
            <a:pPr lvl="0"/>
            <a:r>
              <a:rPr lang="en-US" sz="2400" dirty="0"/>
              <a:t>  </a:t>
            </a:r>
            <a:r>
              <a:rPr lang="en-US" sz="2400" dirty="0" smtClean="0"/>
              <a:t>echo</a:t>
            </a:r>
            <a:r>
              <a:rPr lang="en-US" sz="2400" dirty="0"/>
              <a:t> "File written successfully";  </a:t>
            </a:r>
          </a:p>
          <a:p>
            <a:pPr lvl="0"/>
            <a:r>
              <a:rPr lang="en-US" sz="2400" dirty="0"/>
              <a:t>?&gt;  </a:t>
            </a:r>
          </a:p>
          <a:p>
            <a:r>
              <a:rPr lang="en-US" sz="2400" dirty="0" smtClean="0">
                <a:solidFill>
                  <a:srgbClr val="FFFF00"/>
                </a:solidFill>
              </a:rPr>
              <a:t>Output</a:t>
            </a:r>
            <a:r>
              <a:rPr lang="en-US" sz="2400" dirty="0" smtClean="0"/>
              <a:t>:</a:t>
            </a:r>
            <a:endParaRPr lang="en-US" sz="2400" dirty="0"/>
          </a:p>
          <a:p>
            <a:r>
              <a:rPr lang="en-US" sz="2400" dirty="0"/>
              <a:t>File written successfully</a:t>
            </a:r>
          </a:p>
          <a:p>
            <a:r>
              <a:rPr lang="en-US" sz="2400" dirty="0"/>
              <a:t/>
            </a:r>
            <a:br>
              <a:rPr lang="en-US" sz="2400" dirty="0"/>
            </a:br>
            <a:endParaRPr lang="en-US" sz="2400" dirty="0"/>
          </a:p>
        </p:txBody>
      </p:sp>
    </p:spTree>
    <p:extLst>
      <p:ext uri="{BB962C8B-B14F-4D97-AF65-F5344CB8AC3E}">
        <p14:creationId xmlns:p14="http://schemas.microsoft.com/office/powerpoint/2010/main" val="4062091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740307"/>
          </a:xfrm>
          <a:prstGeom prst="rect">
            <a:avLst/>
          </a:prstGeom>
        </p:spPr>
        <p:txBody>
          <a:bodyPr wrap="square">
            <a:spAutoFit/>
          </a:bodyPr>
          <a:lstStyle/>
          <a:p>
            <a:r>
              <a:rPr lang="en-US" sz="2400" dirty="0">
                <a:solidFill>
                  <a:srgbClr val="FFFF00"/>
                </a:solidFill>
              </a:rPr>
              <a:t>PHP Delete File - unlink()</a:t>
            </a:r>
          </a:p>
          <a:p>
            <a:r>
              <a:rPr lang="en-US" sz="2400" dirty="0"/>
              <a:t>The PHP unlink() function is used to delete file.</a:t>
            </a:r>
          </a:p>
          <a:p>
            <a:r>
              <a:rPr lang="en-US" sz="2400" b="1" dirty="0" smtClean="0">
                <a:solidFill>
                  <a:srgbClr val="FFFF00"/>
                </a:solidFill>
              </a:rPr>
              <a:t>Syntax</a:t>
            </a:r>
            <a:r>
              <a:rPr lang="en-US" sz="2400" b="1" dirty="0" smtClean="0"/>
              <a:t>:</a:t>
            </a:r>
            <a:endParaRPr lang="en-US" sz="2400" dirty="0"/>
          </a:p>
          <a:p>
            <a:pPr lvl="0"/>
            <a:r>
              <a:rPr lang="en-US" sz="2400" dirty="0" err="1" smtClean="0"/>
              <a:t>bool</a:t>
            </a:r>
            <a:r>
              <a:rPr lang="en-US" sz="2400" dirty="0"/>
              <a:t> unlink ( string $filename [, resource $context ] )  </a:t>
            </a:r>
          </a:p>
          <a:p>
            <a:r>
              <a:rPr lang="en-US" sz="2400" b="1" dirty="0" smtClean="0">
                <a:solidFill>
                  <a:srgbClr val="FFFF00"/>
                </a:solidFill>
              </a:rPr>
              <a:t>Ex</a:t>
            </a:r>
            <a:r>
              <a:rPr lang="en-US" sz="2400" b="1" dirty="0" smtClean="0"/>
              <a:t>:</a:t>
            </a:r>
            <a:endParaRPr lang="en-US" sz="2400" dirty="0"/>
          </a:p>
          <a:p>
            <a:pPr lvl="0"/>
            <a:r>
              <a:rPr lang="en-US" sz="2400" dirty="0"/>
              <a:t>&lt;?</a:t>
            </a:r>
            <a:r>
              <a:rPr lang="en-US" sz="2400" dirty="0" err="1"/>
              <a:t>php</a:t>
            </a:r>
            <a:r>
              <a:rPr lang="en-US" sz="2400" dirty="0"/>
              <a:t>    </a:t>
            </a:r>
          </a:p>
          <a:p>
            <a:pPr lvl="0"/>
            <a:r>
              <a:rPr lang="en-US" sz="2400" dirty="0"/>
              <a:t>unlink('data.txt');  </a:t>
            </a:r>
          </a:p>
          <a:p>
            <a:pPr lvl="0"/>
            <a:r>
              <a:rPr lang="en-US" sz="2400" dirty="0"/>
              <a:t>   </a:t>
            </a:r>
            <a:r>
              <a:rPr lang="en-US" sz="2400" dirty="0" smtClean="0"/>
              <a:t>echo</a:t>
            </a:r>
            <a:r>
              <a:rPr lang="en-US" sz="2400" dirty="0"/>
              <a:t> "File deleted successfully";  </a:t>
            </a:r>
          </a:p>
          <a:p>
            <a:pPr lvl="0"/>
            <a:r>
              <a:rPr lang="en-US" sz="2400" dirty="0"/>
              <a:t>?&gt;  </a:t>
            </a:r>
            <a:endParaRPr lang="en-US" sz="2400" dirty="0" smtClean="0"/>
          </a:p>
          <a:p>
            <a:r>
              <a:rPr lang="en-US" sz="2400" dirty="0">
                <a:solidFill>
                  <a:srgbClr val="FFFF00"/>
                </a:solidFill>
              </a:rPr>
              <a:t>PHP Open </a:t>
            </a:r>
            <a:r>
              <a:rPr lang="en-US" sz="2400" dirty="0" smtClean="0">
                <a:solidFill>
                  <a:srgbClr val="FFFF00"/>
                </a:solidFill>
              </a:rPr>
              <a:t>File:</a:t>
            </a:r>
            <a:endParaRPr lang="en-US" sz="2400" dirty="0">
              <a:solidFill>
                <a:srgbClr val="FFFF00"/>
              </a:solidFill>
            </a:endParaRPr>
          </a:p>
          <a:p>
            <a:r>
              <a:rPr lang="en-US" sz="2400" dirty="0"/>
              <a:t>PHP </a:t>
            </a:r>
            <a:r>
              <a:rPr lang="en-US" sz="2400" dirty="0" err="1"/>
              <a:t>fopen</a:t>
            </a:r>
            <a:r>
              <a:rPr lang="en-US" sz="2400" dirty="0"/>
              <a:t>() function is used to open file or URL and returns resource. The </a:t>
            </a:r>
            <a:r>
              <a:rPr lang="en-US" sz="2400" dirty="0" err="1"/>
              <a:t>fopen</a:t>
            </a:r>
            <a:r>
              <a:rPr lang="en-US" sz="2400" dirty="0"/>
              <a:t>() function accepts two arguments: $filename and $mode. The $filename represents the file to be </a:t>
            </a:r>
            <a:r>
              <a:rPr lang="en-US" sz="2400" dirty="0" err="1"/>
              <a:t>opended</a:t>
            </a:r>
            <a:r>
              <a:rPr lang="en-US" sz="2400" dirty="0"/>
              <a:t> and $mode represents the file mode for example read-only, read-write, write-only etc.</a:t>
            </a:r>
          </a:p>
          <a:p>
            <a:r>
              <a:rPr lang="en-US" sz="2400" b="1" dirty="0" smtClean="0">
                <a:solidFill>
                  <a:srgbClr val="FFFF00"/>
                </a:solidFill>
              </a:rPr>
              <a:t>Syntax:</a:t>
            </a:r>
            <a:endParaRPr lang="en-US" sz="2400" dirty="0">
              <a:solidFill>
                <a:srgbClr val="FFFF00"/>
              </a:solidFill>
            </a:endParaRPr>
          </a:p>
          <a:p>
            <a:r>
              <a:rPr lang="en-US" sz="2400" dirty="0"/>
              <a:t>resource </a:t>
            </a:r>
            <a:r>
              <a:rPr lang="en-US" sz="2400" dirty="0" err="1"/>
              <a:t>fopen</a:t>
            </a:r>
            <a:r>
              <a:rPr lang="en-US" sz="2400" dirty="0"/>
              <a:t> ( string $filename , string $mode [, </a:t>
            </a:r>
            <a:r>
              <a:rPr lang="en-US" sz="2400" dirty="0" err="1"/>
              <a:t>bool</a:t>
            </a:r>
            <a:r>
              <a:rPr lang="en-US" sz="2400" dirty="0"/>
              <a:t> $</a:t>
            </a:r>
            <a:r>
              <a:rPr lang="en-US" sz="2400" dirty="0" err="1"/>
              <a:t>use_include_path</a:t>
            </a:r>
            <a:r>
              <a:rPr lang="en-US" sz="2400" dirty="0"/>
              <a:t> = false [, resource $context ]] )  </a:t>
            </a:r>
          </a:p>
        </p:txBody>
      </p:sp>
    </p:spTree>
    <p:extLst>
      <p:ext uri="{BB962C8B-B14F-4D97-AF65-F5344CB8AC3E}">
        <p14:creationId xmlns:p14="http://schemas.microsoft.com/office/powerpoint/2010/main" val="32546262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830997"/>
          </a:xfrm>
          <a:prstGeom prst="rect">
            <a:avLst/>
          </a:prstGeom>
        </p:spPr>
        <p:txBody>
          <a:bodyPr wrap="square">
            <a:spAutoFit/>
          </a:bodyPr>
          <a:lstStyle/>
          <a:p>
            <a:r>
              <a:rPr lang="en-US" sz="2400" dirty="0">
                <a:solidFill>
                  <a:srgbClr val="FFFF00"/>
                </a:solidFill>
              </a:rPr>
              <a:t>PHP Open File </a:t>
            </a:r>
            <a:r>
              <a:rPr lang="en-US" sz="2400" dirty="0" smtClean="0">
                <a:solidFill>
                  <a:srgbClr val="FFFF00"/>
                </a:solidFill>
              </a:rPr>
              <a:t>Mode:</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4098154453"/>
              </p:ext>
            </p:extLst>
          </p:nvPr>
        </p:nvGraphicFramePr>
        <p:xfrm>
          <a:off x="179512" y="764704"/>
          <a:ext cx="8712968" cy="5880227"/>
        </p:xfrm>
        <a:graphic>
          <a:graphicData uri="http://schemas.openxmlformats.org/drawingml/2006/table">
            <a:tbl>
              <a:tblPr firstRow="1" firstCol="1" bandRow="1">
                <a:tableStyleId>{5C22544A-7EE6-4342-B048-85BDC9FD1C3A}</a:tableStyleId>
              </a:tblPr>
              <a:tblGrid>
                <a:gridCol w="648072"/>
                <a:gridCol w="8064896"/>
              </a:tblGrid>
              <a:tr h="161400">
                <a:tc>
                  <a:txBody>
                    <a:bodyPr/>
                    <a:lstStyle/>
                    <a:p>
                      <a:pPr marL="0" marR="0" algn="ctr">
                        <a:lnSpc>
                          <a:spcPct val="107000"/>
                        </a:lnSpc>
                        <a:spcBef>
                          <a:spcPts val="0"/>
                        </a:spcBef>
                        <a:spcAft>
                          <a:spcPts val="0"/>
                        </a:spcAft>
                      </a:pPr>
                      <a:r>
                        <a:rPr lang="en-US" sz="1500" b="1" dirty="0">
                          <a:effectLst/>
                        </a:rPr>
                        <a:t>Mode</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0982" marR="60982" marT="60982" marB="60982"/>
                </a:tc>
                <a:tc>
                  <a:txBody>
                    <a:bodyPr/>
                    <a:lstStyle/>
                    <a:p>
                      <a:pPr marL="0" marR="0" algn="ctr">
                        <a:lnSpc>
                          <a:spcPct val="107000"/>
                        </a:lnSpc>
                        <a:spcBef>
                          <a:spcPts val="0"/>
                        </a:spcBef>
                        <a:spcAft>
                          <a:spcPts val="0"/>
                        </a:spcAft>
                      </a:pPr>
                      <a:r>
                        <a:rPr lang="en-US" sz="1500" b="1" dirty="0">
                          <a:effectLst/>
                        </a:rPr>
                        <a:t>Description</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0982" marR="60982" marT="60982" marB="60982"/>
                </a:tc>
              </a:tr>
              <a:tr h="376990">
                <a:tc>
                  <a:txBody>
                    <a:bodyPr/>
                    <a:lstStyle/>
                    <a:p>
                      <a:pPr marL="0" marR="0" algn="ctr">
                        <a:lnSpc>
                          <a:spcPct val="107000"/>
                        </a:lnSpc>
                        <a:spcBef>
                          <a:spcPts val="0"/>
                        </a:spcBef>
                        <a:spcAft>
                          <a:spcPts val="0"/>
                        </a:spcAft>
                      </a:pPr>
                      <a:r>
                        <a:rPr lang="en-US" sz="1500" b="1" dirty="0">
                          <a:effectLst/>
                        </a:rPr>
                        <a:t>r</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a:effectLst/>
                        </a:rPr>
                        <a:t>Opens file in read-only mode. It places the file pointer at the beginning of the file.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r h="376990">
                <a:tc>
                  <a:txBody>
                    <a:bodyPr/>
                    <a:lstStyle/>
                    <a:p>
                      <a:pPr marL="0" marR="0" algn="ctr">
                        <a:lnSpc>
                          <a:spcPct val="107000"/>
                        </a:lnSpc>
                        <a:spcBef>
                          <a:spcPts val="0"/>
                        </a:spcBef>
                        <a:spcAft>
                          <a:spcPts val="0"/>
                        </a:spcAft>
                      </a:pPr>
                      <a:r>
                        <a:rPr lang="en-US" sz="1500" b="1" dirty="0">
                          <a:effectLst/>
                        </a:rPr>
                        <a:t>r+</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dirty="0">
                          <a:effectLst/>
                        </a:rPr>
                        <a:t>Opens file in read-write mode. It places the file pointer at the beginning of the file.</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r h="648333">
                <a:tc>
                  <a:txBody>
                    <a:bodyPr/>
                    <a:lstStyle/>
                    <a:p>
                      <a:pPr marL="0" marR="0" algn="ctr">
                        <a:lnSpc>
                          <a:spcPct val="107000"/>
                        </a:lnSpc>
                        <a:spcBef>
                          <a:spcPts val="0"/>
                        </a:spcBef>
                        <a:spcAft>
                          <a:spcPts val="0"/>
                        </a:spcAft>
                      </a:pPr>
                      <a:r>
                        <a:rPr lang="en-US" sz="1500" b="1" dirty="0">
                          <a:effectLst/>
                        </a:rPr>
                        <a:t>w</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dirty="0">
                          <a:effectLst/>
                        </a:rPr>
                        <a:t>Opens file in write-only mode. It places the file pointer to the beginning of the file and truncates the file to zero length. If file is not found, it creates a new file.</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r h="648333">
                <a:tc>
                  <a:txBody>
                    <a:bodyPr/>
                    <a:lstStyle/>
                    <a:p>
                      <a:pPr marL="0" marR="0" algn="ctr">
                        <a:lnSpc>
                          <a:spcPct val="107000"/>
                        </a:lnSpc>
                        <a:spcBef>
                          <a:spcPts val="0"/>
                        </a:spcBef>
                        <a:spcAft>
                          <a:spcPts val="0"/>
                        </a:spcAft>
                      </a:pPr>
                      <a:r>
                        <a:rPr lang="en-US" sz="1500" b="1" dirty="0">
                          <a:effectLst/>
                        </a:rPr>
                        <a:t>w+</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dirty="0">
                          <a:effectLst/>
                        </a:rPr>
                        <a:t>Opens file in read-write mode. It places the file pointer to the beginning of the file and truncates the file to zero length. If file is not found, it creates a new file.</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r h="512661">
                <a:tc>
                  <a:txBody>
                    <a:bodyPr/>
                    <a:lstStyle/>
                    <a:p>
                      <a:pPr marL="0" marR="0" algn="ctr">
                        <a:lnSpc>
                          <a:spcPct val="107000"/>
                        </a:lnSpc>
                        <a:spcBef>
                          <a:spcPts val="0"/>
                        </a:spcBef>
                        <a:spcAft>
                          <a:spcPts val="0"/>
                        </a:spcAft>
                      </a:pPr>
                      <a:r>
                        <a:rPr lang="en-US" sz="1500" b="1" dirty="0">
                          <a:effectLst/>
                        </a:rPr>
                        <a:t>a</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a:effectLst/>
                        </a:rPr>
                        <a:t>Opens file in write-only mode. It places the file pointer to the end of the file. If file is not found, it creates a new file.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r h="512661">
                <a:tc>
                  <a:txBody>
                    <a:bodyPr/>
                    <a:lstStyle/>
                    <a:p>
                      <a:pPr marL="0" marR="0" algn="ctr">
                        <a:lnSpc>
                          <a:spcPct val="107000"/>
                        </a:lnSpc>
                        <a:spcBef>
                          <a:spcPts val="0"/>
                        </a:spcBef>
                        <a:spcAft>
                          <a:spcPts val="0"/>
                        </a:spcAft>
                      </a:pPr>
                      <a:r>
                        <a:rPr lang="en-US" sz="1500" b="1" dirty="0">
                          <a:effectLst/>
                        </a:rPr>
                        <a:t>a+</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a:effectLst/>
                        </a:rPr>
                        <a:t>Opens file in read-write mode. It places the file pointer to the end of the file. If file is not found, it creates a new file.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r h="648333">
                <a:tc>
                  <a:txBody>
                    <a:bodyPr/>
                    <a:lstStyle/>
                    <a:p>
                      <a:pPr marL="0" marR="0" algn="ctr">
                        <a:lnSpc>
                          <a:spcPct val="107000"/>
                        </a:lnSpc>
                        <a:spcBef>
                          <a:spcPts val="0"/>
                        </a:spcBef>
                        <a:spcAft>
                          <a:spcPts val="0"/>
                        </a:spcAft>
                      </a:pPr>
                      <a:r>
                        <a:rPr lang="en-US" sz="1500" b="1" dirty="0">
                          <a:effectLst/>
                        </a:rPr>
                        <a:t>x</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a:effectLst/>
                        </a:rPr>
                        <a:t>Creates and opens file in write-only mode. It places the file pointer at the beginning of the file. If file is found, fopen() function returns FALSE.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r h="376990">
                <a:tc>
                  <a:txBody>
                    <a:bodyPr/>
                    <a:lstStyle/>
                    <a:p>
                      <a:pPr marL="0" marR="0" algn="ctr">
                        <a:lnSpc>
                          <a:spcPct val="107000"/>
                        </a:lnSpc>
                        <a:spcBef>
                          <a:spcPts val="0"/>
                        </a:spcBef>
                        <a:spcAft>
                          <a:spcPts val="0"/>
                        </a:spcAft>
                      </a:pPr>
                      <a:r>
                        <a:rPr lang="en-US" sz="1500" b="1" dirty="0">
                          <a:effectLst/>
                        </a:rPr>
                        <a:t>x+</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a:effectLst/>
                        </a:rPr>
                        <a:t>It is same as x but it creates and opens file in read-write mode.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r h="919674">
                <a:tc>
                  <a:txBody>
                    <a:bodyPr/>
                    <a:lstStyle/>
                    <a:p>
                      <a:pPr marL="0" marR="0" algn="ctr">
                        <a:lnSpc>
                          <a:spcPct val="107000"/>
                        </a:lnSpc>
                        <a:spcBef>
                          <a:spcPts val="0"/>
                        </a:spcBef>
                        <a:spcAft>
                          <a:spcPts val="0"/>
                        </a:spcAft>
                      </a:pPr>
                      <a:r>
                        <a:rPr lang="en-US" sz="1500" b="1" dirty="0">
                          <a:effectLst/>
                        </a:rPr>
                        <a:t>c</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a:effectLst/>
                        </a:rPr>
                        <a:t>Opens file in write-only mode. If the file does not exist, it is created. If it exists, it is neither truncated (as opposed to 'w'), nor the call to this function fails (as is the case with 'x'). The file pointer is positioned on the beginning of the file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r h="376990">
                <a:tc>
                  <a:txBody>
                    <a:bodyPr/>
                    <a:lstStyle/>
                    <a:p>
                      <a:pPr marL="0" marR="0" algn="ctr">
                        <a:lnSpc>
                          <a:spcPct val="107000"/>
                        </a:lnSpc>
                        <a:spcBef>
                          <a:spcPts val="0"/>
                        </a:spcBef>
                        <a:spcAft>
                          <a:spcPts val="0"/>
                        </a:spcAft>
                      </a:pPr>
                      <a:r>
                        <a:rPr lang="en-US" sz="1500" b="1" dirty="0">
                          <a:effectLst/>
                        </a:rPr>
                        <a:t>c+</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c>
                  <a:txBody>
                    <a:bodyPr/>
                    <a:lstStyle/>
                    <a:p>
                      <a:pPr marL="0" marR="0" algn="l">
                        <a:lnSpc>
                          <a:spcPct val="107000"/>
                        </a:lnSpc>
                        <a:spcBef>
                          <a:spcPts val="0"/>
                        </a:spcBef>
                        <a:spcAft>
                          <a:spcPts val="0"/>
                        </a:spcAft>
                      </a:pPr>
                      <a:r>
                        <a:rPr lang="en-US" sz="1500" b="1" dirty="0">
                          <a:effectLst/>
                        </a:rPr>
                        <a:t>It is same as c but it opens file in read-write mode.</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55" marR="40655" marT="40655" marB="40655"/>
                </a:tc>
              </a:tr>
            </a:tbl>
          </a:graphicData>
        </a:graphic>
      </p:graphicFrame>
    </p:spTree>
    <p:extLst>
      <p:ext uri="{BB962C8B-B14F-4D97-AF65-F5344CB8AC3E}">
        <p14:creationId xmlns:p14="http://schemas.microsoft.com/office/powerpoint/2010/main" val="33557646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740307"/>
          </a:xfrm>
          <a:prstGeom prst="rect">
            <a:avLst/>
          </a:prstGeom>
        </p:spPr>
        <p:txBody>
          <a:bodyPr wrap="square">
            <a:spAutoFit/>
          </a:bodyPr>
          <a:lstStyle/>
          <a:p>
            <a:pPr fontAlgn="base"/>
            <a:r>
              <a:rPr lang="en-US" sz="2400" dirty="0" smtClean="0">
                <a:solidFill>
                  <a:srgbClr val="FFFF00"/>
                </a:solidFill>
              </a:rPr>
              <a:t>PHP</a:t>
            </a:r>
            <a:r>
              <a:rPr lang="en-US" sz="2400" dirty="0" smtClean="0"/>
              <a:t> </a:t>
            </a:r>
            <a:r>
              <a:rPr lang="en-US" sz="2400" dirty="0">
                <a:solidFill>
                  <a:srgbClr val="FFFF00"/>
                </a:solidFill>
              </a:rPr>
              <a:t> </a:t>
            </a:r>
            <a:r>
              <a:rPr lang="en-US" sz="2400" b="1" dirty="0" smtClean="0">
                <a:solidFill>
                  <a:srgbClr val="FFFF00"/>
                </a:solidFill>
              </a:rPr>
              <a:t>cookies:</a:t>
            </a:r>
            <a:endParaRPr lang="en-US" sz="2400" dirty="0" smtClean="0">
              <a:solidFill>
                <a:srgbClr val="FFFF00"/>
              </a:solidFill>
            </a:endParaRPr>
          </a:p>
          <a:p>
            <a:pPr fontAlgn="base"/>
            <a:r>
              <a:rPr lang="en-US" sz="2400" dirty="0" smtClean="0"/>
              <a:t>- A</a:t>
            </a:r>
            <a:r>
              <a:rPr lang="en-US" sz="2400" dirty="0"/>
              <a:t> </a:t>
            </a:r>
            <a:r>
              <a:rPr lang="en-US" sz="2400" b="1" dirty="0" smtClean="0"/>
              <a:t>cookies</a:t>
            </a:r>
            <a:r>
              <a:rPr lang="en-US" sz="2400" b="1" dirty="0"/>
              <a:t> </a:t>
            </a:r>
            <a:r>
              <a:rPr lang="en-US" sz="2400" dirty="0"/>
              <a:t>in PHP is a small file with a maximum size of 4KB that the web server stores on the client computer. </a:t>
            </a:r>
            <a:endParaRPr lang="en-US" sz="2400" dirty="0" smtClean="0"/>
          </a:p>
          <a:p>
            <a:pPr fontAlgn="base"/>
            <a:r>
              <a:rPr lang="en-US" sz="2400" dirty="0" smtClean="0"/>
              <a:t>- They </a:t>
            </a:r>
            <a:r>
              <a:rPr lang="en-US" sz="2400" dirty="0"/>
              <a:t>are typically used to keep track of information such as a username that the site can retrieve to personalize the page when the user visits the website next time. </a:t>
            </a:r>
            <a:endParaRPr lang="en-US" sz="2400" dirty="0" smtClean="0"/>
          </a:p>
          <a:p>
            <a:pPr fontAlgn="base"/>
            <a:r>
              <a:rPr lang="en-US" sz="2400" dirty="0" smtClean="0"/>
              <a:t>- A </a:t>
            </a:r>
            <a:r>
              <a:rPr lang="en-US" sz="2400" dirty="0"/>
              <a:t>cookie can only be read from the domain that it has been issued from. </a:t>
            </a:r>
            <a:endParaRPr lang="en-US" sz="2400" dirty="0" smtClean="0"/>
          </a:p>
          <a:p>
            <a:pPr fontAlgn="base"/>
            <a:r>
              <a:rPr lang="en-US" sz="2400" dirty="0" smtClean="0"/>
              <a:t>- Cookies </a:t>
            </a:r>
            <a:r>
              <a:rPr lang="en-US" sz="2400" dirty="0"/>
              <a:t>are usually set in an HTTP header but JavaScript can also set a cookie directly on a browser.</a:t>
            </a:r>
          </a:p>
          <a:p>
            <a:pPr fontAlgn="base"/>
            <a:r>
              <a:rPr lang="en-US" sz="2400" b="1" dirty="0">
                <a:solidFill>
                  <a:srgbClr val="FFFF00"/>
                </a:solidFill>
              </a:rPr>
              <a:t>Setting Cookie In PHP</a:t>
            </a:r>
            <a:r>
              <a:rPr lang="en-US" sz="2400" dirty="0">
                <a:solidFill>
                  <a:srgbClr val="FFFF00"/>
                </a:solidFill>
              </a:rPr>
              <a:t>: </a:t>
            </a:r>
            <a:endParaRPr lang="en-US" sz="2400" dirty="0" smtClean="0">
              <a:solidFill>
                <a:srgbClr val="FFFF00"/>
              </a:solidFill>
            </a:endParaRPr>
          </a:p>
          <a:p>
            <a:pPr fontAlgn="base"/>
            <a:r>
              <a:rPr lang="en-US" sz="2400" dirty="0" smtClean="0"/>
              <a:t>- To </a:t>
            </a:r>
            <a:r>
              <a:rPr lang="en-US" sz="2400" dirty="0"/>
              <a:t>set a cookie in PHP, the </a:t>
            </a:r>
            <a:r>
              <a:rPr lang="en-US" sz="2400" b="1" dirty="0" err="1"/>
              <a:t>setcookie</a:t>
            </a:r>
            <a:r>
              <a:rPr lang="en-US" sz="2400" b="1" dirty="0"/>
              <a:t>()</a:t>
            </a:r>
            <a:r>
              <a:rPr lang="en-US" sz="2400" dirty="0"/>
              <a:t> function is used. </a:t>
            </a:r>
            <a:endParaRPr lang="en-US" sz="2400" dirty="0" smtClean="0"/>
          </a:p>
          <a:p>
            <a:pPr marL="342900" indent="-342900" fontAlgn="base">
              <a:buFontTx/>
              <a:buChar char="-"/>
            </a:pPr>
            <a:r>
              <a:rPr lang="en-US" sz="2400" dirty="0" smtClean="0"/>
              <a:t>The </a:t>
            </a:r>
            <a:r>
              <a:rPr lang="en-US" sz="2400" dirty="0" err="1"/>
              <a:t>setcookie</a:t>
            </a:r>
            <a:r>
              <a:rPr lang="en-US" sz="2400" dirty="0"/>
              <a:t>() function needs to be called prior to any output generated by the script otherwise the cookie will not be </a:t>
            </a:r>
            <a:r>
              <a:rPr lang="en-US" sz="2400" dirty="0" smtClean="0"/>
              <a:t>set.</a:t>
            </a:r>
          </a:p>
          <a:p>
            <a:pPr fontAlgn="base"/>
            <a:r>
              <a:rPr lang="en-US" sz="2400" b="1" dirty="0">
                <a:solidFill>
                  <a:srgbClr val="FFFF00"/>
                </a:solidFill>
              </a:rPr>
              <a:t>Syntax</a:t>
            </a:r>
            <a:r>
              <a:rPr lang="en-US" sz="2400" b="1" dirty="0"/>
              <a:t>:</a:t>
            </a:r>
            <a:endParaRPr lang="en-US" sz="2400" dirty="0"/>
          </a:p>
          <a:p>
            <a:pPr fontAlgn="base"/>
            <a:r>
              <a:rPr lang="en-US" sz="2400" dirty="0" err="1"/>
              <a:t>setcookie</a:t>
            </a:r>
            <a:r>
              <a:rPr lang="en-US" sz="2400" dirty="0"/>
              <a:t>(name, value, expire, path, domain, security);</a:t>
            </a:r>
          </a:p>
          <a:p>
            <a:pPr fontAlgn="base"/>
            <a:r>
              <a:rPr lang="en-US" sz="2400" b="1" dirty="0">
                <a:solidFill>
                  <a:srgbClr val="FFFF00"/>
                </a:solidFill>
              </a:rPr>
              <a:t>Parameters</a:t>
            </a:r>
            <a:r>
              <a:rPr lang="en-US" sz="2400" b="1" dirty="0"/>
              <a:t>:</a:t>
            </a:r>
            <a:r>
              <a:rPr lang="en-US" sz="2400" dirty="0"/>
              <a:t> The </a:t>
            </a:r>
            <a:r>
              <a:rPr lang="en-US" sz="2400" dirty="0" err="1"/>
              <a:t>setcookie</a:t>
            </a:r>
            <a:r>
              <a:rPr lang="en-US" sz="2400" dirty="0"/>
              <a:t>() function requires six arguments in general which are: </a:t>
            </a:r>
          </a:p>
        </p:txBody>
      </p:sp>
    </p:spTree>
    <p:extLst>
      <p:ext uri="{BB962C8B-B14F-4D97-AF65-F5344CB8AC3E}">
        <p14:creationId xmlns:p14="http://schemas.microsoft.com/office/powerpoint/2010/main" val="3836794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370975"/>
          </a:xfrm>
          <a:prstGeom prst="rect">
            <a:avLst/>
          </a:prstGeom>
        </p:spPr>
        <p:txBody>
          <a:bodyPr wrap="square">
            <a:spAutoFit/>
          </a:bodyPr>
          <a:lstStyle/>
          <a:p>
            <a:pPr fontAlgn="base"/>
            <a:r>
              <a:rPr lang="en-US" sz="2400" b="1" dirty="0">
                <a:solidFill>
                  <a:srgbClr val="FFFF00"/>
                </a:solidFill>
              </a:rPr>
              <a:t>Name</a:t>
            </a:r>
            <a:r>
              <a:rPr lang="en-US" sz="2400" b="1" dirty="0"/>
              <a:t>: </a:t>
            </a:r>
            <a:r>
              <a:rPr lang="en-US" sz="2400" dirty="0"/>
              <a:t>It is used to set the name of the cookie.</a:t>
            </a:r>
          </a:p>
          <a:p>
            <a:pPr fontAlgn="base"/>
            <a:r>
              <a:rPr lang="en-US" sz="2400" b="1" dirty="0">
                <a:solidFill>
                  <a:srgbClr val="FFFF00"/>
                </a:solidFill>
              </a:rPr>
              <a:t>Value</a:t>
            </a:r>
            <a:r>
              <a:rPr lang="en-US" sz="2400" b="1" dirty="0"/>
              <a:t>: </a:t>
            </a:r>
            <a:r>
              <a:rPr lang="en-US" sz="2400" dirty="0"/>
              <a:t>It is used to set the value of the cookie.</a:t>
            </a:r>
          </a:p>
          <a:p>
            <a:pPr fontAlgn="base"/>
            <a:r>
              <a:rPr lang="en-US" sz="2400" b="1" dirty="0">
                <a:solidFill>
                  <a:srgbClr val="FFFF00"/>
                </a:solidFill>
              </a:rPr>
              <a:t>Expire</a:t>
            </a:r>
            <a:r>
              <a:rPr lang="en-US" sz="2400" b="1" dirty="0"/>
              <a:t>: </a:t>
            </a:r>
            <a:r>
              <a:rPr lang="en-US" sz="2400" dirty="0"/>
              <a:t>It is used to set the expiry timestamp of the cookie after which the cookie can’t be accessed.</a:t>
            </a:r>
          </a:p>
          <a:p>
            <a:pPr fontAlgn="base"/>
            <a:r>
              <a:rPr lang="en-US" sz="2400" b="1" dirty="0">
                <a:solidFill>
                  <a:srgbClr val="FFFF00"/>
                </a:solidFill>
              </a:rPr>
              <a:t>Path</a:t>
            </a:r>
            <a:r>
              <a:rPr lang="en-US" sz="2400" b="1" dirty="0"/>
              <a:t>: </a:t>
            </a:r>
            <a:r>
              <a:rPr lang="en-US" sz="2400" dirty="0"/>
              <a:t>It is used to specify the path on the server for which the cookie will be available.</a:t>
            </a:r>
          </a:p>
          <a:p>
            <a:pPr fontAlgn="base"/>
            <a:r>
              <a:rPr lang="en-US" sz="2400" b="1" dirty="0">
                <a:solidFill>
                  <a:srgbClr val="FFFF00"/>
                </a:solidFill>
              </a:rPr>
              <a:t>Domain</a:t>
            </a:r>
            <a:r>
              <a:rPr lang="en-US" sz="2400" b="1" dirty="0"/>
              <a:t>: </a:t>
            </a:r>
            <a:r>
              <a:rPr lang="en-US" sz="2400" dirty="0"/>
              <a:t>It is used to specify the domain for which the cookie is available.</a:t>
            </a:r>
          </a:p>
          <a:p>
            <a:pPr fontAlgn="base"/>
            <a:r>
              <a:rPr lang="en-US" sz="2400" b="1" dirty="0">
                <a:solidFill>
                  <a:srgbClr val="FFFF00"/>
                </a:solidFill>
              </a:rPr>
              <a:t>Security</a:t>
            </a:r>
            <a:r>
              <a:rPr lang="en-US" sz="2400" b="1" dirty="0"/>
              <a:t>: </a:t>
            </a:r>
            <a:r>
              <a:rPr lang="en-US" sz="2400" dirty="0"/>
              <a:t>It is used to indicate that the cookie should be sent only if a secure HTTPS connection exists.</a:t>
            </a:r>
          </a:p>
          <a:p>
            <a:pPr fontAlgn="base"/>
            <a:r>
              <a:rPr lang="en-US" sz="2400" dirty="0"/>
              <a:t>Below are some operations that can be performed on Cookies in PHP:</a:t>
            </a:r>
          </a:p>
          <a:p>
            <a:pPr fontAlgn="base"/>
            <a:r>
              <a:rPr lang="en-US" sz="2400" b="1" dirty="0">
                <a:solidFill>
                  <a:srgbClr val="FFFF00"/>
                </a:solidFill>
              </a:rPr>
              <a:t>Creating</a:t>
            </a:r>
            <a:r>
              <a:rPr lang="en-US" sz="2400" b="1" dirty="0"/>
              <a:t> </a:t>
            </a:r>
            <a:r>
              <a:rPr lang="en-US" sz="2400" b="1" dirty="0">
                <a:solidFill>
                  <a:srgbClr val="FFFF00"/>
                </a:solidFill>
              </a:rPr>
              <a:t>Cookies</a:t>
            </a:r>
            <a:r>
              <a:rPr lang="en-US" sz="2400" dirty="0"/>
              <a:t>: Creating a cookie named </a:t>
            </a:r>
            <a:r>
              <a:rPr lang="en-US" sz="2400" dirty="0" err="1"/>
              <a:t>Auction_Item</a:t>
            </a:r>
            <a:r>
              <a:rPr lang="en-US" sz="2400" dirty="0"/>
              <a:t> and assigning the value Luxury Car to it. The cookie will expire after 2 days(2 days * 24 hours * 60 </a:t>
            </a:r>
            <a:r>
              <a:rPr lang="en-US" sz="2400" dirty="0" err="1"/>
              <a:t>mins</a:t>
            </a:r>
            <a:r>
              <a:rPr lang="en-US" sz="2400" dirty="0"/>
              <a:t> * 60 seconds).</a:t>
            </a:r>
          </a:p>
          <a:p>
            <a:pPr fontAlgn="base"/>
            <a:r>
              <a:rPr lang="en-US" sz="2400" b="1" dirty="0">
                <a:solidFill>
                  <a:srgbClr val="FFFF00"/>
                </a:solidFill>
              </a:rPr>
              <a:t>Example</a:t>
            </a:r>
            <a:r>
              <a:rPr lang="en-US" sz="2400" b="1" dirty="0"/>
              <a:t>: </a:t>
            </a:r>
            <a:r>
              <a:rPr lang="en-US" sz="2400" dirty="0"/>
              <a:t>This example describes the creation of the cookie in PHP.</a:t>
            </a:r>
          </a:p>
        </p:txBody>
      </p:sp>
    </p:spTree>
    <p:extLst>
      <p:ext uri="{BB962C8B-B14F-4D97-AF65-F5344CB8AC3E}">
        <p14:creationId xmlns:p14="http://schemas.microsoft.com/office/powerpoint/2010/main" val="334107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001643"/>
          </a:xfrm>
          <a:prstGeom prst="rect">
            <a:avLst/>
          </a:prstGeom>
        </p:spPr>
        <p:txBody>
          <a:bodyPr wrap="square">
            <a:spAutoFit/>
          </a:bodyPr>
          <a:lstStyle/>
          <a:p>
            <a:r>
              <a:rPr lang="en-US" sz="2400" dirty="0"/>
              <a:t>&lt;!DOCTYPE html&gt;</a:t>
            </a:r>
          </a:p>
          <a:p>
            <a:r>
              <a:rPr lang="en-US" sz="2400" dirty="0"/>
              <a:t>&lt;?</a:t>
            </a:r>
            <a:r>
              <a:rPr lang="en-US" sz="2400" dirty="0" err="1"/>
              <a:t>php</a:t>
            </a:r>
            <a:endParaRPr lang="en-US" sz="2400" dirty="0"/>
          </a:p>
          <a:p>
            <a:r>
              <a:rPr lang="en-US" sz="2400" dirty="0"/>
              <a:t>    </a:t>
            </a:r>
            <a:r>
              <a:rPr lang="en-US" sz="2400" dirty="0" err="1"/>
              <a:t>setcookie</a:t>
            </a:r>
            <a:r>
              <a:rPr lang="en-US" sz="1900" dirty="0"/>
              <a:t>("</a:t>
            </a:r>
            <a:r>
              <a:rPr lang="en-US" sz="1900" dirty="0" err="1"/>
              <a:t>Auction_Item</a:t>
            </a:r>
            <a:r>
              <a:rPr lang="en-US" sz="1900" dirty="0"/>
              <a:t>", "Luxury Car", time() + 2 * 24 * 60 * 60);</a:t>
            </a:r>
          </a:p>
          <a:p>
            <a:r>
              <a:rPr lang="en-US" sz="2400" dirty="0"/>
              <a:t>?&gt;</a:t>
            </a:r>
          </a:p>
          <a:p>
            <a:r>
              <a:rPr lang="en-US" sz="2400" dirty="0"/>
              <a:t>&lt;html&gt;</a:t>
            </a:r>
          </a:p>
          <a:p>
            <a:r>
              <a:rPr lang="en-US" sz="2400" dirty="0"/>
              <a:t>&lt;body&gt;</a:t>
            </a:r>
          </a:p>
          <a:p>
            <a:r>
              <a:rPr lang="en-US" sz="2400" dirty="0"/>
              <a:t>    &lt;?</a:t>
            </a:r>
            <a:r>
              <a:rPr lang="en-US" sz="2400" dirty="0" err="1"/>
              <a:t>php</a:t>
            </a:r>
            <a:endParaRPr lang="en-US" sz="2400" dirty="0"/>
          </a:p>
          <a:p>
            <a:r>
              <a:rPr lang="en-US" sz="2400" dirty="0"/>
              <a:t>        echo "cookie is created."</a:t>
            </a:r>
          </a:p>
          <a:p>
            <a:r>
              <a:rPr lang="en-US" sz="2400" dirty="0"/>
              <a:t>    ?&gt;</a:t>
            </a:r>
          </a:p>
          <a:p>
            <a:r>
              <a:rPr lang="en-US" sz="2400" dirty="0"/>
              <a:t>    &lt;p&gt;</a:t>
            </a:r>
          </a:p>
          <a:p>
            <a:r>
              <a:rPr lang="en-US" sz="2400" dirty="0"/>
              <a:t>        &lt;strong&gt;Note:&lt;/strong&gt; </a:t>
            </a:r>
          </a:p>
          <a:p>
            <a:r>
              <a:rPr lang="en-US" sz="2400" dirty="0"/>
              <a:t>        You might have to reload the </a:t>
            </a:r>
          </a:p>
          <a:p>
            <a:r>
              <a:rPr lang="en-US" sz="2400" dirty="0"/>
              <a:t>        page to see the value of the cookie.</a:t>
            </a:r>
          </a:p>
          <a:p>
            <a:r>
              <a:rPr lang="en-US" sz="2400" dirty="0"/>
              <a:t>    &lt;/p&gt;</a:t>
            </a:r>
          </a:p>
          <a:p>
            <a:r>
              <a:rPr lang="en-US" sz="2400" dirty="0"/>
              <a:t>  </a:t>
            </a:r>
            <a:r>
              <a:rPr lang="en-US" sz="2400" dirty="0" smtClean="0"/>
              <a:t>&lt;/</a:t>
            </a:r>
            <a:r>
              <a:rPr lang="en-US" sz="2400" dirty="0"/>
              <a:t>body&gt;</a:t>
            </a:r>
          </a:p>
          <a:p>
            <a:r>
              <a:rPr lang="en-US" sz="2400" dirty="0"/>
              <a:t>&lt;/html&gt;</a:t>
            </a:r>
          </a:p>
        </p:txBody>
      </p:sp>
    </p:spTree>
    <p:extLst>
      <p:ext uri="{BB962C8B-B14F-4D97-AF65-F5344CB8AC3E}">
        <p14:creationId xmlns:p14="http://schemas.microsoft.com/office/powerpoint/2010/main" val="36690754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370975"/>
          </a:xfrm>
          <a:prstGeom prst="rect">
            <a:avLst/>
          </a:prstGeom>
        </p:spPr>
        <p:txBody>
          <a:bodyPr wrap="square">
            <a:spAutoFit/>
          </a:bodyPr>
          <a:lstStyle/>
          <a:p>
            <a:r>
              <a:rPr lang="en-US" sz="2400" b="1" dirty="0" smtClean="0"/>
              <a:t>Output</a:t>
            </a:r>
            <a:r>
              <a:rPr lang="en-US" sz="2400" b="1" dirty="0" smtClean="0">
                <a:solidFill>
                  <a:srgbClr val="FFFF00"/>
                </a:solidFill>
              </a:rPr>
              <a:t>:</a:t>
            </a:r>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r>
              <a:rPr lang="en-US" sz="2400" dirty="0">
                <a:solidFill>
                  <a:srgbClr val="FFFF00"/>
                </a:solidFill>
              </a:rPr>
              <a:t>PHP Delete </a:t>
            </a:r>
            <a:r>
              <a:rPr lang="en-US" sz="2400" dirty="0" smtClean="0">
                <a:solidFill>
                  <a:srgbClr val="FFFF00"/>
                </a:solidFill>
              </a:rPr>
              <a:t>Cookie:</a:t>
            </a:r>
            <a:endParaRPr lang="en-US" sz="2400" dirty="0">
              <a:solidFill>
                <a:srgbClr val="FFFF00"/>
              </a:solidFill>
            </a:endParaRPr>
          </a:p>
          <a:p>
            <a:r>
              <a:rPr lang="en-US" sz="2400" dirty="0"/>
              <a:t>If you set the expiration date in past, cookie will be deleted</a:t>
            </a:r>
            <a:r>
              <a:rPr lang="en-US" sz="2400" dirty="0" smtClean="0"/>
              <a:t>.</a:t>
            </a:r>
          </a:p>
          <a:p>
            <a:r>
              <a:rPr lang="en-US" sz="2400" dirty="0" smtClean="0">
                <a:solidFill>
                  <a:srgbClr val="FFFF00"/>
                </a:solidFill>
              </a:rPr>
              <a:t>Ex</a:t>
            </a:r>
            <a:r>
              <a:rPr lang="en-US" sz="2400" dirty="0" smtClean="0"/>
              <a:t>:</a:t>
            </a:r>
            <a:endParaRPr lang="en-US" sz="2400" dirty="0"/>
          </a:p>
          <a:p>
            <a:r>
              <a:rPr lang="en-US" sz="2400" dirty="0" smtClean="0"/>
              <a:t>&lt;?</a:t>
            </a:r>
            <a:r>
              <a:rPr lang="en-US" sz="2400" dirty="0" err="1"/>
              <a:t>php</a:t>
            </a:r>
            <a:r>
              <a:rPr lang="en-US" sz="2400" dirty="0"/>
              <a:t>  </a:t>
            </a:r>
          </a:p>
          <a:p>
            <a:r>
              <a:rPr lang="en-US" sz="2400" dirty="0" err="1"/>
              <a:t>setcookie</a:t>
            </a:r>
            <a:r>
              <a:rPr lang="en-US" sz="2400" dirty="0"/>
              <a:t> ("</a:t>
            </a:r>
            <a:r>
              <a:rPr lang="en-US" sz="2400" dirty="0" err="1"/>
              <a:t>CookieName</a:t>
            </a:r>
            <a:r>
              <a:rPr lang="en-US" sz="2400" dirty="0"/>
              <a:t>", "", time() - 3600);// set the expiration date to one hour ago  </a:t>
            </a:r>
          </a:p>
          <a:p>
            <a:r>
              <a:rPr lang="en-US" sz="2400" dirty="0"/>
              <a:t>?&gt;  </a:t>
            </a:r>
          </a:p>
          <a:p>
            <a:endParaRPr lang="en-US" sz="2400" b="1" dirty="0" smtClean="0"/>
          </a:p>
          <a:p>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7" y="947629"/>
            <a:ext cx="8479217" cy="1689283"/>
          </a:xfrm>
          <a:prstGeom prst="rect">
            <a:avLst/>
          </a:prstGeom>
        </p:spPr>
      </p:pic>
    </p:spTree>
    <p:extLst>
      <p:ext uri="{BB962C8B-B14F-4D97-AF65-F5344CB8AC3E}">
        <p14:creationId xmlns:p14="http://schemas.microsoft.com/office/powerpoint/2010/main" val="42895309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370975"/>
          </a:xfrm>
          <a:prstGeom prst="rect">
            <a:avLst/>
          </a:prstGeom>
        </p:spPr>
        <p:txBody>
          <a:bodyPr wrap="square">
            <a:spAutoFit/>
          </a:bodyPr>
          <a:lstStyle/>
          <a:p>
            <a:r>
              <a:rPr lang="en-US" sz="2400" dirty="0" smtClean="0">
                <a:solidFill>
                  <a:srgbClr val="FFFF00"/>
                </a:solidFill>
              </a:rPr>
              <a:t>PHP session tracking</a:t>
            </a:r>
            <a:r>
              <a:rPr lang="en-US" sz="2400" dirty="0" smtClean="0"/>
              <a:t>:</a:t>
            </a:r>
          </a:p>
          <a:p>
            <a:r>
              <a:rPr lang="en-US" sz="2400" dirty="0"/>
              <a:t>A session is a way to store information (in variables) to be used across multiple pages.</a:t>
            </a:r>
          </a:p>
          <a:p>
            <a:r>
              <a:rPr lang="en-US" sz="2400" dirty="0"/>
              <a:t>Unlike a cookie, the information is not stored on the users computer.</a:t>
            </a:r>
          </a:p>
          <a:p>
            <a:r>
              <a:rPr lang="en-US" sz="2400" dirty="0" smtClean="0">
                <a:solidFill>
                  <a:srgbClr val="FFFF00"/>
                </a:solidFill>
              </a:rPr>
              <a:t>PHP Session:</a:t>
            </a:r>
            <a:endParaRPr lang="en-US" sz="2400" dirty="0">
              <a:solidFill>
                <a:srgbClr val="FFFF00"/>
              </a:solidFill>
            </a:endParaRPr>
          </a:p>
          <a:p>
            <a:r>
              <a:rPr lang="en-US" sz="2400" dirty="0" smtClean="0"/>
              <a:t>-When </a:t>
            </a:r>
            <a:r>
              <a:rPr lang="en-US" sz="2400" dirty="0"/>
              <a:t>you work with an application, you open it, do some changes, and then you close it. </a:t>
            </a:r>
            <a:endParaRPr lang="en-US" sz="2400" dirty="0" smtClean="0"/>
          </a:p>
          <a:p>
            <a:r>
              <a:rPr lang="en-US" sz="2400" dirty="0"/>
              <a:t>-</a:t>
            </a:r>
            <a:r>
              <a:rPr lang="en-US" sz="2400" dirty="0" smtClean="0"/>
              <a:t>This </a:t>
            </a:r>
            <a:r>
              <a:rPr lang="en-US" sz="2400" dirty="0"/>
              <a:t>is much like a Session. The computer knows who you are. It knows when you start the application and when you end. </a:t>
            </a:r>
            <a:endParaRPr lang="en-US" sz="2400" dirty="0" smtClean="0"/>
          </a:p>
          <a:p>
            <a:r>
              <a:rPr lang="en-US" sz="2400" dirty="0">
                <a:solidFill>
                  <a:srgbClr val="FFFF00"/>
                </a:solidFill>
              </a:rPr>
              <a:t>Start a PHP </a:t>
            </a:r>
            <a:r>
              <a:rPr lang="en-US" sz="2400" dirty="0" smtClean="0">
                <a:solidFill>
                  <a:srgbClr val="FFFF00"/>
                </a:solidFill>
              </a:rPr>
              <a:t>Session:</a:t>
            </a:r>
            <a:endParaRPr lang="en-US" sz="2400" dirty="0">
              <a:solidFill>
                <a:srgbClr val="FFFF00"/>
              </a:solidFill>
            </a:endParaRPr>
          </a:p>
          <a:p>
            <a:r>
              <a:rPr lang="en-US" sz="2400" dirty="0"/>
              <a:t>A session is started with the </a:t>
            </a:r>
            <a:r>
              <a:rPr lang="en-US" sz="2400" dirty="0" err="1"/>
              <a:t>session_start</a:t>
            </a:r>
            <a:r>
              <a:rPr lang="en-US" sz="2400" dirty="0"/>
              <a:t>() function.</a:t>
            </a:r>
          </a:p>
          <a:p>
            <a:r>
              <a:rPr lang="en-US" sz="2400" dirty="0"/>
              <a:t>Session variables are set with the PHP global variable: </a:t>
            </a:r>
            <a:r>
              <a:rPr lang="en-US" sz="2400" dirty="0">
                <a:solidFill>
                  <a:srgbClr val="FFFF00"/>
                </a:solidFill>
              </a:rPr>
              <a:t>$_SESSION.</a:t>
            </a:r>
          </a:p>
          <a:p>
            <a:r>
              <a:rPr lang="en-US" sz="2400" dirty="0"/>
              <a:t>Now, let's create a new page called "demo_session1.php". In this page, we start a new PHP session and set some session variables:</a:t>
            </a:r>
          </a:p>
          <a:p>
            <a:endParaRPr lang="en-US" sz="2400" dirty="0"/>
          </a:p>
        </p:txBody>
      </p:sp>
    </p:spTree>
    <p:extLst>
      <p:ext uri="{BB962C8B-B14F-4D97-AF65-F5344CB8AC3E}">
        <p14:creationId xmlns:p14="http://schemas.microsoft.com/office/powerpoint/2010/main" val="1871038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001643"/>
          </a:xfrm>
          <a:prstGeom prst="rect">
            <a:avLst/>
          </a:prstGeom>
        </p:spPr>
        <p:txBody>
          <a:bodyPr wrap="square">
            <a:spAutoFit/>
          </a:bodyPr>
          <a:lstStyle/>
          <a:p>
            <a:r>
              <a:rPr lang="en-US" sz="2400" dirty="0" smtClean="0">
                <a:solidFill>
                  <a:srgbClr val="FFFF00"/>
                </a:solidFill>
              </a:rPr>
              <a:t>Ex</a:t>
            </a:r>
            <a:r>
              <a:rPr lang="en-US" sz="2400" dirty="0" smtClean="0"/>
              <a:t>:</a:t>
            </a:r>
          </a:p>
          <a:p>
            <a:r>
              <a:rPr lang="en-US" sz="2400" dirty="0"/>
              <a:t>&lt;?</a:t>
            </a:r>
            <a:r>
              <a:rPr lang="en-US" sz="2400" dirty="0" err="1"/>
              <a:t>php</a:t>
            </a:r>
            <a:r>
              <a:rPr lang="en-US" sz="2400" dirty="0"/>
              <a:t/>
            </a:r>
            <a:br>
              <a:rPr lang="en-US" sz="2400" dirty="0"/>
            </a:br>
            <a:r>
              <a:rPr lang="en-US" sz="2400" dirty="0"/>
              <a:t>// Start the session</a:t>
            </a:r>
            <a:br>
              <a:rPr lang="en-US" sz="2400" dirty="0"/>
            </a:br>
            <a:r>
              <a:rPr lang="en-US" sz="2400" dirty="0" err="1"/>
              <a:t>session_start</a:t>
            </a:r>
            <a:r>
              <a:rPr lang="en-US" sz="2400" dirty="0"/>
              <a:t>();</a:t>
            </a:r>
            <a:br>
              <a:rPr lang="en-US" sz="2400" dirty="0"/>
            </a:br>
            <a:r>
              <a:rPr lang="en-US" sz="2400" dirty="0"/>
              <a:t>?&gt;</a:t>
            </a:r>
            <a:br>
              <a:rPr lang="en-US" sz="2400" dirty="0"/>
            </a:br>
            <a:r>
              <a:rPr lang="en-US" sz="2400" dirty="0"/>
              <a:t>&lt;!DOCTYPE html&gt;</a:t>
            </a:r>
            <a:br>
              <a:rPr lang="en-US" sz="2400" dirty="0"/>
            </a:br>
            <a:r>
              <a:rPr lang="en-US" sz="2400" dirty="0"/>
              <a:t>&lt;html&gt;</a:t>
            </a:r>
            <a:br>
              <a:rPr lang="en-US" sz="2400" dirty="0"/>
            </a:br>
            <a:r>
              <a:rPr lang="en-US" sz="2400" dirty="0"/>
              <a:t>&lt;body&gt;</a:t>
            </a:r>
            <a:br>
              <a:rPr lang="en-US" sz="2400" dirty="0"/>
            </a:br>
            <a:r>
              <a:rPr lang="en-US" sz="2400" dirty="0" smtClean="0"/>
              <a:t>&lt;?</a:t>
            </a:r>
            <a:r>
              <a:rPr lang="en-US" sz="2400" dirty="0" err="1"/>
              <a:t>php</a:t>
            </a:r>
            <a:r>
              <a:rPr lang="en-US" sz="2400" dirty="0"/>
              <a:t/>
            </a:r>
            <a:br>
              <a:rPr lang="en-US" sz="2400" dirty="0"/>
            </a:br>
            <a:r>
              <a:rPr lang="en-US" sz="2400" dirty="0"/>
              <a:t>// Set session variables</a:t>
            </a:r>
            <a:br>
              <a:rPr lang="en-US" sz="2400" dirty="0"/>
            </a:br>
            <a:r>
              <a:rPr lang="en-US" sz="2400" dirty="0"/>
              <a:t>$_SESSION["</a:t>
            </a:r>
            <a:r>
              <a:rPr lang="en-US" sz="2400" dirty="0" err="1"/>
              <a:t>favcolor</a:t>
            </a:r>
            <a:r>
              <a:rPr lang="en-US" sz="2400" dirty="0"/>
              <a:t>"] = "green";</a:t>
            </a:r>
            <a:br>
              <a:rPr lang="en-US" sz="2400" dirty="0"/>
            </a:br>
            <a:r>
              <a:rPr lang="en-US" sz="2400" dirty="0"/>
              <a:t>$_SESSION["</a:t>
            </a:r>
            <a:r>
              <a:rPr lang="en-US" sz="2400" dirty="0" err="1"/>
              <a:t>favanimal</a:t>
            </a:r>
            <a:r>
              <a:rPr lang="en-US" sz="2400" dirty="0"/>
              <a:t>"] = "cat";</a:t>
            </a:r>
            <a:br>
              <a:rPr lang="en-US" sz="2400" dirty="0"/>
            </a:br>
            <a:r>
              <a:rPr lang="en-US" sz="2400" dirty="0"/>
              <a:t>echo "Session variables are set.";</a:t>
            </a:r>
            <a:br>
              <a:rPr lang="en-US" sz="2400" dirty="0"/>
            </a:br>
            <a:r>
              <a:rPr lang="en-US" sz="2400" dirty="0"/>
              <a:t>?&gt;</a:t>
            </a:r>
            <a:br>
              <a:rPr lang="en-US" sz="2400" dirty="0"/>
            </a:br>
            <a:r>
              <a:rPr lang="en-US" sz="2400" dirty="0" smtClean="0"/>
              <a:t>&lt;/</a:t>
            </a:r>
            <a:r>
              <a:rPr lang="en-US" sz="2400" dirty="0"/>
              <a:t>body&gt;</a:t>
            </a:r>
            <a:br>
              <a:rPr lang="en-US" sz="2400" dirty="0"/>
            </a:br>
            <a:r>
              <a:rPr lang="en-US" sz="2400" dirty="0"/>
              <a:t>&lt;/html&gt;</a:t>
            </a:r>
          </a:p>
        </p:txBody>
      </p:sp>
    </p:spTree>
    <p:extLst>
      <p:ext uri="{BB962C8B-B14F-4D97-AF65-F5344CB8AC3E}">
        <p14:creationId xmlns:p14="http://schemas.microsoft.com/office/powerpoint/2010/main" val="1107272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Rectangle 1"/>
          <p:cNvSpPr/>
          <p:nvPr/>
        </p:nvSpPr>
        <p:spPr>
          <a:xfrm>
            <a:off x="323528" y="332656"/>
            <a:ext cx="8640960" cy="6524863"/>
          </a:xfrm>
          <a:prstGeom prst="rect">
            <a:avLst/>
          </a:prstGeom>
        </p:spPr>
        <p:txBody>
          <a:bodyPr wrap="square">
            <a:spAutoFit/>
          </a:bodyPr>
          <a:lstStyle/>
          <a:p>
            <a:r>
              <a:rPr lang="en-US" sz="1900" b="1" dirty="0" smtClean="0"/>
              <a:t>1) </a:t>
            </a:r>
            <a:r>
              <a:rPr lang="en-US" sz="1900" b="1" dirty="0" smtClean="0">
                <a:solidFill>
                  <a:srgbClr val="FFFF00"/>
                </a:solidFill>
              </a:rPr>
              <a:t>Performance</a:t>
            </a:r>
            <a:r>
              <a:rPr lang="en-US" sz="1900" b="1" dirty="0">
                <a:solidFill>
                  <a:srgbClr val="FFFF00"/>
                </a:solidFill>
              </a:rPr>
              <a:t>:</a:t>
            </a:r>
            <a:endParaRPr lang="en-US" sz="1900" dirty="0">
              <a:solidFill>
                <a:srgbClr val="FFFF00"/>
              </a:solidFill>
            </a:endParaRPr>
          </a:p>
          <a:p>
            <a:r>
              <a:rPr lang="en-US" sz="1900" dirty="0"/>
              <a:t>PHP script is executed much faster than those scripts which are written in other languages such as JSP and ASP. PHP uses its own memory, so the server workload and loading time is automatically reduced, which results in faster processing speed and better performance.</a:t>
            </a:r>
          </a:p>
          <a:p>
            <a:r>
              <a:rPr lang="en-US" sz="1900" b="1" dirty="0" smtClean="0"/>
              <a:t>2) </a:t>
            </a:r>
            <a:r>
              <a:rPr lang="en-US" sz="1900" b="1" dirty="0" smtClean="0">
                <a:solidFill>
                  <a:srgbClr val="FFFF00"/>
                </a:solidFill>
              </a:rPr>
              <a:t>Open </a:t>
            </a:r>
            <a:r>
              <a:rPr lang="en-US" sz="1900" b="1" dirty="0">
                <a:solidFill>
                  <a:srgbClr val="FFFF00"/>
                </a:solidFill>
              </a:rPr>
              <a:t>Source:</a:t>
            </a:r>
            <a:endParaRPr lang="en-US" sz="1900" dirty="0">
              <a:solidFill>
                <a:srgbClr val="FFFF00"/>
              </a:solidFill>
            </a:endParaRPr>
          </a:p>
          <a:p>
            <a:r>
              <a:rPr lang="en-US" sz="1900" dirty="0"/>
              <a:t>PHP source code and software are freely available on the web. You can develop all the versions of PHP according to your requirement without paying any cost. All its components are free to download and use.</a:t>
            </a:r>
          </a:p>
          <a:p>
            <a:r>
              <a:rPr lang="en-US" sz="1900" b="1" dirty="0" smtClean="0"/>
              <a:t>3) </a:t>
            </a:r>
            <a:r>
              <a:rPr lang="en-US" sz="1900" b="1" dirty="0" smtClean="0">
                <a:solidFill>
                  <a:srgbClr val="FFFF00"/>
                </a:solidFill>
              </a:rPr>
              <a:t>Familiarity </a:t>
            </a:r>
            <a:r>
              <a:rPr lang="en-US" sz="1900" b="1" dirty="0">
                <a:solidFill>
                  <a:srgbClr val="FFFF00"/>
                </a:solidFill>
              </a:rPr>
              <a:t>with syntax:</a:t>
            </a:r>
            <a:endParaRPr lang="en-US" sz="1900" dirty="0">
              <a:solidFill>
                <a:srgbClr val="FFFF00"/>
              </a:solidFill>
            </a:endParaRPr>
          </a:p>
          <a:p>
            <a:r>
              <a:rPr lang="en-US" sz="1900" dirty="0"/>
              <a:t>PHP has easily understandable syntax. Programmers are comfortable coding with it</a:t>
            </a:r>
            <a:r>
              <a:rPr lang="en-US" sz="1900" dirty="0" smtClean="0"/>
              <a:t>.</a:t>
            </a:r>
          </a:p>
          <a:p>
            <a:r>
              <a:rPr lang="en-US" sz="1900" b="1" dirty="0" smtClean="0"/>
              <a:t>4) </a:t>
            </a:r>
            <a:r>
              <a:rPr lang="en-US" sz="1900" b="1" dirty="0" smtClean="0">
                <a:solidFill>
                  <a:srgbClr val="FFFF00"/>
                </a:solidFill>
              </a:rPr>
              <a:t>Embedded</a:t>
            </a:r>
            <a:r>
              <a:rPr lang="en-US" sz="1900" b="1" dirty="0"/>
              <a:t>:</a:t>
            </a:r>
            <a:endParaRPr lang="en-US" sz="1900" dirty="0"/>
          </a:p>
          <a:p>
            <a:r>
              <a:rPr lang="en-US" sz="1900" dirty="0"/>
              <a:t>PHP code can be easily embedded within HTML tags and script.</a:t>
            </a:r>
          </a:p>
          <a:p>
            <a:r>
              <a:rPr lang="en-US" sz="1900" b="1" dirty="0" smtClean="0"/>
              <a:t>5) </a:t>
            </a:r>
            <a:r>
              <a:rPr lang="en-US" sz="1900" b="1" dirty="0" smtClean="0">
                <a:solidFill>
                  <a:srgbClr val="FFFF00"/>
                </a:solidFill>
              </a:rPr>
              <a:t>Platform </a:t>
            </a:r>
            <a:r>
              <a:rPr lang="en-US" sz="1900" b="1" dirty="0">
                <a:solidFill>
                  <a:srgbClr val="FFFF00"/>
                </a:solidFill>
              </a:rPr>
              <a:t>Independent:</a:t>
            </a:r>
            <a:endParaRPr lang="en-US" sz="1900" dirty="0">
              <a:solidFill>
                <a:srgbClr val="FFFF00"/>
              </a:solidFill>
            </a:endParaRPr>
          </a:p>
          <a:p>
            <a:r>
              <a:rPr lang="en-US" sz="1900" dirty="0"/>
              <a:t>PHP is available for WINDOWS, MAC, LINUX &amp; UNIX operating system. A PHP application developed in one OS can be easily executed in other OS also.</a:t>
            </a:r>
          </a:p>
          <a:p>
            <a:r>
              <a:rPr lang="en-US" sz="1900" b="1" dirty="0" smtClean="0"/>
              <a:t>6) </a:t>
            </a:r>
            <a:r>
              <a:rPr lang="en-US" sz="1900" b="1" dirty="0" smtClean="0">
                <a:solidFill>
                  <a:srgbClr val="FFFF00"/>
                </a:solidFill>
              </a:rPr>
              <a:t>Database </a:t>
            </a:r>
            <a:r>
              <a:rPr lang="en-US" sz="1900" b="1" dirty="0">
                <a:solidFill>
                  <a:srgbClr val="FFFF00"/>
                </a:solidFill>
              </a:rPr>
              <a:t>Support</a:t>
            </a:r>
            <a:r>
              <a:rPr lang="en-US" sz="1900" b="1" dirty="0" smtClean="0">
                <a:solidFill>
                  <a:srgbClr val="FFFF00"/>
                </a:solidFill>
              </a:rPr>
              <a:t>:</a:t>
            </a:r>
          </a:p>
          <a:p>
            <a:r>
              <a:rPr lang="en-US" sz="1900" dirty="0"/>
              <a:t>PHP supports all the leading databases such as MySQL, SQLite, ODBC, </a:t>
            </a:r>
            <a:r>
              <a:rPr lang="en-US" sz="1900" dirty="0" smtClean="0"/>
              <a:t>etc</a:t>
            </a:r>
            <a:r>
              <a:rPr lang="en-US" sz="1900" dirty="0"/>
              <a:t>.</a:t>
            </a:r>
          </a:p>
          <a:p>
            <a:r>
              <a:rPr lang="en-US" sz="1900" b="1" dirty="0" smtClean="0"/>
              <a:t>7) </a:t>
            </a:r>
            <a:r>
              <a:rPr lang="en-US" sz="1900" b="1" dirty="0" smtClean="0">
                <a:solidFill>
                  <a:srgbClr val="FFFF00"/>
                </a:solidFill>
              </a:rPr>
              <a:t>Error Reporting:</a:t>
            </a:r>
            <a:endParaRPr lang="en-US" sz="1900" dirty="0">
              <a:solidFill>
                <a:srgbClr val="FFFF00"/>
              </a:solidFill>
            </a:endParaRPr>
          </a:p>
          <a:p>
            <a:r>
              <a:rPr lang="en-US" sz="1900" dirty="0"/>
              <a:t>PHP has predefined error reporting constants to generate an error notice or warning at runtime. E.g., E_ERROR, E_WARNING, E_STRICT, E_PARSE</a:t>
            </a:r>
            <a:r>
              <a:rPr lang="en-US" sz="1900" dirty="0" smtClean="0"/>
              <a:t>.</a:t>
            </a:r>
            <a:endParaRPr lang="en-US" sz="1900" dirty="0"/>
          </a:p>
        </p:txBody>
      </p:sp>
    </p:spTree>
    <p:extLst>
      <p:ext uri="{BB962C8B-B14F-4D97-AF65-F5344CB8AC3E}">
        <p14:creationId xmlns:p14="http://schemas.microsoft.com/office/powerpoint/2010/main" val="2573623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56696"/>
            <a:ext cx="8784976" cy="6647974"/>
          </a:xfrm>
          <a:prstGeom prst="rect">
            <a:avLst/>
          </a:prstGeom>
        </p:spPr>
        <p:txBody>
          <a:bodyPr wrap="square">
            <a:spAutoFit/>
          </a:bodyPr>
          <a:lstStyle/>
          <a:p>
            <a:r>
              <a:rPr lang="en-US" sz="2400" dirty="0">
                <a:solidFill>
                  <a:srgbClr val="FFFF00"/>
                </a:solidFill>
              </a:rPr>
              <a:t>Get PHP Session Variable </a:t>
            </a:r>
            <a:r>
              <a:rPr lang="en-US" sz="2400" dirty="0" smtClean="0">
                <a:solidFill>
                  <a:srgbClr val="FFFF00"/>
                </a:solidFill>
              </a:rPr>
              <a:t>Values:</a:t>
            </a:r>
            <a:endParaRPr lang="en-US" sz="2400" dirty="0">
              <a:solidFill>
                <a:srgbClr val="FFFF00"/>
              </a:solidFill>
            </a:endParaRPr>
          </a:p>
          <a:p>
            <a:r>
              <a:rPr lang="en-US" sz="2100" dirty="0" smtClean="0"/>
              <a:t>-Notice </a:t>
            </a:r>
            <a:r>
              <a:rPr lang="en-US" sz="2100" dirty="0"/>
              <a:t>that session variables are not passed individually to each new page, instead they are retrieved from the session we open at the beginning of each page (</a:t>
            </a:r>
            <a:r>
              <a:rPr lang="en-US" sz="2100" dirty="0" err="1"/>
              <a:t>session_start</a:t>
            </a:r>
            <a:r>
              <a:rPr lang="en-US" sz="2100" dirty="0"/>
              <a:t>()).</a:t>
            </a:r>
          </a:p>
          <a:p>
            <a:r>
              <a:rPr lang="en-US" sz="2100" dirty="0" smtClean="0"/>
              <a:t>-Also </a:t>
            </a:r>
            <a:r>
              <a:rPr lang="en-US" sz="2100" dirty="0"/>
              <a:t>notice that all session variable values are stored in the global $_SESSION variable</a:t>
            </a:r>
            <a:r>
              <a:rPr lang="en-US" sz="2100" dirty="0" smtClean="0"/>
              <a:t>:</a:t>
            </a:r>
          </a:p>
          <a:p>
            <a:r>
              <a:rPr lang="en-US" sz="2400" dirty="0" smtClean="0">
                <a:solidFill>
                  <a:srgbClr val="FFFF00"/>
                </a:solidFill>
              </a:rPr>
              <a:t>Ex</a:t>
            </a:r>
            <a:r>
              <a:rPr lang="en-US" sz="2400" dirty="0" smtClean="0"/>
              <a:t>:</a:t>
            </a:r>
          </a:p>
          <a:p>
            <a:r>
              <a:rPr lang="en-US" dirty="0"/>
              <a:t>&lt;</a:t>
            </a:r>
            <a:r>
              <a:rPr lang="en-US" sz="2100" dirty="0"/>
              <a:t>?</a:t>
            </a:r>
            <a:r>
              <a:rPr lang="en-US" sz="2100" dirty="0" err="1"/>
              <a:t>php</a:t>
            </a:r>
            <a:r>
              <a:rPr lang="en-US" sz="2100" dirty="0"/>
              <a:t/>
            </a:r>
            <a:br>
              <a:rPr lang="en-US" sz="2100" dirty="0"/>
            </a:br>
            <a:r>
              <a:rPr lang="en-US" sz="2100" dirty="0" err="1"/>
              <a:t>session_start</a:t>
            </a:r>
            <a:r>
              <a:rPr lang="en-US" sz="2100" dirty="0"/>
              <a:t>();</a:t>
            </a:r>
            <a:br>
              <a:rPr lang="en-US" sz="2100" dirty="0"/>
            </a:br>
            <a:r>
              <a:rPr lang="en-US" sz="2100" dirty="0"/>
              <a:t>?&gt;</a:t>
            </a:r>
            <a:br>
              <a:rPr lang="en-US" sz="2100" dirty="0"/>
            </a:br>
            <a:r>
              <a:rPr lang="en-US" sz="2100" dirty="0"/>
              <a:t>&lt;!DOCTYPE html&gt;</a:t>
            </a:r>
            <a:br>
              <a:rPr lang="en-US" sz="2100" dirty="0"/>
            </a:br>
            <a:r>
              <a:rPr lang="en-US" sz="2100" dirty="0"/>
              <a:t>&lt;html&gt;</a:t>
            </a:r>
            <a:br>
              <a:rPr lang="en-US" sz="2100" dirty="0"/>
            </a:br>
            <a:r>
              <a:rPr lang="en-US" sz="2100" dirty="0"/>
              <a:t>&lt;body&gt;</a:t>
            </a:r>
            <a:br>
              <a:rPr lang="en-US" sz="2100" dirty="0"/>
            </a:br>
            <a:r>
              <a:rPr lang="en-US" sz="2100" dirty="0" smtClean="0"/>
              <a:t>&lt;?</a:t>
            </a:r>
            <a:r>
              <a:rPr lang="en-US" sz="2100" dirty="0" err="1"/>
              <a:t>php</a:t>
            </a:r>
            <a:r>
              <a:rPr lang="en-US" sz="2100" dirty="0"/>
              <a:t/>
            </a:r>
            <a:br>
              <a:rPr lang="en-US" sz="2100" dirty="0"/>
            </a:br>
            <a:r>
              <a:rPr lang="en-US" sz="2100" dirty="0"/>
              <a:t>// Echo session variables that were set on previous page</a:t>
            </a:r>
            <a:br>
              <a:rPr lang="en-US" sz="2100" dirty="0"/>
            </a:br>
            <a:r>
              <a:rPr lang="en-US" sz="2100" dirty="0"/>
              <a:t>echo "Favorite color is " . $_SESSION["</a:t>
            </a:r>
            <a:r>
              <a:rPr lang="en-US" sz="2100" dirty="0" err="1"/>
              <a:t>favcolor</a:t>
            </a:r>
            <a:r>
              <a:rPr lang="en-US" sz="2100" dirty="0"/>
              <a:t>"] . ".&lt;</a:t>
            </a:r>
            <a:r>
              <a:rPr lang="en-US" sz="2100" dirty="0" err="1"/>
              <a:t>br</a:t>
            </a:r>
            <a:r>
              <a:rPr lang="en-US" sz="2100" dirty="0"/>
              <a:t>&gt;";</a:t>
            </a:r>
            <a:br>
              <a:rPr lang="en-US" sz="2100" dirty="0"/>
            </a:br>
            <a:r>
              <a:rPr lang="en-US" sz="2100" dirty="0"/>
              <a:t>echo "Favorite animal is " . $_SESSION["</a:t>
            </a:r>
            <a:r>
              <a:rPr lang="en-US" sz="2100" dirty="0" err="1"/>
              <a:t>favanimal</a:t>
            </a:r>
            <a:r>
              <a:rPr lang="en-US" sz="2100" dirty="0"/>
              <a:t>"] . ".";</a:t>
            </a:r>
            <a:br>
              <a:rPr lang="en-US" sz="2100" dirty="0"/>
            </a:br>
            <a:r>
              <a:rPr lang="en-US" sz="2100" dirty="0"/>
              <a:t>?&gt;</a:t>
            </a:r>
            <a:br>
              <a:rPr lang="en-US" sz="2100" dirty="0"/>
            </a:br>
            <a:r>
              <a:rPr lang="en-US" sz="2100" dirty="0" smtClean="0"/>
              <a:t>&lt;/</a:t>
            </a:r>
            <a:r>
              <a:rPr lang="en-US" sz="2100" dirty="0"/>
              <a:t>body&gt;</a:t>
            </a:r>
            <a:br>
              <a:rPr lang="en-US" sz="2100" dirty="0"/>
            </a:br>
            <a:r>
              <a:rPr lang="en-US" sz="2100" dirty="0"/>
              <a:t>&lt;/html&gt;</a:t>
            </a:r>
          </a:p>
        </p:txBody>
      </p:sp>
    </p:spTree>
    <p:extLst>
      <p:ext uri="{BB962C8B-B14F-4D97-AF65-F5344CB8AC3E}">
        <p14:creationId xmlns:p14="http://schemas.microsoft.com/office/powerpoint/2010/main" val="475443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370975"/>
          </a:xfrm>
          <a:prstGeom prst="rect">
            <a:avLst/>
          </a:prstGeom>
        </p:spPr>
        <p:txBody>
          <a:bodyPr wrap="square">
            <a:spAutoFit/>
          </a:bodyPr>
          <a:lstStyle/>
          <a:p>
            <a:r>
              <a:rPr lang="en-US" sz="2400" dirty="0">
                <a:solidFill>
                  <a:srgbClr val="FFFF00"/>
                </a:solidFill>
              </a:rPr>
              <a:t>Modify a PHP Session </a:t>
            </a:r>
            <a:r>
              <a:rPr lang="en-US" sz="2400" dirty="0" smtClean="0">
                <a:solidFill>
                  <a:srgbClr val="FFFF00"/>
                </a:solidFill>
              </a:rPr>
              <a:t>Variable:</a:t>
            </a:r>
            <a:endParaRPr lang="en-US" sz="2400" dirty="0">
              <a:solidFill>
                <a:srgbClr val="FFFF00"/>
              </a:solidFill>
            </a:endParaRPr>
          </a:p>
          <a:p>
            <a:r>
              <a:rPr lang="en-US" sz="2400" dirty="0"/>
              <a:t>To change a session variable, just overwrite it</a:t>
            </a:r>
            <a:r>
              <a:rPr lang="en-US" sz="2400" dirty="0" smtClean="0"/>
              <a:t>:.</a:t>
            </a:r>
          </a:p>
          <a:p>
            <a:r>
              <a:rPr lang="en-US" sz="2400" dirty="0" smtClean="0">
                <a:solidFill>
                  <a:srgbClr val="FFFF00"/>
                </a:solidFill>
              </a:rPr>
              <a:t>Ex:</a:t>
            </a:r>
          </a:p>
          <a:p>
            <a:r>
              <a:rPr lang="en-US" sz="2400" dirty="0"/>
              <a:t>&lt;?</a:t>
            </a:r>
            <a:r>
              <a:rPr lang="en-US" sz="2400" dirty="0" err="1"/>
              <a:t>php</a:t>
            </a:r>
            <a:r>
              <a:rPr lang="en-US" sz="2400" dirty="0"/>
              <a:t/>
            </a:r>
            <a:br>
              <a:rPr lang="en-US" sz="2400" dirty="0"/>
            </a:br>
            <a:r>
              <a:rPr lang="en-US" sz="2400" dirty="0" err="1"/>
              <a:t>session_start</a:t>
            </a:r>
            <a:r>
              <a:rPr lang="en-US" sz="2400" dirty="0"/>
              <a:t>();</a:t>
            </a:r>
            <a:br>
              <a:rPr lang="en-US" sz="2400" dirty="0"/>
            </a:br>
            <a:r>
              <a:rPr lang="en-US" sz="2400" dirty="0"/>
              <a:t>?&gt;</a:t>
            </a:r>
            <a:br>
              <a:rPr lang="en-US" sz="2400" dirty="0"/>
            </a:br>
            <a:r>
              <a:rPr lang="en-US" sz="2400" dirty="0"/>
              <a:t>&lt;!DOCTYPE html&gt;</a:t>
            </a:r>
            <a:br>
              <a:rPr lang="en-US" sz="2400" dirty="0"/>
            </a:br>
            <a:r>
              <a:rPr lang="en-US" sz="2400" dirty="0"/>
              <a:t>&lt;html&gt;</a:t>
            </a:r>
            <a:br>
              <a:rPr lang="en-US" sz="2400" dirty="0"/>
            </a:br>
            <a:r>
              <a:rPr lang="en-US" sz="2400" dirty="0"/>
              <a:t>&lt;body&gt;</a:t>
            </a:r>
            <a:br>
              <a:rPr lang="en-US" sz="2400" dirty="0"/>
            </a:br>
            <a:r>
              <a:rPr lang="en-US" sz="2400" dirty="0" smtClean="0"/>
              <a:t>&lt;?</a:t>
            </a:r>
            <a:r>
              <a:rPr lang="en-US" sz="2400" dirty="0" err="1"/>
              <a:t>php</a:t>
            </a:r>
            <a:r>
              <a:rPr lang="en-US" sz="2400" dirty="0"/>
              <a:t/>
            </a:r>
            <a:br>
              <a:rPr lang="en-US" sz="2400" dirty="0"/>
            </a:br>
            <a:r>
              <a:rPr lang="en-US" sz="2400" dirty="0"/>
              <a:t>// to change a session variable, just overwrite it</a:t>
            </a:r>
            <a:br>
              <a:rPr lang="en-US" sz="2400" dirty="0"/>
            </a:br>
            <a:r>
              <a:rPr lang="en-US" sz="2400" dirty="0"/>
              <a:t>$_SESSION["</a:t>
            </a:r>
            <a:r>
              <a:rPr lang="en-US" sz="2400" dirty="0" err="1"/>
              <a:t>favcolor</a:t>
            </a:r>
            <a:r>
              <a:rPr lang="en-US" sz="2400" dirty="0"/>
              <a:t>"] = "yellow";</a:t>
            </a:r>
            <a:br>
              <a:rPr lang="en-US" sz="2400" dirty="0"/>
            </a:br>
            <a:r>
              <a:rPr lang="en-US" sz="2400" dirty="0" err="1"/>
              <a:t>print_r</a:t>
            </a:r>
            <a:r>
              <a:rPr lang="en-US" sz="2400" dirty="0"/>
              <a:t>($_SESSION);</a:t>
            </a:r>
            <a:br>
              <a:rPr lang="en-US" sz="2400" dirty="0"/>
            </a:br>
            <a:r>
              <a:rPr lang="en-US" sz="2400" dirty="0"/>
              <a:t>?&gt;</a:t>
            </a:r>
            <a:br>
              <a:rPr lang="en-US" sz="2400" dirty="0"/>
            </a:br>
            <a:r>
              <a:rPr lang="en-US" sz="2400" dirty="0" smtClean="0"/>
              <a:t>&lt;/</a:t>
            </a:r>
            <a:r>
              <a:rPr lang="en-US" sz="2400" dirty="0"/>
              <a:t>body&gt;</a:t>
            </a:r>
            <a:br>
              <a:rPr lang="en-US" sz="2400" dirty="0"/>
            </a:br>
            <a:r>
              <a:rPr lang="en-US" sz="2400" dirty="0"/>
              <a:t>&lt;/html&gt;</a:t>
            </a:r>
          </a:p>
          <a:p>
            <a:endParaRPr lang="en-US" sz="2400" dirty="0"/>
          </a:p>
        </p:txBody>
      </p:sp>
    </p:spTree>
    <p:extLst>
      <p:ext uri="{BB962C8B-B14F-4D97-AF65-F5344CB8AC3E}">
        <p14:creationId xmlns:p14="http://schemas.microsoft.com/office/powerpoint/2010/main" val="7708281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370975"/>
          </a:xfrm>
          <a:prstGeom prst="rect">
            <a:avLst/>
          </a:prstGeom>
        </p:spPr>
        <p:txBody>
          <a:bodyPr wrap="square">
            <a:spAutoFit/>
          </a:bodyPr>
          <a:lstStyle/>
          <a:p>
            <a:r>
              <a:rPr lang="en-US" sz="2400" dirty="0">
                <a:solidFill>
                  <a:srgbClr val="FFFF00"/>
                </a:solidFill>
              </a:rPr>
              <a:t>Destroy a PHP</a:t>
            </a:r>
            <a:r>
              <a:rPr lang="en-US" sz="2400" dirty="0"/>
              <a:t> </a:t>
            </a:r>
            <a:r>
              <a:rPr lang="en-US" sz="2400" dirty="0" smtClean="0">
                <a:solidFill>
                  <a:srgbClr val="FFFF00"/>
                </a:solidFill>
              </a:rPr>
              <a:t>Session:</a:t>
            </a:r>
            <a:endParaRPr lang="en-US" sz="2400" dirty="0">
              <a:solidFill>
                <a:srgbClr val="FFFF00"/>
              </a:solidFill>
            </a:endParaRPr>
          </a:p>
          <a:p>
            <a:r>
              <a:rPr lang="en-US" sz="2400" dirty="0"/>
              <a:t>To remove all global session variables and destroy the session, use </a:t>
            </a:r>
            <a:r>
              <a:rPr lang="en-US" sz="2400" dirty="0" err="1"/>
              <a:t>session_unset</a:t>
            </a:r>
            <a:r>
              <a:rPr lang="en-US" sz="2400" dirty="0"/>
              <a:t>() and </a:t>
            </a:r>
            <a:r>
              <a:rPr lang="en-US" sz="2400" dirty="0" err="1"/>
              <a:t>session_destroy</a:t>
            </a:r>
            <a:r>
              <a:rPr lang="en-US" sz="2400" dirty="0" smtClean="0"/>
              <a:t>():</a:t>
            </a:r>
          </a:p>
          <a:p>
            <a:r>
              <a:rPr lang="en-US" sz="2400" dirty="0" smtClean="0">
                <a:solidFill>
                  <a:srgbClr val="FFFF00"/>
                </a:solidFill>
              </a:rPr>
              <a:t>Ex</a:t>
            </a:r>
            <a:r>
              <a:rPr lang="en-US" sz="2400" dirty="0" smtClean="0"/>
              <a:t>:</a:t>
            </a:r>
          </a:p>
          <a:p>
            <a:r>
              <a:rPr lang="en-US" sz="2400" dirty="0"/>
              <a:t>&lt;?</a:t>
            </a:r>
            <a:r>
              <a:rPr lang="en-US" sz="2400" dirty="0" err="1"/>
              <a:t>php</a:t>
            </a:r>
            <a:r>
              <a:rPr lang="en-US" sz="2400" dirty="0"/>
              <a:t/>
            </a:r>
            <a:br>
              <a:rPr lang="en-US" sz="2400" dirty="0"/>
            </a:br>
            <a:r>
              <a:rPr lang="en-US" sz="2400" dirty="0" err="1"/>
              <a:t>session_start</a:t>
            </a:r>
            <a:r>
              <a:rPr lang="en-US" sz="2400" dirty="0"/>
              <a:t>();</a:t>
            </a:r>
            <a:br>
              <a:rPr lang="en-US" sz="2400" dirty="0"/>
            </a:br>
            <a:r>
              <a:rPr lang="en-US" sz="2400" dirty="0"/>
              <a:t>?&gt;</a:t>
            </a:r>
            <a:br>
              <a:rPr lang="en-US" sz="2400" dirty="0"/>
            </a:br>
            <a:r>
              <a:rPr lang="en-US" sz="2400" dirty="0"/>
              <a:t>&lt;!DOCTYPE html&gt;</a:t>
            </a:r>
            <a:br>
              <a:rPr lang="en-US" sz="2400" dirty="0"/>
            </a:br>
            <a:r>
              <a:rPr lang="en-US" sz="2400" dirty="0"/>
              <a:t>&lt;html&gt;</a:t>
            </a:r>
            <a:br>
              <a:rPr lang="en-US" sz="2400" dirty="0"/>
            </a:br>
            <a:r>
              <a:rPr lang="en-US" sz="2400" dirty="0"/>
              <a:t>&lt;body&gt;</a:t>
            </a:r>
            <a:br>
              <a:rPr lang="en-US" sz="2400" dirty="0"/>
            </a:br>
            <a:r>
              <a:rPr lang="en-US" sz="2400" dirty="0" smtClean="0"/>
              <a:t>&lt;?</a:t>
            </a:r>
            <a:r>
              <a:rPr lang="en-US" sz="2400" dirty="0" err="1"/>
              <a:t>php</a:t>
            </a:r>
            <a:r>
              <a:rPr lang="en-US" sz="2400" dirty="0"/>
              <a:t/>
            </a:r>
            <a:br>
              <a:rPr lang="en-US" sz="2400" dirty="0"/>
            </a:br>
            <a:r>
              <a:rPr lang="en-US" sz="2400" dirty="0"/>
              <a:t>// remove all session </a:t>
            </a:r>
            <a:r>
              <a:rPr lang="en-US" sz="2400" dirty="0" smtClean="0"/>
              <a:t>variables </a:t>
            </a:r>
            <a:r>
              <a:rPr lang="en-US" sz="2400" dirty="0" err="1" smtClean="0"/>
              <a:t>session_unset</a:t>
            </a:r>
            <a:r>
              <a:rPr lang="en-US" sz="2400" dirty="0"/>
              <a:t>();</a:t>
            </a:r>
            <a:br>
              <a:rPr lang="en-US" sz="2400" dirty="0"/>
            </a:br>
            <a:r>
              <a:rPr lang="en-US" sz="2400" dirty="0" smtClean="0"/>
              <a:t>// </a:t>
            </a:r>
            <a:r>
              <a:rPr lang="en-US" sz="2400" dirty="0"/>
              <a:t>destroy the session</a:t>
            </a:r>
            <a:br>
              <a:rPr lang="en-US" sz="2400" dirty="0"/>
            </a:br>
            <a:r>
              <a:rPr lang="en-US" sz="2400" dirty="0" err="1"/>
              <a:t>session_destroy</a:t>
            </a:r>
            <a:r>
              <a:rPr lang="en-US" sz="2400" dirty="0"/>
              <a:t>();</a:t>
            </a:r>
            <a:br>
              <a:rPr lang="en-US" sz="2400" dirty="0"/>
            </a:br>
            <a:r>
              <a:rPr lang="en-US" sz="2400" dirty="0"/>
              <a:t>?&gt;</a:t>
            </a:r>
            <a:br>
              <a:rPr lang="en-US" sz="2400" dirty="0"/>
            </a:br>
            <a:r>
              <a:rPr lang="en-US" sz="2400" dirty="0" smtClean="0"/>
              <a:t>&lt;/</a:t>
            </a:r>
            <a:r>
              <a:rPr lang="en-US" sz="2400" dirty="0"/>
              <a:t>body&gt;</a:t>
            </a:r>
            <a:br>
              <a:rPr lang="en-US" sz="2400" dirty="0"/>
            </a:br>
            <a:r>
              <a:rPr lang="en-US" sz="2400" dirty="0"/>
              <a:t>&lt;/html</a:t>
            </a:r>
            <a:r>
              <a:rPr lang="en-US" sz="2400" dirty="0" smtClean="0"/>
              <a:t>&gt;</a:t>
            </a:r>
            <a:endParaRPr lang="en-US" sz="2400" dirty="0"/>
          </a:p>
        </p:txBody>
      </p:sp>
    </p:spTree>
    <p:extLst>
      <p:ext uri="{BB962C8B-B14F-4D97-AF65-F5344CB8AC3E}">
        <p14:creationId xmlns:p14="http://schemas.microsoft.com/office/powerpoint/2010/main" val="709361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5632311"/>
          </a:xfrm>
          <a:prstGeom prst="rect">
            <a:avLst/>
          </a:prstGeom>
        </p:spPr>
        <p:txBody>
          <a:bodyPr wrap="square">
            <a:spAutoFit/>
          </a:bodyPr>
          <a:lstStyle/>
          <a:p>
            <a:r>
              <a:rPr lang="en-US" sz="2400" dirty="0"/>
              <a:t>MySQL with </a:t>
            </a:r>
            <a:r>
              <a:rPr lang="en-US" sz="2400" dirty="0" smtClean="0"/>
              <a:t>PHP:</a:t>
            </a:r>
          </a:p>
          <a:p>
            <a:r>
              <a:rPr lang="en-US" sz="2400" u="sng" dirty="0" smtClean="0">
                <a:hlinkClick r:id="rId2"/>
              </a:rPr>
              <a:t>- MySQL</a:t>
            </a:r>
            <a:r>
              <a:rPr lang="en-US" sz="2400" dirty="0"/>
              <a:t> is an open-source relational database management system (RDBMS). </a:t>
            </a:r>
            <a:endParaRPr lang="en-US" sz="2400" dirty="0" smtClean="0"/>
          </a:p>
          <a:p>
            <a:r>
              <a:rPr lang="en-US" sz="2400" dirty="0" smtClean="0"/>
              <a:t>- It </a:t>
            </a:r>
            <a:r>
              <a:rPr lang="en-US" sz="2400" dirty="0"/>
              <a:t>is the most popular database system used with PHP. MySQL is developed, distributed, and supported by Oracle </a:t>
            </a:r>
            <a:r>
              <a:rPr lang="en-US" sz="2400" dirty="0" smtClean="0"/>
              <a:t>Corporation.</a:t>
            </a:r>
          </a:p>
          <a:p>
            <a:pPr fontAlgn="base"/>
            <a:endParaRPr lang="en-US" sz="2400" b="1" dirty="0" smtClean="0"/>
          </a:p>
          <a:p>
            <a:pPr fontAlgn="base"/>
            <a:r>
              <a:rPr lang="en-US" sz="2400" b="1" dirty="0" smtClean="0"/>
              <a:t>Connecting </a:t>
            </a:r>
            <a:r>
              <a:rPr lang="en-US" sz="2400" b="1" dirty="0"/>
              <a:t>to MySQL database using </a:t>
            </a:r>
            <a:r>
              <a:rPr lang="en-US" sz="2400" b="1" dirty="0" smtClean="0"/>
              <a:t>PHP:</a:t>
            </a:r>
            <a:r>
              <a:rPr lang="en-US" sz="2400" dirty="0"/>
              <a:t/>
            </a:r>
            <a:br>
              <a:rPr lang="en-US" sz="2400" dirty="0"/>
            </a:br>
            <a:r>
              <a:rPr lang="en-US" sz="2400" b="1" dirty="0" smtClean="0"/>
              <a:t>Using </a:t>
            </a:r>
            <a:r>
              <a:rPr lang="en-US" sz="2400" b="1" dirty="0" err="1"/>
              <a:t>MySQLi</a:t>
            </a:r>
            <a:r>
              <a:rPr lang="en-US" sz="2400" b="1" dirty="0"/>
              <a:t> object-oriented procedure</a:t>
            </a:r>
            <a:r>
              <a:rPr lang="en-US" sz="2400" dirty="0"/>
              <a:t>: We can use the </a:t>
            </a:r>
            <a:r>
              <a:rPr lang="en-US" sz="2400" dirty="0" err="1"/>
              <a:t>MySQLi</a:t>
            </a:r>
            <a:r>
              <a:rPr lang="en-US" sz="2400" dirty="0"/>
              <a:t> object-oriented procedure to establish a connection to MySQL database from a PHP script. </a:t>
            </a:r>
            <a:endParaRPr lang="en-US" sz="2400" dirty="0" smtClean="0"/>
          </a:p>
          <a:p>
            <a:pPr fontAlgn="base"/>
            <a:r>
              <a:rPr lang="en-US" sz="2400" dirty="0" smtClean="0"/>
              <a:t>-There </a:t>
            </a:r>
            <a:r>
              <a:rPr lang="en-US" sz="2400" dirty="0"/>
              <a:t>are 3 ways in which we can connect to </a:t>
            </a:r>
            <a:r>
              <a:rPr lang="en-US" sz="2400" dirty="0" err="1"/>
              <a:t>MySQl</a:t>
            </a:r>
            <a:r>
              <a:rPr lang="en-US" sz="2400" dirty="0"/>
              <a:t> from </a:t>
            </a:r>
            <a:r>
              <a:rPr lang="en-US" sz="2400" dirty="0" smtClean="0"/>
              <a:t>PHP but simplest of all is explained below:</a:t>
            </a:r>
          </a:p>
          <a:p>
            <a:pPr fontAlgn="base"/>
            <a:r>
              <a:rPr lang="en-US" sz="2400" b="1" dirty="0" smtClean="0"/>
              <a:t>Syntax</a:t>
            </a:r>
            <a:r>
              <a:rPr lang="en-US" sz="2400" dirty="0"/>
              <a:t>: </a:t>
            </a:r>
            <a:endParaRPr lang="en-US" sz="2400" dirty="0" smtClean="0"/>
          </a:p>
          <a:p>
            <a:pPr fontAlgn="base"/>
            <a:endParaRPr lang="en-US" sz="2400" dirty="0" smtClean="0"/>
          </a:p>
          <a:p>
            <a:pPr fontAlgn="base"/>
            <a:endParaRPr lang="en-US" sz="2400" dirty="0"/>
          </a:p>
        </p:txBody>
      </p:sp>
    </p:spTree>
    <p:extLst>
      <p:ext uri="{BB962C8B-B14F-4D97-AF65-F5344CB8AC3E}">
        <p14:creationId xmlns:p14="http://schemas.microsoft.com/office/powerpoint/2010/main" val="19142183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359024" y="-176123"/>
            <a:ext cx="8784976" cy="5632311"/>
          </a:xfrm>
          <a:prstGeom prst="rect">
            <a:avLst/>
          </a:prstGeom>
        </p:spPr>
        <p:txBody>
          <a:bodyPr wrap="square">
            <a:spAutoFit/>
          </a:bodyPr>
          <a:lstStyle/>
          <a:p>
            <a:pPr fontAlgn="base"/>
            <a:r>
              <a:rPr lang="en-US" sz="2400" dirty="0" smtClean="0">
                <a:solidFill>
                  <a:srgbClr val="FFFF00"/>
                </a:solidFill>
              </a:rPr>
              <a:t>Syntax:</a:t>
            </a:r>
          </a:p>
          <a:p>
            <a:pPr fontAlgn="base"/>
            <a:r>
              <a:rPr lang="en-US" sz="2400" dirty="0" smtClean="0"/>
              <a:t>&lt;?</a:t>
            </a:r>
            <a:r>
              <a:rPr lang="en-US" sz="2400" dirty="0" err="1"/>
              <a:t>php</a:t>
            </a:r>
            <a:endParaRPr lang="en-US" sz="2400" dirty="0"/>
          </a:p>
          <a:p>
            <a:pPr fontAlgn="base"/>
            <a:r>
              <a:rPr lang="en-US" sz="2400" dirty="0"/>
              <a:t>$</a:t>
            </a:r>
            <a:r>
              <a:rPr lang="en-US" sz="2400" dirty="0" err="1"/>
              <a:t>servername</a:t>
            </a:r>
            <a:r>
              <a:rPr lang="en-US" sz="2400" dirty="0"/>
              <a:t> = "</a:t>
            </a:r>
            <a:r>
              <a:rPr lang="en-US" sz="2400" dirty="0" err="1"/>
              <a:t>localhost</a:t>
            </a:r>
            <a:r>
              <a:rPr lang="en-US" sz="2400" dirty="0"/>
              <a:t>";</a:t>
            </a:r>
          </a:p>
          <a:p>
            <a:pPr fontAlgn="base"/>
            <a:r>
              <a:rPr lang="en-US" sz="2400" dirty="0"/>
              <a:t>$username = "username";</a:t>
            </a:r>
          </a:p>
          <a:p>
            <a:pPr fontAlgn="base"/>
            <a:r>
              <a:rPr lang="en-US" sz="2400" dirty="0"/>
              <a:t>$password = "password";</a:t>
            </a:r>
          </a:p>
          <a:p>
            <a:pPr fontAlgn="base"/>
            <a:r>
              <a:rPr lang="en-US" sz="2400" dirty="0"/>
              <a:t> </a:t>
            </a:r>
            <a:r>
              <a:rPr lang="en-US" sz="2400" b="1" dirty="0" smtClean="0"/>
              <a:t>// </a:t>
            </a:r>
            <a:r>
              <a:rPr lang="en-US" sz="2400" b="1" dirty="0"/>
              <a:t>Creating connection</a:t>
            </a:r>
            <a:endParaRPr lang="en-US" sz="2400" dirty="0"/>
          </a:p>
          <a:p>
            <a:pPr fontAlgn="base"/>
            <a:r>
              <a:rPr lang="en-US" sz="2400" dirty="0"/>
              <a:t>$conn = new </a:t>
            </a:r>
            <a:r>
              <a:rPr lang="en-US" sz="2400" dirty="0" err="1"/>
              <a:t>mysqli</a:t>
            </a:r>
            <a:r>
              <a:rPr lang="en-US" sz="2400" dirty="0"/>
              <a:t>($</a:t>
            </a:r>
            <a:r>
              <a:rPr lang="en-US" sz="2400" dirty="0" err="1"/>
              <a:t>servername</a:t>
            </a:r>
            <a:r>
              <a:rPr lang="en-US" sz="2400" dirty="0"/>
              <a:t>, $username, $password);</a:t>
            </a:r>
          </a:p>
          <a:p>
            <a:pPr fontAlgn="base"/>
            <a:r>
              <a:rPr lang="en-US" sz="2400" dirty="0"/>
              <a:t> </a:t>
            </a:r>
            <a:r>
              <a:rPr lang="en-US" sz="2400" b="1" dirty="0" smtClean="0"/>
              <a:t>// </a:t>
            </a:r>
            <a:r>
              <a:rPr lang="en-US" sz="2400" b="1" dirty="0"/>
              <a:t>Checking connection</a:t>
            </a:r>
            <a:endParaRPr lang="en-US" sz="2400" dirty="0"/>
          </a:p>
          <a:p>
            <a:pPr fontAlgn="base"/>
            <a:r>
              <a:rPr lang="en-US" sz="2400" dirty="0"/>
              <a:t>if ($conn-&gt;</a:t>
            </a:r>
            <a:r>
              <a:rPr lang="en-US" sz="2400" dirty="0" err="1"/>
              <a:t>connect_error</a:t>
            </a:r>
            <a:r>
              <a:rPr lang="en-US" sz="2400" dirty="0"/>
              <a:t>) {</a:t>
            </a:r>
          </a:p>
          <a:p>
            <a:pPr fontAlgn="base"/>
            <a:r>
              <a:rPr lang="en-US" sz="2400" dirty="0"/>
              <a:t>    die("Connection failed: " . $conn-&gt;</a:t>
            </a:r>
            <a:r>
              <a:rPr lang="en-US" sz="2400" dirty="0" err="1"/>
              <a:t>connect_error</a:t>
            </a:r>
            <a:r>
              <a:rPr lang="en-US" sz="2400" dirty="0"/>
              <a:t>);</a:t>
            </a:r>
          </a:p>
          <a:p>
            <a:pPr fontAlgn="base"/>
            <a:r>
              <a:rPr lang="en-US" sz="2400" dirty="0"/>
              <a:t>} </a:t>
            </a:r>
          </a:p>
          <a:p>
            <a:pPr fontAlgn="base"/>
            <a:r>
              <a:rPr lang="en-US" sz="2400" dirty="0"/>
              <a:t>echo "Connected successfully";</a:t>
            </a:r>
          </a:p>
          <a:p>
            <a:pPr fontAlgn="base"/>
            <a:r>
              <a:rPr lang="en-US" sz="2400" dirty="0" smtClean="0"/>
              <a:t>?&gt;</a:t>
            </a:r>
          </a:p>
          <a:p>
            <a:pPr fontAlgn="base"/>
            <a:r>
              <a:rPr lang="en-US" sz="2400" dirty="0" smtClean="0">
                <a:solidFill>
                  <a:srgbClr val="FFFF00"/>
                </a:solidFill>
              </a:rPr>
              <a:t>Output</a:t>
            </a:r>
            <a:r>
              <a:rPr lang="en-US" sz="2400" dirty="0" smtClean="0"/>
              <a:t>:</a:t>
            </a:r>
          </a:p>
          <a:p>
            <a:pPr fontAlgn="base"/>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891" y="5428456"/>
            <a:ext cx="4545285" cy="736848"/>
          </a:xfrm>
          <a:prstGeom prst="rect">
            <a:avLst/>
          </a:prstGeom>
        </p:spPr>
      </p:pic>
    </p:spTree>
    <p:extLst>
      <p:ext uri="{BB962C8B-B14F-4D97-AF65-F5344CB8AC3E}">
        <p14:creationId xmlns:p14="http://schemas.microsoft.com/office/powerpoint/2010/main" val="2273043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109365"/>
          </a:xfrm>
          <a:prstGeom prst="rect">
            <a:avLst/>
          </a:prstGeom>
        </p:spPr>
        <p:txBody>
          <a:bodyPr wrap="square">
            <a:spAutoFit/>
          </a:bodyPr>
          <a:lstStyle/>
          <a:p>
            <a:r>
              <a:rPr lang="en-US" sz="2300" b="1" dirty="0" smtClean="0">
                <a:solidFill>
                  <a:srgbClr val="FFFF00"/>
                </a:solidFill>
              </a:rPr>
              <a:t>WML (</a:t>
            </a:r>
            <a:r>
              <a:rPr lang="en-US" sz="2300" b="1" dirty="0">
                <a:solidFill>
                  <a:srgbClr val="FFFF00"/>
                </a:solidFill>
              </a:rPr>
              <a:t> Wireless Markup </a:t>
            </a:r>
            <a:r>
              <a:rPr lang="en-US" sz="2300" b="1" dirty="0" smtClean="0">
                <a:solidFill>
                  <a:srgbClr val="FFFF00"/>
                </a:solidFill>
              </a:rPr>
              <a:t>Language):</a:t>
            </a:r>
          </a:p>
          <a:p>
            <a:r>
              <a:rPr lang="en-US" sz="2300" dirty="0" smtClean="0"/>
              <a:t>-The </a:t>
            </a:r>
            <a:r>
              <a:rPr lang="en-US" sz="2300" dirty="0"/>
              <a:t>topmost layer in the WAP (Wireless Application Protocol) architecture is made up of WAE (Wireless Application Environment), which consists of WML and WML scripting language.</a:t>
            </a:r>
          </a:p>
          <a:p>
            <a:r>
              <a:rPr lang="en-US" sz="2300" dirty="0" smtClean="0"/>
              <a:t>- WML </a:t>
            </a:r>
            <a:r>
              <a:rPr lang="en-US" sz="2300" dirty="0"/>
              <a:t>stands for </a:t>
            </a:r>
            <a:r>
              <a:rPr lang="en-US" sz="2300" b="1" dirty="0"/>
              <a:t>W</a:t>
            </a:r>
            <a:r>
              <a:rPr lang="en-US" sz="2300" dirty="0"/>
              <a:t>ireless </a:t>
            </a:r>
            <a:r>
              <a:rPr lang="en-US" sz="2300" b="1" dirty="0"/>
              <a:t>M</a:t>
            </a:r>
            <a:r>
              <a:rPr lang="en-US" sz="2300" dirty="0"/>
              <a:t>arkup </a:t>
            </a:r>
            <a:r>
              <a:rPr lang="en-US" sz="2300" b="1" dirty="0"/>
              <a:t>L</a:t>
            </a:r>
            <a:r>
              <a:rPr lang="en-US" sz="2300" dirty="0"/>
              <a:t>anguage</a:t>
            </a:r>
          </a:p>
          <a:p>
            <a:r>
              <a:rPr lang="en-US" sz="2300" dirty="0"/>
              <a:t>WML is an application of XML, which is defined in a document-type definition.</a:t>
            </a:r>
          </a:p>
          <a:p>
            <a:r>
              <a:rPr lang="en-US" sz="2300" dirty="0" smtClean="0"/>
              <a:t>- WML </a:t>
            </a:r>
            <a:r>
              <a:rPr lang="en-US" sz="2300" dirty="0"/>
              <a:t>is based on HDML and is modified so that it can be compared with HTML.</a:t>
            </a:r>
          </a:p>
          <a:p>
            <a:r>
              <a:rPr lang="en-US" sz="2300" dirty="0" smtClean="0"/>
              <a:t>- WML </a:t>
            </a:r>
            <a:r>
              <a:rPr lang="en-US" sz="2300" dirty="0"/>
              <a:t>takes care of the small screen and the low bandwidth of transmission.</a:t>
            </a:r>
          </a:p>
          <a:p>
            <a:r>
              <a:rPr lang="en-US" sz="2300" dirty="0" smtClean="0"/>
              <a:t>- WML </a:t>
            </a:r>
            <a:r>
              <a:rPr lang="en-US" sz="2300" dirty="0"/>
              <a:t>is the markup language defined in the WAP specification.</a:t>
            </a:r>
          </a:p>
          <a:p>
            <a:r>
              <a:rPr lang="en-US" sz="2300" dirty="0" smtClean="0"/>
              <a:t>- WAP </a:t>
            </a:r>
            <a:r>
              <a:rPr lang="en-US" sz="2300" dirty="0"/>
              <a:t>sites are written in WML, while web sites are written in HTML.</a:t>
            </a:r>
          </a:p>
          <a:p>
            <a:r>
              <a:rPr lang="en-US" sz="2300" dirty="0" smtClean="0"/>
              <a:t>- WML </a:t>
            </a:r>
            <a:r>
              <a:rPr lang="en-US" sz="2300" dirty="0"/>
              <a:t>is very similar to HTML. Both of them use tags and are written in plain text format.</a:t>
            </a:r>
          </a:p>
        </p:txBody>
      </p:sp>
    </p:spTree>
    <p:extLst>
      <p:ext uri="{BB962C8B-B14F-4D97-AF65-F5344CB8AC3E}">
        <p14:creationId xmlns:p14="http://schemas.microsoft.com/office/powerpoint/2010/main" val="9249431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370975"/>
          </a:xfrm>
          <a:prstGeom prst="rect">
            <a:avLst/>
          </a:prstGeom>
        </p:spPr>
        <p:txBody>
          <a:bodyPr wrap="square">
            <a:spAutoFit/>
          </a:bodyPr>
          <a:lstStyle/>
          <a:p>
            <a:r>
              <a:rPr lang="en-US" sz="2400" dirty="0">
                <a:solidFill>
                  <a:srgbClr val="FFFF00"/>
                </a:solidFill>
              </a:rPr>
              <a:t>WML Program Structure:</a:t>
            </a:r>
          </a:p>
          <a:p>
            <a:r>
              <a:rPr lang="en-US" sz="2400" dirty="0"/>
              <a:t>Following is the basic structure of a WML program</a:t>
            </a:r>
            <a:r>
              <a:rPr lang="en-US" sz="2400" dirty="0" smtClean="0"/>
              <a:t>:</a:t>
            </a:r>
          </a:p>
          <a:p>
            <a:r>
              <a:rPr lang="en-US" sz="2400" dirty="0"/>
              <a:t>&lt;?xml version="1.0"?&gt;</a:t>
            </a:r>
          </a:p>
          <a:p>
            <a:r>
              <a:rPr lang="en-US" sz="2400" dirty="0"/>
              <a:t>&lt;!DOCTYPE </a:t>
            </a:r>
            <a:r>
              <a:rPr lang="en-US" sz="2400" dirty="0" err="1"/>
              <a:t>wml</a:t>
            </a:r>
            <a:r>
              <a:rPr lang="en-US" sz="2400" dirty="0"/>
              <a:t> PUBLIC "-//WAPFORUM//DTD WML 1.2//EN"</a:t>
            </a:r>
          </a:p>
          <a:p>
            <a:r>
              <a:rPr lang="en-US" sz="2400" dirty="0"/>
              <a:t>"http://www.wapforum.org/DTD/wml12.dtd"&gt;</a:t>
            </a:r>
          </a:p>
          <a:p>
            <a:r>
              <a:rPr lang="en-US" sz="2400" dirty="0"/>
              <a:t> </a:t>
            </a:r>
            <a:r>
              <a:rPr lang="en-US" sz="2400" dirty="0" smtClean="0"/>
              <a:t>&lt;</a:t>
            </a:r>
            <a:r>
              <a:rPr lang="en-US" sz="2400" dirty="0" err="1"/>
              <a:t>wml</a:t>
            </a:r>
            <a:r>
              <a:rPr lang="en-US" sz="2400" dirty="0"/>
              <a:t>&gt;</a:t>
            </a:r>
          </a:p>
          <a:p>
            <a:r>
              <a:rPr lang="en-US" sz="2400" dirty="0" smtClean="0"/>
              <a:t>&lt;</a:t>
            </a:r>
            <a:r>
              <a:rPr lang="en-US" sz="2400" dirty="0"/>
              <a:t>card id="one" title="First Card"&gt;</a:t>
            </a:r>
          </a:p>
          <a:p>
            <a:r>
              <a:rPr lang="en-US" sz="2400" dirty="0"/>
              <a:t>&lt;p&gt;</a:t>
            </a:r>
          </a:p>
          <a:p>
            <a:r>
              <a:rPr lang="en-US" sz="2400" dirty="0"/>
              <a:t>This is the first card in the deck</a:t>
            </a:r>
          </a:p>
          <a:p>
            <a:r>
              <a:rPr lang="en-US" sz="2400" dirty="0"/>
              <a:t>&lt;/p&gt;</a:t>
            </a:r>
          </a:p>
          <a:p>
            <a:r>
              <a:rPr lang="en-US" sz="2400" dirty="0"/>
              <a:t>&lt;/card&gt;</a:t>
            </a:r>
          </a:p>
          <a:p>
            <a:r>
              <a:rPr lang="en-US" sz="2400" dirty="0" smtClean="0"/>
              <a:t>&lt;</a:t>
            </a:r>
            <a:r>
              <a:rPr lang="en-US" sz="2400" dirty="0"/>
              <a:t>card id="two" title="Second Card"&gt;</a:t>
            </a:r>
          </a:p>
          <a:p>
            <a:r>
              <a:rPr lang="en-US" sz="2400" dirty="0"/>
              <a:t>&lt;p&gt;</a:t>
            </a:r>
          </a:p>
          <a:p>
            <a:r>
              <a:rPr lang="en-US" sz="2400" dirty="0" err="1"/>
              <a:t>Ths</a:t>
            </a:r>
            <a:r>
              <a:rPr lang="en-US" sz="2400" dirty="0"/>
              <a:t> is the second card in the deck</a:t>
            </a:r>
          </a:p>
          <a:p>
            <a:r>
              <a:rPr lang="en-US" sz="2400" dirty="0"/>
              <a:t>&lt;/p&gt;</a:t>
            </a:r>
          </a:p>
          <a:p>
            <a:r>
              <a:rPr lang="en-US" sz="2400" dirty="0"/>
              <a:t>&lt;/card&gt;</a:t>
            </a:r>
          </a:p>
          <a:p>
            <a:r>
              <a:rPr lang="en-US" sz="2400" dirty="0" smtClean="0"/>
              <a:t>&lt;/</a:t>
            </a:r>
            <a:r>
              <a:rPr lang="en-US" sz="2400" dirty="0" err="1"/>
              <a:t>wml</a:t>
            </a:r>
            <a:r>
              <a:rPr lang="en-US" sz="2400" dirty="0" smtClean="0"/>
              <a:t>&gt;</a:t>
            </a:r>
            <a:endParaRPr lang="en-US" sz="2400" dirty="0"/>
          </a:p>
        </p:txBody>
      </p:sp>
    </p:spTree>
    <p:extLst>
      <p:ext uri="{BB962C8B-B14F-4D97-AF65-F5344CB8AC3E}">
        <p14:creationId xmlns:p14="http://schemas.microsoft.com/office/powerpoint/2010/main" val="38494190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5632311"/>
          </a:xfrm>
          <a:prstGeom prst="rect">
            <a:avLst/>
          </a:prstGeom>
        </p:spPr>
        <p:txBody>
          <a:bodyPr wrap="square">
            <a:spAutoFit/>
          </a:bodyPr>
          <a:lstStyle/>
          <a:p>
            <a:r>
              <a:rPr lang="en-US" sz="2400" dirty="0" smtClean="0">
                <a:solidFill>
                  <a:srgbClr val="FFFF00"/>
                </a:solidFill>
              </a:rPr>
              <a:t>WAP (Wireless Application Protocol):</a:t>
            </a:r>
          </a:p>
          <a:p>
            <a:pPr marL="342900" indent="-342900">
              <a:buFontTx/>
              <a:buChar char="-"/>
            </a:pPr>
            <a:r>
              <a:rPr lang="en-US" sz="2400" dirty="0" smtClean="0"/>
              <a:t>WAP </a:t>
            </a:r>
            <a:r>
              <a:rPr lang="en-US" sz="2400" dirty="0"/>
              <a:t>is a source code static analysis and data mining tool to detect and correct input validation vulnerabilities in web applications written in PHP (version 4.0 or higher</a:t>
            </a:r>
            <a:r>
              <a:rPr lang="en-US" sz="2400" dirty="0" smtClean="0"/>
              <a:t>)</a:t>
            </a:r>
          </a:p>
          <a:p>
            <a:pPr marL="342900" indent="-342900">
              <a:buFontTx/>
              <a:buChar char="-"/>
            </a:pPr>
            <a:r>
              <a:rPr lang="en-US" sz="2400" dirty="0" smtClean="0"/>
              <a:t>WAP </a:t>
            </a:r>
            <a:r>
              <a:rPr lang="en-US" sz="2400" dirty="0"/>
              <a:t>detects and corrects the following vulnerabilities: </a:t>
            </a:r>
            <a:endParaRPr lang="en-US" sz="2400" dirty="0" smtClean="0"/>
          </a:p>
          <a:p>
            <a:pPr marL="457200" indent="-457200">
              <a:buFont typeface="+mj-lt"/>
              <a:buAutoNum type="arabicPeriod"/>
            </a:pPr>
            <a:r>
              <a:rPr lang="en-US" sz="2400" dirty="0"/>
              <a:t>SQL Injection (SQLI)</a:t>
            </a:r>
          </a:p>
          <a:p>
            <a:pPr marL="457200" indent="-457200">
              <a:buFont typeface="+mj-lt"/>
              <a:buAutoNum type="arabicPeriod"/>
            </a:pPr>
            <a:r>
              <a:rPr lang="en-US" sz="2400" dirty="0"/>
              <a:t>Cross-site scripting (XSS)</a:t>
            </a:r>
          </a:p>
          <a:p>
            <a:pPr marL="457200" indent="-457200">
              <a:buFont typeface="+mj-lt"/>
              <a:buAutoNum type="arabicPeriod"/>
            </a:pPr>
            <a:r>
              <a:rPr lang="en-US" sz="2400" dirty="0"/>
              <a:t>Remote File Inclusion (RFI)</a:t>
            </a:r>
          </a:p>
          <a:p>
            <a:pPr marL="457200" indent="-457200">
              <a:buFont typeface="+mj-lt"/>
              <a:buAutoNum type="arabicPeriod"/>
            </a:pPr>
            <a:r>
              <a:rPr lang="en-US" sz="2400" dirty="0"/>
              <a:t>Local File Inclusion (LFI)</a:t>
            </a:r>
          </a:p>
          <a:p>
            <a:pPr marL="457200" indent="-457200">
              <a:buFont typeface="+mj-lt"/>
              <a:buAutoNum type="arabicPeriod"/>
            </a:pPr>
            <a:r>
              <a:rPr lang="en-US" sz="2400" dirty="0"/>
              <a:t>Directory Traversal or Path Traversal (DT/PT)</a:t>
            </a:r>
          </a:p>
          <a:p>
            <a:pPr marL="457200" indent="-457200">
              <a:buFont typeface="+mj-lt"/>
              <a:buAutoNum type="arabicPeriod"/>
            </a:pPr>
            <a:r>
              <a:rPr lang="en-US" sz="2400" dirty="0"/>
              <a:t>Source Code Disclosure (SCD)</a:t>
            </a:r>
          </a:p>
          <a:p>
            <a:pPr marL="457200" indent="-457200">
              <a:buFont typeface="+mj-lt"/>
              <a:buAutoNum type="arabicPeriod"/>
            </a:pPr>
            <a:r>
              <a:rPr lang="en-US" sz="2400" dirty="0"/>
              <a:t>OS Command Injection (OSCI)</a:t>
            </a:r>
          </a:p>
          <a:p>
            <a:pPr marL="457200" indent="-457200">
              <a:buFont typeface="+mj-lt"/>
              <a:buAutoNum type="arabicPeriod"/>
            </a:pPr>
            <a:r>
              <a:rPr lang="en-US" sz="2400" dirty="0"/>
              <a:t>PHP Code </a:t>
            </a:r>
            <a:r>
              <a:rPr lang="en-US" sz="2400" dirty="0" smtClean="0"/>
              <a:t>Injection</a:t>
            </a:r>
          </a:p>
          <a:p>
            <a:endParaRPr lang="en-US" sz="2400" dirty="0"/>
          </a:p>
          <a:p>
            <a:pPr marL="342900" indent="-342900">
              <a:buFontTx/>
              <a:buChar char="-"/>
            </a:pPr>
            <a:endParaRPr lang="en-US" sz="2400" dirty="0"/>
          </a:p>
        </p:txBody>
      </p:sp>
    </p:spTree>
    <p:extLst>
      <p:ext uri="{BB962C8B-B14F-4D97-AF65-F5344CB8AC3E}">
        <p14:creationId xmlns:p14="http://schemas.microsoft.com/office/powerpoint/2010/main" val="18416091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001643"/>
          </a:xfrm>
          <a:prstGeom prst="rect">
            <a:avLst/>
          </a:prstGeom>
        </p:spPr>
        <p:txBody>
          <a:bodyPr wrap="square">
            <a:spAutoFit/>
          </a:bodyPr>
          <a:lstStyle/>
          <a:p>
            <a:r>
              <a:rPr lang="en-US" sz="2400" b="1" dirty="0" smtClean="0">
                <a:solidFill>
                  <a:srgbClr val="FFFF00"/>
                </a:solidFill>
              </a:rPr>
              <a:t>A </a:t>
            </a:r>
            <a:r>
              <a:rPr lang="en-US" sz="2400" b="1" dirty="0">
                <a:solidFill>
                  <a:srgbClr val="FFFF00"/>
                </a:solidFill>
              </a:rPr>
              <a:t>simple WAP page using </a:t>
            </a:r>
            <a:r>
              <a:rPr lang="en-US" sz="2400" b="1" dirty="0" smtClean="0">
                <a:solidFill>
                  <a:srgbClr val="FFFF00"/>
                </a:solidFill>
              </a:rPr>
              <a:t>PHP:</a:t>
            </a:r>
            <a:r>
              <a:rPr lang="en-US" sz="2400" dirty="0"/>
              <a:t/>
            </a:r>
            <a:br>
              <a:rPr lang="en-US" sz="2400" dirty="0"/>
            </a:br>
            <a:r>
              <a:rPr lang="en-US" sz="2400" dirty="0" smtClean="0"/>
              <a:t>&lt;?</a:t>
            </a:r>
            <a:r>
              <a:rPr lang="en-US" sz="2400" dirty="0"/>
              <a:t/>
            </a:r>
            <a:br>
              <a:rPr lang="en-US" sz="2400" dirty="0"/>
            </a:br>
            <a:r>
              <a:rPr lang="en-US" sz="2400" dirty="0" smtClean="0"/>
              <a:t>header</a:t>
            </a:r>
            <a:r>
              <a:rPr lang="en-US" sz="2400" dirty="0"/>
              <a:t>("Content-Type: text/</a:t>
            </a:r>
            <a:r>
              <a:rPr lang="en-US" sz="2400" dirty="0" err="1"/>
              <a:t>vnd.wap.wml</a:t>
            </a:r>
            <a:r>
              <a:rPr lang="en-US" sz="2400" dirty="0"/>
              <a:t>");</a:t>
            </a:r>
            <a:br>
              <a:rPr lang="en-US" sz="2400" dirty="0"/>
            </a:br>
            <a:r>
              <a:rPr lang="en-US" sz="2400" dirty="0" smtClean="0"/>
              <a:t>echo </a:t>
            </a:r>
            <a:r>
              <a:rPr lang="en-US" sz="2400" dirty="0"/>
              <a:t>"&lt;?xml version="1.0"?&gt;";</a:t>
            </a:r>
            <a:br>
              <a:rPr lang="en-US" sz="2400" dirty="0"/>
            </a:br>
            <a:r>
              <a:rPr lang="en-US" sz="2400" dirty="0"/>
              <a:t>echo "&lt;!DOCTYPE </a:t>
            </a:r>
            <a:r>
              <a:rPr lang="en-US" sz="2400" dirty="0" err="1"/>
              <a:t>wml</a:t>
            </a:r>
            <a:r>
              <a:rPr lang="en-US" sz="2400" dirty="0"/>
              <a:t> PUBLIC "-//WAPFORUM//DTD WML 1.1//EN" "http://www.wapforum.org/DTD/wml_1.1.xml"&gt;";</a:t>
            </a:r>
            <a:br>
              <a:rPr lang="en-US" sz="2400" dirty="0"/>
            </a:br>
            <a:r>
              <a:rPr lang="en-US" sz="2400" dirty="0" smtClean="0"/>
              <a:t>?&gt;</a:t>
            </a:r>
            <a:r>
              <a:rPr lang="en-US" sz="2400" dirty="0"/>
              <a:t/>
            </a:r>
            <a:br>
              <a:rPr lang="en-US" sz="2400" dirty="0"/>
            </a:br>
            <a:r>
              <a:rPr lang="en-US" sz="2400" dirty="0" smtClean="0"/>
              <a:t>&lt;</a:t>
            </a:r>
            <a:r>
              <a:rPr lang="en-US" sz="2400" dirty="0" err="1"/>
              <a:t>wml</a:t>
            </a:r>
            <a:r>
              <a:rPr lang="en-US" sz="2400" dirty="0"/>
              <a:t>&gt;</a:t>
            </a:r>
            <a:br>
              <a:rPr lang="en-US" sz="2400" dirty="0"/>
            </a:br>
            <a:r>
              <a:rPr lang="en-US" sz="2400" dirty="0"/>
              <a:t>&lt;card id="hello"&gt;</a:t>
            </a:r>
            <a:br>
              <a:rPr lang="en-US" sz="2400" dirty="0"/>
            </a:br>
            <a:r>
              <a:rPr lang="en-US" sz="2400" dirty="0"/>
              <a:t>&lt;p&gt;Today is</a:t>
            </a:r>
            <a:br>
              <a:rPr lang="en-US" sz="2400" dirty="0"/>
            </a:br>
            <a:r>
              <a:rPr lang="en-US" sz="2400" dirty="0" smtClean="0"/>
              <a:t>&lt;?</a:t>
            </a:r>
            <a:r>
              <a:rPr lang="en-US" sz="2400" dirty="0"/>
              <a:t/>
            </a:r>
            <a:br>
              <a:rPr lang="en-US" sz="2400" dirty="0"/>
            </a:br>
            <a:r>
              <a:rPr lang="en-US" sz="2400" dirty="0"/>
              <a:t>echo date("m/d/Y");</a:t>
            </a:r>
            <a:br>
              <a:rPr lang="en-US" sz="2400" dirty="0"/>
            </a:br>
            <a:r>
              <a:rPr lang="en-US" sz="2400" dirty="0"/>
              <a:t>?&gt;</a:t>
            </a:r>
            <a:br>
              <a:rPr lang="en-US" sz="2400" dirty="0"/>
            </a:br>
            <a:r>
              <a:rPr lang="en-US" sz="2400" dirty="0" smtClean="0"/>
              <a:t>&lt;/</a:t>
            </a:r>
            <a:r>
              <a:rPr lang="en-US" sz="2400" dirty="0"/>
              <a:t>p&gt;</a:t>
            </a:r>
            <a:br>
              <a:rPr lang="en-US" sz="2400" dirty="0"/>
            </a:br>
            <a:r>
              <a:rPr lang="en-US" sz="2400" dirty="0"/>
              <a:t>&lt;/card&gt;</a:t>
            </a:r>
            <a:br>
              <a:rPr lang="en-US" sz="2400" dirty="0"/>
            </a:br>
            <a:r>
              <a:rPr lang="en-US" sz="2400" dirty="0"/>
              <a:t>&lt;/</a:t>
            </a:r>
            <a:r>
              <a:rPr lang="en-US" sz="2400" dirty="0" err="1"/>
              <a:t>wml</a:t>
            </a:r>
            <a:r>
              <a:rPr lang="en-US" sz="2400" dirty="0"/>
              <a:t>&gt;</a:t>
            </a:r>
          </a:p>
        </p:txBody>
      </p:sp>
    </p:spTree>
    <p:extLst>
      <p:ext uri="{BB962C8B-B14F-4D97-AF65-F5344CB8AC3E}">
        <p14:creationId xmlns:p14="http://schemas.microsoft.com/office/powerpoint/2010/main" val="19282735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555641"/>
          </a:xfrm>
          <a:prstGeom prst="rect">
            <a:avLst/>
          </a:prstGeom>
        </p:spPr>
        <p:txBody>
          <a:bodyPr wrap="square">
            <a:spAutoFit/>
          </a:bodyPr>
          <a:lstStyle/>
          <a:p>
            <a:r>
              <a:rPr lang="en-US" sz="2100" dirty="0">
                <a:solidFill>
                  <a:srgbClr val="FFFF00"/>
                </a:solidFill>
              </a:rPr>
              <a:t>ASP stands for </a:t>
            </a:r>
            <a:r>
              <a:rPr lang="en-US" sz="2100" b="1" dirty="0">
                <a:solidFill>
                  <a:srgbClr val="FFFF00"/>
                </a:solidFill>
              </a:rPr>
              <a:t>A</a:t>
            </a:r>
            <a:r>
              <a:rPr lang="en-US" sz="2100" dirty="0">
                <a:solidFill>
                  <a:srgbClr val="FFFF00"/>
                </a:solidFill>
              </a:rPr>
              <a:t>ctive </a:t>
            </a:r>
            <a:r>
              <a:rPr lang="en-US" sz="2100" b="1" dirty="0">
                <a:solidFill>
                  <a:srgbClr val="FFFF00"/>
                </a:solidFill>
              </a:rPr>
              <a:t>S</a:t>
            </a:r>
            <a:r>
              <a:rPr lang="en-US" sz="2100" dirty="0">
                <a:solidFill>
                  <a:srgbClr val="FFFF00"/>
                </a:solidFill>
              </a:rPr>
              <a:t>erver </a:t>
            </a:r>
            <a:r>
              <a:rPr lang="en-US" sz="2100" b="1" dirty="0" smtClean="0">
                <a:solidFill>
                  <a:srgbClr val="FFFF00"/>
                </a:solidFill>
              </a:rPr>
              <a:t>P</a:t>
            </a:r>
            <a:r>
              <a:rPr lang="en-US" sz="2100" dirty="0" smtClean="0">
                <a:solidFill>
                  <a:srgbClr val="FFFF00"/>
                </a:solidFill>
              </a:rPr>
              <a:t>ages:</a:t>
            </a:r>
            <a:endParaRPr lang="en-US" sz="2100" dirty="0">
              <a:solidFill>
                <a:srgbClr val="FFFF00"/>
              </a:solidFill>
            </a:endParaRPr>
          </a:p>
          <a:p>
            <a:r>
              <a:rPr lang="en-US" sz="2100" dirty="0"/>
              <a:t>ASP is a development framework for building web </a:t>
            </a:r>
            <a:r>
              <a:rPr lang="en-US" sz="2100" dirty="0" smtClean="0"/>
              <a:t>pages</a:t>
            </a:r>
          </a:p>
          <a:p>
            <a:r>
              <a:rPr lang="en-US" sz="2100" dirty="0" smtClean="0"/>
              <a:t>The </a:t>
            </a:r>
            <a:r>
              <a:rPr lang="en-US" sz="2100" dirty="0"/>
              <a:t>ASP Technology</a:t>
            </a:r>
          </a:p>
          <a:p>
            <a:r>
              <a:rPr lang="en-US" sz="2100" dirty="0"/>
              <a:t>ASP and ASP.NET are server side technologies.</a:t>
            </a:r>
          </a:p>
          <a:p>
            <a:r>
              <a:rPr lang="en-US" sz="2100" dirty="0"/>
              <a:t>Both technologies enable computer code to be executed by an Internet server.</a:t>
            </a:r>
          </a:p>
          <a:p>
            <a:r>
              <a:rPr lang="en-US" sz="2100" dirty="0"/>
              <a:t>When a browser requests an ASP or ASP.NET file, the ASP engine reads the file, executes any code in the file, and returns the result to the browser</a:t>
            </a:r>
            <a:r>
              <a:rPr lang="en-US" sz="2100" dirty="0" smtClean="0"/>
              <a:t>.</a:t>
            </a:r>
          </a:p>
          <a:p>
            <a:r>
              <a:rPr lang="en-US" sz="2100" dirty="0">
                <a:solidFill>
                  <a:srgbClr val="FFFF00"/>
                </a:solidFill>
              </a:rPr>
              <a:t>ASP.NET provides three development styles for creating web applications:</a:t>
            </a:r>
          </a:p>
          <a:p>
            <a:r>
              <a:rPr lang="en-US" sz="2100" dirty="0"/>
              <a:t>Web Forms</a:t>
            </a:r>
          </a:p>
          <a:p>
            <a:r>
              <a:rPr lang="en-US" sz="2100" dirty="0"/>
              <a:t>ASP.NET MVC</a:t>
            </a:r>
          </a:p>
          <a:p>
            <a:r>
              <a:rPr lang="en-US" sz="2100" dirty="0"/>
              <a:t>ASP.NET Web Pages</a:t>
            </a:r>
          </a:p>
          <a:p>
            <a:r>
              <a:rPr lang="en-US" sz="2100" dirty="0" smtClean="0">
                <a:solidFill>
                  <a:srgbClr val="FFFF00"/>
                </a:solidFill>
              </a:rPr>
              <a:t>ASP.NET </a:t>
            </a:r>
            <a:r>
              <a:rPr lang="en-US" sz="2100" dirty="0">
                <a:solidFill>
                  <a:srgbClr val="FFFF00"/>
                </a:solidFill>
              </a:rPr>
              <a:t>Web </a:t>
            </a:r>
            <a:r>
              <a:rPr lang="en-US" sz="2100" dirty="0" smtClean="0">
                <a:solidFill>
                  <a:srgbClr val="FFFF00"/>
                </a:solidFill>
              </a:rPr>
              <a:t>Pages:</a:t>
            </a:r>
            <a:endParaRPr lang="en-US" sz="2100" dirty="0">
              <a:solidFill>
                <a:srgbClr val="FFFF00"/>
              </a:solidFill>
            </a:endParaRPr>
          </a:p>
          <a:p>
            <a:r>
              <a:rPr lang="en-US" sz="2100" dirty="0"/>
              <a:t>ASP.NET Web Pages is an SPA application model (Single Page Application).</a:t>
            </a:r>
          </a:p>
          <a:p>
            <a:r>
              <a:rPr lang="en-US" sz="2100" dirty="0"/>
              <a:t>The SPA model is quite similar to PHP and Classic ASP.</a:t>
            </a:r>
          </a:p>
          <a:p>
            <a:r>
              <a:rPr lang="en-US" sz="2100" dirty="0"/>
              <a:t>ASP.NET Web Pages is being merged into the new ASP.NET Core</a:t>
            </a:r>
            <a:r>
              <a:rPr lang="en-US" sz="2100" dirty="0" smtClean="0"/>
              <a:t>.</a:t>
            </a:r>
          </a:p>
          <a:p>
            <a:r>
              <a:rPr lang="en-US" sz="2100" dirty="0">
                <a:solidFill>
                  <a:srgbClr val="FFFF00"/>
                </a:solidFill>
              </a:rPr>
              <a:t>Web </a:t>
            </a:r>
            <a:r>
              <a:rPr lang="en-US" sz="2100" dirty="0" smtClean="0">
                <a:solidFill>
                  <a:srgbClr val="FFFF00"/>
                </a:solidFill>
              </a:rPr>
              <a:t>Forms:</a:t>
            </a:r>
            <a:endParaRPr lang="en-US" sz="2100" dirty="0">
              <a:solidFill>
                <a:srgbClr val="FFFF00"/>
              </a:solidFill>
            </a:endParaRPr>
          </a:p>
          <a:p>
            <a:r>
              <a:rPr lang="en-US" sz="2100" dirty="0"/>
              <a:t>It is an event driven development framework. It is used to develop application with powerful data access. It provides server side controls and events to create web application. It is part of the ASP.NET </a:t>
            </a:r>
            <a:r>
              <a:rPr lang="en-US" sz="2100" dirty="0" smtClean="0"/>
              <a:t>framework</a:t>
            </a:r>
            <a:endParaRPr lang="en-US" sz="2100" dirty="0"/>
          </a:p>
        </p:txBody>
      </p:sp>
    </p:spTree>
    <p:extLst>
      <p:ext uri="{BB962C8B-B14F-4D97-AF65-F5344CB8AC3E}">
        <p14:creationId xmlns:p14="http://schemas.microsoft.com/office/powerpoint/2010/main" val="2006863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440747"/>
            <a:ext cx="8784976" cy="6232475"/>
          </a:xfrm>
          <a:prstGeom prst="rect">
            <a:avLst/>
          </a:prstGeom>
        </p:spPr>
        <p:txBody>
          <a:bodyPr wrap="square">
            <a:spAutoFit/>
          </a:bodyPr>
          <a:lstStyle/>
          <a:p>
            <a:pPr algn="just"/>
            <a:r>
              <a:rPr lang="en-US" sz="2100" b="1" dirty="0" smtClean="0">
                <a:solidFill>
                  <a:srgbClr val="FFFF00"/>
                </a:solidFill>
                <a:latin typeface="inter-bold"/>
              </a:rPr>
              <a:t>8) Loosely </a:t>
            </a:r>
            <a:r>
              <a:rPr lang="en-US" sz="2100" b="1" dirty="0">
                <a:solidFill>
                  <a:srgbClr val="FFFF00"/>
                </a:solidFill>
                <a:latin typeface="inter-bold"/>
              </a:rPr>
              <a:t>Typed Language:</a:t>
            </a:r>
            <a:endParaRPr lang="en-US" sz="2100" dirty="0">
              <a:solidFill>
                <a:srgbClr val="FFFF00"/>
              </a:solidFill>
              <a:latin typeface="inter-regular"/>
            </a:endParaRPr>
          </a:p>
          <a:p>
            <a:pPr algn="just"/>
            <a:r>
              <a:rPr lang="en-US" sz="2100" dirty="0">
                <a:latin typeface="inter-regular"/>
              </a:rPr>
              <a:t>PHP allows us to use a variable without declaring its </a:t>
            </a:r>
            <a:r>
              <a:rPr lang="en-US" sz="2100" dirty="0" err="1">
                <a:latin typeface="inter-regular"/>
              </a:rPr>
              <a:t>datatype</a:t>
            </a:r>
            <a:r>
              <a:rPr lang="en-US" sz="2100" dirty="0">
                <a:latin typeface="inter-regular"/>
              </a:rPr>
              <a:t>. It will be taken automatically at the time of execution based on the type of data it contains on its value.</a:t>
            </a:r>
          </a:p>
          <a:p>
            <a:pPr algn="just"/>
            <a:r>
              <a:rPr lang="en-US" sz="2100" b="1" dirty="0" smtClean="0">
                <a:solidFill>
                  <a:srgbClr val="FFFF00"/>
                </a:solidFill>
                <a:latin typeface="inter-bold"/>
              </a:rPr>
              <a:t>9) Web </a:t>
            </a:r>
            <a:r>
              <a:rPr lang="en-US" sz="2100" b="1" dirty="0">
                <a:solidFill>
                  <a:srgbClr val="FFFF00"/>
                </a:solidFill>
                <a:latin typeface="inter-bold"/>
              </a:rPr>
              <a:t>servers Support:</a:t>
            </a:r>
            <a:endParaRPr lang="en-US" sz="2100" dirty="0">
              <a:solidFill>
                <a:srgbClr val="FFFF00"/>
              </a:solidFill>
              <a:latin typeface="inter-regular"/>
            </a:endParaRPr>
          </a:p>
          <a:p>
            <a:pPr algn="just"/>
            <a:r>
              <a:rPr lang="en-US" sz="2100" dirty="0">
                <a:latin typeface="inter-regular"/>
              </a:rPr>
              <a:t>PHP is compatible with almost all local servers used today like Apache, Netscape, Microsoft IIS, etc.</a:t>
            </a:r>
          </a:p>
          <a:p>
            <a:pPr algn="just"/>
            <a:r>
              <a:rPr lang="en-US" sz="2100" b="1" dirty="0" smtClean="0">
                <a:solidFill>
                  <a:srgbClr val="FFFF00"/>
                </a:solidFill>
                <a:latin typeface="inter-bold"/>
              </a:rPr>
              <a:t>10) Security</a:t>
            </a:r>
            <a:r>
              <a:rPr lang="en-US" sz="2100" b="1" dirty="0">
                <a:solidFill>
                  <a:srgbClr val="FFFF00"/>
                </a:solidFill>
                <a:latin typeface="inter-bold"/>
              </a:rPr>
              <a:t>:</a:t>
            </a:r>
            <a:endParaRPr lang="en-US" sz="2100" dirty="0">
              <a:latin typeface="inter-regular"/>
            </a:endParaRPr>
          </a:p>
          <a:p>
            <a:pPr algn="just"/>
            <a:r>
              <a:rPr lang="en-US" sz="2100" dirty="0">
                <a:latin typeface="inter-regular"/>
              </a:rPr>
              <a:t>PHP is a secure language to develop the website. It consists of multiple layers of security to prevent threads and malicious attacks.</a:t>
            </a:r>
          </a:p>
          <a:p>
            <a:pPr algn="just"/>
            <a:r>
              <a:rPr lang="en-US" sz="2100" b="1" dirty="0" smtClean="0">
                <a:solidFill>
                  <a:srgbClr val="FFFF00"/>
                </a:solidFill>
                <a:latin typeface="inter-bold"/>
              </a:rPr>
              <a:t>11) Control</a:t>
            </a:r>
            <a:r>
              <a:rPr lang="en-US" sz="2100" b="1" dirty="0">
                <a:solidFill>
                  <a:srgbClr val="FFFF00"/>
                </a:solidFill>
                <a:latin typeface="inter-bold"/>
              </a:rPr>
              <a:t>:</a:t>
            </a:r>
            <a:endParaRPr lang="en-US" sz="2100" dirty="0">
              <a:solidFill>
                <a:srgbClr val="FFFF00"/>
              </a:solidFill>
              <a:latin typeface="inter-regular"/>
            </a:endParaRPr>
          </a:p>
          <a:p>
            <a:pPr algn="just"/>
            <a:r>
              <a:rPr lang="en-US" sz="2100" dirty="0">
                <a:latin typeface="inter-regular"/>
              </a:rPr>
              <a:t>Different programming languages require long script or code, whereas PHP can do the same work in a few lines of code. It has maximum control over the websites like you can make changes easily whenever you want.</a:t>
            </a:r>
          </a:p>
          <a:p>
            <a:pPr algn="just"/>
            <a:r>
              <a:rPr lang="en-US" sz="2100" b="1" dirty="0">
                <a:solidFill>
                  <a:srgbClr val="FFFF00"/>
                </a:solidFill>
                <a:latin typeface="inter-bold"/>
              </a:rPr>
              <a:t>1</a:t>
            </a:r>
            <a:r>
              <a:rPr lang="en-US" sz="2100" b="1" dirty="0" smtClean="0">
                <a:solidFill>
                  <a:srgbClr val="FFFF00"/>
                </a:solidFill>
                <a:latin typeface="inter-bold"/>
              </a:rPr>
              <a:t>1)A </a:t>
            </a:r>
            <a:r>
              <a:rPr lang="en-US" sz="2100" b="1" dirty="0">
                <a:solidFill>
                  <a:srgbClr val="FFFF00"/>
                </a:solidFill>
                <a:latin typeface="inter-bold"/>
              </a:rPr>
              <a:t>Helpful PHP Community</a:t>
            </a:r>
            <a:r>
              <a:rPr lang="en-US" sz="2100" b="1" dirty="0" smtClean="0">
                <a:solidFill>
                  <a:srgbClr val="FFFF00"/>
                </a:solidFill>
                <a:latin typeface="inter-bold"/>
              </a:rPr>
              <a:t>:</a:t>
            </a:r>
          </a:p>
          <a:p>
            <a:pPr algn="just"/>
            <a:r>
              <a:rPr lang="en-US" sz="2100" dirty="0"/>
              <a:t>It has a large community of developers who regularly updates documentation, tutorials, online help, and FAQs. Learning PHP from the communities is one of the significant benefits.</a:t>
            </a:r>
            <a:endParaRPr lang="en-US" sz="2100" b="0" i="0" dirty="0">
              <a:solidFill>
                <a:srgbClr val="333333"/>
              </a:solidFill>
              <a:effectLst/>
              <a:latin typeface="inter-regular"/>
            </a:endParaRPr>
          </a:p>
        </p:txBody>
      </p:sp>
    </p:spTree>
    <p:extLst>
      <p:ext uri="{BB962C8B-B14F-4D97-AF65-F5344CB8AC3E}">
        <p14:creationId xmlns:p14="http://schemas.microsoft.com/office/powerpoint/2010/main" val="11742407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232475"/>
          </a:xfrm>
          <a:prstGeom prst="rect">
            <a:avLst/>
          </a:prstGeom>
        </p:spPr>
        <p:txBody>
          <a:bodyPr wrap="square">
            <a:spAutoFit/>
          </a:bodyPr>
          <a:lstStyle/>
          <a:p>
            <a:r>
              <a:rPr lang="en-US" sz="2100" dirty="0">
                <a:solidFill>
                  <a:srgbClr val="FFFF00"/>
                </a:solidFill>
              </a:rPr>
              <a:t>ASP.NET </a:t>
            </a:r>
            <a:r>
              <a:rPr lang="en-US" sz="2100" dirty="0" smtClean="0">
                <a:solidFill>
                  <a:srgbClr val="FFFF00"/>
                </a:solidFill>
              </a:rPr>
              <a:t>MVC:</a:t>
            </a:r>
            <a:endParaRPr lang="en-US" sz="2100" dirty="0">
              <a:solidFill>
                <a:srgbClr val="FFFF00"/>
              </a:solidFill>
            </a:endParaRPr>
          </a:p>
          <a:p>
            <a:r>
              <a:rPr lang="en-US" sz="2100" dirty="0"/>
              <a:t>It gives us a MVC (Model View Controller), patterns-based way to build dynamic websites. It enables a clean separation of concerns and that gives you full control over markup for enjoyable, agile development. It also provides many features that enable fast development for creating outstanding applications. We will discuss it further in next chapters.</a:t>
            </a:r>
          </a:p>
          <a:p>
            <a:r>
              <a:rPr lang="en-US" sz="2100" dirty="0" smtClean="0">
                <a:solidFill>
                  <a:srgbClr val="FFFF00"/>
                </a:solidFill>
              </a:rPr>
              <a:t>ASP.NET </a:t>
            </a:r>
            <a:r>
              <a:rPr lang="en-US" sz="2100" dirty="0">
                <a:solidFill>
                  <a:srgbClr val="FFFF00"/>
                </a:solidFill>
              </a:rPr>
              <a:t>Web API</a:t>
            </a:r>
          </a:p>
          <a:p>
            <a:r>
              <a:rPr lang="en-US" sz="2100" dirty="0"/>
              <a:t>ASP.NET API is an API application model (Application Programming Interface).</a:t>
            </a:r>
          </a:p>
          <a:p>
            <a:r>
              <a:rPr lang="en-US" sz="2100" dirty="0"/>
              <a:t>ASP.NET API is being merged into the new ASP.NET Core</a:t>
            </a:r>
            <a:r>
              <a:rPr lang="en-US" sz="2100" dirty="0" smtClean="0"/>
              <a:t>.</a:t>
            </a:r>
          </a:p>
          <a:p>
            <a:r>
              <a:rPr lang="en-US" sz="2100" dirty="0"/>
              <a:t>ASP.NET Web Forms</a:t>
            </a:r>
          </a:p>
          <a:p>
            <a:r>
              <a:rPr lang="en-US" sz="2100" dirty="0"/>
              <a:t>ASP.NET Web Forms is an event driven application model.</a:t>
            </a:r>
          </a:p>
          <a:p>
            <a:r>
              <a:rPr lang="en-US" sz="2100" dirty="0"/>
              <a:t>ASP.NET Web Forms is </a:t>
            </a:r>
            <a:r>
              <a:rPr lang="en-US" sz="2100" b="1" dirty="0"/>
              <a:t>not</a:t>
            </a:r>
            <a:r>
              <a:rPr lang="en-US" sz="2100" dirty="0"/>
              <a:t> a part of the new ASP.NET Core</a:t>
            </a:r>
            <a:r>
              <a:rPr lang="en-US" sz="2100" dirty="0" smtClean="0"/>
              <a:t>.</a:t>
            </a:r>
          </a:p>
          <a:p>
            <a:r>
              <a:rPr lang="en-US" sz="2100" dirty="0">
                <a:solidFill>
                  <a:srgbClr val="FFFF00"/>
                </a:solidFill>
              </a:rPr>
              <a:t>ASP.NET:</a:t>
            </a:r>
          </a:p>
          <a:p>
            <a:r>
              <a:rPr lang="en-US" sz="2100" dirty="0"/>
              <a:t>ASP.NET was released in 2002 as a successor to Classic ASP.</a:t>
            </a:r>
          </a:p>
          <a:p>
            <a:r>
              <a:rPr lang="en-US" sz="2100" dirty="0"/>
              <a:t>ASP.NET pages have the extension </a:t>
            </a:r>
            <a:r>
              <a:rPr lang="en-US" sz="2100" b="1" dirty="0"/>
              <a:t>.</a:t>
            </a:r>
            <a:r>
              <a:rPr lang="en-US" sz="2100" b="1" dirty="0" err="1"/>
              <a:t>aspx</a:t>
            </a:r>
            <a:r>
              <a:rPr lang="en-US" sz="2100" dirty="0"/>
              <a:t> and are normally written in C# (C sharp).</a:t>
            </a:r>
          </a:p>
          <a:p>
            <a:r>
              <a:rPr lang="en-US" sz="2100" dirty="0"/>
              <a:t>ASP.NET 4.6 is the latest official version of ASP.NET.</a:t>
            </a:r>
          </a:p>
          <a:p>
            <a:r>
              <a:rPr lang="en-US" sz="2100" dirty="0"/>
              <a:t>ASP.NET 5 was expected to be an important redesign of ASP.NET</a:t>
            </a:r>
            <a:r>
              <a:rPr lang="en-US" sz="2100" dirty="0" smtClean="0"/>
              <a:t>.</a:t>
            </a:r>
            <a:endParaRPr lang="en-US" sz="2100" dirty="0"/>
          </a:p>
        </p:txBody>
      </p:sp>
    </p:spTree>
    <p:extLst>
      <p:ext uri="{BB962C8B-B14F-4D97-AF65-F5344CB8AC3E}">
        <p14:creationId xmlns:p14="http://schemas.microsoft.com/office/powerpoint/2010/main" val="39584831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784830"/>
          </a:xfrm>
          <a:prstGeom prst="rect">
            <a:avLst/>
          </a:prstGeom>
        </p:spPr>
        <p:txBody>
          <a:bodyPr wrap="square">
            <a:spAutoFit/>
          </a:bodyPr>
          <a:lstStyle/>
          <a:p>
            <a:r>
              <a:rPr lang="en-US" sz="2100" dirty="0" smtClean="0">
                <a:solidFill>
                  <a:srgbClr val="FFFF00"/>
                </a:solidFill>
              </a:rPr>
              <a:t>T</a:t>
            </a:r>
            <a:r>
              <a:rPr lang="en-US" sz="2400" dirty="0">
                <a:solidFill>
                  <a:srgbClr val="FFFF00"/>
                </a:solidFill>
              </a:rPr>
              <a:t>he following table illustrates each development model</a:t>
            </a:r>
            <a:r>
              <a:rPr lang="en-US" sz="2400" dirty="0" smtClean="0">
                <a:solidFill>
                  <a:srgbClr val="FFFF00"/>
                </a:solidFill>
              </a:rPr>
              <a:t>.</a:t>
            </a:r>
          </a:p>
          <a:p>
            <a:endParaRPr lang="en-US" sz="2100" dirty="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76980992"/>
              </p:ext>
            </p:extLst>
          </p:nvPr>
        </p:nvGraphicFramePr>
        <p:xfrm>
          <a:off x="323528" y="1052736"/>
          <a:ext cx="8064896" cy="4599432"/>
        </p:xfrm>
        <a:graphic>
          <a:graphicData uri="http://schemas.openxmlformats.org/drawingml/2006/table">
            <a:tbl>
              <a:tblPr firstRow="1" firstCol="1" bandRow="1">
                <a:tableStyleId>{5C22544A-7EE6-4342-B048-85BDC9FD1C3A}</a:tableStyleId>
              </a:tblPr>
              <a:tblGrid>
                <a:gridCol w="1296144"/>
                <a:gridCol w="2376264"/>
                <a:gridCol w="2376264"/>
                <a:gridCol w="2016224"/>
              </a:tblGrid>
              <a:tr h="0">
                <a:tc>
                  <a:txBody>
                    <a:bodyPr/>
                    <a:lstStyle/>
                    <a:p>
                      <a:pPr marL="0" marR="0" algn="ctr">
                        <a:lnSpc>
                          <a:spcPct val="107000"/>
                        </a:lnSpc>
                        <a:spcBef>
                          <a:spcPts val="0"/>
                        </a:spcBef>
                        <a:spcAft>
                          <a:spcPts val="0"/>
                        </a:spcAft>
                      </a:pPr>
                      <a:r>
                        <a:rPr lang="en-US" sz="1500" b="1" dirty="0">
                          <a:effectLst/>
                        </a:rPr>
                        <a:t>Model</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500" b="1">
                          <a:effectLst/>
                        </a:rPr>
                        <a:t>Skills</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500" b="1">
                          <a:effectLst/>
                        </a:rPr>
                        <a:t>Development style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500" b="1">
                          <a:effectLst/>
                        </a:rPr>
                        <a:t>Experience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306070">
                <a:tc>
                  <a:txBody>
                    <a:bodyPr/>
                    <a:lstStyle/>
                    <a:p>
                      <a:pPr marL="0" marR="0" algn="ctr">
                        <a:lnSpc>
                          <a:spcPct val="107000"/>
                        </a:lnSpc>
                        <a:spcBef>
                          <a:spcPts val="0"/>
                        </a:spcBef>
                        <a:spcAft>
                          <a:spcPts val="0"/>
                        </a:spcAft>
                      </a:pPr>
                      <a:r>
                        <a:rPr lang="en-US" sz="1500" b="1">
                          <a:effectLst/>
                        </a:rPr>
                        <a:t>Web Forms</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500" b="1">
                          <a:effectLst/>
                        </a:rPr>
                        <a:t>Win Forms, WPF, .NET</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500" b="1">
                          <a:effectLst/>
                        </a:rPr>
                        <a:t>Rapid development using a rich library of controls that encapsulate HTML markup</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500" b="1">
                          <a:effectLst/>
                        </a:rPr>
                        <a:t>Mid-Level, Advanced RAD</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13055">
                <a:tc>
                  <a:txBody>
                    <a:bodyPr/>
                    <a:lstStyle/>
                    <a:p>
                      <a:pPr marL="0" marR="0" algn="ctr">
                        <a:lnSpc>
                          <a:spcPct val="107000"/>
                        </a:lnSpc>
                        <a:spcBef>
                          <a:spcPts val="0"/>
                        </a:spcBef>
                        <a:spcAft>
                          <a:spcPts val="0"/>
                        </a:spcAft>
                      </a:pPr>
                      <a:r>
                        <a:rPr lang="en-US" sz="1500" b="1">
                          <a:effectLst/>
                        </a:rPr>
                        <a:t>MVC</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500" b="1" dirty="0">
                          <a:effectLst/>
                        </a:rPr>
                        <a:t>Ruby on Rails, .NET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500" b="1" dirty="0">
                          <a:effectLst/>
                        </a:rPr>
                        <a:t>Full control over HTML markup, code and markup separated, and easy to write tests. The best choice for mobile and single-page applications (SPA).</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500" b="1" dirty="0">
                          <a:effectLst/>
                        </a:rPr>
                        <a:t>Mid-Level, Advanced</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13055">
                <a:tc>
                  <a:txBody>
                    <a:bodyPr/>
                    <a:lstStyle/>
                    <a:p>
                      <a:pPr marL="0" marR="0" algn="ctr">
                        <a:lnSpc>
                          <a:spcPct val="107000"/>
                        </a:lnSpc>
                        <a:spcBef>
                          <a:spcPts val="0"/>
                        </a:spcBef>
                        <a:spcAft>
                          <a:spcPts val="0"/>
                        </a:spcAft>
                      </a:pPr>
                      <a:r>
                        <a:rPr lang="en-US" sz="1500" b="1">
                          <a:effectLst/>
                        </a:rPr>
                        <a:t>Web Pages</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500" b="1">
                          <a:effectLst/>
                        </a:rPr>
                        <a:t>Classic ASP, PHP</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500" b="1">
                          <a:effectLst/>
                        </a:rPr>
                        <a:t>HTML markup and your code together in the same file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500" b="1" dirty="0">
                          <a:effectLst/>
                        </a:rPr>
                        <a:t>New, Mid-Level</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1034237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6740307"/>
          </a:xfrm>
          <a:prstGeom prst="rect">
            <a:avLst/>
          </a:prstGeom>
        </p:spPr>
        <p:txBody>
          <a:bodyPr wrap="square">
            <a:spAutoFit/>
          </a:bodyPr>
          <a:lstStyle/>
          <a:p>
            <a:r>
              <a:rPr lang="en-US" sz="2400" dirty="0">
                <a:solidFill>
                  <a:srgbClr val="FFFF00"/>
                </a:solidFill>
              </a:rPr>
              <a:t>ASP.NET is a part of Microsoft .NET Framework. The following image shows the </a:t>
            </a:r>
            <a:r>
              <a:rPr lang="en-US" sz="2400" dirty="0" smtClean="0">
                <a:solidFill>
                  <a:srgbClr val="FFFF00"/>
                </a:solidFill>
              </a:rPr>
              <a:t>component </a:t>
            </a:r>
            <a:r>
              <a:rPr lang="en-US" sz="2400" dirty="0">
                <a:solidFill>
                  <a:srgbClr val="FFFF00"/>
                </a:solidFill>
              </a:rPr>
              <a:t>stack</a:t>
            </a:r>
            <a:r>
              <a:rPr lang="en-US" sz="2400" dirty="0" smtClean="0">
                <a:solidFill>
                  <a:srgbClr val="FFFF00"/>
                </a:solidFill>
              </a:rPr>
              <a:t>.</a:t>
            </a: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dirty="0" smtClean="0">
              <a:solidFill>
                <a:srgbClr val="FFFF00"/>
              </a:solidFill>
            </a:endParaRPr>
          </a:p>
          <a:p>
            <a:endParaRPr lang="en-US" sz="2400" dirty="0">
              <a:solidFill>
                <a:srgbClr val="FFFF00"/>
              </a:solidFill>
            </a:endParaRPr>
          </a:p>
          <a:p>
            <a:endParaRPr lang="en-US" sz="2400" b="1" dirty="0" smtClean="0">
              <a:solidFill>
                <a:srgbClr val="FFFF00"/>
              </a:solidFill>
            </a:endParaRPr>
          </a:p>
          <a:p>
            <a:r>
              <a:rPr lang="en-US" sz="2400" b="1" dirty="0">
                <a:solidFill>
                  <a:srgbClr val="FFFF00"/>
                </a:solidFill>
              </a:rPr>
              <a:t>	</a:t>
            </a:r>
            <a:r>
              <a:rPr lang="en-US" sz="2400" b="1" dirty="0" smtClean="0">
                <a:solidFill>
                  <a:srgbClr val="FFFF00"/>
                </a:solidFill>
              </a:rPr>
              <a:t>		Fig</a:t>
            </a:r>
            <a:r>
              <a:rPr lang="en-US" sz="2400" b="1" dirty="0">
                <a:solidFill>
                  <a:srgbClr val="FFFF00"/>
                </a:solidFill>
              </a:rPr>
              <a:t>:</a:t>
            </a:r>
            <a:r>
              <a:rPr lang="en-US" sz="2400" dirty="0">
                <a:solidFill>
                  <a:srgbClr val="FFFF00"/>
                </a:solidFill>
              </a:rPr>
              <a:t> .NET framework </a:t>
            </a:r>
            <a:r>
              <a:rPr lang="en-US" sz="2400" dirty="0" smtClean="0">
                <a:solidFill>
                  <a:srgbClr val="FFFF00"/>
                </a:solidFill>
              </a:rPr>
              <a:t>components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112" y="980728"/>
            <a:ext cx="4863232" cy="5400600"/>
          </a:xfrm>
          <a:prstGeom prst="rect">
            <a:avLst/>
          </a:prstGeom>
        </p:spPr>
      </p:pic>
    </p:spTree>
    <p:extLst>
      <p:ext uri="{BB962C8B-B14F-4D97-AF65-F5344CB8AC3E}">
        <p14:creationId xmlns:p14="http://schemas.microsoft.com/office/powerpoint/2010/main" val="26681990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116632"/>
            <a:ext cx="8784976" cy="3785652"/>
          </a:xfrm>
          <a:prstGeom prst="rect">
            <a:avLst/>
          </a:prstGeom>
        </p:spPr>
        <p:txBody>
          <a:bodyPr wrap="square">
            <a:spAutoFit/>
          </a:bodyPr>
          <a:lstStyle/>
          <a:p>
            <a:r>
              <a:rPr lang="en-US" sz="2400" dirty="0">
                <a:solidFill>
                  <a:srgbClr val="FFFF00"/>
                </a:solidFill>
              </a:rPr>
              <a:t>ASP.NET Page </a:t>
            </a:r>
            <a:r>
              <a:rPr lang="en-US" sz="2400" dirty="0" smtClean="0">
                <a:solidFill>
                  <a:srgbClr val="FFFF00"/>
                </a:solidFill>
              </a:rPr>
              <a:t>Lifecycle:</a:t>
            </a:r>
            <a:endParaRPr lang="en-US" sz="2400" dirty="0">
              <a:solidFill>
                <a:srgbClr val="FFFF00"/>
              </a:solidFill>
            </a:endParaRPr>
          </a:p>
          <a:p>
            <a:r>
              <a:rPr lang="en-US" sz="2400" dirty="0"/>
              <a:t>In ASP.NET, a web page has execution lifecycle that includes various phases. These phases include initialization, instantiation, restoring and maintaining state etc. it is required to understand the page lifecycle so that we can put custom code at any stage to perform our business logic.</a:t>
            </a:r>
          </a:p>
          <a:p>
            <a:r>
              <a:rPr lang="en-US" sz="2400" dirty="0">
                <a:solidFill>
                  <a:srgbClr val="FFFF00"/>
                </a:solidFill>
              </a:rPr>
              <a:t>Page Lifecycle </a:t>
            </a:r>
            <a:r>
              <a:rPr lang="en-US" sz="2400" dirty="0" smtClean="0">
                <a:solidFill>
                  <a:srgbClr val="FFFF00"/>
                </a:solidFill>
              </a:rPr>
              <a:t>stages:</a:t>
            </a:r>
            <a:endParaRPr lang="en-US" sz="2400" dirty="0">
              <a:solidFill>
                <a:srgbClr val="FFFF00"/>
              </a:solidFill>
            </a:endParaRPr>
          </a:p>
          <a:p>
            <a:r>
              <a:rPr lang="en-US" sz="2400" dirty="0"/>
              <a:t>The following table contains the lifecycle stages of ASP.NET web page</a:t>
            </a:r>
            <a:r>
              <a:rPr lang="en-US" sz="2400" dirty="0" smtClean="0"/>
              <a:t>.</a:t>
            </a:r>
          </a:p>
          <a:p>
            <a:endParaRPr lang="en-US"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752" y="2924945"/>
            <a:ext cx="4680520" cy="3910332"/>
          </a:xfrm>
          <a:prstGeom prst="rect">
            <a:avLst/>
          </a:prstGeom>
        </p:spPr>
      </p:pic>
    </p:spTree>
    <p:extLst>
      <p:ext uri="{BB962C8B-B14F-4D97-AF65-F5344CB8AC3E}">
        <p14:creationId xmlns:p14="http://schemas.microsoft.com/office/powerpoint/2010/main" val="38145922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542602414"/>
              </p:ext>
            </p:extLst>
          </p:nvPr>
        </p:nvGraphicFramePr>
        <p:xfrm>
          <a:off x="467544" y="764703"/>
          <a:ext cx="8064896" cy="5976665"/>
        </p:xfrm>
        <a:graphic>
          <a:graphicData uri="http://schemas.openxmlformats.org/drawingml/2006/table">
            <a:tbl>
              <a:tblPr firstRow="1" firstCol="1" bandRow="1">
                <a:tableStyleId>{5C22544A-7EE6-4342-B048-85BDC9FD1C3A}</a:tableStyleId>
              </a:tblPr>
              <a:tblGrid>
                <a:gridCol w="1872208"/>
                <a:gridCol w="6192688"/>
              </a:tblGrid>
              <a:tr h="522650">
                <a:tc>
                  <a:txBody>
                    <a:bodyPr/>
                    <a:lstStyle/>
                    <a:p>
                      <a:pPr marL="0" marR="0" algn="ctr">
                        <a:lnSpc>
                          <a:spcPct val="107000"/>
                        </a:lnSpc>
                        <a:spcBef>
                          <a:spcPts val="0"/>
                        </a:spcBef>
                        <a:spcAft>
                          <a:spcPts val="0"/>
                        </a:spcAft>
                      </a:pPr>
                      <a:r>
                        <a:rPr lang="en-US" sz="1500" b="1" dirty="0">
                          <a:effectLst/>
                        </a:rPr>
                        <a:t>Stage</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3499" marR="83499" marT="83499" marB="83499"/>
                </a:tc>
                <a:tc>
                  <a:txBody>
                    <a:bodyPr/>
                    <a:lstStyle/>
                    <a:p>
                      <a:pPr marL="0" marR="0" algn="ctr">
                        <a:lnSpc>
                          <a:spcPct val="107000"/>
                        </a:lnSpc>
                        <a:spcBef>
                          <a:spcPts val="0"/>
                        </a:spcBef>
                        <a:spcAft>
                          <a:spcPts val="0"/>
                        </a:spcAft>
                      </a:pPr>
                      <a:r>
                        <a:rPr lang="en-US" sz="1500" b="1">
                          <a:effectLst/>
                        </a:rPr>
                        <a:t>Description</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83499" marR="83499" marT="83499" marB="83499"/>
                </a:tc>
              </a:tr>
              <a:tr h="674377">
                <a:tc>
                  <a:txBody>
                    <a:bodyPr/>
                    <a:lstStyle/>
                    <a:p>
                      <a:pPr marL="0" marR="0" algn="ctr">
                        <a:lnSpc>
                          <a:spcPct val="107000"/>
                        </a:lnSpc>
                        <a:spcBef>
                          <a:spcPts val="0"/>
                        </a:spcBef>
                        <a:spcAft>
                          <a:spcPts val="0"/>
                        </a:spcAft>
                      </a:pPr>
                      <a:r>
                        <a:rPr lang="en-US" sz="1500" b="1">
                          <a:effectLst/>
                        </a:rPr>
                        <a:t>Page request</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c>
                  <a:txBody>
                    <a:bodyPr/>
                    <a:lstStyle/>
                    <a:p>
                      <a:pPr marL="0" marR="0" algn="ctr">
                        <a:lnSpc>
                          <a:spcPct val="107000"/>
                        </a:lnSpc>
                        <a:spcBef>
                          <a:spcPts val="0"/>
                        </a:spcBef>
                        <a:spcAft>
                          <a:spcPts val="0"/>
                        </a:spcAft>
                      </a:pPr>
                      <a:r>
                        <a:rPr lang="en-US" sz="1500" b="1" dirty="0">
                          <a:effectLst/>
                        </a:rPr>
                        <a:t>This stage occurs before the lifecycle begins. When a page is requested by the user, ASP.NET parses and compiles that page.</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r>
              <a:tr h="674377">
                <a:tc>
                  <a:txBody>
                    <a:bodyPr/>
                    <a:lstStyle/>
                    <a:p>
                      <a:pPr marL="0" marR="0" algn="ctr">
                        <a:lnSpc>
                          <a:spcPct val="107000"/>
                        </a:lnSpc>
                        <a:spcBef>
                          <a:spcPts val="0"/>
                        </a:spcBef>
                        <a:spcAft>
                          <a:spcPts val="0"/>
                        </a:spcAft>
                      </a:pPr>
                      <a:r>
                        <a:rPr lang="en-US" sz="1500" b="1" dirty="0">
                          <a:effectLst/>
                        </a:rPr>
                        <a:t>Start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c>
                  <a:txBody>
                    <a:bodyPr/>
                    <a:lstStyle/>
                    <a:p>
                      <a:pPr marL="0" marR="0" algn="ctr">
                        <a:lnSpc>
                          <a:spcPct val="107000"/>
                        </a:lnSpc>
                        <a:spcBef>
                          <a:spcPts val="0"/>
                        </a:spcBef>
                        <a:spcAft>
                          <a:spcPts val="0"/>
                        </a:spcAft>
                      </a:pPr>
                      <a:r>
                        <a:rPr lang="en-US" sz="1500" b="1" dirty="0">
                          <a:effectLst/>
                        </a:rPr>
                        <a:t>In this stage, page properties such as Request and response are set. It also determines the Request type.</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r>
              <a:tr h="674377">
                <a:tc>
                  <a:txBody>
                    <a:bodyPr/>
                    <a:lstStyle/>
                    <a:p>
                      <a:pPr marL="0" marR="0" algn="ctr">
                        <a:lnSpc>
                          <a:spcPct val="107000"/>
                        </a:lnSpc>
                        <a:spcBef>
                          <a:spcPts val="0"/>
                        </a:spcBef>
                        <a:spcAft>
                          <a:spcPts val="0"/>
                        </a:spcAft>
                      </a:pPr>
                      <a:r>
                        <a:rPr lang="en-US" sz="1500" b="1">
                          <a:effectLst/>
                        </a:rPr>
                        <a:t>Initialization</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c>
                  <a:txBody>
                    <a:bodyPr/>
                    <a:lstStyle/>
                    <a:p>
                      <a:pPr marL="0" marR="0" algn="ctr">
                        <a:lnSpc>
                          <a:spcPct val="107000"/>
                        </a:lnSpc>
                        <a:spcBef>
                          <a:spcPts val="0"/>
                        </a:spcBef>
                        <a:spcAft>
                          <a:spcPts val="0"/>
                        </a:spcAft>
                      </a:pPr>
                      <a:r>
                        <a:rPr lang="en-US" sz="1500" b="1">
                          <a:effectLst/>
                        </a:rPr>
                        <a:t>In this stage, each control's UniqueID property is set. Master page is applied to the page.</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r>
              <a:tr h="674377">
                <a:tc>
                  <a:txBody>
                    <a:bodyPr/>
                    <a:lstStyle/>
                    <a:p>
                      <a:pPr marL="0" marR="0" algn="ctr">
                        <a:lnSpc>
                          <a:spcPct val="107000"/>
                        </a:lnSpc>
                        <a:spcBef>
                          <a:spcPts val="0"/>
                        </a:spcBef>
                        <a:spcAft>
                          <a:spcPts val="0"/>
                        </a:spcAft>
                      </a:pPr>
                      <a:r>
                        <a:rPr lang="en-US" sz="1500" b="1">
                          <a:effectLst/>
                        </a:rPr>
                        <a:t>Load</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c>
                  <a:txBody>
                    <a:bodyPr/>
                    <a:lstStyle/>
                    <a:p>
                      <a:pPr marL="0" marR="0" algn="ctr">
                        <a:lnSpc>
                          <a:spcPct val="107000"/>
                        </a:lnSpc>
                        <a:spcBef>
                          <a:spcPts val="0"/>
                        </a:spcBef>
                        <a:spcAft>
                          <a:spcPts val="0"/>
                        </a:spcAft>
                      </a:pPr>
                      <a:r>
                        <a:rPr lang="en-US" sz="1500" b="1">
                          <a:effectLst/>
                        </a:rPr>
                        <a:t>During this phase, if page request is postback, control properties are loaded with information.</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r>
              <a:tr h="674377">
                <a:tc>
                  <a:txBody>
                    <a:bodyPr/>
                    <a:lstStyle/>
                    <a:p>
                      <a:pPr marL="0" marR="0" algn="ctr">
                        <a:lnSpc>
                          <a:spcPct val="107000"/>
                        </a:lnSpc>
                        <a:spcBef>
                          <a:spcPts val="0"/>
                        </a:spcBef>
                        <a:spcAft>
                          <a:spcPts val="0"/>
                        </a:spcAft>
                      </a:pPr>
                      <a:r>
                        <a:rPr lang="en-US" sz="1500" b="1">
                          <a:effectLst/>
                        </a:rPr>
                        <a:t>Postback event handling</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c>
                  <a:txBody>
                    <a:bodyPr/>
                    <a:lstStyle/>
                    <a:p>
                      <a:pPr marL="0" marR="0" algn="ctr">
                        <a:lnSpc>
                          <a:spcPct val="107000"/>
                        </a:lnSpc>
                        <a:spcBef>
                          <a:spcPts val="0"/>
                        </a:spcBef>
                        <a:spcAft>
                          <a:spcPts val="0"/>
                        </a:spcAft>
                      </a:pPr>
                      <a:r>
                        <a:rPr lang="en-US" sz="1500" b="1">
                          <a:effectLst/>
                        </a:rPr>
                        <a:t>In this stage, event handler is called if page request is postback. After that, the Validate method of all validator controls is called.</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r>
              <a:tr h="1163294">
                <a:tc>
                  <a:txBody>
                    <a:bodyPr/>
                    <a:lstStyle/>
                    <a:p>
                      <a:pPr marL="0" marR="0" algn="ctr">
                        <a:lnSpc>
                          <a:spcPct val="107000"/>
                        </a:lnSpc>
                        <a:spcBef>
                          <a:spcPts val="0"/>
                        </a:spcBef>
                        <a:spcAft>
                          <a:spcPts val="0"/>
                        </a:spcAft>
                      </a:pPr>
                      <a:r>
                        <a:rPr lang="en-US" sz="1500" b="1" dirty="0">
                          <a:effectLst/>
                        </a:rPr>
                        <a:t>Rendering</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c>
                  <a:txBody>
                    <a:bodyPr/>
                    <a:lstStyle/>
                    <a:p>
                      <a:pPr marL="0" marR="0" algn="ctr">
                        <a:lnSpc>
                          <a:spcPct val="107000"/>
                        </a:lnSpc>
                        <a:spcBef>
                          <a:spcPts val="0"/>
                        </a:spcBef>
                        <a:spcAft>
                          <a:spcPts val="0"/>
                        </a:spcAft>
                      </a:pPr>
                      <a:r>
                        <a:rPr lang="en-US" sz="1500" b="1">
                          <a:effectLst/>
                        </a:rPr>
                        <a:t>Before rendering, view state is saved for the page and all controls. During the rendering stage, the page calls the Render method for each control, providing a text writer that writes its output to the OutputStream object of the page's Response property.</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r>
              <a:tr h="918836">
                <a:tc>
                  <a:txBody>
                    <a:bodyPr/>
                    <a:lstStyle/>
                    <a:p>
                      <a:pPr marL="0" marR="0" algn="ctr">
                        <a:lnSpc>
                          <a:spcPct val="107000"/>
                        </a:lnSpc>
                        <a:spcBef>
                          <a:spcPts val="0"/>
                        </a:spcBef>
                        <a:spcAft>
                          <a:spcPts val="0"/>
                        </a:spcAft>
                      </a:pPr>
                      <a:r>
                        <a:rPr lang="en-US" sz="1500" b="1" dirty="0">
                          <a:effectLst/>
                        </a:rPr>
                        <a:t>Unload</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c>
                  <a:txBody>
                    <a:bodyPr/>
                    <a:lstStyle/>
                    <a:p>
                      <a:pPr marL="0" marR="0" algn="ctr">
                        <a:lnSpc>
                          <a:spcPct val="107000"/>
                        </a:lnSpc>
                        <a:spcBef>
                          <a:spcPts val="0"/>
                        </a:spcBef>
                        <a:spcAft>
                          <a:spcPts val="0"/>
                        </a:spcAft>
                      </a:pPr>
                      <a:r>
                        <a:rPr lang="en-US" sz="1500" b="1" dirty="0">
                          <a:effectLst/>
                        </a:rPr>
                        <a:t>At this stage the requested page has been fully rendered and is ready to terminate.at this stage all properties are unloaded and cleanup is performed.</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5666" marR="55666" marT="55666" marB="55666"/>
                </a:tc>
              </a:tr>
            </a:tbl>
          </a:graphicData>
        </a:graphic>
      </p:graphicFrame>
    </p:spTree>
    <p:extLst>
      <p:ext uri="{BB962C8B-B14F-4D97-AF65-F5344CB8AC3E}">
        <p14:creationId xmlns:p14="http://schemas.microsoft.com/office/powerpoint/2010/main" val="17122046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44624"/>
            <a:ext cx="8437079" cy="707886"/>
          </a:xfrm>
          <a:prstGeom prst="rect">
            <a:avLst/>
          </a:prstGeom>
          <a:noFill/>
        </p:spPr>
        <p:txBody>
          <a:bodyPr wrap="square" rtlCol="0">
            <a:spAutoFit/>
          </a:bodyPr>
          <a:lstStyle/>
          <a:p>
            <a:r>
              <a:rPr lang="en-US" sz="2000" b="1" dirty="0">
                <a:solidFill>
                  <a:srgbClr val="FFFF00"/>
                </a:solidFill>
              </a:rPr>
              <a:t>ASP.NET Life Cycle </a:t>
            </a:r>
            <a:r>
              <a:rPr lang="en-US" sz="2000" b="1" dirty="0" smtClean="0">
                <a:solidFill>
                  <a:srgbClr val="FFFF00"/>
                </a:solidFill>
              </a:rPr>
              <a:t>Events:</a:t>
            </a:r>
            <a:endParaRPr lang="en-US" sz="2000" b="1" dirty="0">
              <a:solidFill>
                <a:srgbClr val="FFFF00"/>
              </a:solidFill>
            </a:endParaRPr>
          </a:p>
          <a:p>
            <a:endParaRPr lang="en-US" sz="2000" b="1" dirty="0">
              <a:solidFill>
                <a:srgbClr val="FFFF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44720663"/>
              </p:ext>
            </p:extLst>
          </p:nvPr>
        </p:nvGraphicFramePr>
        <p:xfrm>
          <a:off x="179509" y="404664"/>
          <a:ext cx="8496946" cy="6378796"/>
        </p:xfrm>
        <a:graphic>
          <a:graphicData uri="http://schemas.openxmlformats.org/drawingml/2006/table">
            <a:tbl>
              <a:tblPr/>
              <a:tblGrid>
                <a:gridCol w="936107"/>
                <a:gridCol w="7560839"/>
              </a:tblGrid>
              <a:tr h="231523">
                <a:tc>
                  <a:txBody>
                    <a:bodyPr/>
                    <a:lstStyle/>
                    <a:p>
                      <a:pPr algn="ctr" fontAlgn="t"/>
                      <a:r>
                        <a:rPr lang="en-US" sz="1400" b="1" dirty="0">
                          <a:solidFill>
                            <a:srgbClr val="000000"/>
                          </a:solidFill>
                          <a:effectLst/>
                          <a:latin typeface="times new roman" panose="02020603050405020304" pitchFamily="18" charset="0"/>
                        </a:rPr>
                        <a:t>Page Event</a:t>
                      </a:r>
                    </a:p>
                  </a:txBody>
                  <a:tcPr marL="42044" marR="42044" marT="42044" marB="42044">
                    <a:lnL w="9525" cap="flat" cmpd="sng" algn="ctr">
                      <a:solidFill>
                        <a:srgbClr val="D0DC45"/>
                      </a:solidFill>
                      <a:prstDash val="solid"/>
                      <a:round/>
                      <a:headEnd type="none" w="med" len="med"/>
                      <a:tailEnd type="none" w="med" len="med"/>
                    </a:lnL>
                    <a:lnR w="9525" cap="flat" cmpd="sng" algn="ctr">
                      <a:solidFill>
                        <a:srgbClr val="D0DC45"/>
                      </a:solidFill>
                      <a:prstDash val="solid"/>
                      <a:round/>
                      <a:headEnd type="none" w="med" len="med"/>
                      <a:tailEnd type="none" w="med" len="med"/>
                    </a:lnR>
                    <a:lnT w="9525" cap="flat" cmpd="sng" algn="ctr">
                      <a:solidFill>
                        <a:srgbClr val="D0DC4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400" b="1" dirty="0">
                          <a:solidFill>
                            <a:srgbClr val="000000"/>
                          </a:solidFill>
                          <a:effectLst/>
                          <a:latin typeface="times new roman" panose="02020603050405020304" pitchFamily="18" charset="0"/>
                        </a:rPr>
                        <a:t>Typical Use</a:t>
                      </a:r>
                    </a:p>
                  </a:txBody>
                  <a:tcPr marL="42044" marR="42044" marT="42044" marB="42044">
                    <a:lnL w="9525" cap="flat" cmpd="sng" algn="ctr">
                      <a:solidFill>
                        <a:srgbClr val="D0DC45"/>
                      </a:solidFill>
                      <a:prstDash val="solid"/>
                      <a:round/>
                      <a:headEnd type="none" w="med" len="med"/>
                      <a:tailEnd type="none" w="med" len="med"/>
                    </a:lnL>
                    <a:lnR w="9525" cap="flat" cmpd="sng" algn="ctr">
                      <a:solidFill>
                        <a:srgbClr val="D0DC45"/>
                      </a:solidFill>
                      <a:prstDash val="solid"/>
                      <a:round/>
                      <a:headEnd type="none" w="med" len="med"/>
                      <a:tailEnd type="none" w="med" len="med"/>
                    </a:lnR>
                    <a:lnT w="9525" cap="flat" cmpd="sng" algn="ctr">
                      <a:solidFill>
                        <a:srgbClr val="D0DC4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56449">
                <a:tc>
                  <a:txBody>
                    <a:bodyPr/>
                    <a:lstStyle/>
                    <a:p>
                      <a:pPr algn="ctr" fontAlgn="t"/>
                      <a:r>
                        <a:rPr lang="en-US" sz="1400" b="1">
                          <a:solidFill>
                            <a:srgbClr val="333333"/>
                          </a:solidFill>
                          <a:effectLst/>
                          <a:latin typeface="inter-regular"/>
                        </a:rPr>
                        <a:t>PreInit</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333333"/>
                          </a:solidFill>
                          <a:effectLst/>
                          <a:latin typeface="inter-regular"/>
                        </a:rPr>
                        <a:t>This event is raised after the start stage is complete and before the initialization stage.</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5921">
                <a:tc>
                  <a:txBody>
                    <a:bodyPr/>
                    <a:lstStyle/>
                    <a:p>
                      <a:pPr algn="ctr" fontAlgn="t"/>
                      <a:r>
                        <a:rPr lang="en-US" sz="1400" b="1" dirty="0" err="1">
                          <a:solidFill>
                            <a:srgbClr val="333333"/>
                          </a:solidFill>
                          <a:effectLst/>
                          <a:latin typeface="inter-regular"/>
                        </a:rPr>
                        <a:t>Init</a:t>
                      </a:r>
                      <a:endParaRPr lang="en-US" sz="1400" b="1" dirty="0">
                        <a:solidFill>
                          <a:srgbClr val="333333"/>
                        </a:solidFill>
                        <a:effectLst/>
                        <a:latin typeface="inter-regular"/>
                      </a:endParaRP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b="1" dirty="0">
                          <a:solidFill>
                            <a:srgbClr val="333333"/>
                          </a:solidFill>
                          <a:effectLst/>
                          <a:latin typeface="inter-regular"/>
                        </a:rPr>
                        <a:t>This event occurs after all controls have been initialized.</a:t>
                      </a:r>
                      <a:br>
                        <a:rPr lang="en-US" sz="1400" b="1" dirty="0">
                          <a:solidFill>
                            <a:srgbClr val="333333"/>
                          </a:solidFill>
                          <a:effectLst/>
                          <a:latin typeface="inter-regular"/>
                        </a:rPr>
                      </a:br>
                      <a:r>
                        <a:rPr lang="en-US" sz="1400" b="1" dirty="0">
                          <a:solidFill>
                            <a:srgbClr val="333333"/>
                          </a:solidFill>
                          <a:effectLst/>
                          <a:latin typeface="inter-regular"/>
                        </a:rPr>
                        <a:t>We can use this event to read or initialize control properties.</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15392">
                <a:tc>
                  <a:txBody>
                    <a:bodyPr/>
                    <a:lstStyle/>
                    <a:p>
                      <a:pPr algn="ctr" fontAlgn="t"/>
                      <a:r>
                        <a:rPr lang="en-US" sz="1400" b="1" dirty="0" err="1">
                          <a:solidFill>
                            <a:srgbClr val="333333"/>
                          </a:solidFill>
                          <a:effectLst/>
                          <a:latin typeface="inter-regular"/>
                        </a:rPr>
                        <a:t>InitComplete</a:t>
                      </a:r>
                      <a:endParaRPr lang="en-US" sz="1400" b="1" dirty="0">
                        <a:solidFill>
                          <a:srgbClr val="333333"/>
                        </a:solidFill>
                        <a:effectLst/>
                        <a:latin typeface="inter-regular"/>
                      </a:endParaRP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333333"/>
                          </a:solidFill>
                          <a:effectLst/>
                          <a:latin typeface="inter-regular"/>
                        </a:rPr>
                        <a:t>This event occurs at the end of the page's initialization stage.</a:t>
                      </a:r>
                      <a:br>
                        <a:rPr lang="en-US" sz="1400" b="1" dirty="0">
                          <a:solidFill>
                            <a:srgbClr val="333333"/>
                          </a:solidFill>
                          <a:effectLst/>
                          <a:latin typeface="inter-regular"/>
                        </a:rPr>
                      </a:br>
                      <a:r>
                        <a:rPr lang="en-US" sz="1400" b="1" dirty="0">
                          <a:solidFill>
                            <a:srgbClr val="333333"/>
                          </a:solidFill>
                          <a:effectLst/>
                          <a:latin typeface="inter-regular"/>
                        </a:rPr>
                        <a:t>We can use this event to make changes to view state that we want to make sure are persisted after the next </a:t>
                      </a:r>
                      <a:r>
                        <a:rPr lang="en-US" sz="1400" b="1" dirty="0" err="1">
                          <a:solidFill>
                            <a:srgbClr val="333333"/>
                          </a:solidFill>
                          <a:effectLst/>
                          <a:latin typeface="inter-regular"/>
                        </a:rPr>
                        <a:t>postback</a:t>
                      </a:r>
                      <a:r>
                        <a:rPr lang="en-US" sz="1400" b="1" dirty="0">
                          <a:solidFill>
                            <a:srgbClr val="333333"/>
                          </a:solidFill>
                          <a:effectLst/>
                          <a:latin typeface="inter-regular"/>
                        </a:rPr>
                        <a:t>.</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26978">
                <a:tc>
                  <a:txBody>
                    <a:bodyPr/>
                    <a:lstStyle/>
                    <a:p>
                      <a:pPr algn="ctr" fontAlgn="t"/>
                      <a:r>
                        <a:rPr lang="en-US" sz="1400" b="1">
                          <a:solidFill>
                            <a:srgbClr val="333333"/>
                          </a:solidFill>
                          <a:effectLst/>
                          <a:latin typeface="inter-regular"/>
                        </a:rPr>
                        <a:t>PreLoad</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b="1" dirty="0">
                          <a:solidFill>
                            <a:srgbClr val="333333"/>
                          </a:solidFill>
                          <a:effectLst/>
                          <a:latin typeface="inter-regular"/>
                        </a:rPr>
                        <a:t>This event is occurs before the post back data is loaded in the controls.</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6978">
                <a:tc>
                  <a:txBody>
                    <a:bodyPr/>
                    <a:lstStyle/>
                    <a:p>
                      <a:pPr algn="ctr" fontAlgn="t"/>
                      <a:r>
                        <a:rPr lang="en-US" sz="1400" b="1">
                          <a:solidFill>
                            <a:srgbClr val="333333"/>
                          </a:solidFill>
                          <a:effectLst/>
                          <a:latin typeface="inter-regular"/>
                        </a:rPr>
                        <a:t>Load</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333333"/>
                          </a:solidFill>
                          <a:effectLst/>
                          <a:latin typeface="inter-regular"/>
                        </a:rPr>
                        <a:t>This event is raised for the page first time and then recursively for all child controls.</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6449">
                <a:tc>
                  <a:txBody>
                    <a:bodyPr/>
                    <a:lstStyle/>
                    <a:p>
                      <a:pPr algn="ctr" fontAlgn="t"/>
                      <a:r>
                        <a:rPr lang="en-US" sz="1400" b="1">
                          <a:solidFill>
                            <a:srgbClr val="333333"/>
                          </a:solidFill>
                          <a:effectLst/>
                          <a:latin typeface="inter-regular"/>
                        </a:rPr>
                        <a:t>Control events</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b="1" dirty="0">
                          <a:solidFill>
                            <a:srgbClr val="333333"/>
                          </a:solidFill>
                          <a:effectLst/>
                          <a:latin typeface="inter-regular"/>
                        </a:rPr>
                        <a:t>This event is used to handle specific control events such as Button control' Click event.</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15392">
                <a:tc>
                  <a:txBody>
                    <a:bodyPr/>
                    <a:lstStyle/>
                    <a:p>
                      <a:pPr algn="ctr" fontAlgn="t"/>
                      <a:r>
                        <a:rPr lang="en-US" sz="1400" b="1">
                          <a:solidFill>
                            <a:srgbClr val="333333"/>
                          </a:solidFill>
                          <a:effectLst/>
                          <a:latin typeface="inter-regular"/>
                        </a:rPr>
                        <a:t>LoadComplete</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333333"/>
                          </a:solidFill>
                          <a:effectLst/>
                          <a:latin typeface="inter-regular"/>
                        </a:rPr>
                        <a:t>This event occurs at the end of the event-handling stage.</a:t>
                      </a:r>
                      <a:br>
                        <a:rPr lang="en-US" sz="1400" b="1" dirty="0">
                          <a:solidFill>
                            <a:srgbClr val="333333"/>
                          </a:solidFill>
                          <a:effectLst/>
                          <a:latin typeface="inter-regular"/>
                        </a:rPr>
                      </a:br>
                      <a:r>
                        <a:rPr lang="en-US" sz="1400" b="1" dirty="0">
                          <a:solidFill>
                            <a:srgbClr val="333333"/>
                          </a:solidFill>
                          <a:effectLst/>
                          <a:latin typeface="inter-regular"/>
                        </a:rPr>
                        <a:t>We can use this event for tasks that require all other controls on the page be loaded.</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6449">
                <a:tc>
                  <a:txBody>
                    <a:bodyPr/>
                    <a:lstStyle/>
                    <a:p>
                      <a:pPr algn="ctr" fontAlgn="t"/>
                      <a:r>
                        <a:rPr lang="en-US" sz="1400" b="1">
                          <a:solidFill>
                            <a:srgbClr val="333333"/>
                          </a:solidFill>
                          <a:effectLst/>
                          <a:latin typeface="inter-regular"/>
                        </a:rPr>
                        <a:t>PreRender</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b="1" dirty="0">
                          <a:solidFill>
                            <a:srgbClr val="333333"/>
                          </a:solidFill>
                          <a:effectLst/>
                          <a:latin typeface="inter-regular"/>
                        </a:rPr>
                        <a:t>This event occurs after the page object has created all controls that are required in order to render the page.</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6449">
                <a:tc>
                  <a:txBody>
                    <a:bodyPr/>
                    <a:lstStyle/>
                    <a:p>
                      <a:pPr algn="ctr" fontAlgn="t"/>
                      <a:r>
                        <a:rPr lang="en-US" sz="1400" b="1">
                          <a:solidFill>
                            <a:srgbClr val="333333"/>
                          </a:solidFill>
                          <a:effectLst/>
                          <a:latin typeface="inter-regular"/>
                        </a:rPr>
                        <a:t>PreRenderComplete</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333333"/>
                          </a:solidFill>
                          <a:effectLst/>
                          <a:latin typeface="inter-regular"/>
                        </a:rPr>
                        <a:t>This event occurs after each data bound control whose </a:t>
                      </a:r>
                      <a:r>
                        <a:rPr lang="en-US" sz="1400" b="1" dirty="0" err="1">
                          <a:solidFill>
                            <a:srgbClr val="333333"/>
                          </a:solidFill>
                          <a:effectLst/>
                          <a:latin typeface="inter-regular"/>
                        </a:rPr>
                        <a:t>DataSourceID</a:t>
                      </a:r>
                      <a:r>
                        <a:rPr lang="en-US" sz="1400" b="1" dirty="0">
                          <a:solidFill>
                            <a:srgbClr val="333333"/>
                          </a:solidFill>
                          <a:effectLst/>
                          <a:latin typeface="inter-regular"/>
                        </a:rPr>
                        <a:t> property is set calls its </a:t>
                      </a:r>
                      <a:r>
                        <a:rPr lang="en-US" sz="1400" b="1" dirty="0" err="1">
                          <a:solidFill>
                            <a:srgbClr val="333333"/>
                          </a:solidFill>
                          <a:effectLst/>
                          <a:latin typeface="inter-regular"/>
                        </a:rPr>
                        <a:t>DataBind</a:t>
                      </a:r>
                      <a:r>
                        <a:rPr lang="en-US" sz="1400" b="1" dirty="0">
                          <a:solidFill>
                            <a:srgbClr val="333333"/>
                          </a:solidFill>
                          <a:effectLst/>
                          <a:latin typeface="inter-regular"/>
                        </a:rPr>
                        <a:t> method.</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6449">
                <a:tc>
                  <a:txBody>
                    <a:bodyPr/>
                    <a:lstStyle/>
                    <a:p>
                      <a:pPr algn="ctr" fontAlgn="t"/>
                      <a:r>
                        <a:rPr lang="en-US" sz="1400" b="1">
                          <a:solidFill>
                            <a:srgbClr val="333333"/>
                          </a:solidFill>
                          <a:effectLst/>
                          <a:latin typeface="inter-regular"/>
                        </a:rPr>
                        <a:t>SaveStateComplete</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b="1" dirty="0">
                          <a:solidFill>
                            <a:srgbClr val="333333"/>
                          </a:solidFill>
                          <a:effectLst/>
                          <a:latin typeface="inter-regular"/>
                        </a:rPr>
                        <a:t>It is raised after view state and control state have been saved for the page and for all controls.</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6449">
                <a:tc>
                  <a:txBody>
                    <a:bodyPr/>
                    <a:lstStyle/>
                    <a:p>
                      <a:pPr algn="ctr" fontAlgn="t"/>
                      <a:r>
                        <a:rPr lang="en-US" sz="1400" b="1">
                          <a:solidFill>
                            <a:srgbClr val="333333"/>
                          </a:solidFill>
                          <a:effectLst/>
                          <a:latin typeface="inter-regular"/>
                        </a:rPr>
                        <a:t>Render</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333333"/>
                          </a:solidFill>
                          <a:effectLst/>
                          <a:latin typeface="inter-regular"/>
                        </a:rPr>
                        <a:t>This is not an event; instead, at this stage of processing, the Page object calls this method on each control.</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26978">
                <a:tc>
                  <a:txBody>
                    <a:bodyPr/>
                    <a:lstStyle/>
                    <a:p>
                      <a:pPr algn="ctr" fontAlgn="t"/>
                      <a:r>
                        <a:rPr lang="en-US" sz="1400" b="1">
                          <a:solidFill>
                            <a:srgbClr val="333333"/>
                          </a:solidFill>
                          <a:effectLst/>
                          <a:latin typeface="inter-regular"/>
                        </a:rPr>
                        <a:t>Unload</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b="1" dirty="0">
                          <a:solidFill>
                            <a:srgbClr val="333333"/>
                          </a:solidFill>
                          <a:effectLst/>
                          <a:latin typeface="inter-regular"/>
                        </a:rPr>
                        <a:t>This event raised for each control and then for the page.</a:t>
                      </a:r>
                    </a:p>
                  </a:txBody>
                  <a:tcPr marL="28030" marR="28030" marT="28030" marB="280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8493961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44624"/>
            <a:ext cx="8437079" cy="1015663"/>
          </a:xfrm>
          <a:prstGeom prst="rect">
            <a:avLst/>
          </a:prstGeom>
          <a:noFill/>
        </p:spPr>
        <p:txBody>
          <a:bodyPr wrap="square" rtlCol="0">
            <a:spAutoFit/>
          </a:bodyPr>
          <a:lstStyle/>
          <a:p>
            <a:r>
              <a:rPr lang="en-US" sz="2000" dirty="0">
                <a:solidFill>
                  <a:srgbClr val="FFFF00"/>
                </a:solidFill>
              </a:rPr>
              <a:t>Server </a:t>
            </a:r>
            <a:r>
              <a:rPr lang="en-US" sz="2000" dirty="0" smtClean="0">
                <a:solidFill>
                  <a:srgbClr val="FFFF00"/>
                </a:solidFill>
              </a:rPr>
              <a:t>Controls:</a:t>
            </a:r>
          </a:p>
          <a:p>
            <a:r>
              <a:rPr lang="en-US" sz="2000" dirty="0"/>
              <a:t>The following table contains the server-side controls for the Web Forms</a:t>
            </a:r>
            <a:r>
              <a:rPr lang="en-US" sz="2000" dirty="0" smtClean="0"/>
              <a:t>.</a:t>
            </a:r>
          </a:p>
          <a:p>
            <a:endParaRPr lang="en-US" sz="20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7251265"/>
              </p:ext>
            </p:extLst>
          </p:nvPr>
        </p:nvGraphicFramePr>
        <p:xfrm>
          <a:off x="611559" y="1060287"/>
          <a:ext cx="8280921" cy="5572426"/>
        </p:xfrm>
        <a:graphic>
          <a:graphicData uri="http://schemas.openxmlformats.org/drawingml/2006/table">
            <a:tbl>
              <a:tblPr/>
              <a:tblGrid>
                <a:gridCol w="1224137"/>
                <a:gridCol w="4296477"/>
                <a:gridCol w="2760307"/>
              </a:tblGrid>
              <a:tr h="277069">
                <a:tc>
                  <a:txBody>
                    <a:bodyPr/>
                    <a:lstStyle/>
                    <a:p>
                      <a:pPr algn="ctr" fontAlgn="t"/>
                      <a:r>
                        <a:rPr lang="en-US" sz="1200" b="1">
                          <a:solidFill>
                            <a:srgbClr val="000000"/>
                          </a:solidFill>
                          <a:effectLst/>
                          <a:latin typeface="times new roman" panose="02020603050405020304" pitchFamily="18" charset="0"/>
                        </a:rPr>
                        <a:t>Control Name</a:t>
                      </a:r>
                    </a:p>
                  </a:txBody>
                  <a:tcPr marL="52505" marR="52505" marT="52505" marB="52505">
                    <a:lnL w="9525" cap="flat" cmpd="sng" algn="ctr">
                      <a:solidFill>
                        <a:srgbClr val="381AB9"/>
                      </a:solidFill>
                      <a:prstDash val="solid"/>
                      <a:round/>
                      <a:headEnd type="none" w="med" len="med"/>
                      <a:tailEnd type="none" w="med" len="med"/>
                    </a:lnL>
                    <a:lnR w="9525" cap="flat" cmpd="sng" algn="ctr">
                      <a:solidFill>
                        <a:srgbClr val="381AB9"/>
                      </a:solidFill>
                      <a:prstDash val="solid"/>
                      <a:round/>
                      <a:headEnd type="none" w="med" len="med"/>
                      <a:tailEnd type="none" w="med" len="med"/>
                    </a:lnR>
                    <a:lnT w="9525" cap="flat" cmpd="sng" algn="ctr">
                      <a:solidFill>
                        <a:srgbClr val="381AB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b="1" dirty="0">
                          <a:solidFill>
                            <a:srgbClr val="000000"/>
                          </a:solidFill>
                          <a:effectLst/>
                          <a:latin typeface="times new roman" panose="02020603050405020304" pitchFamily="18" charset="0"/>
                        </a:rPr>
                        <a:t>Applicable Events</a:t>
                      </a:r>
                    </a:p>
                  </a:txBody>
                  <a:tcPr marL="52505" marR="52505" marT="52505" marB="52505">
                    <a:lnL w="9525" cap="flat" cmpd="sng" algn="ctr">
                      <a:solidFill>
                        <a:srgbClr val="381AB9"/>
                      </a:solidFill>
                      <a:prstDash val="solid"/>
                      <a:round/>
                      <a:headEnd type="none" w="med" len="med"/>
                      <a:tailEnd type="none" w="med" len="med"/>
                    </a:lnL>
                    <a:lnR w="9525" cap="flat" cmpd="sng" algn="ctr">
                      <a:solidFill>
                        <a:srgbClr val="381AB9"/>
                      </a:solidFill>
                      <a:prstDash val="solid"/>
                      <a:round/>
                      <a:headEnd type="none" w="med" len="med"/>
                      <a:tailEnd type="none" w="med" len="med"/>
                    </a:lnR>
                    <a:lnT w="9525" cap="flat" cmpd="sng" algn="ctr">
                      <a:solidFill>
                        <a:srgbClr val="381AB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b="1">
                          <a:solidFill>
                            <a:srgbClr val="000000"/>
                          </a:solidFill>
                          <a:effectLst/>
                          <a:latin typeface="times new roman" panose="02020603050405020304" pitchFamily="18" charset="0"/>
                        </a:rPr>
                        <a:t>Description</a:t>
                      </a:r>
                    </a:p>
                  </a:txBody>
                  <a:tcPr marL="52505" marR="52505" marT="52505" marB="52505">
                    <a:lnL w="9525" cap="flat" cmpd="sng" algn="ctr">
                      <a:solidFill>
                        <a:srgbClr val="381AB9"/>
                      </a:solidFill>
                      <a:prstDash val="solid"/>
                      <a:round/>
                      <a:headEnd type="none" w="med" len="med"/>
                      <a:tailEnd type="none" w="med" len="med"/>
                    </a:lnL>
                    <a:lnR w="9525" cap="flat" cmpd="sng" algn="ctr">
                      <a:solidFill>
                        <a:srgbClr val="381AB9"/>
                      </a:solidFill>
                      <a:prstDash val="solid"/>
                      <a:round/>
                      <a:headEnd type="none" w="med" len="med"/>
                      <a:tailEnd type="none" w="med" len="med"/>
                    </a:lnR>
                    <a:lnT w="9525" cap="flat" cmpd="sng" algn="ctr">
                      <a:solidFill>
                        <a:srgbClr val="381AB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86217">
                <a:tc>
                  <a:txBody>
                    <a:bodyPr/>
                    <a:lstStyle/>
                    <a:p>
                      <a:pPr algn="ctr" fontAlgn="t"/>
                      <a:r>
                        <a:rPr lang="en-US" sz="1200" b="1">
                          <a:solidFill>
                            <a:srgbClr val="333333"/>
                          </a:solidFill>
                          <a:effectLst/>
                          <a:latin typeface="inter-regular"/>
                        </a:rPr>
                        <a:t>Label</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dirty="0">
                          <a:solidFill>
                            <a:srgbClr val="333333"/>
                          </a:solidFill>
                          <a:effectLst/>
                          <a:latin typeface="inter-regular"/>
                        </a:rPr>
                        <a:t>None</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a:solidFill>
                            <a:srgbClr val="333333"/>
                          </a:solidFill>
                          <a:effectLst/>
                          <a:latin typeface="inter-regular"/>
                        </a:rPr>
                        <a:t>It is used to display text on the HTML page.</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6217">
                <a:tc>
                  <a:txBody>
                    <a:bodyPr/>
                    <a:lstStyle/>
                    <a:p>
                      <a:pPr algn="ctr" fontAlgn="t"/>
                      <a:r>
                        <a:rPr lang="en-US" sz="1200" b="1">
                          <a:solidFill>
                            <a:srgbClr val="333333"/>
                          </a:solidFill>
                          <a:effectLst/>
                          <a:latin typeface="inter-regular"/>
                        </a:rPr>
                        <a:t>TextBox</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b="1" dirty="0" err="1">
                          <a:solidFill>
                            <a:srgbClr val="333333"/>
                          </a:solidFill>
                          <a:effectLst/>
                          <a:latin typeface="inter-regular"/>
                        </a:rPr>
                        <a:t>TextChanged</a:t>
                      </a:r>
                      <a:endParaRPr lang="en-US" sz="1200" b="1" dirty="0">
                        <a:solidFill>
                          <a:srgbClr val="333333"/>
                        </a:solidFill>
                        <a:effectLst/>
                        <a:latin typeface="inter-regular"/>
                      </a:endParaRP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b="1">
                          <a:solidFill>
                            <a:srgbClr val="333333"/>
                          </a:solidFill>
                          <a:effectLst/>
                          <a:latin typeface="inter-regular"/>
                        </a:rPr>
                        <a:t>It is used to create a text input in the form.</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35090">
                <a:tc>
                  <a:txBody>
                    <a:bodyPr/>
                    <a:lstStyle/>
                    <a:p>
                      <a:pPr algn="ctr" fontAlgn="t"/>
                      <a:r>
                        <a:rPr lang="en-US" sz="1200" b="1">
                          <a:solidFill>
                            <a:srgbClr val="333333"/>
                          </a:solidFill>
                          <a:effectLst/>
                          <a:latin typeface="inter-regular"/>
                        </a:rPr>
                        <a:t>Button</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dirty="0">
                          <a:solidFill>
                            <a:srgbClr val="333333"/>
                          </a:solidFill>
                          <a:effectLst/>
                          <a:latin typeface="inter-regular"/>
                        </a:rPr>
                        <a:t>Click, Command</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a:solidFill>
                            <a:srgbClr val="333333"/>
                          </a:solidFill>
                          <a:effectLst/>
                          <a:latin typeface="inter-regular"/>
                        </a:rPr>
                        <a:t>It is used to create a button.</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7347">
                <a:tc>
                  <a:txBody>
                    <a:bodyPr/>
                    <a:lstStyle/>
                    <a:p>
                      <a:pPr algn="ctr" fontAlgn="t"/>
                      <a:r>
                        <a:rPr lang="en-US" sz="1200" b="1">
                          <a:solidFill>
                            <a:srgbClr val="333333"/>
                          </a:solidFill>
                          <a:effectLst/>
                          <a:latin typeface="inter-regular"/>
                        </a:rPr>
                        <a:t>LinkButton</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b="1" dirty="0">
                          <a:solidFill>
                            <a:srgbClr val="333333"/>
                          </a:solidFill>
                          <a:effectLst/>
                          <a:latin typeface="inter-regular"/>
                        </a:rPr>
                        <a:t>Click, Command</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b="1">
                          <a:solidFill>
                            <a:srgbClr val="333333"/>
                          </a:solidFill>
                          <a:effectLst/>
                          <a:latin typeface="inter-regular"/>
                        </a:rPr>
                        <a:t>It is used to create a button that looks similar to the hyperlink.</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7347">
                <a:tc>
                  <a:txBody>
                    <a:bodyPr/>
                    <a:lstStyle/>
                    <a:p>
                      <a:pPr algn="ctr" fontAlgn="t"/>
                      <a:r>
                        <a:rPr lang="en-US" sz="1200" b="1">
                          <a:solidFill>
                            <a:srgbClr val="333333"/>
                          </a:solidFill>
                          <a:effectLst/>
                          <a:latin typeface="inter-regular"/>
                        </a:rPr>
                        <a:t>ImageButton</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dirty="0">
                          <a:solidFill>
                            <a:srgbClr val="333333"/>
                          </a:solidFill>
                          <a:effectLst/>
                          <a:latin typeface="inter-regular"/>
                        </a:rPr>
                        <a:t>Click</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a:solidFill>
                            <a:srgbClr val="333333"/>
                          </a:solidFill>
                          <a:effectLst/>
                          <a:latin typeface="inter-regular"/>
                        </a:rPr>
                        <a:t>It is used to create an imagesButton. Here, an image works as a Button.</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7347">
                <a:tc>
                  <a:txBody>
                    <a:bodyPr/>
                    <a:lstStyle/>
                    <a:p>
                      <a:pPr algn="ctr" fontAlgn="t"/>
                      <a:r>
                        <a:rPr lang="en-US" sz="1200" b="1">
                          <a:solidFill>
                            <a:srgbClr val="333333"/>
                          </a:solidFill>
                          <a:effectLst/>
                          <a:latin typeface="inter-regular"/>
                        </a:rPr>
                        <a:t>Hyperlink</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b="1" dirty="0">
                          <a:solidFill>
                            <a:srgbClr val="333333"/>
                          </a:solidFill>
                          <a:effectLst/>
                          <a:latin typeface="inter-regular"/>
                        </a:rPr>
                        <a:t>None</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b="1">
                          <a:solidFill>
                            <a:srgbClr val="333333"/>
                          </a:solidFill>
                          <a:effectLst/>
                          <a:latin typeface="inter-regular"/>
                        </a:rPr>
                        <a:t>It is used to create a hyperlink control that responds to a click event.</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6217">
                <a:tc>
                  <a:txBody>
                    <a:bodyPr/>
                    <a:lstStyle/>
                    <a:p>
                      <a:pPr algn="ctr" fontAlgn="t"/>
                      <a:r>
                        <a:rPr lang="en-US" sz="1200" b="1">
                          <a:solidFill>
                            <a:srgbClr val="333333"/>
                          </a:solidFill>
                          <a:effectLst/>
                          <a:latin typeface="inter-regular"/>
                        </a:rPr>
                        <a:t>DropDownList</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dirty="0" err="1">
                          <a:solidFill>
                            <a:srgbClr val="333333"/>
                          </a:solidFill>
                          <a:effectLst/>
                          <a:latin typeface="inter-regular"/>
                        </a:rPr>
                        <a:t>SelectedIndexChanged</a:t>
                      </a:r>
                      <a:endParaRPr lang="en-US" sz="1200" b="1" dirty="0">
                        <a:solidFill>
                          <a:srgbClr val="333333"/>
                        </a:solidFill>
                        <a:effectLst/>
                        <a:latin typeface="inter-regular"/>
                      </a:endParaRP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a:solidFill>
                            <a:srgbClr val="333333"/>
                          </a:solidFill>
                          <a:effectLst/>
                          <a:latin typeface="inter-regular"/>
                        </a:rPr>
                        <a:t>It is used to create a dropdown list control.</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6217">
                <a:tc>
                  <a:txBody>
                    <a:bodyPr/>
                    <a:lstStyle/>
                    <a:p>
                      <a:pPr algn="ctr" fontAlgn="t"/>
                      <a:r>
                        <a:rPr lang="en-US" sz="1200" b="1">
                          <a:solidFill>
                            <a:srgbClr val="333333"/>
                          </a:solidFill>
                          <a:effectLst/>
                          <a:latin typeface="inter-regular"/>
                        </a:rPr>
                        <a:t>ListBox</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b="1" dirty="0" err="1">
                          <a:solidFill>
                            <a:srgbClr val="333333"/>
                          </a:solidFill>
                          <a:effectLst/>
                          <a:latin typeface="inter-regular"/>
                        </a:rPr>
                        <a:t>SelectedIndexCnhaged</a:t>
                      </a:r>
                      <a:endParaRPr lang="en-US" sz="1200" b="1" dirty="0">
                        <a:solidFill>
                          <a:srgbClr val="333333"/>
                        </a:solidFill>
                        <a:effectLst/>
                        <a:latin typeface="inter-regular"/>
                      </a:endParaRP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b="1">
                          <a:solidFill>
                            <a:srgbClr val="333333"/>
                          </a:solidFill>
                          <a:effectLst/>
                          <a:latin typeface="inter-regular"/>
                        </a:rPr>
                        <a:t>It is used to create a ListBox control like the HTML control.</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595246">
                <a:tc>
                  <a:txBody>
                    <a:bodyPr/>
                    <a:lstStyle/>
                    <a:p>
                      <a:pPr algn="ctr" fontAlgn="t"/>
                      <a:r>
                        <a:rPr lang="en-US" sz="1200" b="1">
                          <a:solidFill>
                            <a:srgbClr val="333333"/>
                          </a:solidFill>
                          <a:effectLst/>
                          <a:latin typeface="inter-regular"/>
                        </a:rPr>
                        <a:t>DataGrid</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dirty="0" err="1">
                          <a:solidFill>
                            <a:srgbClr val="333333"/>
                          </a:solidFill>
                          <a:effectLst/>
                          <a:latin typeface="inter-regular"/>
                        </a:rPr>
                        <a:t>CancelCommand</a:t>
                      </a:r>
                      <a:r>
                        <a:rPr lang="en-US" sz="1200" b="1" dirty="0">
                          <a:solidFill>
                            <a:srgbClr val="333333"/>
                          </a:solidFill>
                          <a:effectLst/>
                          <a:latin typeface="inter-regular"/>
                        </a:rPr>
                        <a:t>, </a:t>
                      </a:r>
                      <a:r>
                        <a:rPr lang="en-US" sz="1200" b="1" dirty="0" err="1">
                          <a:solidFill>
                            <a:srgbClr val="333333"/>
                          </a:solidFill>
                          <a:effectLst/>
                          <a:latin typeface="inter-regular"/>
                        </a:rPr>
                        <a:t>EditCommand</a:t>
                      </a:r>
                      <a:r>
                        <a:rPr lang="en-US" sz="1200" b="1" dirty="0">
                          <a:solidFill>
                            <a:srgbClr val="333333"/>
                          </a:solidFill>
                          <a:effectLst/>
                          <a:latin typeface="inter-regular"/>
                        </a:rPr>
                        <a:t>, </a:t>
                      </a:r>
                      <a:r>
                        <a:rPr lang="en-US" sz="1200" b="1" dirty="0" err="1">
                          <a:solidFill>
                            <a:srgbClr val="333333"/>
                          </a:solidFill>
                          <a:effectLst/>
                          <a:latin typeface="inter-regular"/>
                        </a:rPr>
                        <a:t>DeleteCommand</a:t>
                      </a:r>
                      <a:r>
                        <a:rPr lang="en-US" sz="1200" b="1" dirty="0">
                          <a:solidFill>
                            <a:srgbClr val="333333"/>
                          </a:solidFill>
                          <a:effectLst/>
                          <a:latin typeface="inter-regular"/>
                        </a:rPr>
                        <a:t>, </a:t>
                      </a:r>
                      <a:r>
                        <a:rPr lang="en-US" sz="1200" b="1" dirty="0" err="1">
                          <a:solidFill>
                            <a:srgbClr val="333333"/>
                          </a:solidFill>
                          <a:effectLst/>
                          <a:latin typeface="inter-regular"/>
                        </a:rPr>
                        <a:t>ItemCommand</a:t>
                      </a:r>
                      <a:r>
                        <a:rPr lang="en-US" sz="1200" b="1" dirty="0">
                          <a:solidFill>
                            <a:srgbClr val="333333"/>
                          </a:solidFill>
                          <a:effectLst/>
                          <a:latin typeface="inter-regular"/>
                        </a:rPr>
                        <a:t>, </a:t>
                      </a:r>
                      <a:r>
                        <a:rPr lang="en-US" sz="1200" b="1" dirty="0" err="1">
                          <a:solidFill>
                            <a:srgbClr val="333333"/>
                          </a:solidFill>
                          <a:effectLst/>
                          <a:latin typeface="inter-regular"/>
                        </a:rPr>
                        <a:t>SelectedIndexChanged</a:t>
                      </a:r>
                      <a:r>
                        <a:rPr lang="en-US" sz="1200" b="1" dirty="0">
                          <a:solidFill>
                            <a:srgbClr val="333333"/>
                          </a:solidFill>
                          <a:effectLst/>
                          <a:latin typeface="inter-regular"/>
                        </a:rPr>
                        <a:t>, </a:t>
                      </a:r>
                      <a:r>
                        <a:rPr lang="en-US" sz="1200" b="1" dirty="0" err="1">
                          <a:solidFill>
                            <a:srgbClr val="333333"/>
                          </a:solidFill>
                          <a:effectLst/>
                          <a:latin typeface="inter-regular"/>
                        </a:rPr>
                        <a:t>PageIndexChanged</a:t>
                      </a:r>
                      <a:r>
                        <a:rPr lang="en-US" sz="1200" b="1" dirty="0">
                          <a:solidFill>
                            <a:srgbClr val="333333"/>
                          </a:solidFill>
                          <a:effectLst/>
                          <a:latin typeface="inter-regular"/>
                        </a:rPr>
                        <a:t>, </a:t>
                      </a:r>
                      <a:r>
                        <a:rPr lang="en-US" sz="1200" b="1" dirty="0" err="1">
                          <a:solidFill>
                            <a:srgbClr val="333333"/>
                          </a:solidFill>
                          <a:effectLst/>
                          <a:latin typeface="inter-regular"/>
                        </a:rPr>
                        <a:t>SortCommand</a:t>
                      </a:r>
                      <a:r>
                        <a:rPr lang="en-US" sz="1200" b="1" dirty="0">
                          <a:solidFill>
                            <a:srgbClr val="333333"/>
                          </a:solidFill>
                          <a:effectLst/>
                          <a:latin typeface="inter-regular"/>
                        </a:rPr>
                        <a:t>, </a:t>
                      </a:r>
                      <a:r>
                        <a:rPr lang="en-US" sz="1200" b="1" dirty="0" err="1">
                          <a:solidFill>
                            <a:srgbClr val="333333"/>
                          </a:solidFill>
                          <a:effectLst/>
                          <a:latin typeface="inter-regular"/>
                        </a:rPr>
                        <a:t>UpdateCommand</a:t>
                      </a:r>
                      <a:r>
                        <a:rPr lang="en-US" sz="1200" b="1" dirty="0">
                          <a:solidFill>
                            <a:srgbClr val="333333"/>
                          </a:solidFill>
                          <a:effectLst/>
                          <a:latin typeface="inter-regular"/>
                        </a:rPr>
                        <a:t>, </a:t>
                      </a:r>
                      <a:r>
                        <a:rPr lang="en-US" sz="1200" b="1" dirty="0" err="1">
                          <a:solidFill>
                            <a:srgbClr val="333333"/>
                          </a:solidFill>
                          <a:effectLst/>
                          <a:latin typeface="inter-regular"/>
                        </a:rPr>
                        <a:t>ItemCreated</a:t>
                      </a:r>
                      <a:r>
                        <a:rPr lang="en-US" sz="1200" b="1" dirty="0">
                          <a:solidFill>
                            <a:srgbClr val="333333"/>
                          </a:solidFill>
                          <a:effectLst/>
                          <a:latin typeface="inter-regular"/>
                        </a:rPr>
                        <a:t>, </a:t>
                      </a:r>
                      <a:r>
                        <a:rPr lang="en-US" sz="1200" b="1" dirty="0" err="1">
                          <a:solidFill>
                            <a:srgbClr val="333333"/>
                          </a:solidFill>
                          <a:effectLst/>
                          <a:latin typeface="inter-regular"/>
                        </a:rPr>
                        <a:t>ItemDataBound</a:t>
                      </a:r>
                      <a:endParaRPr lang="en-US" sz="1200" b="1" dirty="0">
                        <a:solidFill>
                          <a:srgbClr val="333333"/>
                        </a:solidFill>
                        <a:effectLst/>
                        <a:latin typeface="inter-regular"/>
                      </a:endParaRP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b="1" dirty="0">
                          <a:solidFill>
                            <a:srgbClr val="333333"/>
                          </a:solidFill>
                          <a:effectLst/>
                          <a:latin typeface="inter-regular"/>
                        </a:rPr>
                        <a:t>It used to create a </a:t>
                      </a:r>
                      <a:r>
                        <a:rPr lang="en-US" sz="1200" b="1" dirty="0" err="1">
                          <a:solidFill>
                            <a:srgbClr val="333333"/>
                          </a:solidFill>
                          <a:effectLst/>
                          <a:latin typeface="inter-regular"/>
                        </a:rPr>
                        <a:t>frid</a:t>
                      </a:r>
                      <a:r>
                        <a:rPr lang="en-US" sz="1200" b="1" dirty="0">
                          <a:solidFill>
                            <a:srgbClr val="333333"/>
                          </a:solidFill>
                          <a:effectLst/>
                          <a:latin typeface="inter-regular"/>
                        </a:rPr>
                        <a:t> that is used to show data. We can also perform paging, sorting, and formatting very easily with this control.</a:t>
                      </a:r>
                    </a:p>
                  </a:txBody>
                  <a:tcPr marL="35003" marR="35003" marT="35003" marB="350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22740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44624"/>
            <a:ext cx="8437079" cy="400110"/>
          </a:xfrm>
          <a:prstGeom prst="rect">
            <a:avLst/>
          </a:prstGeom>
          <a:noFill/>
        </p:spPr>
        <p:txBody>
          <a:bodyPr wrap="square" rtlCol="0">
            <a:spAutoFit/>
          </a:bodyPr>
          <a:lstStyle/>
          <a:p>
            <a:endParaRPr lang="en-US" sz="2000" dirty="0">
              <a:solidFill>
                <a:srgbClr val="FFFF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906381844"/>
              </p:ext>
            </p:extLst>
          </p:nvPr>
        </p:nvGraphicFramePr>
        <p:xfrm>
          <a:off x="395533" y="260648"/>
          <a:ext cx="8352930" cy="6264695"/>
        </p:xfrm>
        <a:graphic>
          <a:graphicData uri="http://schemas.openxmlformats.org/drawingml/2006/table">
            <a:tbl>
              <a:tblPr/>
              <a:tblGrid>
                <a:gridCol w="1440163"/>
                <a:gridCol w="3600400"/>
                <a:gridCol w="3312367"/>
              </a:tblGrid>
              <a:tr h="894306">
                <a:tc>
                  <a:txBody>
                    <a:bodyPr/>
                    <a:lstStyle/>
                    <a:p>
                      <a:pPr algn="just" fontAlgn="t"/>
                      <a:r>
                        <a:rPr lang="en-US" sz="1200" b="1" dirty="0" err="1">
                          <a:solidFill>
                            <a:srgbClr val="333333"/>
                          </a:solidFill>
                          <a:effectLst/>
                          <a:latin typeface="inter-regular"/>
                        </a:rPr>
                        <a:t>DataList</a:t>
                      </a:r>
                      <a:endParaRPr lang="en-US" sz="1200" b="1" dirty="0">
                        <a:solidFill>
                          <a:srgbClr val="333333"/>
                        </a:solidFill>
                        <a:effectLst/>
                        <a:latin typeface="inter-regular"/>
                      </a:endParaRP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CancelCommand, EditCommand, DeleteCommand, ItemCommand, SelectedIndexChanged, UpdateCommand, ItemCreated, ItemDataBound</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It is used to create datalist that is non-tabular and used to show data.</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2219">
                <a:tc>
                  <a:txBody>
                    <a:bodyPr/>
                    <a:lstStyle/>
                    <a:p>
                      <a:pPr algn="just" fontAlgn="t"/>
                      <a:r>
                        <a:rPr lang="en-US" sz="1200" b="1">
                          <a:solidFill>
                            <a:srgbClr val="333333"/>
                          </a:solidFill>
                          <a:effectLst/>
                          <a:latin typeface="inter-regular"/>
                        </a:rPr>
                        <a:t>Repeater</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err="1">
                          <a:solidFill>
                            <a:srgbClr val="333333"/>
                          </a:solidFill>
                          <a:effectLst/>
                          <a:latin typeface="inter-regular"/>
                        </a:rPr>
                        <a:t>ItemCommand</a:t>
                      </a:r>
                      <a:r>
                        <a:rPr lang="en-US" sz="1200" b="1" dirty="0">
                          <a:solidFill>
                            <a:srgbClr val="333333"/>
                          </a:solidFill>
                          <a:effectLst/>
                          <a:latin typeface="inter-regular"/>
                        </a:rPr>
                        <a:t>, </a:t>
                      </a:r>
                      <a:r>
                        <a:rPr lang="en-US" sz="1200" b="1" dirty="0" err="1">
                          <a:solidFill>
                            <a:srgbClr val="333333"/>
                          </a:solidFill>
                          <a:effectLst/>
                          <a:latin typeface="inter-regular"/>
                        </a:rPr>
                        <a:t>ItemCreated</a:t>
                      </a:r>
                      <a:r>
                        <a:rPr lang="en-US" sz="1200" b="1" dirty="0">
                          <a:solidFill>
                            <a:srgbClr val="333333"/>
                          </a:solidFill>
                          <a:effectLst/>
                          <a:latin typeface="inter-regular"/>
                        </a:rPr>
                        <a:t>, </a:t>
                      </a:r>
                      <a:r>
                        <a:rPr lang="en-US" sz="1200" b="1" dirty="0" err="1">
                          <a:solidFill>
                            <a:srgbClr val="333333"/>
                          </a:solidFill>
                          <a:effectLst/>
                          <a:latin typeface="inter-regular"/>
                        </a:rPr>
                        <a:t>ItemDataBound</a:t>
                      </a:r>
                      <a:endParaRPr lang="en-US" sz="1200" b="1" dirty="0">
                        <a:solidFill>
                          <a:srgbClr val="333333"/>
                        </a:solidFill>
                        <a:effectLst/>
                        <a:latin typeface="inter-regular"/>
                      </a:endParaRP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It allows us to create a non-tabular type of format for data. You can bind the data to template items, which are like bits of HTML put together in a specific repeating format.</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33354">
                <a:tc>
                  <a:txBody>
                    <a:bodyPr/>
                    <a:lstStyle/>
                    <a:p>
                      <a:pPr algn="just" fontAlgn="t"/>
                      <a:r>
                        <a:rPr lang="en-US" sz="1200" b="1">
                          <a:solidFill>
                            <a:srgbClr val="333333"/>
                          </a:solidFill>
                          <a:effectLst/>
                          <a:latin typeface="inter-regular"/>
                        </a:rPr>
                        <a:t>CheckBox</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CheckChanged</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It is used to create checkbox.</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9642">
                <a:tc>
                  <a:txBody>
                    <a:bodyPr/>
                    <a:lstStyle/>
                    <a:p>
                      <a:pPr algn="just" fontAlgn="t"/>
                      <a:r>
                        <a:rPr lang="en-US" sz="1200" b="1">
                          <a:solidFill>
                            <a:srgbClr val="333333"/>
                          </a:solidFill>
                          <a:effectLst/>
                          <a:latin typeface="inter-regular"/>
                        </a:rPr>
                        <a:t>CheckBoxList</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SelectedIndexChanged</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It is used to create a group of check boxes that all work together.</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7130">
                <a:tc>
                  <a:txBody>
                    <a:bodyPr/>
                    <a:lstStyle/>
                    <a:p>
                      <a:pPr algn="just" fontAlgn="t"/>
                      <a:r>
                        <a:rPr lang="en-US" sz="1200" b="1">
                          <a:solidFill>
                            <a:srgbClr val="333333"/>
                          </a:solidFill>
                          <a:effectLst/>
                          <a:latin typeface="inter-regular"/>
                        </a:rPr>
                        <a:t>RadioButton</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CheckChanged</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It is used to create radio button.</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9642">
                <a:tc>
                  <a:txBody>
                    <a:bodyPr/>
                    <a:lstStyle/>
                    <a:p>
                      <a:pPr algn="just" fontAlgn="t"/>
                      <a:r>
                        <a:rPr lang="en-US" sz="1200" b="1">
                          <a:solidFill>
                            <a:srgbClr val="333333"/>
                          </a:solidFill>
                          <a:effectLst/>
                          <a:latin typeface="inter-regular"/>
                        </a:rPr>
                        <a:t>RadioButtonList</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SelectedIndexChanged</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It is used to create a group of radio button controls that all work together.</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7130">
                <a:tc>
                  <a:txBody>
                    <a:bodyPr/>
                    <a:lstStyle/>
                    <a:p>
                      <a:pPr algn="just" fontAlgn="t"/>
                      <a:r>
                        <a:rPr lang="en-US" sz="1200" b="1">
                          <a:solidFill>
                            <a:srgbClr val="333333"/>
                          </a:solidFill>
                          <a:effectLst/>
                          <a:latin typeface="inter-regular"/>
                        </a:rPr>
                        <a:t>Image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None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It is used to show image within the page.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9642">
                <a:tc>
                  <a:txBody>
                    <a:bodyPr/>
                    <a:lstStyle/>
                    <a:p>
                      <a:pPr algn="just" fontAlgn="t"/>
                      <a:r>
                        <a:rPr lang="en-US" sz="1200" b="1">
                          <a:solidFill>
                            <a:srgbClr val="333333"/>
                          </a:solidFill>
                          <a:effectLst/>
                          <a:latin typeface="inter-regular"/>
                        </a:rPr>
                        <a:t>Panel</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None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It is used to create a panel that works as a container.</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7130">
                <a:tc>
                  <a:txBody>
                    <a:bodyPr/>
                    <a:lstStyle/>
                    <a:p>
                      <a:pPr algn="just" fontAlgn="t"/>
                      <a:r>
                        <a:rPr lang="en-US" sz="1200" b="1">
                          <a:solidFill>
                            <a:srgbClr val="333333"/>
                          </a:solidFill>
                          <a:effectLst/>
                          <a:latin typeface="inter-regular"/>
                        </a:rPr>
                        <a:t>PlaceHolder</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None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It is used to set placeholder for the control.</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05931">
                <a:tc>
                  <a:txBody>
                    <a:bodyPr/>
                    <a:lstStyle/>
                    <a:p>
                      <a:pPr algn="just" fontAlgn="t"/>
                      <a:r>
                        <a:rPr lang="en-US" sz="1200" b="1">
                          <a:solidFill>
                            <a:srgbClr val="333333"/>
                          </a:solidFill>
                          <a:effectLst/>
                          <a:latin typeface="inter-regular"/>
                        </a:rPr>
                        <a:t>Calendar</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SelectionChanged, VisibleMonthChanged, DayRender</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It is used to create a calendar. We can set the default date, move forward and backward etc.</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9642">
                <a:tc>
                  <a:txBody>
                    <a:bodyPr/>
                    <a:lstStyle/>
                    <a:p>
                      <a:pPr algn="just" fontAlgn="t"/>
                      <a:r>
                        <a:rPr lang="en-US" sz="1200" b="1">
                          <a:solidFill>
                            <a:srgbClr val="333333"/>
                          </a:solidFill>
                          <a:effectLst/>
                          <a:latin typeface="inter-regular"/>
                        </a:rPr>
                        <a:t>AdRotator</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AdCreated</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It allows us to specify a list of ads to display. Each time the user re-displays the page.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33354">
                <a:tc>
                  <a:txBody>
                    <a:bodyPr/>
                    <a:lstStyle/>
                    <a:p>
                      <a:pPr algn="just" fontAlgn="t"/>
                      <a:r>
                        <a:rPr lang="en-US" sz="1200" b="1">
                          <a:solidFill>
                            <a:srgbClr val="333333"/>
                          </a:solidFill>
                          <a:effectLst/>
                          <a:latin typeface="inter-regular"/>
                        </a:rPr>
                        <a:t>Table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a:solidFill>
                            <a:srgbClr val="333333"/>
                          </a:solidFill>
                          <a:effectLst/>
                          <a:latin typeface="inter-regular"/>
                        </a:rPr>
                        <a:t>None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It is used to create table.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9642">
                <a:tc>
                  <a:txBody>
                    <a:bodyPr/>
                    <a:lstStyle/>
                    <a:p>
                      <a:pPr algn="just" fontAlgn="t"/>
                      <a:r>
                        <a:rPr lang="en-US" sz="1200" b="1">
                          <a:solidFill>
                            <a:srgbClr val="333333"/>
                          </a:solidFill>
                          <a:effectLst/>
                          <a:latin typeface="inter-regular"/>
                        </a:rPr>
                        <a:t>XML</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None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a:solidFill>
                            <a:srgbClr val="333333"/>
                          </a:solidFill>
                          <a:effectLst/>
                          <a:latin typeface="inter-regular"/>
                        </a:rPr>
                        <a:t>It is used to display XML documents within the HTML.</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05931">
                <a:tc>
                  <a:txBody>
                    <a:bodyPr/>
                    <a:lstStyle/>
                    <a:p>
                      <a:pPr algn="just" fontAlgn="t"/>
                      <a:r>
                        <a:rPr lang="en-US" sz="1200" b="1">
                          <a:solidFill>
                            <a:srgbClr val="333333"/>
                          </a:solidFill>
                          <a:effectLst/>
                          <a:latin typeface="inter-regular"/>
                        </a:rPr>
                        <a:t>Literal</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a:solidFill>
                            <a:srgbClr val="333333"/>
                          </a:solidFill>
                          <a:effectLst/>
                          <a:latin typeface="inter-regular"/>
                        </a:rPr>
                        <a:t>None</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a:solidFill>
                            <a:srgbClr val="333333"/>
                          </a:solidFill>
                          <a:effectLst/>
                          <a:latin typeface="inter-regular"/>
                        </a:rPr>
                        <a:t>It is like a label in that it displays a literal, but allows us to create new literals at runtime and place them into this control.</a:t>
                      </a:r>
                    </a:p>
                  </a:txBody>
                  <a:tcPr marL="23102" marR="23102" marT="23102" marB="23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098800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88171"/>
            <a:ext cx="8437079" cy="5940088"/>
          </a:xfrm>
          <a:prstGeom prst="rect">
            <a:avLst/>
          </a:prstGeom>
          <a:noFill/>
        </p:spPr>
        <p:txBody>
          <a:bodyPr wrap="square" rtlCol="0">
            <a:spAutoFit/>
          </a:bodyPr>
          <a:lstStyle/>
          <a:p>
            <a:r>
              <a:rPr lang="en-US" sz="2000" dirty="0">
                <a:solidFill>
                  <a:srgbClr val="FFFF00"/>
                </a:solidFill>
              </a:rPr>
              <a:t>What is C</a:t>
            </a:r>
            <a:r>
              <a:rPr lang="en-US" sz="2000" dirty="0" smtClean="0">
                <a:solidFill>
                  <a:srgbClr val="FFFF00"/>
                </a:solidFill>
              </a:rPr>
              <a:t>#:</a:t>
            </a:r>
            <a:endParaRPr lang="en-US" sz="2000" dirty="0">
              <a:solidFill>
                <a:srgbClr val="FFFF00"/>
              </a:solidFill>
            </a:endParaRPr>
          </a:p>
          <a:p>
            <a:r>
              <a:rPr lang="en-US" sz="2000" dirty="0" smtClean="0"/>
              <a:t>- C</a:t>
            </a:r>
            <a:r>
              <a:rPr lang="en-US" sz="2000" dirty="0"/>
              <a:t># is pronounced as "C-Sharp". It is an object-oriented programming language provided by Microsoft that runs on </a:t>
            </a:r>
            <a:r>
              <a:rPr lang="en-US" sz="2000" dirty="0" err="1"/>
              <a:t>.Net</a:t>
            </a:r>
            <a:r>
              <a:rPr lang="en-US" sz="2000" dirty="0"/>
              <a:t> Framework.</a:t>
            </a:r>
          </a:p>
          <a:p>
            <a:r>
              <a:rPr lang="en-US" sz="2000" dirty="0" smtClean="0"/>
              <a:t>- By </a:t>
            </a:r>
            <a:r>
              <a:rPr lang="en-US" sz="2000" dirty="0"/>
              <a:t>the help of C# programming language, we can develop different types of secured and robust applications:</a:t>
            </a:r>
          </a:p>
          <a:p>
            <a:pPr marL="457200" indent="-457200">
              <a:buFont typeface="+mj-lt"/>
              <a:buAutoNum type="arabicPeriod"/>
            </a:pPr>
            <a:r>
              <a:rPr lang="en-US" sz="2000" dirty="0"/>
              <a:t>Mobile applications</a:t>
            </a:r>
          </a:p>
          <a:p>
            <a:pPr marL="457200" indent="-457200">
              <a:buFont typeface="+mj-lt"/>
              <a:buAutoNum type="arabicPeriod"/>
            </a:pPr>
            <a:r>
              <a:rPr lang="en-US" sz="2000" dirty="0"/>
              <a:t>Desktop applications</a:t>
            </a:r>
          </a:p>
          <a:p>
            <a:pPr marL="457200" indent="-457200">
              <a:buFont typeface="+mj-lt"/>
              <a:buAutoNum type="arabicPeriod"/>
            </a:pPr>
            <a:r>
              <a:rPr lang="en-US" sz="2000" dirty="0"/>
              <a:t>Web applications</a:t>
            </a:r>
          </a:p>
          <a:p>
            <a:pPr marL="457200" indent="-457200">
              <a:buFont typeface="+mj-lt"/>
              <a:buAutoNum type="arabicPeriod"/>
            </a:pPr>
            <a:r>
              <a:rPr lang="en-US" sz="2000" dirty="0"/>
              <a:t>Web services</a:t>
            </a:r>
          </a:p>
          <a:p>
            <a:pPr marL="457200" indent="-457200">
              <a:buFont typeface="+mj-lt"/>
              <a:buAutoNum type="arabicPeriod"/>
            </a:pPr>
            <a:r>
              <a:rPr lang="en-US" sz="2000" dirty="0"/>
              <a:t>Web sites</a:t>
            </a:r>
          </a:p>
          <a:p>
            <a:pPr marL="457200" indent="-457200">
              <a:buFont typeface="+mj-lt"/>
              <a:buAutoNum type="arabicPeriod"/>
            </a:pPr>
            <a:r>
              <a:rPr lang="en-US" sz="2000" dirty="0"/>
              <a:t>Games</a:t>
            </a:r>
          </a:p>
          <a:p>
            <a:pPr marL="457200" indent="-457200">
              <a:buFont typeface="+mj-lt"/>
              <a:buAutoNum type="arabicPeriod"/>
            </a:pPr>
            <a:r>
              <a:rPr lang="en-US" sz="2000" dirty="0"/>
              <a:t>VR</a:t>
            </a:r>
          </a:p>
          <a:p>
            <a:pPr marL="457200" indent="-457200">
              <a:buFont typeface="+mj-lt"/>
              <a:buAutoNum type="arabicPeriod"/>
            </a:pPr>
            <a:r>
              <a:rPr lang="en-US" sz="2000" dirty="0"/>
              <a:t>Database applications</a:t>
            </a:r>
          </a:p>
          <a:p>
            <a:endParaRPr lang="en-US" sz="2000" dirty="0" smtClean="0"/>
          </a:p>
          <a:p>
            <a:r>
              <a:rPr lang="en-US" sz="2000" dirty="0" smtClean="0"/>
              <a:t>-C</a:t>
            </a:r>
            <a:r>
              <a:rPr lang="en-US" sz="2000" dirty="0"/>
              <a:t># is approved as a standard </a:t>
            </a:r>
            <a:r>
              <a:rPr lang="en-US" sz="2000" dirty="0" smtClean="0"/>
              <a:t>by ISO</a:t>
            </a:r>
            <a:r>
              <a:rPr lang="en-US" sz="2000" dirty="0"/>
              <a:t>. </a:t>
            </a:r>
            <a:endParaRPr lang="en-US" sz="2000" dirty="0" smtClean="0"/>
          </a:p>
          <a:p>
            <a:r>
              <a:rPr lang="en-US" sz="2000" dirty="0" smtClean="0"/>
              <a:t>- C</a:t>
            </a:r>
            <a:r>
              <a:rPr lang="en-US" sz="2000" dirty="0"/>
              <a:t># is designed for CLI (Common Language Infrastructure). CLI is a specification that describes executable code and runtime environment.</a:t>
            </a:r>
          </a:p>
          <a:p>
            <a:r>
              <a:rPr lang="en-US" sz="2000" dirty="0" smtClean="0"/>
              <a:t>- C</a:t>
            </a:r>
            <a:r>
              <a:rPr lang="en-US" sz="2000" dirty="0"/>
              <a:t># programming language is influenced by C++, Java, Eiffel, Modula-3, Pascal etc. language</a:t>
            </a:r>
          </a:p>
        </p:txBody>
      </p:sp>
    </p:spTree>
    <p:extLst>
      <p:ext uri="{BB962C8B-B14F-4D97-AF65-F5344CB8AC3E}">
        <p14:creationId xmlns:p14="http://schemas.microsoft.com/office/powerpoint/2010/main" val="2419050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88171"/>
            <a:ext cx="8437079" cy="1323439"/>
          </a:xfrm>
          <a:prstGeom prst="rect">
            <a:avLst/>
          </a:prstGeom>
          <a:noFill/>
        </p:spPr>
        <p:txBody>
          <a:bodyPr wrap="square" rtlCol="0">
            <a:spAutoFit/>
          </a:bodyPr>
          <a:lstStyle/>
          <a:p>
            <a:r>
              <a:rPr lang="en-US" sz="2000" dirty="0">
                <a:solidFill>
                  <a:srgbClr val="FFFF00"/>
                </a:solidFill>
              </a:rPr>
              <a:t>Java </a:t>
            </a:r>
            <a:r>
              <a:rPr lang="en-US" sz="2000" dirty="0" err="1">
                <a:solidFill>
                  <a:srgbClr val="FFFF00"/>
                </a:solidFill>
              </a:rPr>
              <a:t>vs</a:t>
            </a:r>
            <a:r>
              <a:rPr lang="en-US" sz="2000" dirty="0">
                <a:solidFill>
                  <a:srgbClr val="FFFF00"/>
                </a:solidFill>
              </a:rPr>
              <a:t> C</a:t>
            </a:r>
            <a:r>
              <a:rPr lang="en-US" sz="2000" dirty="0" smtClean="0">
                <a:solidFill>
                  <a:srgbClr val="FFFF00"/>
                </a:solidFill>
              </a:rPr>
              <a:t>#:</a:t>
            </a:r>
            <a:endParaRPr lang="en-US" sz="2000" dirty="0">
              <a:solidFill>
                <a:srgbClr val="FFFF00"/>
              </a:solidFill>
            </a:endParaRPr>
          </a:p>
          <a:p>
            <a:r>
              <a:rPr lang="en-US" sz="2000" dirty="0"/>
              <a:t>There are many differences and similarities between Java and C#. A list of top differences between Java and C# are given below</a:t>
            </a:r>
            <a:r>
              <a:rPr lang="en-US" sz="2000" dirty="0" smtClean="0"/>
              <a:t>:</a:t>
            </a:r>
          </a:p>
          <a:p>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2999602880"/>
              </p:ext>
            </p:extLst>
          </p:nvPr>
        </p:nvGraphicFramePr>
        <p:xfrm>
          <a:off x="179509" y="1144702"/>
          <a:ext cx="8568954" cy="5596666"/>
        </p:xfrm>
        <a:graphic>
          <a:graphicData uri="http://schemas.openxmlformats.org/drawingml/2006/table">
            <a:tbl>
              <a:tblPr/>
              <a:tblGrid>
                <a:gridCol w="360043"/>
                <a:gridCol w="4032448"/>
                <a:gridCol w="4176463"/>
              </a:tblGrid>
              <a:tr h="271442">
                <a:tc>
                  <a:txBody>
                    <a:bodyPr/>
                    <a:lstStyle/>
                    <a:p>
                      <a:pPr algn="ctr" fontAlgn="t"/>
                      <a:r>
                        <a:rPr lang="en-US" sz="1500" b="1" dirty="0">
                          <a:solidFill>
                            <a:srgbClr val="000000"/>
                          </a:solidFill>
                          <a:effectLst/>
                          <a:latin typeface="times new roman" panose="02020603050405020304" pitchFamily="18" charset="0"/>
                        </a:rPr>
                        <a:t>No.</a:t>
                      </a:r>
                    </a:p>
                  </a:txBody>
                  <a:tcPr marL="54057" marR="54057" marT="54057" marB="54057">
                    <a:lnL w="9525" cap="flat" cmpd="sng" algn="ctr">
                      <a:solidFill>
                        <a:srgbClr val="18394B"/>
                      </a:solidFill>
                      <a:prstDash val="solid"/>
                      <a:round/>
                      <a:headEnd type="none" w="med" len="med"/>
                      <a:tailEnd type="none" w="med" len="med"/>
                    </a:lnL>
                    <a:lnR w="9525" cap="flat" cmpd="sng" algn="ctr">
                      <a:solidFill>
                        <a:srgbClr val="18394B"/>
                      </a:solidFill>
                      <a:prstDash val="solid"/>
                      <a:round/>
                      <a:headEnd type="none" w="med" len="med"/>
                      <a:tailEnd type="none" w="med" len="med"/>
                    </a:lnR>
                    <a:lnT w="9525" cap="flat" cmpd="sng" algn="ctr">
                      <a:solidFill>
                        <a:srgbClr val="1839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500" b="1" dirty="0">
                          <a:solidFill>
                            <a:srgbClr val="000000"/>
                          </a:solidFill>
                          <a:effectLst/>
                          <a:latin typeface="times new roman" panose="02020603050405020304" pitchFamily="18" charset="0"/>
                        </a:rPr>
                        <a:t>Java</a:t>
                      </a:r>
                    </a:p>
                  </a:txBody>
                  <a:tcPr marL="54057" marR="54057" marT="54057" marB="54057">
                    <a:lnL w="9525" cap="flat" cmpd="sng" algn="ctr">
                      <a:solidFill>
                        <a:srgbClr val="18394B"/>
                      </a:solidFill>
                      <a:prstDash val="solid"/>
                      <a:round/>
                      <a:headEnd type="none" w="med" len="med"/>
                      <a:tailEnd type="none" w="med" len="med"/>
                    </a:lnL>
                    <a:lnR w="9525" cap="flat" cmpd="sng" algn="ctr">
                      <a:solidFill>
                        <a:srgbClr val="18394B"/>
                      </a:solidFill>
                      <a:prstDash val="solid"/>
                      <a:round/>
                      <a:headEnd type="none" w="med" len="med"/>
                      <a:tailEnd type="none" w="med" len="med"/>
                    </a:lnR>
                    <a:lnT w="9525" cap="flat" cmpd="sng" algn="ctr">
                      <a:solidFill>
                        <a:srgbClr val="1839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500" b="1" dirty="0">
                          <a:solidFill>
                            <a:srgbClr val="000000"/>
                          </a:solidFill>
                          <a:effectLst/>
                          <a:latin typeface="times new roman" panose="02020603050405020304" pitchFamily="18" charset="0"/>
                        </a:rPr>
                        <a:t>C#</a:t>
                      </a:r>
                    </a:p>
                  </a:txBody>
                  <a:tcPr marL="54057" marR="54057" marT="54057" marB="54057">
                    <a:lnL w="9525" cap="flat" cmpd="sng" algn="ctr">
                      <a:solidFill>
                        <a:srgbClr val="18394B"/>
                      </a:solidFill>
                      <a:prstDash val="solid"/>
                      <a:round/>
                      <a:headEnd type="none" w="med" len="med"/>
                      <a:tailEnd type="none" w="med" len="med"/>
                    </a:lnL>
                    <a:lnR w="9525" cap="flat" cmpd="sng" algn="ctr">
                      <a:solidFill>
                        <a:srgbClr val="18394B"/>
                      </a:solidFill>
                      <a:prstDash val="solid"/>
                      <a:round/>
                      <a:headEnd type="none" w="med" len="med"/>
                      <a:tailEnd type="none" w="med" len="med"/>
                    </a:lnR>
                    <a:lnT w="9525" cap="flat" cmpd="sng" algn="ctr">
                      <a:solidFill>
                        <a:srgbClr val="1839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38732">
                <a:tc>
                  <a:txBody>
                    <a:bodyPr/>
                    <a:lstStyle/>
                    <a:p>
                      <a:pPr algn="just" fontAlgn="t"/>
                      <a:r>
                        <a:rPr lang="en-US" sz="1500" b="1">
                          <a:solidFill>
                            <a:srgbClr val="333333"/>
                          </a:solidFill>
                          <a:effectLst/>
                          <a:latin typeface="inter-regular"/>
                        </a:rPr>
                        <a:t>1)</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dirty="0">
                          <a:solidFill>
                            <a:srgbClr val="333333"/>
                          </a:solidFill>
                          <a:effectLst/>
                          <a:latin typeface="inter-regular"/>
                        </a:rPr>
                        <a:t>Java is a </a:t>
                      </a:r>
                      <a:r>
                        <a:rPr lang="en-US" sz="1500" b="1" dirty="0">
                          <a:solidFill>
                            <a:srgbClr val="333333"/>
                          </a:solidFill>
                          <a:effectLst/>
                          <a:latin typeface="inter-bold"/>
                        </a:rPr>
                        <a:t>high level, robust, secured and object-oriented programming</a:t>
                      </a:r>
                      <a:r>
                        <a:rPr lang="en-US" sz="1500" b="1" dirty="0">
                          <a:solidFill>
                            <a:srgbClr val="333333"/>
                          </a:solidFill>
                          <a:effectLst/>
                          <a:latin typeface="inter-regular"/>
                        </a:rPr>
                        <a:t> language developed by Oracle.</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a:solidFill>
                            <a:srgbClr val="333333"/>
                          </a:solidFill>
                          <a:effectLst/>
                          <a:latin typeface="inter-regular"/>
                        </a:rPr>
                        <a:t>C# is an </a:t>
                      </a:r>
                      <a:r>
                        <a:rPr lang="en-US" sz="1500" b="1">
                          <a:solidFill>
                            <a:srgbClr val="333333"/>
                          </a:solidFill>
                          <a:effectLst/>
                          <a:latin typeface="inter-bold"/>
                        </a:rPr>
                        <a:t>object-oriented programming</a:t>
                      </a:r>
                      <a:r>
                        <a:rPr lang="en-US" sz="1500" b="1">
                          <a:solidFill>
                            <a:srgbClr val="333333"/>
                          </a:solidFill>
                          <a:effectLst/>
                          <a:latin typeface="inter-regular"/>
                        </a:rPr>
                        <a:t> language developed by Microsoft that runs on .Net Framework.</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38732">
                <a:tc>
                  <a:txBody>
                    <a:bodyPr/>
                    <a:lstStyle/>
                    <a:p>
                      <a:pPr algn="just" fontAlgn="t"/>
                      <a:r>
                        <a:rPr lang="en-US" sz="1500" b="1">
                          <a:solidFill>
                            <a:srgbClr val="333333"/>
                          </a:solidFill>
                          <a:effectLst/>
                          <a:latin typeface="inter-regular"/>
                        </a:rPr>
                        <a:t>2)</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1">
                          <a:solidFill>
                            <a:srgbClr val="333333"/>
                          </a:solidFill>
                          <a:effectLst/>
                          <a:latin typeface="inter-regular"/>
                        </a:rPr>
                        <a:t>Java programming language is designed to be run on a Java platform, by the help of </a:t>
                      </a:r>
                      <a:r>
                        <a:rPr lang="en-US" sz="1500" b="1">
                          <a:solidFill>
                            <a:srgbClr val="333333"/>
                          </a:solidFill>
                          <a:effectLst/>
                          <a:latin typeface="inter-bold"/>
                        </a:rPr>
                        <a:t>Java Runtime Environment (JRE).</a:t>
                      </a:r>
                      <a:endParaRPr lang="en-US" sz="1500" b="1">
                        <a:solidFill>
                          <a:srgbClr val="333333"/>
                        </a:solidFill>
                        <a:effectLst/>
                        <a:latin typeface="inter-regular"/>
                      </a:endParaRP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1">
                          <a:solidFill>
                            <a:srgbClr val="333333"/>
                          </a:solidFill>
                          <a:effectLst/>
                          <a:latin typeface="inter-regular"/>
                        </a:rPr>
                        <a:t>C# programming language is designed to be run on the </a:t>
                      </a:r>
                      <a:r>
                        <a:rPr lang="en-US" sz="1500" b="1">
                          <a:solidFill>
                            <a:srgbClr val="333333"/>
                          </a:solidFill>
                          <a:effectLst/>
                          <a:latin typeface="inter-bold"/>
                        </a:rPr>
                        <a:t>Common Language Runtime (CLR).</a:t>
                      </a:r>
                      <a:endParaRPr lang="en-US" sz="1500" b="1">
                        <a:solidFill>
                          <a:srgbClr val="333333"/>
                        </a:solidFill>
                        <a:effectLst/>
                        <a:latin typeface="inter-regular"/>
                      </a:endParaRP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31559">
                <a:tc>
                  <a:txBody>
                    <a:bodyPr/>
                    <a:lstStyle/>
                    <a:p>
                      <a:pPr algn="just" fontAlgn="t"/>
                      <a:r>
                        <a:rPr lang="en-US" sz="1500" b="1">
                          <a:solidFill>
                            <a:srgbClr val="333333"/>
                          </a:solidFill>
                          <a:effectLst/>
                          <a:latin typeface="inter-regular"/>
                        </a:rPr>
                        <a:t>3)</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a:solidFill>
                            <a:srgbClr val="333333"/>
                          </a:solidFill>
                          <a:effectLst/>
                          <a:latin typeface="inter-regular"/>
                        </a:rPr>
                        <a:t>Java type safety is safe.</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a:solidFill>
                            <a:srgbClr val="333333"/>
                          </a:solidFill>
                          <a:effectLst/>
                          <a:latin typeface="inter-regular"/>
                        </a:rPr>
                        <a:t>C# type safety is unsafe.</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5146">
                <a:tc>
                  <a:txBody>
                    <a:bodyPr/>
                    <a:lstStyle/>
                    <a:p>
                      <a:pPr algn="just" fontAlgn="t"/>
                      <a:r>
                        <a:rPr lang="en-US" sz="1500" b="1">
                          <a:solidFill>
                            <a:srgbClr val="333333"/>
                          </a:solidFill>
                          <a:effectLst/>
                          <a:latin typeface="inter-regular"/>
                        </a:rPr>
                        <a:t>4)</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1" dirty="0">
                          <a:solidFill>
                            <a:srgbClr val="333333"/>
                          </a:solidFill>
                          <a:effectLst/>
                          <a:latin typeface="inter-regular"/>
                        </a:rPr>
                        <a:t>In java, built-in data types that are passed by value are called </a:t>
                      </a:r>
                      <a:r>
                        <a:rPr lang="en-US" sz="1500" b="1" dirty="0">
                          <a:solidFill>
                            <a:srgbClr val="333333"/>
                          </a:solidFill>
                          <a:effectLst/>
                          <a:latin typeface="inter-bold"/>
                        </a:rPr>
                        <a:t>primitive types.</a:t>
                      </a:r>
                      <a:endParaRPr lang="en-US" sz="1500" b="1" dirty="0">
                        <a:solidFill>
                          <a:srgbClr val="333333"/>
                        </a:solidFill>
                        <a:effectLst/>
                        <a:latin typeface="inter-regular"/>
                      </a:endParaRP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1">
                          <a:solidFill>
                            <a:srgbClr val="333333"/>
                          </a:solidFill>
                          <a:effectLst/>
                          <a:latin typeface="inter-regular"/>
                        </a:rPr>
                        <a:t>In C#, built-in data types that are passed by value are called </a:t>
                      </a:r>
                      <a:r>
                        <a:rPr lang="en-US" sz="1500" b="1">
                          <a:solidFill>
                            <a:srgbClr val="333333"/>
                          </a:solidFill>
                          <a:effectLst/>
                          <a:latin typeface="inter-bold"/>
                        </a:rPr>
                        <a:t>simple types.</a:t>
                      </a:r>
                      <a:endParaRPr lang="en-US" sz="1500" b="1">
                        <a:solidFill>
                          <a:srgbClr val="333333"/>
                        </a:solidFill>
                        <a:effectLst/>
                        <a:latin typeface="inter-regular"/>
                      </a:endParaRP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3352">
                <a:tc>
                  <a:txBody>
                    <a:bodyPr/>
                    <a:lstStyle/>
                    <a:p>
                      <a:pPr algn="just" fontAlgn="t"/>
                      <a:r>
                        <a:rPr lang="en-US" sz="1500" b="1">
                          <a:solidFill>
                            <a:srgbClr val="333333"/>
                          </a:solidFill>
                          <a:effectLst/>
                          <a:latin typeface="inter-regular"/>
                        </a:rPr>
                        <a:t>5)</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a:solidFill>
                            <a:srgbClr val="333333"/>
                          </a:solidFill>
                          <a:effectLst/>
                          <a:latin typeface="inter-regular"/>
                        </a:rPr>
                        <a:t>Arrays in Java are direct specialization of </a:t>
                      </a:r>
                      <a:r>
                        <a:rPr lang="en-US" sz="1500" b="1">
                          <a:solidFill>
                            <a:srgbClr val="333333"/>
                          </a:solidFill>
                          <a:effectLst/>
                          <a:latin typeface="inter-bold"/>
                        </a:rPr>
                        <a:t>Object.</a:t>
                      </a:r>
                      <a:endParaRPr lang="en-US" sz="1500" b="1">
                        <a:solidFill>
                          <a:srgbClr val="333333"/>
                        </a:solidFill>
                        <a:effectLst/>
                        <a:latin typeface="inter-regular"/>
                      </a:endParaRP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a:solidFill>
                            <a:srgbClr val="333333"/>
                          </a:solidFill>
                          <a:effectLst/>
                          <a:latin typeface="inter-regular"/>
                        </a:rPr>
                        <a:t>Arrays in C# are specialization of </a:t>
                      </a:r>
                      <a:r>
                        <a:rPr lang="en-US" sz="1500" b="1">
                          <a:solidFill>
                            <a:srgbClr val="333333"/>
                          </a:solidFill>
                          <a:effectLst/>
                          <a:latin typeface="inter-bold"/>
                        </a:rPr>
                        <a:t>System.</a:t>
                      </a:r>
                      <a:endParaRPr lang="en-US" sz="1500" b="1">
                        <a:solidFill>
                          <a:srgbClr val="333333"/>
                        </a:solidFill>
                        <a:effectLst/>
                        <a:latin typeface="inter-regular"/>
                      </a:endParaRP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5146">
                <a:tc>
                  <a:txBody>
                    <a:bodyPr/>
                    <a:lstStyle/>
                    <a:p>
                      <a:pPr algn="just" fontAlgn="t"/>
                      <a:r>
                        <a:rPr lang="en-US" sz="1500" b="1">
                          <a:solidFill>
                            <a:srgbClr val="333333"/>
                          </a:solidFill>
                          <a:effectLst/>
                          <a:latin typeface="inter-regular"/>
                        </a:rPr>
                        <a:t>6)</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1">
                          <a:solidFill>
                            <a:srgbClr val="333333"/>
                          </a:solidFill>
                          <a:effectLst/>
                          <a:latin typeface="inter-regular"/>
                        </a:rPr>
                        <a:t>Java does not support </a:t>
                      </a:r>
                      <a:r>
                        <a:rPr lang="en-US" sz="1500" b="1">
                          <a:solidFill>
                            <a:srgbClr val="333333"/>
                          </a:solidFill>
                          <a:effectLst/>
                          <a:latin typeface="inter-bold"/>
                        </a:rPr>
                        <a:t>conditional compilation.</a:t>
                      </a:r>
                      <a:endParaRPr lang="en-US" sz="1500" b="1">
                        <a:solidFill>
                          <a:srgbClr val="333333"/>
                        </a:solidFill>
                        <a:effectLst/>
                        <a:latin typeface="inter-regular"/>
                      </a:endParaRP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1">
                          <a:solidFill>
                            <a:srgbClr val="333333"/>
                          </a:solidFill>
                          <a:effectLst/>
                          <a:latin typeface="inter-regular"/>
                        </a:rPr>
                        <a:t>C# supports conditional compilation using preprocessor directives.</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3352">
                <a:tc>
                  <a:txBody>
                    <a:bodyPr/>
                    <a:lstStyle/>
                    <a:p>
                      <a:pPr algn="just" fontAlgn="t"/>
                      <a:r>
                        <a:rPr lang="en-US" sz="1500" b="1">
                          <a:solidFill>
                            <a:srgbClr val="333333"/>
                          </a:solidFill>
                          <a:effectLst/>
                          <a:latin typeface="inter-regular"/>
                        </a:rPr>
                        <a:t>7)</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a:solidFill>
                            <a:srgbClr val="333333"/>
                          </a:solidFill>
                          <a:effectLst/>
                          <a:latin typeface="inter-regular"/>
                        </a:rPr>
                        <a:t>Java doesn't support goto statement.</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a:solidFill>
                            <a:srgbClr val="333333"/>
                          </a:solidFill>
                          <a:effectLst/>
                          <a:latin typeface="inter-regular"/>
                        </a:rPr>
                        <a:t>C# supports goto statement.</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5146">
                <a:tc>
                  <a:txBody>
                    <a:bodyPr/>
                    <a:lstStyle/>
                    <a:p>
                      <a:pPr algn="just" fontAlgn="t"/>
                      <a:r>
                        <a:rPr lang="en-US" sz="1500" b="1">
                          <a:solidFill>
                            <a:srgbClr val="333333"/>
                          </a:solidFill>
                          <a:effectLst/>
                          <a:latin typeface="inter-regular"/>
                        </a:rPr>
                        <a:t>8)</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1">
                          <a:solidFill>
                            <a:srgbClr val="333333"/>
                          </a:solidFill>
                          <a:effectLst/>
                          <a:latin typeface="inter-regular"/>
                        </a:rPr>
                        <a:t>Java doesn't support </a:t>
                      </a:r>
                      <a:r>
                        <a:rPr lang="en-US" sz="1500" b="1">
                          <a:solidFill>
                            <a:srgbClr val="333333"/>
                          </a:solidFill>
                          <a:effectLst/>
                          <a:latin typeface="inter-bold"/>
                        </a:rPr>
                        <a:t>structures and unions.</a:t>
                      </a:r>
                      <a:endParaRPr lang="en-US" sz="1500" b="1">
                        <a:solidFill>
                          <a:srgbClr val="333333"/>
                        </a:solidFill>
                        <a:effectLst/>
                        <a:latin typeface="inter-regular"/>
                      </a:endParaRP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1">
                          <a:solidFill>
                            <a:srgbClr val="333333"/>
                          </a:solidFill>
                          <a:effectLst/>
                          <a:latin typeface="inter-regular"/>
                        </a:rPr>
                        <a:t>C# supports structures and unions.</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5146">
                <a:tc>
                  <a:txBody>
                    <a:bodyPr/>
                    <a:lstStyle/>
                    <a:p>
                      <a:pPr algn="just" fontAlgn="t"/>
                      <a:r>
                        <a:rPr lang="en-US" sz="1500" b="1">
                          <a:solidFill>
                            <a:srgbClr val="333333"/>
                          </a:solidFill>
                          <a:effectLst/>
                          <a:latin typeface="inter-regular"/>
                        </a:rPr>
                        <a:t>9)</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a:solidFill>
                            <a:srgbClr val="333333"/>
                          </a:solidFill>
                          <a:effectLst/>
                          <a:latin typeface="inter-regular"/>
                        </a:rPr>
                        <a:t>Java supports checked exception and unchecked exception.</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1" dirty="0">
                          <a:solidFill>
                            <a:srgbClr val="333333"/>
                          </a:solidFill>
                          <a:effectLst/>
                          <a:latin typeface="inter-regular"/>
                        </a:rPr>
                        <a:t>C# supports unchecked exception.</a:t>
                      </a:r>
                    </a:p>
                  </a:txBody>
                  <a:tcPr marL="36038" marR="36038" marT="36038" marB="360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36004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440747"/>
            <a:ext cx="8784976" cy="6370975"/>
          </a:xfrm>
          <a:prstGeom prst="rect">
            <a:avLst/>
          </a:prstGeom>
        </p:spPr>
        <p:txBody>
          <a:bodyPr wrap="square">
            <a:spAutoFit/>
          </a:bodyPr>
          <a:lstStyle/>
          <a:p>
            <a:r>
              <a:rPr lang="en-US" sz="2400" dirty="0">
                <a:solidFill>
                  <a:srgbClr val="FFFF00"/>
                </a:solidFill>
              </a:rPr>
              <a:t>PHP </a:t>
            </a:r>
            <a:r>
              <a:rPr lang="en-US" sz="2400" dirty="0" smtClean="0">
                <a:solidFill>
                  <a:srgbClr val="FFFF00"/>
                </a:solidFill>
              </a:rPr>
              <a:t>Operators:</a:t>
            </a:r>
            <a:endParaRPr lang="en-US" sz="2400" dirty="0">
              <a:solidFill>
                <a:srgbClr val="FFFF00"/>
              </a:solidFill>
            </a:endParaRPr>
          </a:p>
          <a:p>
            <a:pPr marL="342900" indent="-342900">
              <a:buFontTx/>
              <a:buChar char="-"/>
            </a:pPr>
            <a:r>
              <a:rPr lang="en-US" sz="2400" dirty="0" smtClean="0"/>
              <a:t>PHP </a:t>
            </a:r>
            <a:r>
              <a:rPr lang="en-US" sz="2400" dirty="0"/>
              <a:t>Operator is a symbol </a:t>
            </a:r>
            <a:r>
              <a:rPr lang="en-US" sz="2400" dirty="0" err="1"/>
              <a:t>i.e</a:t>
            </a:r>
            <a:r>
              <a:rPr lang="en-US" sz="2400" dirty="0"/>
              <a:t> used to perform operations on operands</a:t>
            </a:r>
            <a:r>
              <a:rPr lang="en-US" sz="2400" dirty="0" smtClean="0"/>
              <a:t>.</a:t>
            </a:r>
          </a:p>
          <a:p>
            <a:pPr marL="342900" indent="-342900">
              <a:buFontTx/>
              <a:buChar char="-"/>
            </a:pPr>
            <a:r>
              <a:rPr lang="en-US" sz="2400" dirty="0" smtClean="0"/>
              <a:t>In </a:t>
            </a:r>
            <a:r>
              <a:rPr lang="en-US" sz="2400" dirty="0"/>
              <a:t>simple words, operators are used to perform operations on variables or </a:t>
            </a:r>
            <a:r>
              <a:rPr lang="en-US" sz="2400" dirty="0" smtClean="0"/>
              <a:t>value.</a:t>
            </a:r>
          </a:p>
          <a:p>
            <a:r>
              <a:rPr lang="en-US" sz="2400" dirty="0">
                <a:solidFill>
                  <a:srgbClr val="FFFF00"/>
                </a:solidFill>
              </a:rPr>
              <a:t>PHP divides the operators in the following groups:</a:t>
            </a:r>
          </a:p>
          <a:p>
            <a:pPr marL="457200" indent="-457200">
              <a:buFont typeface="+mj-lt"/>
              <a:buAutoNum type="arabicPeriod"/>
            </a:pPr>
            <a:r>
              <a:rPr lang="en-US" sz="2400" dirty="0"/>
              <a:t>Arithmetic operators</a:t>
            </a:r>
          </a:p>
          <a:p>
            <a:pPr marL="457200" indent="-457200">
              <a:buFont typeface="+mj-lt"/>
              <a:buAutoNum type="arabicPeriod"/>
            </a:pPr>
            <a:r>
              <a:rPr lang="en-US" sz="2400" dirty="0"/>
              <a:t>Assignment operators</a:t>
            </a:r>
          </a:p>
          <a:p>
            <a:pPr marL="457200" indent="-457200">
              <a:buFont typeface="+mj-lt"/>
              <a:buAutoNum type="arabicPeriod"/>
            </a:pPr>
            <a:r>
              <a:rPr lang="en-US" sz="2400" dirty="0"/>
              <a:t>Comparison operators</a:t>
            </a:r>
          </a:p>
          <a:p>
            <a:pPr marL="457200" indent="-457200">
              <a:buFont typeface="+mj-lt"/>
              <a:buAutoNum type="arabicPeriod"/>
            </a:pPr>
            <a:r>
              <a:rPr lang="en-US" sz="2400" dirty="0"/>
              <a:t>Increment/Decrement operators</a:t>
            </a:r>
          </a:p>
          <a:p>
            <a:pPr marL="457200" indent="-457200">
              <a:buFont typeface="+mj-lt"/>
              <a:buAutoNum type="arabicPeriod"/>
            </a:pPr>
            <a:r>
              <a:rPr lang="en-US" sz="2400" dirty="0"/>
              <a:t>Logical operators</a:t>
            </a:r>
          </a:p>
          <a:p>
            <a:pPr marL="457200" indent="-457200">
              <a:buFont typeface="+mj-lt"/>
              <a:buAutoNum type="arabicPeriod"/>
            </a:pPr>
            <a:r>
              <a:rPr lang="en-US" sz="2400" dirty="0"/>
              <a:t>String operators</a:t>
            </a:r>
          </a:p>
          <a:p>
            <a:pPr marL="457200" indent="-457200">
              <a:buFont typeface="+mj-lt"/>
              <a:buAutoNum type="arabicPeriod"/>
            </a:pPr>
            <a:r>
              <a:rPr lang="en-US" sz="2400" dirty="0"/>
              <a:t>Array operators</a:t>
            </a:r>
          </a:p>
          <a:p>
            <a:pPr marL="457200" indent="-457200">
              <a:buFont typeface="+mj-lt"/>
              <a:buAutoNum type="arabicPeriod"/>
            </a:pPr>
            <a:r>
              <a:rPr lang="en-US" sz="2400" dirty="0"/>
              <a:t>Conditional assignment operators</a:t>
            </a:r>
          </a:p>
          <a:p>
            <a:r>
              <a:rPr lang="en-US" sz="2400" dirty="0"/>
              <a:t/>
            </a:r>
            <a:br>
              <a:rPr lang="en-US" sz="2400" dirty="0"/>
            </a:br>
            <a:endParaRPr lang="en-US" sz="2400" dirty="0" smtClean="0"/>
          </a:p>
          <a:p>
            <a:endParaRPr lang="en-US" sz="2400" dirty="0"/>
          </a:p>
        </p:txBody>
      </p:sp>
    </p:spTree>
    <p:extLst>
      <p:ext uri="{BB962C8B-B14F-4D97-AF65-F5344CB8AC3E}">
        <p14:creationId xmlns:p14="http://schemas.microsoft.com/office/powerpoint/2010/main" val="28374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88171"/>
            <a:ext cx="8437079" cy="6863417"/>
          </a:xfrm>
          <a:prstGeom prst="rect">
            <a:avLst/>
          </a:prstGeom>
          <a:noFill/>
        </p:spPr>
        <p:txBody>
          <a:bodyPr wrap="square" rtlCol="0">
            <a:spAutoFit/>
          </a:bodyPr>
          <a:lstStyle/>
          <a:p>
            <a:r>
              <a:rPr lang="en-US" sz="2000" b="1" dirty="0" smtClean="0">
                <a:solidFill>
                  <a:srgbClr val="FFFF00"/>
                </a:solidFill>
              </a:rPr>
              <a:t>Features Of C#:</a:t>
            </a:r>
            <a:endParaRPr lang="en-US" sz="2000" dirty="0" smtClean="0">
              <a:solidFill>
                <a:srgbClr val="FFFF00"/>
              </a:solidFill>
            </a:endParaRPr>
          </a:p>
          <a:p>
            <a:r>
              <a:rPr lang="en-US" sz="2000" dirty="0" smtClean="0"/>
              <a:t>C</a:t>
            </a:r>
            <a:r>
              <a:rPr lang="en-US" sz="2000" dirty="0"/>
              <a:t># is object oriented programming language. It provides a lot of </a:t>
            </a:r>
            <a:r>
              <a:rPr lang="en-US" sz="2000" b="1" dirty="0"/>
              <a:t>features</a:t>
            </a:r>
            <a:r>
              <a:rPr lang="en-US" sz="2000" dirty="0"/>
              <a:t> that are given below.</a:t>
            </a:r>
          </a:p>
          <a:p>
            <a:pPr marL="457200" indent="-457200">
              <a:buFont typeface="+mj-lt"/>
              <a:buAutoNum type="arabicPeriod"/>
            </a:pPr>
            <a:r>
              <a:rPr lang="en-US" sz="2000" dirty="0" smtClean="0"/>
              <a:t>Simple	                      2. Modern </a:t>
            </a:r>
            <a:r>
              <a:rPr lang="en-US" sz="2000" dirty="0"/>
              <a:t>programming language</a:t>
            </a:r>
          </a:p>
          <a:p>
            <a:r>
              <a:rPr lang="en-US" sz="2000" dirty="0" smtClean="0"/>
              <a:t>3.    Object oriented	        4. Type </a:t>
            </a:r>
            <a:r>
              <a:rPr lang="en-US" sz="2000" dirty="0"/>
              <a:t>safe</a:t>
            </a:r>
          </a:p>
          <a:p>
            <a:r>
              <a:rPr lang="en-US" sz="2000" dirty="0" smtClean="0"/>
              <a:t>5.    Interoperability	        6.  Scalable </a:t>
            </a:r>
            <a:r>
              <a:rPr lang="en-US" sz="2000" dirty="0"/>
              <a:t>and Updateable</a:t>
            </a:r>
          </a:p>
          <a:p>
            <a:r>
              <a:rPr lang="en-US" sz="2000" dirty="0" smtClean="0"/>
              <a:t>7.   Component oriented	        8.  Structured </a:t>
            </a:r>
            <a:r>
              <a:rPr lang="en-US" sz="2000" dirty="0"/>
              <a:t>programming language</a:t>
            </a:r>
          </a:p>
          <a:p>
            <a:r>
              <a:rPr lang="en-US" sz="2000" dirty="0" smtClean="0"/>
              <a:t>9.   Rich Library		        10. Fast speed</a:t>
            </a:r>
          </a:p>
          <a:p>
            <a:r>
              <a:rPr lang="en-US" sz="2000" b="1" dirty="0" smtClean="0">
                <a:solidFill>
                  <a:srgbClr val="FFFF00"/>
                </a:solidFill>
              </a:rPr>
              <a:t>Example:</a:t>
            </a:r>
            <a:endParaRPr lang="en-US" sz="2000" b="1" dirty="0">
              <a:solidFill>
                <a:srgbClr val="FFFF00"/>
              </a:solidFill>
            </a:endParaRPr>
          </a:p>
          <a:p>
            <a:r>
              <a:rPr lang="en-US" sz="2000" dirty="0"/>
              <a:t>using System;</a:t>
            </a:r>
          </a:p>
          <a:p>
            <a:r>
              <a:rPr lang="en-US" sz="2000" dirty="0"/>
              <a:t> </a:t>
            </a:r>
          </a:p>
          <a:p>
            <a:r>
              <a:rPr lang="en-US" sz="2000" dirty="0"/>
              <a:t>namespace </a:t>
            </a:r>
            <a:r>
              <a:rPr lang="en-US" sz="2000" dirty="0" err="1"/>
              <a:t>HelloWorld</a:t>
            </a:r>
            <a:endParaRPr lang="en-US" sz="2000" dirty="0"/>
          </a:p>
          <a:p>
            <a:r>
              <a:rPr lang="en-US" sz="2000" dirty="0"/>
              <a:t>{</a:t>
            </a:r>
          </a:p>
          <a:p>
            <a:r>
              <a:rPr lang="en-US" sz="2000" dirty="0"/>
              <a:t>  class Program</a:t>
            </a:r>
          </a:p>
          <a:p>
            <a:r>
              <a:rPr lang="en-US" sz="2000" dirty="0"/>
              <a:t>  {</a:t>
            </a:r>
          </a:p>
          <a:p>
            <a:r>
              <a:rPr lang="en-US" sz="2000" dirty="0"/>
              <a:t>    static void Main(string[] </a:t>
            </a:r>
            <a:r>
              <a:rPr lang="en-US" sz="2000" dirty="0" err="1"/>
              <a:t>args</a:t>
            </a:r>
            <a:r>
              <a:rPr lang="en-US" sz="2000" dirty="0"/>
              <a:t>)</a:t>
            </a:r>
          </a:p>
          <a:p>
            <a:r>
              <a:rPr lang="en-US" sz="2000" dirty="0"/>
              <a:t>    {</a:t>
            </a:r>
          </a:p>
          <a:p>
            <a:r>
              <a:rPr lang="en-US" sz="2000" dirty="0"/>
              <a:t>      </a:t>
            </a:r>
            <a:r>
              <a:rPr lang="en-US" sz="2000" dirty="0" err="1"/>
              <a:t>Console.WriteLine</a:t>
            </a:r>
            <a:r>
              <a:rPr lang="en-US" sz="2000" dirty="0"/>
              <a:t>("Hello World!");    </a:t>
            </a:r>
          </a:p>
          <a:p>
            <a:r>
              <a:rPr lang="en-US" sz="2000" dirty="0"/>
              <a:t>    }</a:t>
            </a:r>
          </a:p>
          <a:p>
            <a:r>
              <a:rPr lang="en-US" sz="2000" dirty="0"/>
              <a:t>  }</a:t>
            </a:r>
          </a:p>
          <a:p>
            <a:r>
              <a:rPr lang="en-US" sz="2000" dirty="0"/>
              <a:t>}</a:t>
            </a:r>
          </a:p>
          <a:p>
            <a:endParaRPr lang="en-US" sz="2000" dirty="0"/>
          </a:p>
        </p:txBody>
      </p:sp>
    </p:spTree>
    <p:extLst>
      <p:ext uri="{BB962C8B-B14F-4D97-AF65-F5344CB8AC3E}">
        <p14:creationId xmlns:p14="http://schemas.microsoft.com/office/powerpoint/2010/main" val="38170285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88171"/>
            <a:ext cx="8437079" cy="5940088"/>
          </a:xfrm>
          <a:prstGeom prst="rect">
            <a:avLst/>
          </a:prstGeom>
          <a:noFill/>
        </p:spPr>
        <p:txBody>
          <a:bodyPr wrap="square" rtlCol="0">
            <a:spAutoFit/>
          </a:bodyPr>
          <a:lstStyle/>
          <a:p>
            <a:r>
              <a:rPr lang="en-US" sz="2000" dirty="0" smtClean="0">
                <a:solidFill>
                  <a:srgbClr val="FFFF00"/>
                </a:solidFill>
              </a:rPr>
              <a:t>Description:</a:t>
            </a:r>
            <a:endParaRPr lang="en-US" sz="2000" dirty="0">
              <a:solidFill>
                <a:srgbClr val="FFFF00"/>
              </a:solidFill>
            </a:endParaRPr>
          </a:p>
          <a:p>
            <a:r>
              <a:rPr lang="en-US" sz="2000" b="1" dirty="0">
                <a:solidFill>
                  <a:srgbClr val="FFFF00"/>
                </a:solidFill>
              </a:rPr>
              <a:t>class</a:t>
            </a:r>
            <a:r>
              <a:rPr lang="en-US" sz="2000" b="1" dirty="0"/>
              <a:t>:</a:t>
            </a:r>
            <a:r>
              <a:rPr lang="en-US" sz="2000" dirty="0"/>
              <a:t> is a keyword which is used to define class.</a:t>
            </a:r>
          </a:p>
          <a:p>
            <a:r>
              <a:rPr lang="en-US" sz="2000" b="1" dirty="0">
                <a:solidFill>
                  <a:srgbClr val="FFFF00"/>
                </a:solidFill>
              </a:rPr>
              <a:t>Program</a:t>
            </a:r>
            <a:r>
              <a:rPr lang="en-US" sz="2000" b="1" dirty="0"/>
              <a:t>:</a:t>
            </a:r>
            <a:r>
              <a:rPr lang="en-US" sz="2000" dirty="0"/>
              <a:t> is the class name. A class is a blueprint or template from which objects are created. It can have data members and methods. Here, it has only Main method.</a:t>
            </a:r>
          </a:p>
          <a:p>
            <a:r>
              <a:rPr lang="en-US" sz="2000" b="1" dirty="0">
                <a:solidFill>
                  <a:srgbClr val="FFFF00"/>
                </a:solidFill>
              </a:rPr>
              <a:t>static</a:t>
            </a:r>
            <a:r>
              <a:rPr lang="en-US" sz="2000" b="1" dirty="0"/>
              <a:t>:</a:t>
            </a:r>
            <a:r>
              <a:rPr lang="en-US" sz="2000" dirty="0"/>
              <a:t> is a keyword which means object is not required to access static members. So it saves memory.</a:t>
            </a:r>
          </a:p>
          <a:p>
            <a:r>
              <a:rPr lang="en-US" sz="2000" b="1" dirty="0">
                <a:solidFill>
                  <a:srgbClr val="FFFF00"/>
                </a:solidFill>
              </a:rPr>
              <a:t>void</a:t>
            </a:r>
            <a:r>
              <a:rPr lang="en-US" sz="2000" b="1" dirty="0"/>
              <a:t>:</a:t>
            </a:r>
            <a:r>
              <a:rPr lang="en-US" sz="2000" dirty="0"/>
              <a:t> is the return type of the method. It </a:t>
            </a:r>
            <a:r>
              <a:rPr lang="en-US" sz="2000" dirty="0" err="1"/>
              <a:t>does't</a:t>
            </a:r>
            <a:r>
              <a:rPr lang="en-US" sz="2000" dirty="0"/>
              <a:t> return any value. In such case, return statement is not required.</a:t>
            </a:r>
          </a:p>
          <a:p>
            <a:r>
              <a:rPr lang="en-US" sz="2000" b="1" dirty="0">
                <a:solidFill>
                  <a:srgbClr val="FFFF00"/>
                </a:solidFill>
              </a:rPr>
              <a:t>Main</a:t>
            </a:r>
            <a:r>
              <a:rPr lang="en-US" sz="2000" b="1" dirty="0"/>
              <a:t>:</a:t>
            </a:r>
            <a:r>
              <a:rPr lang="en-US" sz="2000" dirty="0"/>
              <a:t> is the method name. It is the entry point for any C# program. Whenever we run the C# program, Main() method is invoked first before any other method. It represents start up of the program.</a:t>
            </a:r>
          </a:p>
          <a:p>
            <a:r>
              <a:rPr lang="en-US" sz="2000" b="1" dirty="0">
                <a:solidFill>
                  <a:srgbClr val="FFFF00"/>
                </a:solidFill>
              </a:rPr>
              <a:t>string[]</a:t>
            </a:r>
            <a:r>
              <a:rPr lang="en-US" sz="2000" b="1" dirty="0"/>
              <a:t> </a:t>
            </a:r>
            <a:r>
              <a:rPr lang="en-US" sz="2000" b="1" dirty="0" err="1"/>
              <a:t>args</a:t>
            </a:r>
            <a:r>
              <a:rPr lang="en-US" sz="2000" b="1" dirty="0"/>
              <a:t>:</a:t>
            </a:r>
            <a:r>
              <a:rPr lang="en-US" sz="2000" dirty="0"/>
              <a:t> is used for command line arguments in C#. While running the C# program, we can pass values. These values are known as arguments which we can use in the program.</a:t>
            </a:r>
          </a:p>
          <a:p>
            <a:r>
              <a:rPr lang="en-US" sz="2000" b="1" dirty="0" err="1">
                <a:solidFill>
                  <a:srgbClr val="FFFF00"/>
                </a:solidFill>
              </a:rPr>
              <a:t>System.Console.WriteLine</a:t>
            </a:r>
            <a:r>
              <a:rPr lang="en-US" sz="2000" b="1" dirty="0"/>
              <a:t>("Hello World!"):</a:t>
            </a:r>
            <a:r>
              <a:rPr lang="en-US" sz="2000" dirty="0"/>
              <a:t> Here, System is the namespace. Console is the class defined in System namespace. The </a:t>
            </a:r>
            <a:r>
              <a:rPr lang="en-US" sz="2000" dirty="0" err="1">
                <a:solidFill>
                  <a:srgbClr val="FFFF00"/>
                </a:solidFill>
              </a:rPr>
              <a:t>WriteLine</a:t>
            </a:r>
            <a:r>
              <a:rPr lang="en-US" sz="2000" dirty="0">
                <a:solidFill>
                  <a:srgbClr val="FFFF00"/>
                </a:solidFill>
              </a:rPr>
              <a:t>()</a:t>
            </a:r>
            <a:r>
              <a:rPr lang="en-US" sz="2000" dirty="0"/>
              <a:t> is the static method of Console class which is used to write the text on the console.</a:t>
            </a:r>
          </a:p>
        </p:txBody>
      </p:sp>
    </p:spTree>
    <p:extLst>
      <p:ext uri="{BB962C8B-B14F-4D97-AF65-F5344CB8AC3E}">
        <p14:creationId xmlns:p14="http://schemas.microsoft.com/office/powerpoint/2010/main" val="4646882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88171"/>
            <a:ext cx="8437079" cy="2554545"/>
          </a:xfrm>
          <a:prstGeom prst="rect">
            <a:avLst/>
          </a:prstGeom>
          <a:noFill/>
        </p:spPr>
        <p:txBody>
          <a:bodyPr wrap="square" rtlCol="0">
            <a:spAutoFit/>
          </a:bodyPr>
          <a:lstStyle/>
          <a:p>
            <a:r>
              <a:rPr lang="en-US" sz="2000" dirty="0">
                <a:solidFill>
                  <a:srgbClr val="FFFF00"/>
                </a:solidFill>
              </a:rPr>
              <a:t>C# </a:t>
            </a:r>
            <a:r>
              <a:rPr lang="en-US" sz="2000" dirty="0" smtClean="0">
                <a:solidFill>
                  <a:srgbClr val="FFFF00"/>
                </a:solidFill>
              </a:rPr>
              <a:t>Variable:</a:t>
            </a:r>
            <a:endParaRPr lang="en-US" sz="2000" dirty="0">
              <a:solidFill>
                <a:srgbClr val="FFFF00"/>
              </a:solidFill>
            </a:endParaRPr>
          </a:p>
          <a:p>
            <a:r>
              <a:rPr lang="en-US" sz="2000" dirty="0"/>
              <a:t>A variable is a name of memory location. It is used to store data. Its value can be changed and it can be reused many times.</a:t>
            </a:r>
          </a:p>
          <a:p>
            <a:r>
              <a:rPr lang="en-US" sz="2000" dirty="0"/>
              <a:t>It is a way to represent memory location through symbol so that it can be easily identified</a:t>
            </a:r>
            <a:r>
              <a:rPr lang="en-US" sz="2000" dirty="0" smtClean="0"/>
              <a:t>.</a:t>
            </a:r>
          </a:p>
          <a:p>
            <a:r>
              <a:rPr lang="en-US" sz="2000" dirty="0"/>
              <a:t>The basic variable type available in C# can be categorized as</a:t>
            </a:r>
            <a:r>
              <a:rPr lang="en-US" sz="2000" dirty="0" smtClean="0"/>
              <a:t>:</a:t>
            </a:r>
          </a:p>
          <a:p>
            <a:endParaRPr lang="en-US" sz="2000" dirty="0" smtClean="0"/>
          </a:p>
          <a:p>
            <a:endParaRPr lang="en-US" sz="2000" dirty="0"/>
          </a:p>
        </p:txBody>
      </p:sp>
      <p:graphicFrame>
        <p:nvGraphicFramePr>
          <p:cNvPr id="6" name="Table 5"/>
          <p:cNvGraphicFramePr>
            <a:graphicFrameLocks noGrp="1"/>
          </p:cNvGraphicFramePr>
          <p:nvPr/>
        </p:nvGraphicFramePr>
        <p:xfrm>
          <a:off x="457200" y="2963017"/>
          <a:ext cx="8229600" cy="2333728"/>
        </p:xfrm>
        <a:graphic>
          <a:graphicData uri="http://schemas.openxmlformats.org/drawingml/2006/table">
            <a:tbl>
              <a:tblPr/>
              <a:tblGrid>
                <a:gridCol w="4114800"/>
                <a:gridCol w="4114800"/>
              </a:tblGrid>
              <a:tr h="442044">
                <a:tc>
                  <a:txBody>
                    <a:bodyPr/>
                    <a:lstStyle/>
                    <a:p>
                      <a:pPr algn="l" fontAlgn="t"/>
                      <a:r>
                        <a:rPr lang="en-US" sz="1600">
                          <a:solidFill>
                            <a:srgbClr val="000000"/>
                          </a:solidFill>
                          <a:effectLst/>
                          <a:latin typeface="times new roman" panose="02020603050405020304" pitchFamily="18" charset="0"/>
                        </a:rPr>
                        <a:t>Variable Type</a:t>
                      </a:r>
                    </a:p>
                  </a:txBody>
                  <a:tcPr marL="100464" marR="100464" marT="100464" marB="100464">
                    <a:lnL w="9525" cap="flat" cmpd="sng" algn="ctr">
                      <a:solidFill>
                        <a:srgbClr val="E88B78"/>
                      </a:solidFill>
                      <a:prstDash val="solid"/>
                      <a:round/>
                      <a:headEnd type="none" w="med" len="med"/>
                      <a:tailEnd type="none" w="med" len="med"/>
                    </a:lnL>
                    <a:lnR w="9525" cap="flat" cmpd="sng" algn="ctr">
                      <a:solidFill>
                        <a:srgbClr val="E88B78"/>
                      </a:solidFill>
                      <a:prstDash val="solid"/>
                      <a:round/>
                      <a:headEnd type="none" w="med" len="med"/>
                      <a:tailEnd type="none" w="med" len="med"/>
                    </a:lnR>
                    <a:lnT w="9525" cap="flat" cmpd="sng" algn="ctr">
                      <a:solidFill>
                        <a:srgbClr val="E88B7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Example</a:t>
                      </a:r>
                    </a:p>
                  </a:txBody>
                  <a:tcPr marL="100464" marR="100464" marT="100464" marB="100464">
                    <a:lnL w="9525" cap="flat" cmpd="sng" algn="ctr">
                      <a:solidFill>
                        <a:srgbClr val="E88B78"/>
                      </a:solidFill>
                      <a:prstDash val="solid"/>
                      <a:round/>
                      <a:headEnd type="none" w="med" len="med"/>
                      <a:tailEnd type="none" w="med" len="med"/>
                    </a:lnL>
                    <a:lnR w="9525" cap="flat" cmpd="sng" algn="ctr">
                      <a:solidFill>
                        <a:srgbClr val="E88B78"/>
                      </a:solidFill>
                      <a:prstDash val="solid"/>
                      <a:round/>
                      <a:headEnd type="none" w="med" len="med"/>
                      <a:tailEnd type="none" w="med" len="med"/>
                    </a:lnR>
                    <a:lnT w="9525" cap="flat" cmpd="sng" algn="ctr">
                      <a:solidFill>
                        <a:srgbClr val="E88B7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75067">
                <a:tc>
                  <a:txBody>
                    <a:bodyPr/>
                    <a:lstStyle/>
                    <a:p>
                      <a:pPr algn="just" fontAlgn="t"/>
                      <a:r>
                        <a:rPr lang="en-US" sz="1600">
                          <a:solidFill>
                            <a:srgbClr val="333333"/>
                          </a:solidFill>
                          <a:effectLst/>
                          <a:latin typeface="inter-regular"/>
                        </a:rPr>
                        <a:t>Decimal types</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decimal</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75067">
                <a:tc>
                  <a:txBody>
                    <a:bodyPr/>
                    <a:lstStyle/>
                    <a:p>
                      <a:pPr algn="just" fontAlgn="t"/>
                      <a:r>
                        <a:rPr lang="en-US" sz="1600">
                          <a:solidFill>
                            <a:srgbClr val="333333"/>
                          </a:solidFill>
                          <a:effectLst/>
                          <a:latin typeface="inter-regular"/>
                        </a:rPr>
                        <a:t>Boolean types</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True or false value, as assigned</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75067">
                <a:tc>
                  <a:txBody>
                    <a:bodyPr/>
                    <a:lstStyle/>
                    <a:p>
                      <a:pPr algn="just" fontAlgn="t"/>
                      <a:r>
                        <a:rPr lang="en-US" sz="1600">
                          <a:solidFill>
                            <a:srgbClr val="333333"/>
                          </a:solidFill>
                          <a:effectLst/>
                          <a:latin typeface="inter-regular"/>
                        </a:rPr>
                        <a:t>Integral types</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int, char, byte, short, long</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75067">
                <a:tc>
                  <a:txBody>
                    <a:bodyPr/>
                    <a:lstStyle/>
                    <a:p>
                      <a:pPr algn="just" fontAlgn="t"/>
                      <a:r>
                        <a:rPr lang="en-US" sz="1600">
                          <a:solidFill>
                            <a:srgbClr val="333333"/>
                          </a:solidFill>
                          <a:effectLst/>
                          <a:latin typeface="inter-regular"/>
                        </a:rPr>
                        <a:t>Floating point types</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float and double</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75067">
                <a:tc>
                  <a:txBody>
                    <a:bodyPr/>
                    <a:lstStyle/>
                    <a:p>
                      <a:pPr algn="just" fontAlgn="t"/>
                      <a:r>
                        <a:rPr lang="en-US" sz="1600">
                          <a:solidFill>
                            <a:srgbClr val="333333"/>
                          </a:solidFill>
                          <a:effectLst/>
                          <a:latin typeface="inter-regular"/>
                        </a:rPr>
                        <a:t>Nullable types</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err="1">
                          <a:solidFill>
                            <a:srgbClr val="333333"/>
                          </a:solidFill>
                          <a:effectLst/>
                          <a:latin typeface="inter-regular"/>
                        </a:rPr>
                        <a:t>Nullable</a:t>
                      </a:r>
                      <a:r>
                        <a:rPr lang="en-US" sz="1600" dirty="0">
                          <a:solidFill>
                            <a:srgbClr val="333333"/>
                          </a:solidFill>
                          <a:effectLst/>
                          <a:latin typeface="inter-regular"/>
                        </a:rPr>
                        <a:t> data types</a:t>
                      </a:r>
                    </a:p>
                  </a:txBody>
                  <a:tcPr marL="66976" marR="66976" marT="66976" marB="669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219581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88171"/>
            <a:ext cx="8437079" cy="3170099"/>
          </a:xfrm>
          <a:prstGeom prst="rect">
            <a:avLst/>
          </a:prstGeom>
          <a:noFill/>
        </p:spPr>
        <p:txBody>
          <a:bodyPr wrap="square" rtlCol="0">
            <a:spAutoFit/>
          </a:bodyPr>
          <a:lstStyle/>
          <a:p>
            <a:r>
              <a:rPr lang="en-US" sz="2000" dirty="0" smtClean="0">
                <a:solidFill>
                  <a:srgbClr val="FFFF00"/>
                </a:solidFill>
              </a:rPr>
              <a:t>Create </a:t>
            </a:r>
            <a:r>
              <a:rPr lang="en-US" sz="2000" dirty="0">
                <a:solidFill>
                  <a:srgbClr val="FFFF00"/>
                </a:solidFill>
              </a:rPr>
              <a:t>a </a:t>
            </a:r>
            <a:r>
              <a:rPr lang="en-US" sz="2000" dirty="0" smtClean="0">
                <a:solidFill>
                  <a:srgbClr val="FFFF00"/>
                </a:solidFill>
              </a:rPr>
              <a:t>Method:</a:t>
            </a:r>
            <a:endParaRPr lang="en-US" sz="2000" dirty="0">
              <a:solidFill>
                <a:srgbClr val="FFFF00"/>
              </a:solidFill>
            </a:endParaRPr>
          </a:p>
          <a:p>
            <a:r>
              <a:rPr lang="en-US" sz="2000" dirty="0" smtClean="0"/>
              <a:t>-A </a:t>
            </a:r>
            <a:r>
              <a:rPr lang="en-US" sz="2000" dirty="0"/>
              <a:t>method is defined with the name of the method, followed by parentheses </a:t>
            </a:r>
            <a:r>
              <a:rPr lang="en-US" sz="2000" b="1" dirty="0" smtClean="0"/>
              <a:t>()</a:t>
            </a:r>
          </a:p>
          <a:p>
            <a:pPr lvl="0"/>
            <a:r>
              <a:rPr lang="en-US" sz="2000" dirty="0">
                <a:solidFill>
                  <a:srgbClr val="000000"/>
                </a:solidFill>
                <a:latin typeface="Verdana" panose="020B0604030504040204" pitchFamily="34" charset="0"/>
              </a:rPr>
              <a:t> </a:t>
            </a:r>
            <a:r>
              <a:rPr lang="en-US" sz="2000" dirty="0"/>
              <a:t>-C# provides some pre-defined methods, which you already are familiar with, such as Main(), but you can also create your own methods to perform certain actions: </a:t>
            </a:r>
          </a:p>
          <a:p>
            <a:r>
              <a:rPr lang="en-US" sz="2000" b="1" dirty="0" smtClean="0"/>
              <a:t>Ex:</a:t>
            </a:r>
          </a:p>
          <a:p>
            <a:pPr lvl="0"/>
            <a:r>
              <a:rPr lang="en-US" sz="2000" dirty="0"/>
              <a:t>class Program{  static void </a:t>
            </a:r>
            <a:r>
              <a:rPr lang="en-US" sz="2000" dirty="0" err="1"/>
              <a:t>MyMethod</a:t>
            </a:r>
            <a:r>
              <a:rPr lang="en-US" sz="2000" dirty="0"/>
              <a:t>()   {    // code to be executed  }}</a:t>
            </a:r>
          </a:p>
          <a:p>
            <a:endParaRPr lang="en-US" sz="2000" b="1" dirty="0" smtClean="0"/>
          </a:p>
          <a:p>
            <a:endParaRPr lang="en-US" sz="2000" dirty="0"/>
          </a:p>
        </p:txBody>
      </p:sp>
      <p:sp>
        <p:nvSpPr>
          <p:cNvPr id="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0" y="-63739"/>
            <a:ext cx="65" cy="5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07000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88171"/>
            <a:ext cx="8437079" cy="4708981"/>
          </a:xfrm>
          <a:prstGeom prst="rect">
            <a:avLst/>
          </a:prstGeom>
          <a:noFill/>
        </p:spPr>
        <p:txBody>
          <a:bodyPr wrap="square" rtlCol="0">
            <a:spAutoFit/>
          </a:bodyPr>
          <a:lstStyle/>
          <a:p>
            <a:r>
              <a:rPr lang="en-US" sz="2000" dirty="0">
                <a:solidFill>
                  <a:srgbClr val="FFFF00"/>
                </a:solidFill>
              </a:rPr>
              <a:t>Rules for defining </a:t>
            </a:r>
            <a:r>
              <a:rPr lang="en-US" sz="2000" dirty="0" smtClean="0">
                <a:solidFill>
                  <a:srgbClr val="FFFF00"/>
                </a:solidFill>
              </a:rPr>
              <a:t>variables:</a:t>
            </a:r>
            <a:endParaRPr lang="en-US" sz="2000" dirty="0">
              <a:solidFill>
                <a:srgbClr val="FFFF00"/>
              </a:solidFill>
            </a:endParaRPr>
          </a:p>
          <a:p>
            <a:pPr marL="457200" indent="-457200">
              <a:buFont typeface="+mj-lt"/>
              <a:buAutoNum type="arabicPeriod"/>
            </a:pPr>
            <a:r>
              <a:rPr lang="en-US" sz="2000" dirty="0"/>
              <a:t>A variable can have alphabets, digits and underscore.</a:t>
            </a:r>
          </a:p>
          <a:p>
            <a:pPr marL="457200" indent="-457200">
              <a:buFont typeface="+mj-lt"/>
              <a:buAutoNum type="arabicPeriod"/>
            </a:pPr>
            <a:r>
              <a:rPr lang="en-US" sz="2000" dirty="0"/>
              <a:t>A variable name can start with alphabet and underscore only. It can't start with digit.</a:t>
            </a:r>
          </a:p>
          <a:p>
            <a:pPr marL="457200" indent="-457200">
              <a:buFont typeface="+mj-lt"/>
              <a:buAutoNum type="arabicPeriod"/>
            </a:pPr>
            <a:r>
              <a:rPr lang="en-US" sz="2000" dirty="0"/>
              <a:t>No white space is allowed within variable name.</a:t>
            </a:r>
          </a:p>
          <a:p>
            <a:pPr marL="457200" indent="-457200">
              <a:buFont typeface="+mj-lt"/>
              <a:buAutoNum type="arabicPeriod"/>
            </a:pPr>
            <a:r>
              <a:rPr lang="en-US" sz="2000" dirty="0"/>
              <a:t>A variable name must not be any reserved word or keyword e.g. char, float etc.</a:t>
            </a:r>
          </a:p>
          <a:p>
            <a:pPr marL="457200" indent="-457200">
              <a:buFont typeface="+mj-lt"/>
              <a:buAutoNum type="arabicPeriod"/>
            </a:pPr>
            <a:r>
              <a:rPr lang="en-US" sz="2000" dirty="0"/>
              <a:t>Valid variable </a:t>
            </a:r>
            <a:r>
              <a:rPr lang="en-US" sz="2000" dirty="0" smtClean="0"/>
              <a:t>names</a:t>
            </a:r>
          </a:p>
          <a:p>
            <a:r>
              <a:rPr lang="en-US" sz="2000" dirty="0" smtClean="0">
                <a:solidFill>
                  <a:srgbClr val="FFFF00"/>
                </a:solidFill>
              </a:rPr>
              <a:t>Data types:</a:t>
            </a:r>
          </a:p>
          <a:p>
            <a:r>
              <a:rPr lang="en-US" sz="2000" dirty="0" smtClean="0"/>
              <a:t>A </a:t>
            </a:r>
            <a:r>
              <a:rPr lang="en-US" sz="2000" dirty="0"/>
              <a:t>data type specifies the type of data that a variable can store such as integer, floating, character etc</a:t>
            </a:r>
            <a:r>
              <a:rPr lang="en-US" sz="2000" dirty="0" smtClean="0"/>
              <a:t>.</a:t>
            </a:r>
          </a:p>
          <a:p>
            <a:endParaRPr lang="en-US" sz="2000" dirty="0" smtClean="0"/>
          </a:p>
          <a:p>
            <a:endParaRPr lang="en-US" sz="2000" dirty="0"/>
          </a:p>
          <a:p>
            <a:r>
              <a:rPr lang="en-US" sz="2000" dirty="0"/>
              <a:t/>
            </a:r>
            <a:br>
              <a:rPr lang="en-US" sz="2000" dirty="0"/>
            </a:b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573017"/>
            <a:ext cx="7056784" cy="3168352"/>
          </a:xfrm>
          <a:prstGeom prst="rect">
            <a:avLst/>
          </a:prstGeom>
        </p:spPr>
      </p:pic>
    </p:spTree>
    <p:extLst>
      <p:ext uri="{BB962C8B-B14F-4D97-AF65-F5344CB8AC3E}">
        <p14:creationId xmlns:p14="http://schemas.microsoft.com/office/powerpoint/2010/main" val="23357860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251931"/>
            <a:ext cx="8437079" cy="7109639"/>
          </a:xfrm>
          <a:prstGeom prst="rect">
            <a:avLst/>
          </a:prstGeom>
          <a:noFill/>
        </p:spPr>
        <p:txBody>
          <a:bodyPr wrap="square" rtlCol="0">
            <a:spAutoFit/>
          </a:bodyPr>
          <a:lstStyle/>
          <a:p>
            <a:r>
              <a:rPr lang="en-US" sz="2000" dirty="0">
                <a:solidFill>
                  <a:srgbClr val="FFFF00"/>
                </a:solidFill>
              </a:rPr>
              <a:t>Reference Data </a:t>
            </a:r>
            <a:r>
              <a:rPr lang="en-US" sz="2000" dirty="0" smtClean="0">
                <a:solidFill>
                  <a:srgbClr val="FFFF00"/>
                </a:solidFill>
              </a:rPr>
              <a:t>Type:</a:t>
            </a:r>
            <a:endParaRPr lang="en-US" sz="2000" dirty="0">
              <a:solidFill>
                <a:srgbClr val="FFFF00"/>
              </a:solidFill>
            </a:endParaRPr>
          </a:p>
          <a:p>
            <a:r>
              <a:rPr lang="en-US" sz="2000" dirty="0"/>
              <a:t>The reference data types do not contain the actual data stored in a variable, but they contain a reference to the variables.</a:t>
            </a:r>
          </a:p>
          <a:p>
            <a:r>
              <a:rPr lang="en-US" sz="2000" dirty="0"/>
              <a:t>If the data is changed by one of the variables, the other variable automatically reflects this change in value.</a:t>
            </a:r>
          </a:p>
          <a:p>
            <a:r>
              <a:rPr lang="en-US" sz="2000" dirty="0"/>
              <a:t>There are 2 types of reference data type in C# language.</a:t>
            </a:r>
          </a:p>
          <a:p>
            <a:pPr marL="457200" indent="-457200">
              <a:buAutoNum type="arabicParenR"/>
            </a:pPr>
            <a:r>
              <a:rPr lang="en-US" sz="2000" b="1" dirty="0" smtClean="0"/>
              <a:t>Predefined </a:t>
            </a:r>
            <a:r>
              <a:rPr lang="en-US" sz="2000" b="1" dirty="0"/>
              <a:t>Types</a:t>
            </a:r>
            <a:r>
              <a:rPr lang="en-US" sz="2000" dirty="0"/>
              <a:t> - such as Objects, String</a:t>
            </a:r>
            <a:r>
              <a:rPr lang="en-US" sz="2000" dirty="0" smtClean="0"/>
              <a:t>.</a:t>
            </a:r>
          </a:p>
          <a:p>
            <a:pPr marL="457200" indent="-457200">
              <a:buAutoNum type="arabicParenR"/>
            </a:pPr>
            <a:r>
              <a:rPr lang="en-US" sz="2000" b="1" dirty="0" smtClean="0"/>
              <a:t>User </a:t>
            </a:r>
            <a:r>
              <a:rPr lang="en-US" sz="2000" b="1" dirty="0"/>
              <a:t>defined Types</a:t>
            </a:r>
            <a:r>
              <a:rPr lang="en-US" sz="2000" dirty="0"/>
              <a:t> - such as Classes, Interface</a:t>
            </a:r>
            <a:r>
              <a:rPr lang="en-US" sz="2000" dirty="0" smtClean="0"/>
              <a:t>.</a:t>
            </a:r>
          </a:p>
          <a:p>
            <a:endParaRPr lang="en-US" sz="2000" dirty="0">
              <a:solidFill>
                <a:srgbClr val="FFFF00"/>
              </a:solidFill>
            </a:endParaRPr>
          </a:p>
          <a:p>
            <a:r>
              <a:rPr lang="en-US" sz="2000" dirty="0">
                <a:solidFill>
                  <a:srgbClr val="FFFF00"/>
                </a:solidFill>
              </a:rPr>
              <a:t>Pointer Data </a:t>
            </a:r>
            <a:r>
              <a:rPr lang="en-US" sz="2000" dirty="0" smtClean="0">
                <a:solidFill>
                  <a:srgbClr val="FFFF00"/>
                </a:solidFill>
              </a:rPr>
              <a:t>Type:</a:t>
            </a:r>
            <a:endParaRPr lang="en-US" sz="2000" dirty="0">
              <a:solidFill>
                <a:srgbClr val="FFFF00"/>
              </a:solidFill>
            </a:endParaRPr>
          </a:p>
          <a:p>
            <a:r>
              <a:rPr lang="en-US" sz="2000" dirty="0"/>
              <a:t>The pointer in C# language is a variable, it is also known as locator or indicator that points to an address of a value</a:t>
            </a:r>
            <a:r>
              <a:rPr lang="en-US" sz="2000" dirty="0" smtClean="0"/>
              <a:t>.</a:t>
            </a:r>
          </a:p>
          <a:p>
            <a:endParaRPr lang="en-US" sz="2000" dirty="0"/>
          </a:p>
          <a:p>
            <a:endParaRPr lang="en-US" sz="2000" dirty="0" smtClean="0"/>
          </a:p>
          <a:p>
            <a:endParaRPr lang="en-US" sz="2000" dirty="0"/>
          </a:p>
          <a:p>
            <a:endParaRPr lang="en-US" sz="2000" dirty="0" smtClean="0"/>
          </a:p>
          <a:p>
            <a:r>
              <a:rPr lang="en-US" sz="2000" dirty="0" smtClean="0">
                <a:solidFill>
                  <a:srgbClr val="FFFF00"/>
                </a:solidFill>
              </a:rPr>
              <a:t>Declaring </a:t>
            </a:r>
            <a:r>
              <a:rPr lang="en-US" sz="2000" dirty="0">
                <a:solidFill>
                  <a:srgbClr val="FFFF00"/>
                </a:solidFill>
              </a:rPr>
              <a:t>a </a:t>
            </a:r>
            <a:r>
              <a:rPr lang="en-US" sz="2000" dirty="0" smtClean="0">
                <a:solidFill>
                  <a:srgbClr val="FFFF00"/>
                </a:solidFill>
              </a:rPr>
              <a:t>pointer:</a:t>
            </a:r>
            <a:endParaRPr lang="en-US" sz="2000" dirty="0">
              <a:solidFill>
                <a:srgbClr val="FFFF00"/>
              </a:solidFill>
            </a:endParaRPr>
          </a:p>
          <a:p>
            <a:r>
              <a:rPr lang="en-US" sz="2000" dirty="0"/>
              <a:t>The pointer in C# language can be declared using * (asterisk symbol).</a:t>
            </a:r>
          </a:p>
          <a:p>
            <a:r>
              <a:rPr lang="en-US" sz="2000" b="1" dirty="0" err="1"/>
              <a:t>int</a:t>
            </a:r>
            <a:r>
              <a:rPr lang="en-US" sz="2000" dirty="0"/>
              <a:t> * a;  //pointer to </a:t>
            </a:r>
            <a:r>
              <a:rPr lang="en-US" sz="2000" dirty="0" err="1"/>
              <a:t>int</a:t>
            </a:r>
            <a:r>
              <a:rPr lang="en-US" sz="2000" dirty="0"/>
              <a:t>      </a:t>
            </a:r>
          </a:p>
          <a:p>
            <a:r>
              <a:rPr lang="en-US" sz="2000" b="1" dirty="0"/>
              <a:t>char</a:t>
            </a:r>
            <a:r>
              <a:rPr lang="en-US" sz="2000" dirty="0"/>
              <a:t> * c; //pointer to char  </a:t>
            </a:r>
          </a:p>
          <a:p>
            <a:endParaRPr lang="en-US" sz="2000" dirty="0"/>
          </a:p>
          <a:p>
            <a:endParaRPr lang="en-US" sz="2000" dirty="0" smtClean="0"/>
          </a:p>
          <a:p>
            <a:endParaRPr lang="en-US" sz="2000" dirty="0"/>
          </a:p>
        </p:txBody>
      </p:sp>
      <p:pic>
        <p:nvPicPr>
          <p:cNvPr id="1028" name="Picture 4" descr="CSHRAP Data types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42" y="4100685"/>
            <a:ext cx="3924300"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4670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116632"/>
            <a:ext cx="8437079" cy="6924973"/>
          </a:xfrm>
          <a:prstGeom prst="rect">
            <a:avLst/>
          </a:prstGeom>
          <a:noFill/>
        </p:spPr>
        <p:txBody>
          <a:bodyPr wrap="square" rtlCol="0">
            <a:spAutoFit/>
          </a:bodyPr>
          <a:lstStyle/>
          <a:p>
            <a:r>
              <a:rPr lang="en-US" sz="2000" dirty="0" smtClean="0">
                <a:solidFill>
                  <a:srgbClr val="FFFF00"/>
                </a:solidFill>
              </a:rPr>
              <a:t>Node.js:</a:t>
            </a:r>
          </a:p>
          <a:p>
            <a:r>
              <a:rPr lang="en-US" sz="2000" dirty="0" smtClean="0">
                <a:solidFill>
                  <a:srgbClr val="FFFF00"/>
                </a:solidFill>
              </a:rPr>
              <a:t>- </a:t>
            </a:r>
            <a:r>
              <a:rPr lang="en-US" sz="2000" dirty="0"/>
              <a:t>Node.js is an open source server environment.</a:t>
            </a:r>
          </a:p>
          <a:p>
            <a:r>
              <a:rPr lang="en-US" sz="2000" dirty="0" smtClean="0"/>
              <a:t>- Node.js </a:t>
            </a:r>
            <a:r>
              <a:rPr lang="en-US" sz="2000" dirty="0"/>
              <a:t>allows you to run JavaScript on the server.</a:t>
            </a:r>
          </a:p>
          <a:p>
            <a:r>
              <a:rPr lang="en-US" sz="2000" dirty="0" smtClean="0"/>
              <a:t>-Node.js </a:t>
            </a:r>
            <a:r>
              <a:rPr lang="en-US" sz="2000" dirty="0"/>
              <a:t>is a cross-platform runtime environment and library for running JavaScript applications outside the browser</a:t>
            </a:r>
            <a:r>
              <a:rPr lang="en-US" sz="2000" dirty="0" smtClean="0"/>
              <a:t>.</a:t>
            </a:r>
          </a:p>
          <a:p>
            <a:pPr marL="342900" indent="-342900">
              <a:buFontTx/>
              <a:buChar char="-"/>
            </a:pPr>
            <a:r>
              <a:rPr lang="en-US" sz="2000" dirty="0"/>
              <a:t>Node.js is designed to build scalable network applications.</a:t>
            </a:r>
            <a:endParaRPr lang="en-US" sz="2000" dirty="0" smtClean="0"/>
          </a:p>
          <a:p>
            <a:r>
              <a:rPr lang="en-US" sz="2000" dirty="0" smtClean="0"/>
              <a:t>- It </a:t>
            </a:r>
            <a:r>
              <a:rPr lang="en-US" sz="2000" dirty="0"/>
              <a:t>is used for creating server-side and networking web applications. It is open source and free to use. </a:t>
            </a:r>
            <a:endParaRPr lang="en-US" sz="2000" dirty="0" smtClean="0"/>
          </a:p>
          <a:p>
            <a:r>
              <a:rPr lang="en-US" sz="2000" dirty="0" smtClean="0"/>
              <a:t>- You can </a:t>
            </a:r>
            <a:r>
              <a:rPr lang="en-US" sz="2000" dirty="0"/>
              <a:t>downloaded from  </a:t>
            </a:r>
            <a:r>
              <a:rPr lang="en-US" sz="2000" dirty="0">
                <a:hlinkClick r:id="rId2"/>
              </a:rPr>
              <a:t>https://nodejs.org/en/</a:t>
            </a:r>
            <a:endParaRPr lang="en-US" sz="2000" dirty="0"/>
          </a:p>
          <a:p>
            <a:pPr marL="342900" indent="-342900">
              <a:buFontTx/>
              <a:buChar char="-"/>
            </a:pPr>
            <a:r>
              <a:rPr lang="en-US" sz="2000" dirty="0" smtClean="0"/>
              <a:t>Many </a:t>
            </a:r>
            <a:r>
              <a:rPr lang="en-US" sz="2000" dirty="0"/>
              <a:t>of the basic modules of Node.js are written in JavaScript. Node.js is mostly used to run real-time server applications</a:t>
            </a:r>
            <a:r>
              <a:rPr lang="en-US" sz="2000" dirty="0" smtClean="0"/>
              <a:t>.</a:t>
            </a:r>
          </a:p>
          <a:p>
            <a:r>
              <a:rPr lang="en-US" sz="2000" dirty="0">
                <a:solidFill>
                  <a:srgbClr val="FFFF00"/>
                </a:solidFill>
              </a:rPr>
              <a:t>Why Node.js</a:t>
            </a:r>
            <a:r>
              <a:rPr lang="en-US" sz="2000" dirty="0" smtClean="0">
                <a:solidFill>
                  <a:srgbClr val="FFFF00"/>
                </a:solidFill>
              </a:rPr>
              <a:t>? </a:t>
            </a:r>
          </a:p>
          <a:p>
            <a:r>
              <a:rPr lang="en-US" sz="2000" b="1" dirty="0" smtClean="0"/>
              <a:t>Node.js </a:t>
            </a:r>
            <a:r>
              <a:rPr lang="en-US" sz="2000" b="1" dirty="0"/>
              <a:t>uses asynchronous programming</a:t>
            </a:r>
            <a:r>
              <a:rPr lang="en-US" sz="2000" b="1" dirty="0" smtClean="0"/>
              <a:t>!</a:t>
            </a:r>
          </a:p>
          <a:p>
            <a:pPr marL="457200" indent="-457200">
              <a:buFont typeface="+mj-lt"/>
              <a:buAutoNum type="arabicPeriod"/>
            </a:pPr>
            <a:r>
              <a:rPr lang="en-US" sz="2000" dirty="0"/>
              <a:t>Node.js handles a file request:</a:t>
            </a:r>
          </a:p>
          <a:p>
            <a:pPr marL="457200" indent="-457200">
              <a:buFont typeface="+mj-lt"/>
              <a:buAutoNum type="arabicPeriod"/>
            </a:pPr>
            <a:r>
              <a:rPr lang="en-US" sz="2000" dirty="0"/>
              <a:t>Sends the task to the computer's file system.</a:t>
            </a:r>
          </a:p>
          <a:p>
            <a:pPr marL="457200" indent="-457200">
              <a:buFont typeface="+mj-lt"/>
              <a:buAutoNum type="arabicPeriod"/>
            </a:pPr>
            <a:r>
              <a:rPr lang="en-US" sz="2000" dirty="0"/>
              <a:t>Ready to handle the next request.</a:t>
            </a:r>
          </a:p>
          <a:p>
            <a:r>
              <a:rPr lang="en-US" sz="2000" dirty="0" smtClean="0"/>
              <a:t>-When </a:t>
            </a:r>
            <a:r>
              <a:rPr lang="en-US" sz="2000" dirty="0"/>
              <a:t>the file system has opened and read the file, the server returns the content to the client.</a:t>
            </a:r>
          </a:p>
          <a:p>
            <a:pPr marL="457200" indent="-457200">
              <a:buFont typeface="+mj-lt"/>
              <a:buAutoNum type="arabicPeriod"/>
            </a:pPr>
            <a:r>
              <a:rPr lang="en-US" sz="2000" dirty="0"/>
              <a:t>Node.js eliminates the waiting, and simply continues with the next request.</a:t>
            </a:r>
          </a:p>
          <a:p>
            <a:pPr marL="457200" indent="-457200">
              <a:buFont typeface="+mj-lt"/>
              <a:buAutoNum type="arabicPeriod"/>
            </a:pPr>
            <a:r>
              <a:rPr lang="en-US" sz="2000" dirty="0"/>
              <a:t>Node.js runs single-threaded, non-blocking, asynchronous programming, which is very memory </a:t>
            </a:r>
            <a:r>
              <a:rPr lang="en-US" sz="2000" dirty="0" smtClean="0"/>
              <a:t>efficient.</a:t>
            </a:r>
            <a:endParaRPr lang="en-US" sz="2000" dirty="0"/>
          </a:p>
        </p:txBody>
      </p:sp>
    </p:spTree>
    <p:extLst>
      <p:ext uri="{BB962C8B-B14F-4D97-AF65-F5344CB8AC3E}">
        <p14:creationId xmlns:p14="http://schemas.microsoft.com/office/powerpoint/2010/main" val="26967339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251931"/>
            <a:ext cx="8437079" cy="1015663"/>
          </a:xfrm>
          <a:prstGeom prst="rect">
            <a:avLst/>
          </a:prstGeom>
          <a:noFill/>
        </p:spPr>
        <p:txBody>
          <a:bodyPr wrap="square" rtlCol="0">
            <a:spAutoFit/>
          </a:bodyPr>
          <a:lstStyle/>
          <a:p>
            <a:r>
              <a:rPr lang="en-US" sz="2000" b="1" dirty="0">
                <a:solidFill>
                  <a:srgbClr val="FFFF00"/>
                </a:solidFill>
              </a:rPr>
              <a:t>Different parts of </a:t>
            </a:r>
            <a:r>
              <a:rPr lang="en-US" sz="2000" b="1" dirty="0" smtClean="0">
                <a:solidFill>
                  <a:srgbClr val="FFFF00"/>
                </a:solidFill>
              </a:rPr>
              <a:t>Node.js:</a:t>
            </a:r>
            <a:endParaRPr lang="en-US" sz="2000" dirty="0">
              <a:solidFill>
                <a:srgbClr val="FFFF00"/>
              </a:solidFill>
            </a:endParaRPr>
          </a:p>
          <a:p>
            <a:r>
              <a:rPr lang="en-US" sz="2000" dirty="0"/>
              <a:t>The following diagram specifies some important parts of Node.js</a:t>
            </a:r>
            <a:r>
              <a:rPr lang="en-US" sz="2000" dirty="0" smtClean="0"/>
              <a:t>:</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498" y="1052736"/>
            <a:ext cx="7949684" cy="5616624"/>
          </a:xfrm>
          <a:prstGeom prst="rect">
            <a:avLst/>
          </a:prstGeom>
        </p:spPr>
      </p:pic>
    </p:spTree>
    <p:extLst>
      <p:ext uri="{BB962C8B-B14F-4D97-AF65-F5344CB8AC3E}">
        <p14:creationId xmlns:p14="http://schemas.microsoft.com/office/powerpoint/2010/main" val="21390530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251931"/>
            <a:ext cx="8964488" cy="5940088"/>
          </a:xfrm>
          <a:prstGeom prst="rect">
            <a:avLst/>
          </a:prstGeom>
          <a:noFill/>
        </p:spPr>
        <p:txBody>
          <a:bodyPr wrap="square" rtlCol="0">
            <a:spAutoFit/>
          </a:bodyPr>
          <a:lstStyle/>
          <a:p>
            <a:r>
              <a:rPr lang="en-US" sz="2000" dirty="0">
                <a:solidFill>
                  <a:srgbClr val="FFFF00"/>
                </a:solidFill>
              </a:rPr>
              <a:t>Features of </a:t>
            </a:r>
            <a:r>
              <a:rPr lang="en-US" sz="2000" dirty="0" smtClean="0">
                <a:solidFill>
                  <a:srgbClr val="FFFF00"/>
                </a:solidFill>
              </a:rPr>
              <a:t>Node.js:</a:t>
            </a:r>
            <a:endParaRPr lang="en-US" sz="2000" dirty="0">
              <a:solidFill>
                <a:srgbClr val="FFFF00"/>
              </a:solidFill>
            </a:endParaRPr>
          </a:p>
          <a:p>
            <a:r>
              <a:rPr lang="en-US" sz="2000" dirty="0"/>
              <a:t>Following is a list of some important features of Node.js that makes it the first choice of software architects.</a:t>
            </a:r>
          </a:p>
          <a:p>
            <a:r>
              <a:rPr lang="en-US" sz="2000" b="1" dirty="0">
                <a:solidFill>
                  <a:srgbClr val="FFFF00"/>
                </a:solidFill>
              </a:rPr>
              <a:t>Extremely fast:</a:t>
            </a:r>
            <a:r>
              <a:rPr lang="en-US" sz="2000" b="1" dirty="0"/>
              <a:t> </a:t>
            </a:r>
            <a:r>
              <a:rPr lang="en-US" sz="2000" dirty="0"/>
              <a:t>Node.js is built on Google Chrome's V8 JavaScript Engine, so its library is very fast in code execution.</a:t>
            </a:r>
          </a:p>
          <a:p>
            <a:r>
              <a:rPr lang="en-US" sz="2000" b="1" dirty="0">
                <a:solidFill>
                  <a:srgbClr val="FFFF00"/>
                </a:solidFill>
              </a:rPr>
              <a:t>I/O is Asynchronous and Event Driven:</a:t>
            </a:r>
            <a:r>
              <a:rPr lang="en-US" sz="2000" b="1" dirty="0"/>
              <a:t> </a:t>
            </a:r>
            <a:r>
              <a:rPr lang="en-US" sz="2000" dirty="0"/>
              <a:t>All APIs of Node.js library are asynchronous i.e. non-blocking. So a Node.js based server never waits for an API to return data. The server moves to the next API after calling it and a notification mechanism of Events of Node.js helps the server to get a response from the previous API call. It is also a reason that it is very fast.</a:t>
            </a:r>
          </a:p>
          <a:p>
            <a:r>
              <a:rPr lang="en-US" sz="2000" b="1" dirty="0">
                <a:solidFill>
                  <a:srgbClr val="FFFF00"/>
                </a:solidFill>
              </a:rPr>
              <a:t>Single threaded:</a:t>
            </a:r>
            <a:r>
              <a:rPr lang="en-US" sz="2000" b="1" dirty="0"/>
              <a:t> </a:t>
            </a:r>
            <a:r>
              <a:rPr lang="en-US" sz="2000" dirty="0"/>
              <a:t>Node.js follows a single threaded model with event looping.</a:t>
            </a:r>
          </a:p>
          <a:p>
            <a:r>
              <a:rPr lang="en-US" sz="2000" b="1" dirty="0">
                <a:solidFill>
                  <a:srgbClr val="FFFF00"/>
                </a:solidFill>
              </a:rPr>
              <a:t>Highly Scalable:</a:t>
            </a:r>
            <a:r>
              <a:rPr lang="en-US" sz="2000" b="1" dirty="0"/>
              <a:t> </a:t>
            </a:r>
            <a:r>
              <a:rPr lang="en-US" sz="2000" dirty="0"/>
              <a:t>Node.js is highly scalable because event mechanism helps the server to respond in a non-blocking way.</a:t>
            </a:r>
          </a:p>
          <a:p>
            <a:r>
              <a:rPr lang="en-US" sz="2000" b="1" dirty="0">
                <a:solidFill>
                  <a:srgbClr val="FFFF00"/>
                </a:solidFill>
              </a:rPr>
              <a:t>No buffering: </a:t>
            </a:r>
            <a:r>
              <a:rPr lang="en-US" sz="2000" dirty="0"/>
              <a:t>Node.js cuts down the overall processing time while uploading audio and video files. Node.js applications never buffer any data. These applications simply output the data in chunks.</a:t>
            </a:r>
          </a:p>
          <a:p>
            <a:r>
              <a:rPr lang="en-US" sz="2000" b="1" dirty="0">
                <a:solidFill>
                  <a:srgbClr val="FFFF00"/>
                </a:solidFill>
              </a:rPr>
              <a:t>Open source:</a:t>
            </a:r>
            <a:r>
              <a:rPr lang="en-US" sz="2000" b="1" dirty="0"/>
              <a:t> </a:t>
            </a:r>
            <a:r>
              <a:rPr lang="en-US" sz="2000" dirty="0"/>
              <a:t>Node.js has an open source community which has produced many excellent modules to add additional capabilities to Node.js applications.</a:t>
            </a:r>
          </a:p>
          <a:p>
            <a:r>
              <a:rPr lang="en-US" sz="2000" b="1" dirty="0">
                <a:solidFill>
                  <a:srgbClr val="FFFF00"/>
                </a:solidFill>
              </a:rPr>
              <a:t>License:</a:t>
            </a:r>
            <a:r>
              <a:rPr lang="en-US" sz="2000" b="1" dirty="0"/>
              <a:t> </a:t>
            </a:r>
            <a:r>
              <a:rPr lang="en-US" sz="2000" dirty="0"/>
              <a:t>Node.js is released under the MIT license.</a:t>
            </a:r>
          </a:p>
        </p:txBody>
      </p:sp>
    </p:spTree>
    <p:extLst>
      <p:ext uri="{BB962C8B-B14F-4D97-AF65-F5344CB8AC3E}">
        <p14:creationId xmlns:p14="http://schemas.microsoft.com/office/powerpoint/2010/main" val="10101286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251931"/>
            <a:ext cx="8964488" cy="6555641"/>
          </a:xfrm>
          <a:prstGeom prst="rect">
            <a:avLst/>
          </a:prstGeom>
          <a:noFill/>
        </p:spPr>
        <p:txBody>
          <a:bodyPr wrap="square" rtlCol="0">
            <a:spAutoFit/>
          </a:bodyPr>
          <a:lstStyle/>
          <a:p>
            <a:r>
              <a:rPr lang="en-US" sz="2000" dirty="0"/>
              <a:t>Node.js </a:t>
            </a:r>
            <a:r>
              <a:rPr lang="en-US" sz="2000" dirty="0" smtClean="0"/>
              <a:t>Example:</a:t>
            </a:r>
            <a:endParaRPr lang="en-US" sz="2000" dirty="0"/>
          </a:p>
          <a:p>
            <a:r>
              <a:rPr lang="en-US" sz="2000" dirty="0"/>
              <a:t>There can be console-based and web-based node.js applications.</a:t>
            </a:r>
          </a:p>
          <a:p>
            <a:r>
              <a:rPr lang="en-US" sz="2000" dirty="0"/>
              <a:t>Node.js console-based </a:t>
            </a:r>
            <a:r>
              <a:rPr lang="en-US" sz="2000" dirty="0" smtClean="0"/>
              <a:t>Example</a:t>
            </a:r>
          </a:p>
          <a:p>
            <a:r>
              <a:rPr lang="en-US" sz="2000" dirty="0" smtClean="0"/>
              <a:t>Node.js </a:t>
            </a:r>
            <a:r>
              <a:rPr lang="en-US" sz="2000" dirty="0"/>
              <a:t>web-based </a:t>
            </a:r>
            <a:r>
              <a:rPr lang="en-US" sz="2000" dirty="0" smtClean="0"/>
              <a:t>Example</a:t>
            </a:r>
            <a:endParaRPr lang="en-US" sz="2000" dirty="0"/>
          </a:p>
          <a:p>
            <a:r>
              <a:rPr lang="en-US" sz="2000" dirty="0"/>
              <a:t>A node.js web application contains the following three parts:</a:t>
            </a:r>
          </a:p>
          <a:p>
            <a:r>
              <a:rPr lang="en-US" sz="2000" b="1" dirty="0"/>
              <a:t>Import required modules:</a:t>
            </a:r>
            <a:r>
              <a:rPr lang="en-US" sz="2000" dirty="0"/>
              <a:t> The "require" directive is used to load a Node.js module.</a:t>
            </a:r>
          </a:p>
          <a:p>
            <a:r>
              <a:rPr lang="en-US" sz="2000" b="1" dirty="0"/>
              <a:t>Create server: </a:t>
            </a:r>
            <a:r>
              <a:rPr lang="en-US" sz="2000" dirty="0"/>
              <a:t>You have to establish a server which will listen to client's request similar to Apache HTTP Server.</a:t>
            </a:r>
          </a:p>
          <a:p>
            <a:r>
              <a:rPr lang="en-US" sz="2000" b="1" dirty="0"/>
              <a:t>Read request and return response:</a:t>
            </a:r>
            <a:r>
              <a:rPr lang="en-US" sz="2000" dirty="0"/>
              <a:t> Server created in the second step will read HTTP request made by client which can be a browser or console and return the response</a:t>
            </a:r>
            <a:r>
              <a:rPr lang="en-US" sz="2000" dirty="0" smtClean="0"/>
              <a:t>.</a:t>
            </a:r>
          </a:p>
          <a:p>
            <a:r>
              <a:rPr lang="en-US" sz="2000" dirty="0">
                <a:solidFill>
                  <a:srgbClr val="FFFF00"/>
                </a:solidFill>
              </a:rPr>
              <a:t>Module in </a:t>
            </a:r>
            <a:r>
              <a:rPr lang="en-US" sz="2000" dirty="0" smtClean="0">
                <a:solidFill>
                  <a:srgbClr val="FFFF00"/>
                </a:solidFill>
              </a:rPr>
              <a:t>Node.js:</a:t>
            </a:r>
            <a:endParaRPr lang="en-US" sz="2000" dirty="0">
              <a:solidFill>
                <a:srgbClr val="FFFF00"/>
              </a:solidFill>
            </a:endParaRPr>
          </a:p>
          <a:p>
            <a:r>
              <a:rPr lang="en-US" sz="2000" dirty="0" smtClean="0"/>
              <a:t>- Same </a:t>
            </a:r>
            <a:r>
              <a:rPr lang="en-US" sz="2000" dirty="0"/>
              <a:t>as JavaScript libraries.</a:t>
            </a:r>
          </a:p>
          <a:p>
            <a:r>
              <a:rPr lang="en-US" sz="2000" dirty="0">
                <a:solidFill>
                  <a:srgbClr val="FFFF00"/>
                </a:solidFill>
              </a:rPr>
              <a:t>Built-in </a:t>
            </a:r>
            <a:r>
              <a:rPr lang="en-US" sz="2000" dirty="0" smtClean="0">
                <a:solidFill>
                  <a:srgbClr val="FFFF00"/>
                </a:solidFill>
              </a:rPr>
              <a:t>Modules:</a:t>
            </a:r>
            <a:endParaRPr lang="en-US" sz="2000" dirty="0">
              <a:solidFill>
                <a:srgbClr val="FFFF00"/>
              </a:solidFill>
            </a:endParaRPr>
          </a:p>
          <a:p>
            <a:r>
              <a:rPr lang="en-US" sz="2000" dirty="0"/>
              <a:t>Node.js has a set of built-in modules which you can use without any further installation</a:t>
            </a:r>
            <a:r>
              <a:rPr lang="en-US" sz="2000" dirty="0" smtClean="0"/>
              <a:t>.</a:t>
            </a:r>
          </a:p>
          <a:p>
            <a:r>
              <a:rPr lang="en-US" sz="2000" dirty="0">
                <a:solidFill>
                  <a:srgbClr val="FFFF00"/>
                </a:solidFill>
              </a:rPr>
              <a:t>Include </a:t>
            </a:r>
            <a:r>
              <a:rPr lang="en-US" sz="2000" dirty="0" smtClean="0">
                <a:solidFill>
                  <a:srgbClr val="FFFF00"/>
                </a:solidFill>
              </a:rPr>
              <a:t>Modules:</a:t>
            </a:r>
            <a:endParaRPr lang="en-US" sz="2000" dirty="0">
              <a:solidFill>
                <a:srgbClr val="FFFF00"/>
              </a:solidFill>
            </a:endParaRPr>
          </a:p>
          <a:p>
            <a:r>
              <a:rPr lang="en-US" sz="2000" dirty="0"/>
              <a:t>To include a module, use the require() function with the name of the module</a:t>
            </a:r>
          </a:p>
          <a:p>
            <a:r>
              <a:rPr lang="en-US" sz="2000" dirty="0" err="1">
                <a:solidFill>
                  <a:srgbClr val="FFFF00"/>
                </a:solidFill>
              </a:rPr>
              <a:t>var</a:t>
            </a:r>
            <a:r>
              <a:rPr lang="en-US" sz="2000" dirty="0">
                <a:solidFill>
                  <a:srgbClr val="FFFF00"/>
                </a:solidFill>
              </a:rPr>
              <a:t> http = require('http');</a:t>
            </a:r>
          </a:p>
          <a:p>
            <a:endParaRPr lang="en-US" sz="2000" dirty="0"/>
          </a:p>
        </p:txBody>
      </p:sp>
    </p:spTree>
    <p:extLst>
      <p:ext uri="{BB962C8B-B14F-4D97-AF65-F5344CB8AC3E}">
        <p14:creationId xmlns:p14="http://schemas.microsoft.com/office/powerpoint/2010/main" val="2871097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440747"/>
            <a:ext cx="8784976" cy="1938992"/>
          </a:xfrm>
          <a:prstGeom prst="rect">
            <a:avLst/>
          </a:prstGeom>
        </p:spPr>
        <p:txBody>
          <a:bodyPr wrap="square">
            <a:spAutoFit/>
          </a:bodyPr>
          <a:lstStyle/>
          <a:p>
            <a:r>
              <a:rPr lang="en-US" sz="2400" dirty="0" smtClean="0"/>
              <a:t>Arithmetic Operators:</a:t>
            </a:r>
            <a:endParaRPr lang="en-US" sz="2400" dirty="0"/>
          </a:p>
          <a:p>
            <a:pPr marL="342900" indent="-342900">
              <a:buFontTx/>
              <a:buChar char="-"/>
            </a:pPr>
            <a:r>
              <a:rPr lang="en-US" sz="2400" dirty="0" smtClean="0"/>
              <a:t>The </a:t>
            </a:r>
            <a:r>
              <a:rPr lang="en-US" sz="2400" dirty="0"/>
              <a:t>PHP arithmetic operators are used to perform common arithmetic operations such as addition, subtraction, etc. with numeric values</a:t>
            </a:r>
            <a:r>
              <a:rPr lang="en-US" sz="2400" dirty="0" smtClean="0"/>
              <a:t>.</a:t>
            </a:r>
          </a:p>
          <a:p>
            <a:pPr marL="342900" indent="-342900">
              <a:buFontTx/>
              <a:buChar char="-"/>
            </a:pP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320467331"/>
              </p:ext>
            </p:extLst>
          </p:nvPr>
        </p:nvGraphicFramePr>
        <p:xfrm>
          <a:off x="179512" y="2276872"/>
          <a:ext cx="8784976" cy="3197479"/>
        </p:xfrm>
        <a:graphic>
          <a:graphicData uri="http://schemas.openxmlformats.org/drawingml/2006/table">
            <a:tbl>
              <a:tblPr firstRow="1" firstCol="1" bandRow="1">
                <a:tableStyleId>{5C22544A-7EE6-4342-B048-85BDC9FD1C3A}</a:tableStyleId>
              </a:tblPr>
              <a:tblGrid>
                <a:gridCol w="1944216"/>
                <a:gridCol w="2376264"/>
                <a:gridCol w="1512168"/>
                <a:gridCol w="2952328"/>
              </a:tblGrid>
              <a:tr h="0">
                <a:tc>
                  <a:txBody>
                    <a:bodyPr/>
                    <a:lstStyle/>
                    <a:p>
                      <a:pPr marL="0" marR="0" algn="ctr">
                        <a:lnSpc>
                          <a:spcPct val="107000"/>
                        </a:lnSpc>
                        <a:spcBef>
                          <a:spcPts val="0"/>
                        </a:spcBef>
                        <a:spcAft>
                          <a:spcPts val="0"/>
                        </a:spcAft>
                      </a:pPr>
                      <a:r>
                        <a:rPr lang="en-US" sz="1800" b="1" dirty="0">
                          <a:effectLst/>
                        </a:rPr>
                        <a:t>Operator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Name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Example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Explanation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Addition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Sum of operands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Subtraction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Difference of operands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18034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Multiplication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$a * $b</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Product of operands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Division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$a / $b</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Quotient of operands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Modulus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Remainder of operands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18034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Exponentiation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$a raised to the power $b</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19965906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251931"/>
            <a:ext cx="8964488" cy="2246769"/>
          </a:xfrm>
          <a:prstGeom prst="rect">
            <a:avLst/>
          </a:prstGeom>
          <a:noFill/>
        </p:spPr>
        <p:txBody>
          <a:bodyPr wrap="square" rtlCol="0">
            <a:spAutoFit/>
          </a:bodyPr>
          <a:lstStyle/>
          <a:p>
            <a:r>
              <a:rPr lang="en-US" sz="2000" dirty="0"/>
              <a:t>Now your application has access to the HTTP module, and is able to create a server</a:t>
            </a:r>
            <a:r>
              <a:rPr lang="en-US" sz="2000" dirty="0" smtClean="0"/>
              <a:t>:</a:t>
            </a:r>
          </a:p>
          <a:p>
            <a:r>
              <a:rPr lang="en-US" sz="2000" dirty="0" err="1"/>
              <a:t>http.createServer</a:t>
            </a:r>
            <a:r>
              <a:rPr lang="en-US" sz="2000" dirty="0"/>
              <a:t>(function (</a:t>
            </a:r>
            <a:r>
              <a:rPr lang="en-US" sz="2000" dirty="0" err="1"/>
              <a:t>req</a:t>
            </a:r>
            <a:r>
              <a:rPr lang="en-US" sz="2000" dirty="0"/>
              <a:t>, res) </a:t>
            </a:r>
            <a:endParaRPr lang="en-US" sz="2000" dirty="0" smtClean="0"/>
          </a:p>
          <a:p>
            <a:r>
              <a:rPr lang="en-US" sz="2000" dirty="0" smtClean="0"/>
              <a:t>{</a:t>
            </a:r>
            <a:r>
              <a:rPr lang="en-US" sz="2000" dirty="0"/>
              <a:t/>
            </a:r>
            <a:br>
              <a:rPr lang="en-US" sz="2000" dirty="0"/>
            </a:br>
            <a:r>
              <a:rPr lang="en-US" sz="2000" dirty="0"/>
              <a:t>  </a:t>
            </a:r>
            <a:r>
              <a:rPr lang="en-US" sz="2000" dirty="0" err="1"/>
              <a:t>res.writeHead</a:t>
            </a:r>
            <a:r>
              <a:rPr lang="en-US" sz="2000" dirty="0"/>
              <a:t>(200, {'Content-Type': 'text/html'});</a:t>
            </a:r>
            <a:br>
              <a:rPr lang="en-US" sz="2000" dirty="0"/>
            </a:br>
            <a:r>
              <a:rPr lang="en-US" sz="2000" dirty="0"/>
              <a:t>  </a:t>
            </a:r>
            <a:r>
              <a:rPr lang="en-US" sz="2000" dirty="0" err="1"/>
              <a:t>res.end</a:t>
            </a:r>
            <a:r>
              <a:rPr lang="en-US" sz="2000" dirty="0"/>
              <a:t>('Hello World!');</a:t>
            </a:r>
            <a:br>
              <a:rPr lang="en-US" sz="2000" dirty="0"/>
            </a:br>
            <a:r>
              <a:rPr lang="en-US" sz="2000" dirty="0"/>
              <a:t>}).listen(8080);</a:t>
            </a:r>
          </a:p>
        </p:txBody>
      </p:sp>
    </p:spTree>
    <p:extLst>
      <p:ext uri="{BB962C8B-B14F-4D97-AF65-F5344CB8AC3E}">
        <p14:creationId xmlns:p14="http://schemas.microsoft.com/office/powerpoint/2010/main" val="29576783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251931"/>
            <a:ext cx="8964488" cy="1015663"/>
          </a:xfrm>
          <a:prstGeom prst="rect">
            <a:avLst/>
          </a:prstGeom>
          <a:noFill/>
        </p:spPr>
        <p:txBody>
          <a:bodyPr wrap="square" rtlCol="0">
            <a:spAutoFit/>
          </a:bodyPr>
          <a:lstStyle/>
          <a:p>
            <a:r>
              <a:rPr lang="en-US" sz="2000" dirty="0">
                <a:solidFill>
                  <a:srgbClr val="FFFF00"/>
                </a:solidFill>
              </a:rPr>
              <a:t>Node.js REPL </a:t>
            </a:r>
            <a:r>
              <a:rPr lang="en-US" sz="2000" dirty="0" smtClean="0">
                <a:solidFill>
                  <a:srgbClr val="FFFF00"/>
                </a:solidFill>
              </a:rPr>
              <a:t>Commands:</a:t>
            </a:r>
          </a:p>
          <a:p>
            <a:endParaRPr lang="en-US" sz="2000" dirty="0" smtClean="0">
              <a:solidFill>
                <a:srgbClr val="FFFF00"/>
              </a:solidFill>
            </a:endParaRPr>
          </a:p>
          <a:p>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695329640"/>
              </p:ext>
            </p:extLst>
          </p:nvPr>
        </p:nvGraphicFramePr>
        <p:xfrm>
          <a:off x="652346" y="908716"/>
          <a:ext cx="7839308" cy="5415886"/>
        </p:xfrm>
        <a:graphic>
          <a:graphicData uri="http://schemas.openxmlformats.org/drawingml/2006/table">
            <a:tbl>
              <a:tblPr/>
              <a:tblGrid>
                <a:gridCol w="3919654"/>
                <a:gridCol w="3919654"/>
              </a:tblGrid>
              <a:tr h="440828">
                <a:tc>
                  <a:txBody>
                    <a:bodyPr/>
                    <a:lstStyle/>
                    <a:p>
                      <a:pPr algn="just" fontAlgn="t"/>
                      <a:r>
                        <a:rPr lang="en-US" sz="1500">
                          <a:solidFill>
                            <a:srgbClr val="333333"/>
                          </a:solidFill>
                          <a:effectLst/>
                          <a:latin typeface="inter-regular"/>
                        </a:rPr>
                        <a:t>Commands</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Description</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0828">
                <a:tc>
                  <a:txBody>
                    <a:bodyPr/>
                    <a:lstStyle/>
                    <a:p>
                      <a:pPr algn="just" fontAlgn="t"/>
                      <a:r>
                        <a:rPr lang="en-US" sz="1500">
                          <a:solidFill>
                            <a:srgbClr val="333333"/>
                          </a:solidFill>
                          <a:effectLst/>
                          <a:latin typeface="inter-regular"/>
                        </a:rPr>
                        <a:t>ctrl + c</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is used to terminate the current command.</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0828">
                <a:tc>
                  <a:txBody>
                    <a:bodyPr/>
                    <a:lstStyle/>
                    <a:p>
                      <a:pPr algn="just" fontAlgn="t"/>
                      <a:r>
                        <a:rPr lang="en-US" sz="1500">
                          <a:solidFill>
                            <a:srgbClr val="333333"/>
                          </a:solidFill>
                          <a:effectLst/>
                          <a:latin typeface="inter-regular"/>
                        </a:rPr>
                        <a:t>ctrl + c twice</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terminates the node repl.</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0828">
                <a:tc>
                  <a:txBody>
                    <a:bodyPr/>
                    <a:lstStyle/>
                    <a:p>
                      <a:pPr algn="just" fontAlgn="t"/>
                      <a:r>
                        <a:rPr lang="en-US" sz="1500">
                          <a:solidFill>
                            <a:srgbClr val="333333"/>
                          </a:solidFill>
                          <a:effectLst/>
                          <a:latin typeface="inter-regular"/>
                        </a:rPr>
                        <a:t>ctrl + d</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terminates the node repl.</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24217">
                <a:tc>
                  <a:txBody>
                    <a:bodyPr/>
                    <a:lstStyle/>
                    <a:p>
                      <a:pPr algn="just" fontAlgn="t"/>
                      <a:r>
                        <a:rPr lang="en-US" sz="1500">
                          <a:solidFill>
                            <a:srgbClr val="333333"/>
                          </a:solidFill>
                          <a:effectLst/>
                          <a:latin typeface="inter-regular"/>
                        </a:rPr>
                        <a:t>up/down keys</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is used to see command history and modify previous commands.</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0828">
                <a:tc>
                  <a:txBody>
                    <a:bodyPr/>
                    <a:lstStyle/>
                    <a:p>
                      <a:pPr algn="just" fontAlgn="t"/>
                      <a:r>
                        <a:rPr lang="en-US" sz="1500">
                          <a:solidFill>
                            <a:srgbClr val="333333"/>
                          </a:solidFill>
                          <a:effectLst/>
                          <a:latin typeface="inter-regular"/>
                        </a:rPr>
                        <a:t>tab keys</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specifies the list of current command.</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0828">
                <a:tc>
                  <a:txBody>
                    <a:bodyPr/>
                    <a:lstStyle/>
                    <a:p>
                      <a:pPr algn="just" fontAlgn="t"/>
                      <a:r>
                        <a:rPr lang="en-US" sz="1500">
                          <a:solidFill>
                            <a:srgbClr val="333333"/>
                          </a:solidFill>
                          <a:effectLst/>
                          <a:latin typeface="inter-regular"/>
                        </a:rPr>
                        <a:t>.help</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specifies the list of all commands.</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0828">
                <a:tc>
                  <a:txBody>
                    <a:bodyPr/>
                    <a:lstStyle/>
                    <a:p>
                      <a:pPr algn="just" fontAlgn="t"/>
                      <a:r>
                        <a:rPr lang="en-US" sz="1500">
                          <a:solidFill>
                            <a:srgbClr val="333333"/>
                          </a:solidFill>
                          <a:effectLst/>
                          <a:latin typeface="inter-regular"/>
                        </a:rPr>
                        <a:t>.break</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is used to exit from multi-line expressions.</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0828">
                <a:tc>
                  <a:txBody>
                    <a:bodyPr/>
                    <a:lstStyle/>
                    <a:p>
                      <a:pPr algn="just" fontAlgn="t"/>
                      <a:r>
                        <a:rPr lang="en-US" sz="1500">
                          <a:solidFill>
                            <a:srgbClr val="333333"/>
                          </a:solidFill>
                          <a:effectLst/>
                          <a:latin typeface="inter-regular"/>
                        </a:rPr>
                        <a:t>.clear</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is used to exit from multi-line expressions.</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0828">
                <a:tc>
                  <a:txBody>
                    <a:bodyPr/>
                    <a:lstStyle/>
                    <a:p>
                      <a:pPr algn="just" fontAlgn="t"/>
                      <a:r>
                        <a:rPr lang="en-US" sz="1500">
                          <a:solidFill>
                            <a:srgbClr val="333333"/>
                          </a:solidFill>
                          <a:effectLst/>
                          <a:latin typeface="inter-regular"/>
                        </a:rPr>
                        <a:t>.save filename</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saves current node repl session to a file.</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24217">
                <a:tc>
                  <a:txBody>
                    <a:bodyPr/>
                    <a:lstStyle/>
                    <a:p>
                      <a:pPr algn="just" fontAlgn="t"/>
                      <a:r>
                        <a:rPr lang="en-US" sz="1500">
                          <a:solidFill>
                            <a:srgbClr val="333333"/>
                          </a:solidFill>
                          <a:effectLst/>
                          <a:latin typeface="inter-regular"/>
                        </a:rPr>
                        <a:t>.load filename</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It is used to load file content in current node </a:t>
                      </a:r>
                      <a:r>
                        <a:rPr lang="en-US" sz="1500" dirty="0" err="1">
                          <a:solidFill>
                            <a:srgbClr val="333333"/>
                          </a:solidFill>
                          <a:effectLst/>
                          <a:latin typeface="inter-regular"/>
                        </a:rPr>
                        <a:t>repl</a:t>
                      </a:r>
                      <a:r>
                        <a:rPr lang="en-US" sz="1500" dirty="0">
                          <a:solidFill>
                            <a:srgbClr val="333333"/>
                          </a:solidFill>
                          <a:effectLst/>
                          <a:latin typeface="inter-regular"/>
                        </a:rPr>
                        <a:t> session.</a:t>
                      </a:r>
                    </a:p>
                  </a:txBody>
                  <a:tcPr marL="63800" marR="63800" marT="63800" marB="638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5007287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251931"/>
            <a:ext cx="8964488" cy="1015663"/>
          </a:xfrm>
          <a:prstGeom prst="rect">
            <a:avLst/>
          </a:prstGeom>
          <a:noFill/>
        </p:spPr>
        <p:txBody>
          <a:bodyPr wrap="square" rtlCol="0">
            <a:spAutoFit/>
          </a:bodyPr>
          <a:lstStyle/>
          <a:p>
            <a:r>
              <a:rPr lang="en-US" sz="2000" dirty="0"/>
              <a:t>Node.js OS provides </a:t>
            </a:r>
            <a:r>
              <a:rPr lang="en-US" sz="2000" dirty="0" smtClean="0"/>
              <a:t>few basic </a:t>
            </a:r>
            <a:r>
              <a:rPr lang="en-US" sz="2000" dirty="0"/>
              <a:t>operating-system related utility functions. Let's see the list generally used functions or </a:t>
            </a:r>
            <a:r>
              <a:rPr lang="en-US" sz="2000" dirty="0" smtClean="0"/>
              <a:t>methods:</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601438576"/>
              </p:ext>
            </p:extLst>
          </p:nvPr>
        </p:nvGraphicFramePr>
        <p:xfrm>
          <a:off x="179513" y="1124742"/>
          <a:ext cx="8784976" cy="4912500"/>
        </p:xfrm>
        <a:graphic>
          <a:graphicData uri="http://schemas.openxmlformats.org/drawingml/2006/table">
            <a:tbl>
              <a:tblPr/>
              <a:tblGrid>
                <a:gridCol w="458348"/>
                <a:gridCol w="1375039"/>
                <a:gridCol w="6951589"/>
              </a:tblGrid>
              <a:tr h="550677">
                <a:tc>
                  <a:txBody>
                    <a:bodyPr/>
                    <a:lstStyle/>
                    <a:p>
                      <a:pPr algn="ctr" fontAlgn="t"/>
                      <a:r>
                        <a:rPr lang="en-US" sz="1500" b="1" dirty="0">
                          <a:solidFill>
                            <a:srgbClr val="000000"/>
                          </a:solidFill>
                          <a:effectLst/>
                          <a:latin typeface="times new roman" panose="02020603050405020304" pitchFamily="18" charset="0"/>
                        </a:rPr>
                        <a:t>Index</a:t>
                      </a:r>
                    </a:p>
                  </a:txBody>
                  <a:tcPr marL="44912" marR="44912" marT="44912" marB="44912">
                    <a:lnL w="9525" cap="flat" cmpd="sng" algn="ctr">
                      <a:solidFill>
                        <a:srgbClr val="B096C6"/>
                      </a:solidFill>
                      <a:prstDash val="solid"/>
                      <a:round/>
                      <a:headEnd type="none" w="med" len="med"/>
                      <a:tailEnd type="none" w="med" len="med"/>
                    </a:lnL>
                    <a:lnR w="9525" cap="flat" cmpd="sng" algn="ctr">
                      <a:solidFill>
                        <a:srgbClr val="B096C6"/>
                      </a:solidFill>
                      <a:prstDash val="solid"/>
                      <a:round/>
                      <a:headEnd type="none" w="med" len="med"/>
                      <a:tailEnd type="none" w="med" len="med"/>
                    </a:lnR>
                    <a:lnT w="9525" cap="flat" cmpd="sng" algn="ctr">
                      <a:solidFill>
                        <a:srgbClr val="B096C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500" b="1" dirty="0">
                          <a:solidFill>
                            <a:srgbClr val="000000"/>
                          </a:solidFill>
                          <a:effectLst/>
                          <a:latin typeface="times new roman" panose="02020603050405020304" pitchFamily="18" charset="0"/>
                        </a:rPr>
                        <a:t>Method</a:t>
                      </a:r>
                    </a:p>
                  </a:txBody>
                  <a:tcPr marL="44912" marR="44912" marT="44912" marB="44912">
                    <a:lnL w="9525" cap="flat" cmpd="sng" algn="ctr">
                      <a:solidFill>
                        <a:srgbClr val="B096C6"/>
                      </a:solidFill>
                      <a:prstDash val="solid"/>
                      <a:round/>
                      <a:headEnd type="none" w="med" len="med"/>
                      <a:tailEnd type="none" w="med" len="med"/>
                    </a:lnL>
                    <a:lnR w="9525" cap="flat" cmpd="sng" algn="ctr">
                      <a:solidFill>
                        <a:srgbClr val="B096C6"/>
                      </a:solidFill>
                      <a:prstDash val="solid"/>
                      <a:round/>
                      <a:headEnd type="none" w="med" len="med"/>
                      <a:tailEnd type="none" w="med" len="med"/>
                    </a:lnR>
                    <a:lnT w="9525" cap="flat" cmpd="sng" algn="ctr">
                      <a:solidFill>
                        <a:srgbClr val="B096C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500" b="1" dirty="0">
                          <a:solidFill>
                            <a:srgbClr val="000000"/>
                          </a:solidFill>
                          <a:effectLst/>
                          <a:latin typeface="times new roman" panose="02020603050405020304" pitchFamily="18" charset="0"/>
                        </a:rPr>
                        <a:t>Description</a:t>
                      </a:r>
                    </a:p>
                  </a:txBody>
                  <a:tcPr marL="44912" marR="44912" marT="44912" marB="44912">
                    <a:lnL w="9525" cap="flat" cmpd="sng" algn="ctr">
                      <a:solidFill>
                        <a:srgbClr val="B096C6"/>
                      </a:solidFill>
                      <a:prstDash val="solid"/>
                      <a:round/>
                      <a:headEnd type="none" w="med" len="med"/>
                      <a:tailEnd type="none" w="med" len="med"/>
                    </a:lnL>
                    <a:lnR w="9525" cap="flat" cmpd="sng" algn="ctr">
                      <a:solidFill>
                        <a:srgbClr val="B096C6"/>
                      </a:solidFill>
                      <a:prstDash val="solid"/>
                      <a:round/>
                      <a:headEnd type="none" w="med" len="med"/>
                      <a:tailEnd type="none" w="med" len="med"/>
                    </a:lnR>
                    <a:lnT w="9525" cap="flat" cmpd="sng" algn="ctr">
                      <a:solidFill>
                        <a:srgbClr val="B096C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4551">
                <a:tc>
                  <a:txBody>
                    <a:bodyPr/>
                    <a:lstStyle/>
                    <a:p>
                      <a:pPr algn="ctr" fontAlgn="t"/>
                      <a:r>
                        <a:rPr lang="en-US" sz="1500" b="1" dirty="0">
                          <a:solidFill>
                            <a:srgbClr val="333333"/>
                          </a:solidFill>
                          <a:effectLst/>
                          <a:latin typeface="inter-regular"/>
                        </a:rPr>
                        <a:t>1.</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500" b="1">
                          <a:solidFill>
                            <a:srgbClr val="333333"/>
                          </a:solidFill>
                          <a:effectLst/>
                          <a:latin typeface="inter-regular"/>
                        </a:rPr>
                        <a:t>os.arch()</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b="1" dirty="0">
                          <a:solidFill>
                            <a:srgbClr val="333333"/>
                          </a:solidFill>
                          <a:effectLst/>
                          <a:latin typeface="inter-regular"/>
                        </a:rPr>
                        <a:t>This method is used to fetch the operating system CPU architecture.</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80790">
                <a:tc>
                  <a:txBody>
                    <a:bodyPr/>
                    <a:lstStyle/>
                    <a:p>
                      <a:pPr algn="ctr" fontAlgn="t"/>
                      <a:r>
                        <a:rPr lang="en-US" sz="1500" b="1">
                          <a:solidFill>
                            <a:srgbClr val="333333"/>
                          </a:solidFill>
                          <a:effectLst/>
                          <a:latin typeface="inter-regular"/>
                        </a:rPr>
                        <a:t>2.</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500" b="1" dirty="0" err="1">
                          <a:solidFill>
                            <a:srgbClr val="333333"/>
                          </a:solidFill>
                          <a:effectLst/>
                          <a:latin typeface="inter-regular"/>
                        </a:rPr>
                        <a:t>os.cpus</a:t>
                      </a:r>
                      <a:r>
                        <a:rPr lang="en-US" sz="1500" b="1" dirty="0">
                          <a:solidFill>
                            <a:srgbClr val="333333"/>
                          </a:solidFill>
                          <a:effectLst/>
                          <a:latin typeface="inter-regular"/>
                        </a:rPr>
                        <a:t>()</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b="1" dirty="0">
                          <a:solidFill>
                            <a:srgbClr val="333333"/>
                          </a:solidFill>
                          <a:effectLst/>
                          <a:latin typeface="inter-regular"/>
                        </a:rPr>
                        <a:t>This method is used to fetch an array of objects containing information about each </a:t>
                      </a:r>
                      <a:r>
                        <a:rPr lang="en-US" sz="1500" b="1" dirty="0" err="1">
                          <a:solidFill>
                            <a:srgbClr val="333333"/>
                          </a:solidFill>
                          <a:effectLst/>
                          <a:latin typeface="inter-regular"/>
                        </a:rPr>
                        <a:t>cpu</a:t>
                      </a:r>
                      <a:r>
                        <a:rPr lang="en-US" sz="1500" b="1" dirty="0">
                          <a:solidFill>
                            <a:srgbClr val="333333"/>
                          </a:solidFill>
                          <a:effectLst/>
                          <a:latin typeface="inter-regular"/>
                        </a:rPr>
                        <a:t>/core installed: model, speed (in MHz), and times (an object containing the number of milliseconds the </a:t>
                      </a:r>
                      <a:r>
                        <a:rPr lang="en-US" sz="1500" b="1" dirty="0" err="1">
                          <a:solidFill>
                            <a:srgbClr val="333333"/>
                          </a:solidFill>
                          <a:effectLst/>
                          <a:latin typeface="inter-regular"/>
                        </a:rPr>
                        <a:t>cpu</a:t>
                      </a:r>
                      <a:r>
                        <a:rPr lang="en-US" sz="1500" b="1" dirty="0">
                          <a:solidFill>
                            <a:srgbClr val="333333"/>
                          </a:solidFill>
                          <a:effectLst/>
                          <a:latin typeface="inter-regular"/>
                        </a:rPr>
                        <a:t>/core spent in: user, nice, sys, idle, and </a:t>
                      </a:r>
                      <a:r>
                        <a:rPr lang="en-US" sz="1500" b="1" dirty="0" err="1">
                          <a:solidFill>
                            <a:srgbClr val="333333"/>
                          </a:solidFill>
                          <a:effectLst/>
                          <a:latin typeface="inter-regular"/>
                        </a:rPr>
                        <a:t>irq</a:t>
                      </a:r>
                      <a:r>
                        <a:rPr lang="en-US" sz="1500" b="1" dirty="0">
                          <a:solidFill>
                            <a:srgbClr val="333333"/>
                          </a:solidFill>
                          <a:effectLst/>
                          <a:latin typeface="inter-regular"/>
                        </a:rPr>
                        <a:t>).</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6486">
                <a:tc>
                  <a:txBody>
                    <a:bodyPr/>
                    <a:lstStyle/>
                    <a:p>
                      <a:pPr algn="ctr" fontAlgn="t"/>
                      <a:r>
                        <a:rPr lang="en-US" sz="1500" b="1">
                          <a:solidFill>
                            <a:srgbClr val="333333"/>
                          </a:solidFill>
                          <a:effectLst/>
                          <a:latin typeface="inter-regular"/>
                        </a:rPr>
                        <a:t>3.</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500" b="1">
                          <a:solidFill>
                            <a:srgbClr val="333333"/>
                          </a:solidFill>
                          <a:effectLst/>
                          <a:latin typeface="inter-regular"/>
                        </a:rPr>
                        <a:t>os.endianness()</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b="1" dirty="0">
                          <a:solidFill>
                            <a:srgbClr val="333333"/>
                          </a:solidFill>
                          <a:effectLst/>
                          <a:latin typeface="inter-regular"/>
                        </a:rPr>
                        <a:t>This method returns the </a:t>
                      </a:r>
                      <a:r>
                        <a:rPr lang="en-US" sz="1500" b="1" dirty="0" err="1">
                          <a:solidFill>
                            <a:srgbClr val="333333"/>
                          </a:solidFill>
                          <a:effectLst/>
                          <a:latin typeface="inter-regular"/>
                        </a:rPr>
                        <a:t>endianness</a:t>
                      </a:r>
                      <a:r>
                        <a:rPr lang="en-US" sz="1500" b="1" dirty="0">
                          <a:solidFill>
                            <a:srgbClr val="333333"/>
                          </a:solidFill>
                          <a:effectLst/>
                          <a:latin typeface="inter-regular"/>
                        </a:rPr>
                        <a:t> of the </a:t>
                      </a:r>
                      <a:r>
                        <a:rPr lang="en-US" sz="1500" b="1" dirty="0" err="1">
                          <a:solidFill>
                            <a:srgbClr val="333333"/>
                          </a:solidFill>
                          <a:effectLst/>
                          <a:latin typeface="inter-regular"/>
                        </a:rPr>
                        <a:t>cpu</a:t>
                      </a:r>
                      <a:r>
                        <a:rPr lang="en-US" sz="1500" b="1" dirty="0">
                          <a:solidFill>
                            <a:srgbClr val="333333"/>
                          </a:solidFill>
                          <a:effectLst/>
                          <a:latin typeface="inter-regular"/>
                        </a:rPr>
                        <a:t>. Its possible values are 'BE' for big endian or 'LE' for little endian.</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4551">
                <a:tc>
                  <a:txBody>
                    <a:bodyPr/>
                    <a:lstStyle/>
                    <a:p>
                      <a:pPr algn="ctr" fontAlgn="t"/>
                      <a:r>
                        <a:rPr lang="en-US" sz="1500" b="1">
                          <a:solidFill>
                            <a:srgbClr val="333333"/>
                          </a:solidFill>
                          <a:effectLst/>
                          <a:latin typeface="inter-regular"/>
                        </a:rPr>
                        <a:t>4.</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500" b="1">
                          <a:solidFill>
                            <a:srgbClr val="333333"/>
                          </a:solidFill>
                          <a:effectLst/>
                          <a:latin typeface="inter-regular"/>
                        </a:rPr>
                        <a:t>os.freemem()</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b="1" dirty="0">
                          <a:solidFill>
                            <a:srgbClr val="333333"/>
                          </a:solidFill>
                          <a:effectLst/>
                          <a:latin typeface="inter-regular"/>
                        </a:rPr>
                        <a:t>This methods returns the amount of free system memory in bytes.</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4551">
                <a:tc>
                  <a:txBody>
                    <a:bodyPr/>
                    <a:lstStyle/>
                    <a:p>
                      <a:pPr algn="ctr" fontAlgn="t"/>
                      <a:r>
                        <a:rPr lang="en-US" sz="1500" b="1">
                          <a:solidFill>
                            <a:srgbClr val="333333"/>
                          </a:solidFill>
                          <a:effectLst/>
                          <a:latin typeface="inter-regular"/>
                        </a:rPr>
                        <a:t>5.</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500" b="1">
                          <a:solidFill>
                            <a:srgbClr val="333333"/>
                          </a:solidFill>
                          <a:effectLst/>
                          <a:latin typeface="inter-regular"/>
                        </a:rPr>
                        <a:t>os.homedir()</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b="1" dirty="0">
                          <a:solidFill>
                            <a:srgbClr val="333333"/>
                          </a:solidFill>
                          <a:effectLst/>
                          <a:latin typeface="inter-regular"/>
                        </a:rPr>
                        <a:t>This method returns the home directory of the current user.</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20537">
                <a:tc>
                  <a:txBody>
                    <a:bodyPr/>
                    <a:lstStyle/>
                    <a:p>
                      <a:pPr algn="ctr" fontAlgn="t"/>
                      <a:r>
                        <a:rPr lang="en-US" sz="1500" b="1">
                          <a:solidFill>
                            <a:srgbClr val="333333"/>
                          </a:solidFill>
                          <a:effectLst/>
                          <a:latin typeface="inter-regular"/>
                        </a:rPr>
                        <a:t>6.</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500" b="1">
                          <a:solidFill>
                            <a:srgbClr val="333333"/>
                          </a:solidFill>
                          <a:effectLst/>
                          <a:latin typeface="inter-regular"/>
                        </a:rPr>
                        <a:t>os.hostname()</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b="1" dirty="0">
                          <a:solidFill>
                            <a:srgbClr val="333333"/>
                          </a:solidFill>
                          <a:effectLst/>
                          <a:latin typeface="inter-regular"/>
                        </a:rPr>
                        <a:t>This method is used to returns the hostname of the operating system.</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60357">
                <a:tc>
                  <a:txBody>
                    <a:bodyPr/>
                    <a:lstStyle/>
                    <a:p>
                      <a:pPr algn="ctr" fontAlgn="t"/>
                      <a:r>
                        <a:rPr lang="en-US" sz="1500" b="1">
                          <a:solidFill>
                            <a:srgbClr val="333333"/>
                          </a:solidFill>
                          <a:effectLst/>
                          <a:latin typeface="inter-regular"/>
                        </a:rPr>
                        <a:t>7.</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500" b="1">
                          <a:solidFill>
                            <a:srgbClr val="333333"/>
                          </a:solidFill>
                          <a:effectLst/>
                          <a:latin typeface="inter-regular"/>
                        </a:rPr>
                        <a:t>os.loadavg()</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b="1" dirty="0">
                          <a:solidFill>
                            <a:srgbClr val="333333"/>
                          </a:solidFill>
                          <a:effectLst/>
                          <a:latin typeface="inter-regular"/>
                        </a:rPr>
                        <a:t>This method returns an array containing the 1, 5, and 15 minute load averages. The load average is a time fraction taken by system activity, calculated by the operating system and expressed as a fractional number.</a:t>
                      </a:r>
                    </a:p>
                  </a:txBody>
                  <a:tcPr marL="29942" marR="29942" marT="29942" marB="299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829342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99392"/>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0" y="251931"/>
            <a:ext cx="8964488" cy="6555641"/>
          </a:xfrm>
          <a:prstGeom prst="rect">
            <a:avLst/>
          </a:prstGeom>
          <a:noFill/>
        </p:spPr>
        <p:txBody>
          <a:bodyPr wrap="square" rtlCol="0">
            <a:spAutoFit/>
          </a:bodyPr>
          <a:lstStyle/>
          <a:p>
            <a:r>
              <a:rPr lang="en-US" sz="2000" dirty="0">
                <a:solidFill>
                  <a:srgbClr val="FFFF00"/>
                </a:solidFill>
              </a:rPr>
              <a:t>Events in </a:t>
            </a:r>
            <a:r>
              <a:rPr lang="en-US" sz="2000" dirty="0" smtClean="0">
                <a:solidFill>
                  <a:srgbClr val="FFFF00"/>
                </a:solidFill>
              </a:rPr>
              <a:t>Node.js:</a:t>
            </a:r>
            <a:endParaRPr lang="en-US" sz="2000" dirty="0">
              <a:solidFill>
                <a:srgbClr val="FFFF00"/>
              </a:solidFill>
            </a:endParaRPr>
          </a:p>
          <a:p>
            <a:r>
              <a:rPr lang="en-US" sz="2000" dirty="0" smtClean="0"/>
              <a:t>-Every </a:t>
            </a:r>
            <a:r>
              <a:rPr lang="en-US" sz="2000" dirty="0"/>
              <a:t>action on a computer is an event. Like when a connection is made or a file is opened.</a:t>
            </a:r>
          </a:p>
          <a:p>
            <a:r>
              <a:rPr lang="en-US" sz="2000" dirty="0" smtClean="0"/>
              <a:t>-Objects </a:t>
            </a:r>
            <a:r>
              <a:rPr lang="en-US" sz="2000" dirty="0"/>
              <a:t>in Node.js can fire events, like the </a:t>
            </a:r>
            <a:r>
              <a:rPr lang="en-US" sz="2000" dirty="0" err="1"/>
              <a:t>readStream</a:t>
            </a:r>
            <a:r>
              <a:rPr lang="en-US" sz="2000" dirty="0"/>
              <a:t> object fires events when opening and closing a </a:t>
            </a:r>
            <a:r>
              <a:rPr lang="en-US" sz="2000" dirty="0" smtClean="0"/>
              <a:t>file.</a:t>
            </a:r>
          </a:p>
          <a:p>
            <a:pPr marL="342900" indent="-342900">
              <a:buFontTx/>
              <a:buChar char="-"/>
            </a:pPr>
            <a:r>
              <a:rPr lang="en-US" sz="2000" dirty="0" smtClean="0"/>
              <a:t>Node.js </a:t>
            </a:r>
            <a:r>
              <a:rPr lang="en-US" sz="2000" dirty="0"/>
              <a:t>is perfect for event-driven applications</a:t>
            </a:r>
            <a:r>
              <a:rPr lang="en-US" sz="2000" dirty="0" smtClean="0"/>
              <a:t>.</a:t>
            </a:r>
          </a:p>
          <a:p>
            <a:r>
              <a:rPr lang="en-US" sz="2000" dirty="0">
                <a:solidFill>
                  <a:srgbClr val="FFFF00"/>
                </a:solidFill>
              </a:rPr>
              <a:t>Node.js can be used in database </a:t>
            </a:r>
            <a:r>
              <a:rPr lang="en-US" sz="2000" dirty="0" smtClean="0">
                <a:solidFill>
                  <a:srgbClr val="FFFF00"/>
                </a:solidFill>
              </a:rPr>
              <a:t>applications:</a:t>
            </a:r>
          </a:p>
          <a:p>
            <a:r>
              <a:rPr lang="en-US" sz="2000" dirty="0"/>
              <a:t>Create Connection</a:t>
            </a:r>
          </a:p>
          <a:p>
            <a:r>
              <a:rPr lang="en-US" sz="2000" dirty="0"/>
              <a:t>Start by creating a connection to the database.</a:t>
            </a:r>
          </a:p>
          <a:p>
            <a:r>
              <a:rPr lang="en-US" sz="2000" dirty="0"/>
              <a:t>Use the username and password from your MySQL database.</a:t>
            </a:r>
          </a:p>
          <a:p>
            <a:r>
              <a:rPr lang="en-US" sz="2000" dirty="0" smtClean="0">
                <a:solidFill>
                  <a:srgbClr val="FFFF00"/>
                </a:solidFill>
              </a:rPr>
              <a:t>demo_db_connection.js</a:t>
            </a:r>
          </a:p>
          <a:p>
            <a:r>
              <a:rPr lang="en-US" sz="2000" dirty="0" err="1"/>
              <a:t>var</a:t>
            </a:r>
            <a:r>
              <a:rPr lang="en-US" sz="2000" dirty="0"/>
              <a:t> </a:t>
            </a:r>
            <a:r>
              <a:rPr lang="en-US" sz="2000" dirty="0" err="1"/>
              <a:t>mysql</a:t>
            </a:r>
            <a:r>
              <a:rPr lang="en-US" sz="2000" dirty="0"/>
              <a:t> = require('</a:t>
            </a:r>
            <a:r>
              <a:rPr lang="en-US" sz="2000" dirty="0" err="1"/>
              <a:t>mysql</a:t>
            </a:r>
            <a:r>
              <a:rPr lang="en-US" sz="2000" dirty="0"/>
              <a:t>');</a:t>
            </a:r>
            <a:br>
              <a:rPr lang="en-US" sz="2000" dirty="0"/>
            </a:br>
            <a:r>
              <a:rPr lang="en-US" sz="2000" dirty="0" err="1" smtClean="0"/>
              <a:t>var</a:t>
            </a:r>
            <a:r>
              <a:rPr lang="en-US" sz="2000" dirty="0"/>
              <a:t> con = </a:t>
            </a:r>
            <a:r>
              <a:rPr lang="en-US" sz="2000" dirty="0" err="1"/>
              <a:t>mysql.createConnection</a:t>
            </a:r>
            <a:r>
              <a:rPr lang="en-US" sz="2000" dirty="0"/>
              <a:t>({</a:t>
            </a:r>
            <a:br>
              <a:rPr lang="en-US" sz="2000" dirty="0"/>
            </a:br>
            <a:r>
              <a:rPr lang="en-US" sz="2000" dirty="0"/>
              <a:t>  host: "</a:t>
            </a:r>
            <a:r>
              <a:rPr lang="en-US" sz="2000" dirty="0" err="1"/>
              <a:t>localhost</a:t>
            </a:r>
            <a:r>
              <a:rPr lang="en-US" sz="2000" dirty="0"/>
              <a:t>",</a:t>
            </a:r>
            <a:br>
              <a:rPr lang="en-US" sz="2000" dirty="0"/>
            </a:br>
            <a:r>
              <a:rPr lang="en-US" sz="2000" dirty="0"/>
              <a:t>  user: "</a:t>
            </a:r>
            <a:r>
              <a:rPr lang="en-US" sz="2000" i="1" dirty="0" err="1"/>
              <a:t>yourusername</a:t>
            </a:r>
            <a:r>
              <a:rPr lang="en-US" sz="2000" dirty="0"/>
              <a:t>",</a:t>
            </a:r>
            <a:br>
              <a:rPr lang="en-US" sz="2000" dirty="0"/>
            </a:br>
            <a:r>
              <a:rPr lang="en-US" sz="2000" dirty="0"/>
              <a:t>  password: "</a:t>
            </a:r>
            <a:r>
              <a:rPr lang="en-US" sz="2000" i="1" dirty="0" err="1"/>
              <a:t>yourpassword</a:t>
            </a:r>
            <a:r>
              <a:rPr lang="en-US" sz="2000" dirty="0"/>
              <a:t>"</a:t>
            </a:r>
            <a:br>
              <a:rPr lang="en-US" sz="2000" dirty="0"/>
            </a:br>
            <a:r>
              <a:rPr lang="en-US" sz="2000" dirty="0"/>
              <a:t>});</a:t>
            </a:r>
            <a:br>
              <a:rPr lang="en-US" sz="2000" dirty="0"/>
            </a:br>
            <a:r>
              <a:rPr lang="en-US" sz="2000" dirty="0" err="1" smtClean="0"/>
              <a:t>con.connect</a:t>
            </a:r>
            <a:r>
              <a:rPr lang="en-US" sz="2000" dirty="0" smtClean="0"/>
              <a:t>(function(err</a:t>
            </a:r>
            <a:r>
              <a:rPr lang="en-US" sz="2000" dirty="0"/>
              <a:t>) {</a:t>
            </a:r>
            <a:br>
              <a:rPr lang="en-US" sz="2000" dirty="0"/>
            </a:br>
            <a:r>
              <a:rPr lang="en-US" sz="2000" dirty="0"/>
              <a:t>  if (err) throw err;</a:t>
            </a:r>
            <a:br>
              <a:rPr lang="en-US" sz="2000" dirty="0"/>
            </a:br>
            <a:r>
              <a:rPr lang="en-US" sz="2000" dirty="0"/>
              <a:t>  console.log("Connected!");</a:t>
            </a:r>
            <a:br>
              <a:rPr lang="en-US" sz="2000" dirty="0"/>
            </a:br>
            <a:r>
              <a:rPr lang="en-US" sz="2000" dirty="0"/>
              <a:t>});</a:t>
            </a:r>
            <a:endParaRPr lang="en-US" sz="2000" dirty="0">
              <a:solidFill>
                <a:srgbClr val="FFFF00"/>
              </a:solidFill>
            </a:endParaRPr>
          </a:p>
        </p:txBody>
      </p:sp>
    </p:spTree>
    <p:extLst>
      <p:ext uri="{BB962C8B-B14F-4D97-AF65-F5344CB8AC3E}">
        <p14:creationId xmlns:p14="http://schemas.microsoft.com/office/powerpoint/2010/main" val="1026083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Rectangle 2"/>
          <p:cNvSpPr/>
          <p:nvPr/>
        </p:nvSpPr>
        <p:spPr>
          <a:xfrm>
            <a:off x="179512" y="440747"/>
            <a:ext cx="8784976" cy="1569660"/>
          </a:xfrm>
          <a:prstGeom prst="rect">
            <a:avLst/>
          </a:prstGeom>
        </p:spPr>
        <p:txBody>
          <a:bodyPr wrap="square">
            <a:spAutoFit/>
          </a:bodyPr>
          <a:lstStyle/>
          <a:p>
            <a:r>
              <a:rPr lang="en-US" sz="2400" dirty="0">
                <a:solidFill>
                  <a:srgbClr val="FFFF00"/>
                </a:solidFill>
              </a:rPr>
              <a:t>Assignment </a:t>
            </a:r>
            <a:r>
              <a:rPr lang="en-US" sz="2400" dirty="0" smtClean="0">
                <a:solidFill>
                  <a:srgbClr val="FFFF00"/>
                </a:solidFill>
              </a:rPr>
              <a:t>Operators:</a:t>
            </a:r>
            <a:endParaRPr lang="en-US" sz="2400" dirty="0">
              <a:solidFill>
                <a:srgbClr val="FFFF00"/>
              </a:solidFill>
            </a:endParaRPr>
          </a:p>
          <a:p>
            <a:r>
              <a:rPr lang="en-US" sz="2400" dirty="0"/>
              <a:t>The assignment operators are used to assign value to different variables. The basic assignment operator is </a:t>
            </a:r>
            <a:r>
              <a:rPr lang="en-US" sz="2400" dirty="0" smtClean="0"/>
              <a:t>"=".</a:t>
            </a:r>
          </a:p>
          <a:p>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377780993"/>
              </p:ext>
            </p:extLst>
          </p:nvPr>
        </p:nvGraphicFramePr>
        <p:xfrm>
          <a:off x="323528" y="1772816"/>
          <a:ext cx="8496944" cy="5044415"/>
        </p:xfrm>
        <a:graphic>
          <a:graphicData uri="http://schemas.openxmlformats.org/drawingml/2006/table">
            <a:tbl>
              <a:tblPr firstRow="1" firstCol="1" bandRow="1">
                <a:tableStyleId>{5C22544A-7EE6-4342-B048-85BDC9FD1C3A}</a:tableStyleId>
              </a:tblPr>
              <a:tblGrid>
                <a:gridCol w="1152128"/>
                <a:gridCol w="2304256"/>
                <a:gridCol w="1080120"/>
                <a:gridCol w="3960440"/>
              </a:tblGrid>
              <a:tr h="430871">
                <a:tc>
                  <a:txBody>
                    <a:bodyPr/>
                    <a:lstStyle/>
                    <a:p>
                      <a:pPr marL="0" marR="0" algn="ctr">
                        <a:lnSpc>
                          <a:spcPct val="107000"/>
                        </a:lnSpc>
                        <a:spcBef>
                          <a:spcPts val="0"/>
                        </a:spcBef>
                        <a:spcAft>
                          <a:spcPts val="0"/>
                        </a:spcAft>
                      </a:pPr>
                      <a:r>
                        <a:rPr lang="en-US" sz="1800" b="1">
                          <a:effectLst/>
                        </a:rPr>
                        <a:t>Operator</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dirty="0">
                          <a:effectLst/>
                        </a:rPr>
                        <a:t>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Example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800" b="1">
                          <a:effectLst/>
                        </a:rPr>
                        <a:t>Explanation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723253">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Assign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The value of right operand is assigned to the left operand.</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31851">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Add then Assign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Addition same as $a = $a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31851">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Subtract then Assign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Subtraction same as $a = $a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31851">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Multiply then Assign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Multiplication same as $a = $a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31851">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Divide then Assign</a:t>
                      </a:r>
                      <a:br>
                        <a:rPr lang="en-US" sz="1800" b="1">
                          <a:effectLst/>
                        </a:rPr>
                      </a:br>
                      <a:r>
                        <a:rPr lang="en-US" sz="1800" b="1">
                          <a:effectLst/>
                        </a:rPr>
                        <a:t>(quotient)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Find quotient same as $a = $a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31851">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Divide then Assign</a:t>
                      </a:r>
                      <a:br>
                        <a:rPr lang="en-US" sz="1800" b="1">
                          <a:effectLst/>
                        </a:rPr>
                      </a:br>
                      <a:r>
                        <a:rPr lang="en-US" sz="1800" b="1">
                          <a:effectLst/>
                        </a:rPr>
                        <a:t>(remainder)</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a:effectLst/>
                        </a:rPr>
                        <a:t>$a %= $b</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0"/>
                        </a:spcAft>
                      </a:pPr>
                      <a:r>
                        <a:rPr lang="en-US" sz="1800" b="1" dirty="0">
                          <a:effectLst/>
                        </a:rPr>
                        <a:t>Find remainder same as $a = $a % $b</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7787812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2128</TotalTime>
  <Words>5932</Words>
  <Application>Microsoft Office PowerPoint</Application>
  <PresentationFormat>On-screen Show (4:3)</PresentationFormat>
  <Paragraphs>1293</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AD-IV</dc:creator>
  <cp:lastModifiedBy>HP</cp:lastModifiedBy>
  <cp:revision>837</cp:revision>
  <dcterms:created xsi:type="dcterms:W3CDTF">2023-02-27T05:58:18Z</dcterms:created>
  <dcterms:modified xsi:type="dcterms:W3CDTF">2023-06-25T17:29:02Z</dcterms:modified>
</cp:coreProperties>
</file>