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6"/>
  </p:notesMasterIdLst>
  <p:sldIdLst>
    <p:sldId id="256" r:id="rId2"/>
    <p:sldId id="259" r:id="rId3"/>
    <p:sldId id="280" r:id="rId4"/>
    <p:sldId id="265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83292" autoAdjust="0"/>
  </p:normalViewPr>
  <p:slideViewPr>
    <p:cSldViewPr snapToGrid="0">
      <p:cViewPr varScale="1">
        <p:scale>
          <a:sx n="70" d="100"/>
          <a:sy n="70" d="100"/>
        </p:scale>
        <p:origin x="11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inen\Desktop\ROSE\Datensatz\ROSE_Deskriptive%20Statistik_Allgemeinbev&#246;lkeru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inen\Desktop\ROSE\Datensatz\ROSE_Deskriptive%20Statistik_Allgemeinbev&#246;lkeru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inen\Desktop\ROSE\Datensatz\ROSE_Deskriptive%20Statistik_Allgemeinbev&#246;lkeru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inen\Desktop\ROSE\Datensatz\ROSE_Deskriptive%20Statistik_Allgemeinbev&#246;lkeru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Wenn Sie einmal Ihre Erfahrungen im Gesundheitssystem in Ihrer Region zusammenfassen, wie bewerten Sie…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'18-Erfahrungen im Gesundheitss.'!$B$173</c:f>
              <c:strCache>
                <c:ptCount val="1"/>
                <c:pt idx="0">
                  <c:v>sehr gut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'18-Erfahrungen im Gesundheitss.'!$A$174:$A$183</c:f>
              <c:strCache>
                <c:ptCount val="10"/>
                <c:pt idx="0">
                  <c:v>…die Qualifikation von Ärzten (n = 619)</c:v>
                </c:pt>
                <c:pt idx="1">
                  <c:v>…die Einrichtung &amp; technische Ausstattung von Arztpraxen (n = 617)</c:v>
                </c:pt>
                <c:pt idx="2">
                  <c:v>…die Qualität der medizinischen Leistungen (n = 623)</c:v>
                </c:pt>
                <c:pt idx="3">
                  <c:v>STRUKTUREN</c:v>
                </c:pt>
                <c:pt idx="4">
                  <c:v>…die Zusammenarbeit von Haus- und Fachärzten (n = 616)</c:v>
                </c:pt>
                <c:pt idx="5">
                  <c:v>…die Zusammenarbeit zw. Ärzten &amp; Selbsthilfegruppen (n = 405)</c:v>
                </c:pt>
                <c:pt idx="6">
                  <c:v>…die Dauer des Arzt-Patienten-Gesprächs (n = 612)</c:v>
                </c:pt>
                <c:pt idx="7">
                  <c:v>…die Wartezeiten auf Praxis-Termine (n = 621)</c:v>
                </c:pt>
                <c:pt idx="8">
                  <c:v>…die Notfallversorgung (n = 575)</c:v>
                </c:pt>
                <c:pt idx="9">
                  <c:v>PROZESSE</c:v>
                </c:pt>
              </c:strCache>
            </c:strRef>
          </c:cat>
          <c:val>
            <c:numRef>
              <c:f>'18-Erfahrungen im Gesundheitss.'!$B$174:$B$183</c:f>
              <c:numCache>
                <c:formatCode>###0.0</c:formatCode>
                <c:ptCount val="10"/>
                <c:pt idx="0">
                  <c:v>13.893376413570275</c:v>
                </c:pt>
                <c:pt idx="1">
                  <c:v>12.80388978930308</c:v>
                </c:pt>
                <c:pt idx="2">
                  <c:v>12.199036918138042</c:v>
                </c:pt>
                <c:pt idx="4">
                  <c:v>8.6038961038961048</c:v>
                </c:pt>
                <c:pt idx="5">
                  <c:v>3.4567901234567899</c:v>
                </c:pt>
                <c:pt idx="6">
                  <c:v>7.18954248366013</c:v>
                </c:pt>
                <c:pt idx="7">
                  <c:v>5.3140096618357484</c:v>
                </c:pt>
                <c:pt idx="8">
                  <c:v>5.5652173913043477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77-4A64-B808-6A5910B89466}"/>
            </c:ext>
          </c:extLst>
        </c:ser>
        <c:ser>
          <c:idx val="1"/>
          <c:order val="1"/>
          <c:tx>
            <c:strRef>
              <c:f>'18-Erfahrungen im Gesundheitss.'!$C$173</c:f>
              <c:strCache>
                <c:ptCount val="1"/>
                <c:pt idx="0">
                  <c:v>gut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'18-Erfahrungen im Gesundheitss.'!$A$174:$A$183</c:f>
              <c:strCache>
                <c:ptCount val="10"/>
                <c:pt idx="0">
                  <c:v>…die Qualifikation von Ärzten (n = 619)</c:v>
                </c:pt>
                <c:pt idx="1">
                  <c:v>…die Einrichtung &amp; technische Ausstattung von Arztpraxen (n = 617)</c:v>
                </c:pt>
                <c:pt idx="2">
                  <c:v>…die Qualität der medizinischen Leistungen (n = 623)</c:v>
                </c:pt>
                <c:pt idx="3">
                  <c:v>STRUKTUREN</c:v>
                </c:pt>
                <c:pt idx="4">
                  <c:v>…die Zusammenarbeit von Haus- und Fachärzten (n = 616)</c:v>
                </c:pt>
                <c:pt idx="5">
                  <c:v>…die Zusammenarbeit zw. Ärzten &amp; Selbsthilfegruppen (n = 405)</c:v>
                </c:pt>
                <c:pt idx="6">
                  <c:v>…die Dauer des Arzt-Patienten-Gesprächs (n = 612)</c:v>
                </c:pt>
                <c:pt idx="7">
                  <c:v>…die Wartezeiten auf Praxis-Termine (n = 621)</c:v>
                </c:pt>
                <c:pt idx="8">
                  <c:v>…die Notfallversorgung (n = 575)</c:v>
                </c:pt>
                <c:pt idx="9">
                  <c:v>PROZESSE</c:v>
                </c:pt>
              </c:strCache>
            </c:strRef>
          </c:cat>
          <c:val>
            <c:numRef>
              <c:f>'18-Erfahrungen im Gesundheitss.'!$C$174:$C$183</c:f>
              <c:numCache>
                <c:formatCode>###0.0</c:formatCode>
                <c:ptCount val="10"/>
                <c:pt idx="0">
                  <c:v>68.497576736672045</c:v>
                </c:pt>
                <c:pt idx="1">
                  <c:v>59.643435980551054</c:v>
                </c:pt>
                <c:pt idx="2">
                  <c:v>68.218298555377217</c:v>
                </c:pt>
                <c:pt idx="4">
                  <c:v>53.084415584415588</c:v>
                </c:pt>
                <c:pt idx="5">
                  <c:v>33.086419753086425</c:v>
                </c:pt>
                <c:pt idx="6">
                  <c:v>42.647058823529413</c:v>
                </c:pt>
                <c:pt idx="7">
                  <c:v>35.104669887278583</c:v>
                </c:pt>
                <c:pt idx="8">
                  <c:v>34.434782608695649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77-4A64-B808-6A5910B89466}"/>
            </c:ext>
          </c:extLst>
        </c:ser>
        <c:ser>
          <c:idx val="2"/>
          <c:order val="2"/>
          <c:tx>
            <c:strRef>
              <c:f>'18-Erfahrungen im Gesundheitss.'!$D$173</c:f>
              <c:strCache>
                <c:ptCount val="1"/>
                <c:pt idx="0">
                  <c:v>mittelmäßig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'18-Erfahrungen im Gesundheitss.'!$A$174:$A$183</c:f>
              <c:strCache>
                <c:ptCount val="10"/>
                <c:pt idx="0">
                  <c:v>…die Qualifikation von Ärzten (n = 619)</c:v>
                </c:pt>
                <c:pt idx="1">
                  <c:v>…die Einrichtung &amp; technische Ausstattung von Arztpraxen (n = 617)</c:v>
                </c:pt>
                <c:pt idx="2">
                  <c:v>…die Qualität der medizinischen Leistungen (n = 623)</c:v>
                </c:pt>
                <c:pt idx="3">
                  <c:v>STRUKTUREN</c:v>
                </c:pt>
                <c:pt idx="4">
                  <c:v>…die Zusammenarbeit von Haus- und Fachärzten (n = 616)</c:v>
                </c:pt>
                <c:pt idx="5">
                  <c:v>…die Zusammenarbeit zw. Ärzten &amp; Selbsthilfegruppen (n = 405)</c:v>
                </c:pt>
                <c:pt idx="6">
                  <c:v>…die Dauer des Arzt-Patienten-Gesprächs (n = 612)</c:v>
                </c:pt>
                <c:pt idx="7">
                  <c:v>…die Wartezeiten auf Praxis-Termine (n = 621)</c:v>
                </c:pt>
                <c:pt idx="8">
                  <c:v>…die Notfallversorgung (n = 575)</c:v>
                </c:pt>
                <c:pt idx="9">
                  <c:v>PROZESSE</c:v>
                </c:pt>
              </c:strCache>
            </c:strRef>
          </c:cat>
          <c:val>
            <c:numRef>
              <c:f>'18-Erfahrungen im Gesundheitss.'!$D$174:$D$183</c:f>
              <c:numCache>
                <c:formatCode>###0.0</c:formatCode>
                <c:ptCount val="10"/>
                <c:pt idx="0">
                  <c:v>16.316639741518578</c:v>
                </c:pt>
                <c:pt idx="1">
                  <c:v>24.959481361426256</c:v>
                </c:pt>
                <c:pt idx="2">
                  <c:v>16.853932584269664</c:v>
                </c:pt>
                <c:pt idx="4">
                  <c:v>30.681818181818183</c:v>
                </c:pt>
                <c:pt idx="5">
                  <c:v>47.160493827160494</c:v>
                </c:pt>
                <c:pt idx="6">
                  <c:v>33.333333333333329</c:v>
                </c:pt>
                <c:pt idx="7">
                  <c:v>41.384863123993561</c:v>
                </c:pt>
                <c:pt idx="8">
                  <c:v>32.695652173913039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77-4A64-B808-6A5910B89466}"/>
            </c:ext>
          </c:extLst>
        </c:ser>
        <c:ser>
          <c:idx val="3"/>
          <c:order val="3"/>
          <c:tx>
            <c:strRef>
              <c:f>'18-Erfahrungen im Gesundheitss.'!$E$173</c:f>
              <c:strCache>
                <c:ptCount val="1"/>
                <c:pt idx="0">
                  <c:v>schlecht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'18-Erfahrungen im Gesundheitss.'!$A$174:$A$183</c:f>
              <c:strCache>
                <c:ptCount val="10"/>
                <c:pt idx="0">
                  <c:v>…die Qualifikation von Ärzten (n = 619)</c:v>
                </c:pt>
                <c:pt idx="1">
                  <c:v>…die Einrichtung &amp; technische Ausstattung von Arztpraxen (n = 617)</c:v>
                </c:pt>
                <c:pt idx="2">
                  <c:v>…die Qualität der medizinischen Leistungen (n = 623)</c:v>
                </c:pt>
                <c:pt idx="3">
                  <c:v>STRUKTUREN</c:v>
                </c:pt>
                <c:pt idx="4">
                  <c:v>…die Zusammenarbeit von Haus- und Fachärzten (n = 616)</c:v>
                </c:pt>
                <c:pt idx="5">
                  <c:v>…die Zusammenarbeit zw. Ärzten &amp; Selbsthilfegruppen (n = 405)</c:v>
                </c:pt>
                <c:pt idx="6">
                  <c:v>…die Dauer des Arzt-Patienten-Gesprächs (n = 612)</c:v>
                </c:pt>
                <c:pt idx="7">
                  <c:v>…die Wartezeiten auf Praxis-Termine (n = 621)</c:v>
                </c:pt>
                <c:pt idx="8">
                  <c:v>…die Notfallversorgung (n = 575)</c:v>
                </c:pt>
                <c:pt idx="9">
                  <c:v>PROZESSE</c:v>
                </c:pt>
              </c:strCache>
            </c:strRef>
          </c:cat>
          <c:val>
            <c:numRef>
              <c:f>'18-Erfahrungen im Gesundheitss.'!$E$174:$E$183</c:f>
              <c:numCache>
                <c:formatCode>###0.0</c:formatCode>
                <c:ptCount val="10"/>
                <c:pt idx="0">
                  <c:v>0.64620355411954766</c:v>
                </c:pt>
                <c:pt idx="1">
                  <c:v>2.2690437601296596</c:v>
                </c:pt>
                <c:pt idx="2">
                  <c:v>2.086677367576244</c:v>
                </c:pt>
                <c:pt idx="4">
                  <c:v>6.0064935064935066</c:v>
                </c:pt>
                <c:pt idx="5">
                  <c:v>13.086419753086421</c:v>
                </c:pt>
                <c:pt idx="6">
                  <c:v>13.23529411764706</c:v>
                </c:pt>
                <c:pt idx="7">
                  <c:v>12.238325281803544</c:v>
                </c:pt>
                <c:pt idx="8">
                  <c:v>18.434782608695652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77-4A64-B808-6A5910B89466}"/>
            </c:ext>
          </c:extLst>
        </c:ser>
        <c:ser>
          <c:idx val="4"/>
          <c:order val="4"/>
          <c:tx>
            <c:strRef>
              <c:f>'18-Erfahrungen im Gesundheitss.'!$F$173</c:f>
              <c:strCache>
                <c:ptCount val="1"/>
                <c:pt idx="0">
                  <c:v>sehr schlecht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'18-Erfahrungen im Gesundheitss.'!$A$174:$A$183</c:f>
              <c:strCache>
                <c:ptCount val="10"/>
                <c:pt idx="0">
                  <c:v>…die Qualifikation von Ärzten (n = 619)</c:v>
                </c:pt>
                <c:pt idx="1">
                  <c:v>…die Einrichtung &amp; technische Ausstattung von Arztpraxen (n = 617)</c:v>
                </c:pt>
                <c:pt idx="2">
                  <c:v>…die Qualität der medizinischen Leistungen (n = 623)</c:v>
                </c:pt>
                <c:pt idx="3">
                  <c:v>STRUKTUREN</c:v>
                </c:pt>
                <c:pt idx="4">
                  <c:v>…die Zusammenarbeit von Haus- und Fachärzten (n = 616)</c:v>
                </c:pt>
                <c:pt idx="5">
                  <c:v>…die Zusammenarbeit zw. Ärzten &amp; Selbsthilfegruppen (n = 405)</c:v>
                </c:pt>
                <c:pt idx="6">
                  <c:v>…die Dauer des Arzt-Patienten-Gesprächs (n = 612)</c:v>
                </c:pt>
                <c:pt idx="7">
                  <c:v>…die Wartezeiten auf Praxis-Termine (n = 621)</c:v>
                </c:pt>
                <c:pt idx="8">
                  <c:v>…die Notfallversorgung (n = 575)</c:v>
                </c:pt>
                <c:pt idx="9">
                  <c:v>PROZESSE</c:v>
                </c:pt>
              </c:strCache>
            </c:strRef>
          </c:cat>
          <c:val>
            <c:numRef>
              <c:f>'18-Erfahrungen im Gesundheitss.'!$F$174:$F$183</c:f>
              <c:numCache>
                <c:formatCode>###0.0</c:formatCode>
                <c:ptCount val="10"/>
                <c:pt idx="0">
                  <c:v>0.64620355411954766</c:v>
                </c:pt>
                <c:pt idx="1">
                  <c:v>0.32414910858995138</c:v>
                </c:pt>
                <c:pt idx="2">
                  <c:v>0.6420545746388443</c:v>
                </c:pt>
                <c:pt idx="4">
                  <c:v>1.6233766233766231</c:v>
                </c:pt>
                <c:pt idx="5">
                  <c:v>3.2098765432098766</c:v>
                </c:pt>
                <c:pt idx="6">
                  <c:v>3.594771241830065</c:v>
                </c:pt>
                <c:pt idx="7">
                  <c:v>5.9581320450885666</c:v>
                </c:pt>
                <c:pt idx="8">
                  <c:v>8.8695652173913029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B77-4A64-B808-6A5910B894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0796856"/>
        <c:axId val="350792152"/>
      </c:barChart>
      <c:catAx>
        <c:axId val="350796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50792152"/>
        <c:crosses val="autoZero"/>
        <c:auto val="1"/>
        <c:lblAlgn val="ctr"/>
        <c:lblOffset val="100"/>
        <c:noMultiLvlLbl val="0"/>
      </c:catAx>
      <c:valAx>
        <c:axId val="350792152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50796856"/>
        <c:crosses val="autoZero"/>
        <c:crossBetween val="between"/>
        <c:dispUnits>
          <c:builtInUnit val="hundreds"/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err="1"/>
              <a:t>Wann</a:t>
            </a:r>
            <a:r>
              <a:rPr lang="en-US" sz="2000" dirty="0"/>
              <a:t> </a:t>
            </a:r>
            <a:r>
              <a:rPr lang="en-US" sz="2000" dirty="0" err="1"/>
              <a:t>haben</a:t>
            </a:r>
            <a:r>
              <a:rPr lang="en-US" sz="2000" dirty="0"/>
              <a:t> </a:t>
            </a:r>
            <a:r>
              <a:rPr lang="en-US" sz="2000" dirty="0" err="1"/>
              <a:t>Sie</a:t>
            </a:r>
            <a:r>
              <a:rPr lang="en-US" sz="2000" dirty="0"/>
              <a:t> das </a:t>
            </a:r>
            <a:r>
              <a:rPr lang="en-US" sz="2000" dirty="0" err="1"/>
              <a:t>letzte</a:t>
            </a:r>
            <a:r>
              <a:rPr lang="en-US" sz="2000" dirty="0"/>
              <a:t> Mal </a:t>
            </a:r>
            <a:r>
              <a:rPr lang="en-US" sz="2000" dirty="0" err="1"/>
              <a:t>eine</a:t>
            </a:r>
            <a:r>
              <a:rPr lang="en-US" sz="2000" dirty="0"/>
              <a:t> </a:t>
            </a:r>
            <a:r>
              <a:rPr lang="en-US" sz="2000" dirty="0" err="1"/>
              <a:t>ärztliche</a:t>
            </a:r>
            <a:r>
              <a:rPr lang="en-US" sz="2000" dirty="0"/>
              <a:t> </a:t>
            </a:r>
            <a:r>
              <a:rPr lang="en-US" sz="2000" dirty="0" err="1"/>
              <a:t>Leistung</a:t>
            </a:r>
            <a:r>
              <a:rPr lang="en-US" sz="2000" dirty="0"/>
              <a:t> </a:t>
            </a:r>
            <a:r>
              <a:rPr lang="en-US" sz="2000" dirty="0" err="1"/>
              <a:t>außerhalb</a:t>
            </a:r>
            <a:r>
              <a:rPr lang="en-US" sz="2000" dirty="0"/>
              <a:t> der </a:t>
            </a:r>
            <a:r>
              <a:rPr lang="en-US" sz="2000" dirty="0" err="1"/>
              <a:t>Sprechstundenzeiten</a:t>
            </a:r>
            <a:r>
              <a:rPr lang="en-US" sz="2000" dirty="0"/>
              <a:t> (</a:t>
            </a:r>
            <a:r>
              <a:rPr lang="en-US" sz="2000" dirty="0" err="1"/>
              <a:t>Notfall</a:t>
            </a:r>
            <a:r>
              <a:rPr lang="en-US" sz="2000" dirty="0"/>
              <a:t>) in </a:t>
            </a:r>
            <a:r>
              <a:rPr lang="en-US" sz="2000" dirty="0" err="1"/>
              <a:t>Anspruch</a:t>
            </a:r>
            <a:r>
              <a:rPr lang="en-US" sz="2000" dirty="0"/>
              <a:t> </a:t>
            </a:r>
            <a:r>
              <a:rPr lang="en-US" sz="2000" dirty="0" err="1"/>
              <a:t>genommen</a:t>
            </a:r>
            <a:r>
              <a:rPr lang="en-US" sz="2000" dirty="0"/>
              <a:t>? </a:t>
            </a:r>
            <a:r>
              <a:rPr lang="en-US" sz="2000" dirty="0" smtClean="0"/>
              <a:t>      (</a:t>
            </a:r>
            <a:r>
              <a:rPr lang="en-US" sz="2000" dirty="0"/>
              <a:t>n = 634)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'8-Inanspruchnahme Notfallvers.'!$C$143</c:f>
              <c:strCache>
                <c:ptCount val="1"/>
                <c:pt idx="0">
                  <c:v>vor weniger als 12 Monaten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'8-Inanspruchnahme Notfallvers.'!$B$144:$B$147</c:f>
              <c:strCache>
                <c:ptCount val="4"/>
                <c:pt idx="0">
                  <c:v>18-29 Jahre</c:v>
                </c:pt>
                <c:pt idx="1">
                  <c:v>30-44 Jahre</c:v>
                </c:pt>
                <c:pt idx="2">
                  <c:v>45-64 Jahre</c:v>
                </c:pt>
                <c:pt idx="3">
                  <c:v>ab 65 Jahre</c:v>
                </c:pt>
              </c:strCache>
            </c:strRef>
          </c:cat>
          <c:val>
            <c:numRef>
              <c:f>'8-Inanspruchnahme Notfallvers.'!$C$144:$C$147</c:f>
              <c:numCache>
                <c:formatCode>###0.0%</c:formatCode>
                <c:ptCount val="4"/>
                <c:pt idx="0">
                  <c:v>0.20588235294117646</c:v>
                </c:pt>
                <c:pt idx="1">
                  <c:v>0.22018348623853215</c:v>
                </c:pt>
                <c:pt idx="2">
                  <c:v>0.15384615384615385</c:v>
                </c:pt>
                <c:pt idx="3">
                  <c:v>0.19282511210762332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9D-4A5F-B7D0-16352DE66B0D}"/>
            </c:ext>
          </c:extLst>
        </c:ser>
        <c:ser>
          <c:idx val="1"/>
          <c:order val="1"/>
          <c:tx>
            <c:strRef>
              <c:f>'8-Inanspruchnahme Notfallvers.'!$D$143</c:f>
              <c:strCache>
                <c:ptCount val="1"/>
                <c:pt idx="0">
                  <c:v>vor 12 Monaten oder länger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'8-Inanspruchnahme Notfallvers.'!$B$144:$B$147</c:f>
              <c:strCache>
                <c:ptCount val="4"/>
                <c:pt idx="0">
                  <c:v>18-29 Jahre</c:v>
                </c:pt>
                <c:pt idx="1">
                  <c:v>30-44 Jahre</c:v>
                </c:pt>
                <c:pt idx="2">
                  <c:v>45-64 Jahre</c:v>
                </c:pt>
                <c:pt idx="3">
                  <c:v>ab 65 Jahre</c:v>
                </c:pt>
              </c:strCache>
            </c:strRef>
          </c:cat>
          <c:val>
            <c:numRef>
              <c:f>'8-Inanspruchnahme Notfallvers.'!$D$144:$D$147</c:f>
              <c:numCache>
                <c:formatCode>###0.0%</c:formatCode>
                <c:ptCount val="4"/>
                <c:pt idx="0">
                  <c:v>0.58823529411764708</c:v>
                </c:pt>
                <c:pt idx="1">
                  <c:v>0.5321100917431193</c:v>
                </c:pt>
                <c:pt idx="2">
                  <c:v>0.52564102564102566</c:v>
                </c:pt>
                <c:pt idx="3">
                  <c:v>0.33183856502242148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9D-4A5F-B7D0-16352DE66B0D}"/>
            </c:ext>
          </c:extLst>
        </c:ser>
        <c:ser>
          <c:idx val="2"/>
          <c:order val="2"/>
          <c:tx>
            <c:strRef>
              <c:f>'8-Inanspruchnahme Notfallvers.'!$E$143</c:f>
              <c:strCache>
                <c:ptCount val="1"/>
                <c:pt idx="0">
                  <c:v>nie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'8-Inanspruchnahme Notfallvers.'!$B$144:$B$147</c:f>
              <c:strCache>
                <c:ptCount val="4"/>
                <c:pt idx="0">
                  <c:v>18-29 Jahre</c:v>
                </c:pt>
                <c:pt idx="1">
                  <c:v>30-44 Jahre</c:v>
                </c:pt>
                <c:pt idx="2">
                  <c:v>45-64 Jahre</c:v>
                </c:pt>
                <c:pt idx="3">
                  <c:v>ab 65 Jahre</c:v>
                </c:pt>
              </c:strCache>
            </c:strRef>
          </c:cat>
          <c:val>
            <c:numRef>
              <c:f>'8-Inanspruchnahme Notfallvers.'!$E$144:$E$147</c:f>
              <c:numCache>
                <c:formatCode>###0.0%</c:formatCode>
                <c:ptCount val="4"/>
                <c:pt idx="0">
                  <c:v>0.20588235294117646</c:v>
                </c:pt>
                <c:pt idx="1">
                  <c:v>0.24770642201834864</c:v>
                </c:pt>
                <c:pt idx="2">
                  <c:v>0.32051282051282048</c:v>
                </c:pt>
                <c:pt idx="3">
                  <c:v>0.47533632286995514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9D-4A5F-B7D0-16352DE66B0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50795680"/>
        <c:axId val="352654840"/>
      </c:barChart>
      <c:catAx>
        <c:axId val="35079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52654840"/>
        <c:crosses val="autoZero"/>
        <c:auto val="1"/>
        <c:lblAlgn val="ctr"/>
        <c:lblOffset val="100"/>
        <c:noMultiLvlLbl val="0"/>
      </c:catAx>
      <c:valAx>
        <c:axId val="3526548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##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5079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/>
              <a:t>Über wen bzw. welche Angebote in Ihrer Region würden Sie sich mehr Informationen wünschen?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'22 - über wen Angebote'!$I$193</c:f>
              <c:strCache>
                <c:ptCount val="1"/>
                <c:pt idx="0">
                  <c:v>ja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'22 - über wen Angebote'!$H$194:$H$203</c:f>
              <c:strCache>
                <c:ptCount val="10"/>
                <c:pt idx="0">
                  <c:v>Heilmittelerbringer (n = 635)</c:v>
                </c:pt>
                <c:pt idx="1">
                  <c:v>Stadt/Landkreis (n = 635)</c:v>
                </c:pt>
                <c:pt idx="2">
                  <c:v>Psychologen/Psychotherapeuten (n = 635)</c:v>
                </c:pt>
                <c:pt idx="3">
                  <c:v>Versorgung von Kindern (n = 634)</c:v>
                </c:pt>
                <c:pt idx="4">
                  <c:v>Verbände/Vereine (n = 635)</c:v>
                </c:pt>
                <c:pt idx="5">
                  <c:v>Krankenversicherungen (n = 635)</c:v>
                </c:pt>
                <c:pt idx="6">
                  <c:v>Krankenhäuser (n = 635)</c:v>
                </c:pt>
                <c:pt idx="7">
                  <c:v>Ärzte (n = 635)</c:v>
                </c:pt>
                <c:pt idx="8">
                  <c:v>Versorgung von alten Menschen (n = 634)</c:v>
                </c:pt>
                <c:pt idx="9">
                  <c:v>Versorgung in Notfällen (n = 635)</c:v>
                </c:pt>
              </c:strCache>
            </c:strRef>
          </c:cat>
          <c:val>
            <c:numRef>
              <c:f>'22 - über wen Angebote'!$I$194:$I$203</c:f>
              <c:numCache>
                <c:formatCode>###0.0</c:formatCode>
                <c:ptCount val="10"/>
                <c:pt idx="0">
                  <c:v>15.905511811023624</c:v>
                </c:pt>
                <c:pt idx="1">
                  <c:v>17.637795275590552</c:v>
                </c:pt>
                <c:pt idx="2">
                  <c:v>17.637795275590552</c:v>
                </c:pt>
                <c:pt idx="3">
                  <c:v>17.981072555205046</c:v>
                </c:pt>
                <c:pt idx="4">
                  <c:v>21.41732283464567</c:v>
                </c:pt>
                <c:pt idx="5">
                  <c:v>22.047244094488189</c:v>
                </c:pt>
                <c:pt idx="6">
                  <c:v>30.551181102362207</c:v>
                </c:pt>
                <c:pt idx="7">
                  <c:v>32.283464566929133</c:v>
                </c:pt>
                <c:pt idx="8">
                  <c:v>39.116719242902207</c:v>
                </c:pt>
                <c:pt idx="9">
                  <c:v>45.354330708661415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05-4D79-A6D8-149FC2877062}"/>
            </c:ext>
          </c:extLst>
        </c:ser>
        <c:ser>
          <c:idx val="1"/>
          <c:order val="1"/>
          <c:tx>
            <c:strRef>
              <c:f>'22 - über wen Angebote'!$J$193</c:f>
              <c:strCache>
                <c:ptCount val="1"/>
                <c:pt idx="0">
                  <c:v>nein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'22 - über wen Angebote'!$H$194:$H$203</c:f>
              <c:strCache>
                <c:ptCount val="10"/>
                <c:pt idx="0">
                  <c:v>Heilmittelerbringer (n = 635)</c:v>
                </c:pt>
                <c:pt idx="1">
                  <c:v>Stadt/Landkreis (n = 635)</c:v>
                </c:pt>
                <c:pt idx="2">
                  <c:v>Psychologen/Psychotherapeuten (n = 635)</c:v>
                </c:pt>
                <c:pt idx="3">
                  <c:v>Versorgung von Kindern (n = 634)</c:v>
                </c:pt>
                <c:pt idx="4">
                  <c:v>Verbände/Vereine (n = 635)</c:v>
                </c:pt>
                <c:pt idx="5">
                  <c:v>Krankenversicherungen (n = 635)</c:v>
                </c:pt>
                <c:pt idx="6">
                  <c:v>Krankenhäuser (n = 635)</c:v>
                </c:pt>
                <c:pt idx="7">
                  <c:v>Ärzte (n = 635)</c:v>
                </c:pt>
                <c:pt idx="8">
                  <c:v>Versorgung von alten Menschen (n = 634)</c:v>
                </c:pt>
                <c:pt idx="9">
                  <c:v>Versorgung in Notfällen (n = 635)</c:v>
                </c:pt>
              </c:strCache>
            </c:strRef>
          </c:cat>
          <c:val>
            <c:numRef>
              <c:f>'22 - über wen Angebote'!$J$194:$J$203</c:f>
              <c:numCache>
                <c:formatCode>###0.0</c:formatCode>
                <c:ptCount val="10"/>
                <c:pt idx="0">
                  <c:v>84.094488188976385</c:v>
                </c:pt>
                <c:pt idx="1">
                  <c:v>82.362204724409452</c:v>
                </c:pt>
                <c:pt idx="2">
                  <c:v>82.362204724409452</c:v>
                </c:pt>
                <c:pt idx="3">
                  <c:v>82.018927444794954</c:v>
                </c:pt>
                <c:pt idx="4">
                  <c:v>78.582677165354326</c:v>
                </c:pt>
                <c:pt idx="5">
                  <c:v>77.952755905511808</c:v>
                </c:pt>
                <c:pt idx="6">
                  <c:v>69.448818897637793</c:v>
                </c:pt>
                <c:pt idx="7">
                  <c:v>67.716535433070874</c:v>
                </c:pt>
                <c:pt idx="8">
                  <c:v>60.883280757097793</c:v>
                </c:pt>
                <c:pt idx="9">
                  <c:v>54.645669291338585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05-4D79-A6D8-149FC2877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2654448"/>
        <c:axId val="352652096"/>
      </c:barChart>
      <c:catAx>
        <c:axId val="352654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52652096"/>
        <c:crosses val="autoZero"/>
        <c:auto val="1"/>
        <c:lblAlgn val="ctr"/>
        <c:lblOffset val="100"/>
        <c:noMultiLvlLbl val="0"/>
      </c:catAx>
      <c:valAx>
        <c:axId val="352652096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5265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Inwieweit können Sie sich vorstellen, die folgenden Verfahren zu nutzen? Anwort: eher</a:t>
            </a:r>
            <a:r>
              <a:rPr lang="en-US" baseline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ja/auf jeden Fall</a:t>
            </a:r>
            <a:endParaRPr lang="en-US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3"/>
          <c:order val="0"/>
          <c:tx>
            <c:strRef>
              <c:f>'15 - Telemedizin'!$N$90</c:f>
              <c:strCache>
                <c:ptCount val="1"/>
                <c:pt idx="0">
                  <c:v>ab 65 Jahre</c:v>
                </c:pt>
              </c:strCache>
            </c:strRef>
          </c:tx>
          <c:spPr>
            <a:solidFill>
              <a:srgbClr val="080808"/>
            </a:solidFill>
            <a:ln>
              <a:solidFill>
                <a:srgbClr val="080808"/>
              </a:solidFill>
            </a:ln>
            <a:effectLst/>
          </c:spPr>
          <c:invertIfNegative val="0"/>
          <c:cat>
            <c:strRef>
              <c:f>'15 - Telemedizin'!$J$91:$J$95</c:f>
              <c:strCache>
                <c:ptCount val="5"/>
                <c:pt idx="0">
                  <c:v>Telemedizinische Überwachung des Gesundheitszustandes 
(n = 977)</c:v>
                </c:pt>
                <c:pt idx="1">
                  <c:v>Telemedizinische Vorsorgeuntersuchung beim Hausarzt 
(n = 968)</c:v>
                </c:pt>
                <c:pt idx="2">
                  <c:v>Online-Sprechstunde beim Hausarzt 
(n = 969)</c:v>
                </c:pt>
                <c:pt idx="3">
                  <c:v>Telemedizinische Behandlung durch einen Facharzt 
(n = 962)</c:v>
                </c:pt>
                <c:pt idx="4">
                  <c:v>Telemedizinische Notfallversorgung 
(n = 968)</c:v>
                </c:pt>
              </c:strCache>
            </c:strRef>
          </c:cat>
          <c:val>
            <c:numRef>
              <c:f>'15 - Telemedizin'!$N$91:$N$95</c:f>
              <c:numCache>
                <c:formatCode>0.00%</c:formatCode>
                <c:ptCount val="5"/>
                <c:pt idx="0">
                  <c:v>0.26300000000000001</c:v>
                </c:pt>
                <c:pt idx="1">
                  <c:v>0.192</c:v>
                </c:pt>
                <c:pt idx="2">
                  <c:v>0.27100000000000002</c:v>
                </c:pt>
                <c:pt idx="3">
                  <c:v>0.16400000000000001</c:v>
                </c:pt>
                <c:pt idx="4">
                  <c:v>0.44400000000000001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25-4871-8C3F-3D4F5F4263C1}"/>
            </c:ext>
          </c:extLst>
        </c:ser>
        <c:ser>
          <c:idx val="2"/>
          <c:order val="1"/>
          <c:tx>
            <c:strRef>
              <c:f>'15 - Telemedizin'!$M$90</c:f>
              <c:strCache>
                <c:ptCount val="1"/>
                <c:pt idx="0">
                  <c:v>45-64 Jahre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rgbClr val="7030A0"/>
              </a:solidFill>
            </a:ln>
            <a:effectLst/>
          </c:spPr>
          <c:invertIfNegative val="0"/>
          <c:cat>
            <c:strRef>
              <c:f>'15 - Telemedizin'!$J$91:$J$95</c:f>
              <c:strCache>
                <c:ptCount val="5"/>
                <c:pt idx="0">
                  <c:v>Telemedizinische Überwachung des Gesundheitszustandes 
(n = 977)</c:v>
                </c:pt>
                <c:pt idx="1">
                  <c:v>Telemedizinische Vorsorgeuntersuchung beim Hausarzt 
(n = 968)</c:v>
                </c:pt>
                <c:pt idx="2">
                  <c:v>Online-Sprechstunde beim Hausarzt 
(n = 969)</c:v>
                </c:pt>
                <c:pt idx="3">
                  <c:v>Telemedizinische Behandlung durch einen Facharzt 
(n = 962)</c:v>
                </c:pt>
                <c:pt idx="4">
                  <c:v>Telemedizinische Notfallversorgung 
(n = 968)</c:v>
                </c:pt>
              </c:strCache>
            </c:strRef>
          </c:cat>
          <c:val>
            <c:numRef>
              <c:f>'15 - Telemedizin'!$M$91:$M$95</c:f>
              <c:numCache>
                <c:formatCode>0.00%</c:formatCode>
                <c:ptCount val="5"/>
                <c:pt idx="0">
                  <c:v>0.28599999999999998</c:v>
                </c:pt>
                <c:pt idx="1">
                  <c:v>0.20499999999999999</c:v>
                </c:pt>
                <c:pt idx="2">
                  <c:v>0.44400000000000001</c:v>
                </c:pt>
                <c:pt idx="3">
                  <c:v>0.13700000000000001</c:v>
                </c:pt>
                <c:pt idx="4">
                  <c:v>0.51200000000000001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25-4871-8C3F-3D4F5F4263C1}"/>
            </c:ext>
          </c:extLst>
        </c:ser>
        <c:ser>
          <c:idx val="1"/>
          <c:order val="2"/>
          <c:tx>
            <c:strRef>
              <c:f>'15 - Telemedizin'!$L$90</c:f>
              <c:strCache>
                <c:ptCount val="1"/>
                <c:pt idx="0">
                  <c:v>30-44 Jahre</c:v>
                </c:pt>
              </c:strCache>
            </c:strRef>
          </c:tx>
          <c:spPr>
            <a:solidFill>
              <a:srgbClr val="DADADA"/>
            </a:solidFill>
            <a:ln>
              <a:solidFill>
                <a:srgbClr val="DADADA"/>
              </a:solidFill>
            </a:ln>
            <a:effectLst/>
          </c:spPr>
          <c:invertIfNegative val="0"/>
          <c:cat>
            <c:strRef>
              <c:f>'15 - Telemedizin'!$J$91:$J$95</c:f>
              <c:strCache>
                <c:ptCount val="5"/>
                <c:pt idx="0">
                  <c:v>Telemedizinische Überwachung des Gesundheitszustandes 
(n = 977)</c:v>
                </c:pt>
                <c:pt idx="1">
                  <c:v>Telemedizinische Vorsorgeuntersuchung beim Hausarzt 
(n = 968)</c:v>
                </c:pt>
                <c:pt idx="2">
                  <c:v>Online-Sprechstunde beim Hausarzt 
(n = 969)</c:v>
                </c:pt>
                <c:pt idx="3">
                  <c:v>Telemedizinische Behandlung durch einen Facharzt 
(n = 962)</c:v>
                </c:pt>
                <c:pt idx="4">
                  <c:v>Telemedizinische Notfallversorgung 
(n = 968)</c:v>
                </c:pt>
              </c:strCache>
            </c:strRef>
          </c:cat>
          <c:val>
            <c:numRef>
              <c:f>'15 - Telemedizin'!$L$91:$L$95</c:f>
              <c:numCache>
                <c:formatCode>0.00%</c:formatCode>
                <c:ptCount val="5"/>
                <c:pt idx="0">
                  <c:v>0.33900000000000002</c:v>
                </c:pt>
                <c:pt idx="1">
                  <c:v>0.22</c:v>
                </c:pt>
                <c:pt idx="2">
                  <c:v>0.51600000000000001</c:v>
                </c:pt>
                <c:pt idx="3">
                  <c:v>0.151</c:v>
                </c:pt>
                <c:pt idx="4">
                  <c:v>0.55600000000000005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25-4871-8C3F-3D4F5F4263C1}"/>
            </c:ext>
          </c:extLst>
        </c:ser>
        <c:ser>
          <c:idx val="0"/>
          <c:order val="3"/>
          <c:tx>
            <c:strRef>
              <c:f>'15 - Telemedizin'!$K$90</c:f>
              <c:strCache>
                <c:ptCount val="1"/>
                <c:pt idx="0">
                  <c:v>18-29 Jahre</c:v>
                </c:pt>
              </c:strCache>
            </c:strRef>
          </c:tx>
          <c:spPr>
            <a:solidFill>
              <a:srgbClr val="009EE3"/>
            </a:solidFill>
            <a:ln>
              <a:solidFill>
                <a:srgbClr val="009EE3"/>
              </a:solidFill>
            </a:ln>
            <a:effectLst/>
          </c:spPr>
          <c:invertIfNegative val="0"/>
          <c:cat>
            <c:strRef>
              <c:f>'15 - Telemedizin'!$J$91:$J$95</c:f>
              <c:strCache>
                <c:ptCount val="5"/>
                <c:pt idx="0">
                  <c:v>Telemedizinische Überwachung des Gesundheitszustandes 
(n = 977)</c:v>
                </c:pt>
                <c:pt idx="1">
                  <c:v>Telemedizinische Vorsorgeuntersuchung beim Hausarzt 
(n = 968)</c:v>
                </c:pt>
                <c:pt idx="2">
                  <c:v>Online-Sprechstunde beim Hausarzt 
(n = 969)</c:v>
                </c:pt>
                <c:pt idx="3">
                  <c:v>Telemedizinische Behandlung durch einen Facharzt 
(n = 962)</c:v>
                </c:pt>
                <c:pt idx="4">
                  <c:v>Telemedizinische Notfallversorgung 
(n = 968)</c:v>
                </c:pt>
              </c:strCache>
            </c:strRef>
          </c:cat>
          <c:val>
            <c:numRef>
              <c:f>'15 - Telemedizin'!$K$91:$K$95</c:f>
              <c:numCache>
                <c:formatCode>0.00%</c:formatCode>
                <c:ptCount val="5"/>
                <c:pt idx="0">
                  <c:v>0.35499999999999998</c:v>
                </c:pt>
                <c:pt idx="1">
                  <c:v>0.183</c:v>
                </c:pt>
                <c:pt idx="2">
                  <c:v>0.43</c:v>
                </c:pt>
                <c:pt idx="3">
                  <c:v>4.2999999999999997E-2</c:v>
                </c:pt>
                <c:pt idx="4">
                  <c:v>0.60199999999999998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025-4871-8C3F-3D4F5F4263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34724296"/>
        <c:axId val="334725864"/>
      </c:barChart>
      <c:catAx>
        <c:axId val="334724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334725864"/>
        <c:crosses val="autoZero"/>
        <c:auto val="1"/>
        <c:lblAlgn val="ctr"/>
        <c:lblOffset val="100"/>
        <c:noMultiLvlLbl val="0"/>
      </c:catAx>
      <c:valAx>
        <c:axId val="334725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de-DE"/>
          </a:p>
        </c:txPr>
        <c:crossAx val="33472429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rgbClr val="080808"/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526EBE-969E-4D72-A993-6165A5AF1829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7F51BA4-1918-4563-9687-74CD8D935E07}">
      <dgm:prSet phldrT="[Text]"/>
      <dgm:spPr/>
      <dgm:t>
        <a:bodyPr/>
        <a:lstStyle/>
        <a:p>
          <a:r>
            <a:rPr lang="de-DE" dirty="0" smtClean="0"/>
            <a:t>Teilprojekte</a:t>
          </a:r>
          <a:endParaRPr lang="de-DE" dirty="0"/>
        </a:p>
      </dgm:t>
    </dgm:pt>
    <dgm:pt modelId="{B4B7616D-D5FF-4C75-AF81-FFB455C0EABB}" type="parTrans" cxnId="{9273DCB0-D592-4FCA-9006-6CBC7EE0C2B5}">
      <dgm:prSet/>
      <dgm:spPr/>
      <dgm:t>
        <a:bodyPr/>
        <a:lstStyle/>
        <a:p>
          <a:endParaRPr lang="de-DE"/>
        </a:p>
      </dgm:t>
    </dgm:pt>
    <dgm:pt modelId="{4C4F542A-F9FB-41B6-ABE6-C5FE94C3CF9D}" type="sibTrans" cxnId="{9273DCB0-D592-4FCA-9006-6CBC7EE0C2B5}">
      <dgm:prSet/>
      <dgm:spPr/>
      <dgm:t>
        <a:bodyPr/>
        <a:lstStyle/>
        <a:p>
          <a:endParaRPr lang="de-DE"/>
        </a:p>
      </dgm:t>
    </dgm:pt>
    <dgm:pt modelId="{ADE570D3-2CF9-43AA-AF79-CE0F03E4F798}">
      <dgm:prSet phldrT="[Text]"/>
      <dgm:spPr/>
      <dgm:t>
        <a:bodyPr/>
        <a:lstStyle/>
        <a:p>
          <a:r>
            <a:rPr lang="de-DE" dirty="0" smtClean="0"/>
            <a:t>Bestandsaufnahme der regionalen Versorgungssituation</a:t>
          </a:r>
          <a:endParaRPr lang="de-DE" dirty="0"/>
        </a:p>
      </dgm:t>
    </dgm:pt>
    <dgm:pt modelId="{7FA93496-4E1E-44AB-B2EC-9C6D1765E840}" type="parTrans" cxnId="{E5E19508-0020-4C85-A232-A0A57BB52B83}">
      <dgm:prSet/>
      <dgm:spPr/>
      <dgm:t>
        <a:bodyPr/>
        <a:lstStyle/>
        <a:p>
          <a:endParaRPr lang="de-DE"/>
        </a:p>
      </dgm:t>
    </dgm:pt>
    <dgm:pt modelId="{3A58512B-DB28-4E83-BAF5-506A7EE6E799}" type="sibTrans" cxnId="{E5E19508-0020-4C85-A232-A0A57BB52B83}">
      <dgm:prSet/>
      <dgm:spPr/>
      <dgm:t>
        <a:bodyPr/>
        <a:lstStyle/>
        <a:p>
          <a:endParaRPr lang="de-DE"/>
        </a:p>
      </dgm:t>
    </dgm:pt>
    <dgm:pt modelId="{9B84562B-B971-4388-992F-79F4AF0414D3}">
      <dgm:prSet phldrT="[Text]"/>
      <dgm:spPr/>
      <dgm:t>
        <a:bodyPr/>
        <a:lstStyle/>
        <a:p>
          <a:r>
            <a:rPr lang="de-DE" dirty="0" smtClean="0"/>
            <a:t>Prospektive Erfolgsfaktoren vernetzter Versorgungsinnovationen in ländlichen Räumen</a:t>
          </a:r>
          <a:endParaRPr lang="de-DE" dirty="0"/>
        </a:p>
      </dgm:t>
    </dgm:pt>
    <dgm:pt modelId="{070FD72F-58C1-42C4-AC96-83ECDD5BF7B5}" type="parTrans" cxnId="{69C20FB7-5186-472A-B5F8-3445BD4DB594}">
      <dgm:prSet/>
      <dgm:spPr/>
      <dgm:t>
        <a:bodyPr/>
        <a:lstStyle/>
        <a:p>
          <a:endParaRPr lang="de-DE"/>
        </a:p>
      </dgm:t>
    </dgm:pt>
    <dgm:pt modelId="{7ADE3468-9D63-4039-BF53-1852E726EE80}" type="sibTrans" cxnId="{69C20FB7-5186-472A-B5F8-3445BD4DB594}">
      <dgm:prSet/>
      <dgm:spPr/>
      <dgm:t>
        <a:bodyPr/>
        <a:lstStyle/>
        <a:p>
          <a:endParaRPr lang="de-DE"/>
        </a:p>
      </dgm:t>
    </dgm:pt>
    <dgm:pt modelId="{08F70E4F-4E17-431F-9B3B-7C19A94FE049}">
      <dgm:prSet phldrT="[Text]"/>
      <dgm:spPr/>
      <dgm:t>
        <a:bodyPr/>
        <a:lstStyle/>
        <a:p>
          <a:r>
            <a:rPr lang="de-DE" dirty="0" smtClean="0"/>
            <a:t>Zielgruppenspezifische Gesundheitsversorgung am Bsp. der Physiotherapie</a:t>
          </a:r>
          <a:endParaRPr lang="de-DE" dirty="0"/>
        </a:p>
      </dgm:t>
    </dgm:pt>
    <dgm:pt modelId="{642C2E7D-4E56-4619-A2E2-488BE47272E5}" type="parTrans" cxnId="{5A1EBCBB-FDCE-4240-85E8-82DCCA737849}">
      <dgm:prSet/>
      <dgm:spPr/>
      <dgm:t>
        <a:bodyPr/>
        <a:lstStyle/>
        <a:p>
          <a:endParaRPr lang="de-DE"/>
        </a:p>
      </dgm:t>
    </dgm:pt>
    <dgm:pt modelId="{346418DD-59FF-4994-9509-28B4913E1249}" type="sibTrans" cxnId="{5A1EBCBB-FDCE-4240-85E8-82DCCA737849}">
      <dgm:prSet/>
      <dgm:spPr/>
      <dgm:t>
        <a:bodyPr/>
        <a:lstStyle/>
        <a:p>
          <a:endParaRPr lang="de-DE"/>
        </a:p>
      </dgm:t>
    </dgm:pt>
    <dgm:pt modelId="{F364912C-EFF6-4D39-87DA-9AFAF27FD059}">
      <dgm:prSet phldrT="[Text]"/>
      <dgm:spPr/>
      <dgm:t>
        <a:bodyPr/>
        <a:lstStyle/>
        <a:p>
          <a:r>
            <a:rPr lang="de-DE" dirty="0" smtClean="0"/>
            <a:t>Versorgungssicherheit bei Pflegebedürftigkeit im ländlichen Raum</a:t>
          </a:r>
          <a:endParaRPr lang="de-DE" dirty="0"/>
        </a:p>
      </dgm:t>
    </dgm:pt>
    <dgm:pt modelId="{A2938768-FB06-4F89-B63E-C3420FB48FD2}" type="parTrans" cxnId="{18BCE17D-4E6A-42F3-9740-2D9C6D826BCD}">
      <dgm:prSet/>
      <dgm:spPr/>
      <dgm:t>
        <a:bodyPr/>
        <a:lstStyle/>
        <a:p>
          <a:endParaRPr lang="de-DE"/>
        </a:p>
      </dgm:t>
    </dgm:pt>
    <dgm:pt modelId="{ABEC70E4-6478-4D5D-B570-F6D26F38D30E}" type="sibTrans" cxnId="{18BCE17D-4E6A-42F3-9740-2D9C6D826BCD}">
      <dgm:prSet/>
      <dgm:spPr/>
      <dgm:t>
        <a:bodyPr/>
        <a:lstStyle/>
        <a:p>
          <a:endParaRPr lang="de-DE"/>
        </a:p>
      </dgm:t>
    </dgm:pt>
    <dgm:pt modelId="{FB7A27A8-B2FE-4F84-B243-D0907F91F5E1}">
      <dgm:prSet phldrT="[Text]"/>
      <dgm:spPr/>
      <dgm:t>
        <a:bodyPr/>
        <a:lstStyle/>
        <a:p>
          <a:r>
            <a:rPr lang="de-DE" dirty="0" smtClean="0"/>
            <a:t>Steuerung der vernetzten interprofessionellen Versorgung am Bsp. chronischer Wunden</a:t>
          </a:r>
          <a:endParaRPr lang="de-DE" dirty="0"/>
        </a:p>
      </dgm:t>
    </dgm:pt>
    <dgm:pt modelId="{677A7A9B-DD53-4BDC-944F-0941A976A95F}" type="parTrans" cxnId="{4526C5DD-D466-4C32-9199-5266722B8F75}">
      <dgm:prSet/>
      <dgm:spPr/>
      <dgm:t>
        <a:bodyPr/>
        <a:lstStyle/>
        <a:p>
          <a:endParaRPr lang="de-DE"/>
        </a:p>
      </dgm:t>
    </dgm:pt>
    <dgm:pt modelId="{FC9D0AE4-E497-41F8-A5CC-30624717CB81}" type="sibTrans" cxnId="{4526C5DD-D466-4C32-9199-5266722B8F75}">
      <dgm:prSet/>
      <dgm:spPr/>
      <dgm:t>
        <a:bodyPr/>
        <a:lstStyle/>
        <a:p>
          <a:endParaRPr lang="de-DE"/>
        </a:p>
      </dgm:t>
    </dgm:pt>
    <dgm:pt modelId="{7C28E876-F669-4209-93D1-FC67F3017C4E}">
      <dgm:prSet phldrT="[Text]"/>
      <dgm:spPr/>
      <dgm:t>
        <a:bodyPr/>
        <a:lstStyle/>
        <a:p>
          <a:r>
            <a:rPr lang="de-DE" dirty="0" smtClean="0"/>
            <a:t>Bedarfsplanung für die geburtshilfliche regionale Versorgung aus Nutzerinnensicht</a:t>
          </a:r>
          <a:endParaRPr lang="de-DE" dirty="0"/>
        </a:p>
      </dgm:t>
    </dgm:pt>
    <dgm:pt modelId="{10BA39D0-3105-4835-8356-AA676C8821A5}" type="parTrans" cxnId="{2B482D20-2C2F-459C-A68F-CEC1B278386E}">
      <dgm:prSet/>
      <dgm:spPr/>
      <dgm:t>
        <a:bodyPr/>
        <a:lstStyle/>
        <a:p>
          <a:endParaRPr lang="de-DE"/>
        </a:p>
      </dgm:t>
    </dgm:pt>
    <dgm:pt modelId="{32C08905-7666-4CEE-A1B3-B69CF1E24412}" type="sibTrans" cxnId="{2B482D20-2C2F-459C-A68F-CEC1B278386E}">
      <dgm:prSet/>
      <dgm:spPr/>
      <dgm:t>
        <a:bodyPr/>
        <a:lstStyle/>
        <a:p>
          <a:endParaRPr lang="de-DE"/>
        </a:p>
      </dgm:t>
    </dgm:pt>
    <dgm:pt modelId="{BBB857B3-D234-4B6F-9C49-C7CF0906937F}" type="pres">
      <dgm:prSet presAssocID="{12526EBE-969E-4D72-A993-6165A5AF182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FA62BB79-E23E-431B-A986-69F676A968A2}" type="pres">
      <dgm:prSet presAssocID="{F7F51BA4-1918-4563-9687-74CD8D935E07}" presName="thickLine" presStyleLbl="alignNode1" presStyleIdx="0" presStyleCnt="1" custLinFactNeighborX="244"/>
      <dgm:spPr/>
    </dgm:pt>
    <dgm:pt modelId="{FE26090F-5CAC-4CE4-8268-AAF9C3BAF513}" type="pres">
      <dgm:prSet presAssocID="{F7F51BA4-1918-4563-9687-74CD8D935E07}" presName="horz1" presStyleCnt="0"/>
      <dgm:spPr/>
    </dgm:pt>
    <dgm:pt modelId="{2B196229-B0F6-42D3-9AA5-EBABB574AA70}" type="pres">
      <dgm:prSet presAssocID="{F7F51BA4-1918-4563-9687-74CD8D935E07}" presName="tx1" presStyleLbl="revTx" presStyleIdx="0" presStyleCnt="7"/>
      <dgm:spPr/>
      <dgm:t>
        <a:bodyPr/>
        <a:lstStyle/>
        <a:p>
          <a:endParaRPr lang="de-DE"/>
        </a:p>
      </dgm:t>
    </dgm:pt>
    <dgm:pt modelId="{198C01DB-54A6-42FE-AF34-248BC5B1245F}" type="pres">
      <dgm:prSet presAssocID="{F7F51BA4-1918-4563-9687-74CD8D935E07}" presName="vert1" presStyleCnt="0"/>
      <dgm:spPr/>
    </dgm:pt>
    <dgm:pt modelId="{7D1465DC-0FC4-49C4-B1FA-77D562E91136}" type="pres">
      <dgm:prSet presAssocID="{ADE570D3-2CF9-43AA-AF79-CE0F03E4F798}" presName="vertSpace2a" presStyleCnt="0"/>
      <dgm:spPr/>
    </dgm:pt>
    <dgm:pt modelId="{5CDE0956-C6B7-44CE-8817-C5915EB808EF}" type="pres">
      <dgm:prSet presAssocID="{ADE570D3-2CF9-43AA-AF79-CE0F03E4F798}" presName="horz2" presStyleCnt="0"/>
      <dgm:spPr/>
    </dgm:pt>
    <dgm:pt modelId="{61EE2487-6A5C-4254-82F7-60A697481CB8}" type="pres">
      <dgm:prSet presAssocID="{ADE570D3-2CF9-43AA-AF79-CE0F03E4F798}" presName="horzSpace2" presStyleCnt="0"/>
      <dgm:spPr/>
    </dgm:pt>
    <dgm:pt modelId="{E40B48BB-F3FC-4C33-A248-6535E7AA6F94}" type="pres">
      <dgm:prSet presAssocID="{ADE570D3-2CF9-43AA-AF79-CE0F03E4F798}" presName="tx2" presStyleLbl="revTx" presStyleIdx="1" presStyleCnt="7"/>
      <dgm:spPr/>
      <dgm:t>
        <a:bodyPr/>
        <a:lstStyle/>
        <a:p>
          <a:endParaRPr lang="de-DE"/>
        </a:p>
      </dgm:t>
    </dgm:pt>
    <dgm:pt modelId="{CE0145A1-1F2D-4F64-A1B1-CB6BE91AB955}" type="pres">
      <dgm:prSet presAssocID="{ADE570D3-2CF9-43AA-AF79-CE0F03E4F798}" presName="vert2" presStyleCnt="0"/>
      <dgm:spPr/>
    </dgm:pt>
    <dgm:pt modelId="{E523DD5D-5AE0-4AB8-97C2-BEB11DCB7791}" type="pres">
      <dgm:prSet presAssocID="{ADE570D3-2CF9-43AA-AF79-CE0F03E4F798}" presName="thinLine2b" presStyleLbl="callout" presStyleIdx="0" presStyleCnt="6"/>
      <dgm:spPr/>
    </dgm:pt>
    <dgm:pt modelId="{63E6CF31-9A61-4F36-A1C3-133BBC44F5C0}" type="pres">
      <dgm:prSet presAssocID="{ADE570D3-2CF9-43AA-AF79-CE0F03E4F798}" presName="vertSpace2b" presStyleCnt="0"/>
      <dgm:spPr/>
    </dgm:pt>
    <dgm:pt modelId="{5C52882C-208A-47C7-BD7C-ACE44DA43799}" type="pres">
      <dgm:prSet presAssocID="{9B84562B-B971-4388-992F-79F4AF0414D3}" presName="horz2" presStyleCnt="0"/>
      <dgm:spPr/>
    </dgm:pt>
    <dgm:pt modelId="{3A1BD922-9530-4C98-B436-34D57561FB8B}" type="pres">
      <dgm:prSet presAssocID="{9B84562B-B971-4388-992F-79F4AF0414D3}" presName="horzSpace2" presStyleCnt="0"/>
      <dgm:spPr/>
    </dgm:pt>
    <dgm:pt modelId="{8FCF1D7A-E05F-4DBB-BC58-9AA71DB291DE}" type="pres">
      <dgm:prSet presAssocID="{9B84562B-B971-4388-992F-79F4AF0414D3}" presName="tx2" presStyleLbl="revTx" presStyleIdx="2" presStyleCnt="7"/>
      <dgm:spPr/>
      <dgm:t>
        <a:bodyPr/>
        <a:lstStyle/>
        <a:p>
          <a:endParaRPr lang="de-DE"/>
        </a:p>
      </dgm:t>
    </dgm:pt>
    <dgm:pt modelId="{C69A615B-6DD6-4F13-A486-283084480CD3}" type="pres">
      <dgm:prSet presAssocID="{9B84562B-B971-4388-992F-79F4AF0414D3}" presName="vert2" presStyleCnt="0"/>
      <dgm:spPr/>
    </dgm:pt>
    <dgm:pt modelId="{0B204F19-2252-473A-AF9E-D46EF559AEE3}" type="pres">
      <dgm:prSet presAssocID="{9B84562B-B971-4388-992F-79F4AF0414D3}" presName="thinLine2b" presStyleLbl="callout" presStyleIdx="1" presStyleCnt="6"/>
      <dgm:spPr/>
    </dgm:pt>
    <dgm:pt modelId="{952C2AB2-0F76-4B70-9D30-06E43D749862}" type="pres">
      <dgm:prSet presAssocID="{9B84562B-B971-4388-992F-79F4AF0414D3}" presName="vertSpace2b" presStyleCnt="0"/>
      <dgm:spPr/>
    </dgm:pt>
    <dgm:pt modelId="{ECD20C4E-6FDE-40B3-8EA2-ED4C6EF610A3}" type="pres">
      <dgm:prSet presAssocID="{F364912C-EFF6-4D39-87DA-9AFAF27FD059}" presName="horz2" presStyleCnt="0"/>
      <dgm:spPr/>
    </dgm:pt>
    <dgm:pt modelId="{9C3D44D5-8728-4E20-AC3C-E25D58ACE13F}" type="pres">
      <dgm:prSet presAssocID="{F364912C-EFF6-4D39-87DA-9AFAF27FD059}" presName="horzSpace2" presStyleCnt="0"/>
      <dgm:spPr/>
    </dgm:pt>
    <dgm:pt modelId="{E94568D5-2DA4-4B6F-A457-206B26B0D9C2}" type="pres">
      <dgm:prSet presAssocID="{F364912C-EFF6-4D39-87DA-9AFAF27FD059}" presName="tx2" presStyleLbl="revTx" presStyleIdx="3" presStyleCnt="7"/>
      <dgm:spPr/>
      <dgm:t>
        <a:bodyPr/>
        <a:lstStyle/>
        <a:p>
          <a:endParaRPr lang="de-DE"/>
        </a:p>
      </dgm:t>
    </dgm:pt>
    <dgm:pt modelId="{EB72285F-E22E-4BCC-9118-00A558E1EAEA}" type="pres">
      <dgm:prSet presAssocID="{F364912C-EFF6-4D39-87DA-9AFAF27FD059}" presName="vert2" presStyleCnt="0"/>
      <dgm:spPr/>
    </dgm:pt>
    <dgm:pt modelId="{3AF4467B-A3E8-47F8-8180-5690B20E711F}" type="pres">
      <dgm:prSet presAssocID="{F364912C-EFF6-4D39-87DA-9AFAF27FD059}" presName="thinLine2b" presStyleLbl="callout" presStyleIdx="2" presStyleCnt="6"/>
      <dgm:spPr/>
    </dgm:pt>
    <dgm:pt modelId="{F73B6C09-687C-4CC1-A5AD-D3F0698E0B77}" type="pres">
      <dgm:prSet presAssocID="{F364912C-EFF6-4D39-87DA-9AFAF27FD059}" presName="vertSpace2b" presStyleCnt="0"/>
      <dgm:spPr/>
    </dgm:pt>
    <dgm:pt modelId="{A008BCAD-B757-4AEE-9556-1375B84CBDF4}" type="pres">
      <dgm:prSet presAssocID="{08F70E4F-4E17-431F-9B3B-7C19A94FE049}" presName="horz2" presStyleCnt="0"/>
      <dgm:spPr/>
    </dgm:pt>
    <dgm:pt modelId="{40C983AB-15E7-4C00-B6CC-278160AFDDA0}" type="pres">
      <dgm:prSet presAssocID="{08F70E4F-4E17-431F-9B3B-7C19A94FE049}" presName="horzSpace2" presStyleCnt="0"/>
      <dgm:spPr/>
    </dgm:pt>
    <dgm:pt modelId="{32FF1D0C-CF14-4AE7-83B5-083C3A870A61}" type="pres">
      <dgm:prSet presAssocID="{08F70E4F-4E17-431F-9B3B-7C19A94FE049}" presName="tx2" presStyleLbl="revTx" presStyleIdx="4" presStyleCnt="7"/>
      <dgm:spPr/>
      <dgm:t>
        <a:bodyPr/>
        <a:lstStyle/>
        <a:p>
          <a:endParaRPr lang="de-DE"/>
        </a:p>
      </dgm:t>
    </dgm:pt>
    <dgm:pt modelId="{7C888CBF-2332-4073-BA4F-534EE3861594}" type="pres">
      <dgm:prSet presAssocID="{08F70E4F-4E17-431F-9B3B-7C19A94FE049}" presName="vert2" presStyleCnt="0"/>
      <dgm:spPr/>
    </dgm:pt>
    <dgm:pt modelId="{10B0F2F9-F6B0-48B1-A9D0-EAC49DA4A710}" type="pres">
      <dgm:prSet presAssocID="{08F70E4F-4E17-431F-9B3B-7C19A94FE049}" presName="thinLine2b" presStyleLbl="callout" presStyleIdx="3" presStyleCnt="6"/>
      <dgm:spPr/>
    </dgm:pt>
    <dgm:pt modelId="{9FA09075-32E4-4D65-A0AA-77CB6EDDEFE7}" type="pres">
      <dgm:prSet presAssocID="{08F70E4F-4E17-431F-9B3B-7C19A94FE049}" presName="vertSpace2b" presStyleCnt="0"/>
      <dgm:spPr/>
    </dgm:pt>
    <dgm:pt modelId="{2FB7369A-635C-4B2D-A687-14857CB3DDD6}" type="pres">
      <dgm:prSet presAssocID="{FB7A27A8-B2FE-4F84-B243-D0907F91F5E1}" presName="horz2" presStyleCnt="0"/>
      <dgm:spPr/>
    </dgm:pt>
    <dgm:pt modelId="{DC676B2C-2A8F-450B-8F1A-75A2254B89F0}" type="pres">
      <dgm:prSet presAssocID="{FB7A27A8-B2FE-4F84-B243-D0907F91F5E1}" presName="horzSpace2" presStyleCnt="0"/>
      <dgm:spPr/>
    </dgm:pt>
    <dgm:pt modelId="{A9A0FC6A-E528-4170-8BF4-8738270EC4D2}" type="pres">
      <dgm:prSet presAssocID="{FB7A27A8-B2FE-4F84-B243-D0907F91F5E1}" presName="tx2" presStyleLbl="revTx" presStyleIdx="5" presStyleCnt="7"/>
      <dgm:spPr/>
      <dgm:t>
        <a:bodyPr/>
        <a:lstStyle/>
        <a:p>
          <a:endParaRPr lang="de-DE"/>
        </a:p>
      </dgm:t>
    </dgm:pt>
    <dgm:pt modelId="{9069EFF4-A5F1-4453-AE86-BBDB5B94682E}" type="pres">
      <dgm:prSet presAssocID="{FB7A27A8-B2FE-4F84-B243-D0907F91F5E1}" presName="vert2" presStyleCnt="0"/>
      <dgm:spPr/>
    </dgm:pt>
    <dgm:pt modelId="{56B9FF9B-E4D8-49F7-B992-C870AA672AF6}" type="pres">
      <dgm:prSet presAssocID="{FB7A27A8-B2FE-4F84-B243-D0907F91F5E1}" presName="thinLine2b" presStyleLbl="callout" presStyleIdx="4" presStyleCnt="6"/>
      <dgm:spPr/>
    </dgm:pt>
    <dgm:pt modelId="{8BCB0255-F444-4256-A45E-9B0069D9DE16}" type="pres">
      <dgm:prSet presAssocID="{FB7A27A8-B2FE-4F84-B243-D0907F91F5E1}" presName="vertSpace2b" presStyleCnt="0"/>
      <dgm:spPr/>
    </dgm:pt>
    <dgm:pt modelId="{43E99F7C-141D-4C2A-B3A6-5A12B7787BC3}" type="pres">
      <dgm:prSet presAssocID="{7C28E876-F669-4209-93D1-FC67F3017C4E}" presName="horz2" presStyleCnt="0"/>
      <dgm:spPr/>
    </dgm:pt>
    <dgm:pt modelId="{0878E7BF-06CF-4D03-A087-F88A0D861469}" type="pres">
      <dgm:prSet presAssocID="{7C28E876-F669-4209-93D1-FC67F3017C4E}" presName="horzSpace2" presStyleCnt="0"/>
      <dgm:spPr/>
    </dgm:pt>
    <dgm:pt modelId="{4170CA2A-9608-49AE-AF69-AC13045464DA}" type="pres">
      <dgm:prSet presAssocID="{7C28E876-F669-4209-93D1-FC67F3017C4E}" presName="tx2" presStyleLbl="revTx" presStyleIdx="6" presStyleCnt="7"/>
      <dgm:spPr/>
      <dgm:t>
        <a:bodyPr/>
        <a:lstStyle/>
        <a:p>
          <a:endParaRPr lang="de-DE"/>
        </a:p>
      </dgm:t>
    </dgm:pt>
    <dgm:pt modelId="{F4056FDD-F23E-4194-B2BC-17EE1900E0A8}" type="pres">
      <dgm:prSet presAssocID="{7C28E876-F669-4209-93D1-FC67F3017C4E}" presName="vert2" presStyleCnt="0"/>
      <dgm:spPr/>
    </dgm:pt>
    <dgm:pt modelId="{CEF284C0-FF33-4818-834E-B088EF071DF0}" type="pres">
      <dgm:prSet presAssocID="{7C28E876-F669-4209-93D1-FC67F3017C4E}" presName="thinLine2b" presStyleLbl="callout" presStyleIdx="5" presStyleCnt="6"/>
      <dgm:spPr/>
    </dgm:pt>
    <dgm:pt modelId="{AE167BCB-F36E-480A-A661-147C68D137A3}" type="pres">
      <dgm:prSet presAssocID="{7C28E876-F669-4209-93D1-FC67F3017C4E}" presName="vertSpace2b" presStyleCnt="0"/>
      <dgm:spPr/>
    </dgm:pt>
  </dgm:ptLst>
  <dgm:cxnLst>
    <dgm:cxn modelId="{9BA074AD-C617-454B-890D-9F2602FDC21B}" type="presOf" srcId="{7C28E876-F669-4209-93D1-FC67F3017C4E}" destId="{4170CA2A-9608-49AE-AF69-AC13045464DA}" srcOrd="0" destOrd="0" presId="urn:microsoft.com/office/officeart/2008/layout/LinedList"/>
    <dgm:cxn modelId="{A29C560A-0746-49D7-A0D2-B66757CF87D4}" type="presOf" srcId="{FB7A27A8-B2FE-4F84-B243-D0907F91F5E1}" destId="{A9A0FC6A-E528-4170-8BF4-8738270EC4D2}" srcOrd="0" destOrd="0" presId="urn:microsoft.com/office/officeart/2008/layout/LinedList"/>
    <dgm:cxn modelId="{E6D9F72A-307C-49AD-9E9B-92A42A0B2F8D}" type="presOf" srcId="{12526EBE-969E-4D72-A993-6165A5AF1829}" destId="{BBB857B3-D234-4B6F-9C49-C7CF0906937F}" srcOrd="0" destOrd="0" presId="urn:microsoft.com/office/officeart/2008/layout/LinedList"/>
    <dgm:cxn modelId="{5A1EBCBB-FDCE-4240-85E8-82DCCA737849}" srcId="{F7F51BA4-1918-4563-9687-74CD8D935E07}" destId="{08F70E4F-4E17-431F-9B3B-7C19A94FE049}" srcOrd="3" destOrd="0" parTransId="{642C2E7D-4E56-4619-A2E2-488BE47272E5}" sibTransId="{346418DD-59FF-4994-9509-28B4913E1249}"/>
    <dgm:cxn modelId="{4526C5DD-D466-4C32-9199-5266722B8F75}" srcId="{F7F51BA4-1918-4563-9687-74CD8D935E07}" destId="{FB7A27A8-B2FE-4F84-B243-D0907F91F5E1}" srcOrd="4" destOrd="0" parTransId="{677A7A9B-DD53-4BDC-944F-0941A976A95F}" sibTransId="{FC9D0AE4-E497-41F8-A5CC-30624717CB81}"/>
    <dgm:cxn modelId="{E149F440-683F-4260-904F-0292B0B040E0}" type="presOf" srcId="{9B84562B-B971-4388-992F-79F4AF0414D3}" destId="{8FCF1D7A-E05F-4DBB-BC58-9AA71DB291DE}" srcOrd="0" destOrd="0" presId="urn:microsoft.com/office/officeart/2008/layout/LinedList"/>
    <dgm:cxn modelId="{18BCE17D-4E6A-42F3-9740-2D9C6D826BCD}" srcId="{F7F51BA4-1918-4563-9687-74CD8D935E07}" destId="{F364912C-EFF6-4D39-87DA-9AFAF27FD059}" srcOrd="2" destOrd="0" parTransId="{A2938768-FB06-4F89-B63E-C3420FB48FD2}" sibTransId="{ABEC70E4-6478-4D5D-B570-F6D26F38D30E}"/>
    <dgm:cxn modelId="{69C20FB7-5186-472A-B5F8-3445BD4DB594}" srcId="{F7F51BA4-1918-4563-9687-74CD8D935E07}" destId="{9B84562B-B971-4388-992F-79F4AF0414D3}" srcOrd="1" destOrd="0" parTransId="{070FD72F-58C1-42C4-AC96-83ECDD5BF7B5}" sibTransId="{7ADE3468-9D63-4039-BF53-1852E726EE80}"/>
    <dgm:cxn modelId="{3D0829BE-3C14-43D8-AFA5-1935D6F5D2FE}" type="presOf" srcId="{F7F51BA4-1918-4563-9687-74CD8D935E07}" destId="{2B196229-B0F6-42D3-9AA5-EBABB574AA70}" srcOrd="0" destOrd="0" presId="urn:microsoft.com/office/officeart/2008/layout/LinedList"/>
    <dgm:cxn modelId="{6C2EA763-E3EF-4756-82FB-9E63C4B7BF24}" type="presOf" srcId="{F364912C-EFF6-4D39-87DA-9AFAF27FD059}" destId="{E94568D5-2DA4-4B6F-A457-206B26B0D9C2}" srcOrd="0" destOrd="0" presId="urn:microsoft.com/office/officeart/2008/layout/LinedList"/>
    <dgm:cxn modelId="{9273DCB0-D592-4FCA-9006-6CBC7EE0C2B5}" srcId="{12526EBE-969E-4D72-A993-6165A5AF1829}" destId="{F7F51BA4-1918-4563-9687-74CD8D935E07}" srcOrd="0" destOrd="0" parTransId="{B4B7616D-D5FF-4C75-AF81-FFB455C0EABB}" sibTransId="{4C4F542A-F9FB-41B6-ABE6-C5FE94C3CF9D}"/>
    <dgm:cxn modelId="{2B482D20-2C2F-459C-A68F-CEC1B278386E}" srcId="{F7F51BA4-1918-4563-9687-74CD8D935E07}" destId="{7C28E876-F669-4209-93D1-FC67F3017C4E}" srcOrd="5" destOrd="0" parTransId="{10BA39D0-3105-4835-8356-AA676C8821A5}" sibTransId="{32C08905-7666-4CEE-A1B3-B69CF1E24412}"/>
    <dgm:cxn modelId="{724E6D1F-8D70-4737-AC4E-1E43D20D1018}" type="presOf" srcId="{08F70E4F-4E17-431F-9B3B-7C19A94FE049}" destId="{32FF1D0C-CF14-4AE7-83B5-083C3A870A61}" srcOrd="0" destOrd="0" presId="urn:microsoft.com/office/officeart/2008/layout/LinedList"/>
    <dgm:cxn modelId="{E62E41C0-CF6F-4E21-AC50-0CF66A4C31D7}" type="presOf" srcId="{ADE570D3-2CF9-43AA-AF79-CE0F03E4F798}" destId="{E40B48BB-F3FC-4C33-A248-6535E7AA6F94}" srcOrd="0" destOrd="0" presId="urn:microsoft.com/office/officeart/2008/layout/LinedList"/>
    <dgm:cxn modelId="{E5E19508-0020-4C85-A232-A0A57BB52B83}" srcId="{F7F51BA4-1918-4563-9687-74CD8D935E07}" destId="{ADE570D3-2CF9-43AA-AF79-CE0F03E4F798}" srcOrd="0" destOrd="0" parTransId="{7FA93496-4E1E-44AB-B2EC-9C6D1765E840}" sibTransId="{3A58512B-DB28-4E83-BAF5-506A7EE6E799}"/>
    <dgm:cxn modelId="{E98EF955-E823-45A4-BC3D-40FC7F5CE950}" type="presParOf" srcId="{BBB857B3-D234-4B6F-9C49-C7CF0906937F}" destId="{FA62BB79-E23E-431B-A986-69F676A968A2}" srcOrd="0" destOrd="0" presId="urn:microsoft.com/office/officeart/2008/layout/LinedList"/>
    <dgm:cxn modelId="{52C91AF2-8474-4292-9228-2DB766828EF5}" type="presParOf" srcId="{BBB857B3-D234-4B6F-9C49-C7CF0906937F}" destId="{FE26090F-5CAC-4CE4-8268-AAF9C3BAF513}" srcOrd="1" destOrd="0" presId="urn:microsoft.com/office/officeart/2008/layout/LinedList"/>
    <dgm:cxn modelId="{46A49DF5-774A-446F-BEA9-8D2AA580B294}" type="presParOf" srcId="{FE26090F-5CAC-4CE4-8268-AAF9C3BAF513}" destId="{2B196229-B0F6-42D3-9AA5-EBABB574AA70}" srcOrd="0" destOrd="0" presId="urn:microsoft.com/office/officeart/2008/layout/LinedList"/>
    <dgm:cxn modelId="{3330965B-B288-4E14-9225-23DC3C873198}" type="presParOf" srcId="{FE26090F-5CAC-4CE4-8268-AAF9C3BAF513}" destId="{198C01DB-54A6-42FE-AF34-248BC5B1245F}" srcOrd="1" destOrd="0" presId="urn:microsoft.com/office/officeart/2008/layout/LinedList"/>
    <dgm:cxn modelId="{94EC58E6-CEE5-47E6-B3DD-027337286CDF}" type="presParOf" srcId="{198C01DB-54A6-42FE-AF34-248BC5B1245F}" destId="{7D1465DC-0FC4-49C4-B1FA-77D562E91136}" srcOrd="0" destOrd="0" presId="urn:microsoft.com/office/officeart/2008/layout/LinedList"/>
    <dgm:cxn modelId="{449A7AAF-1F32-420F-976D-D69613644312}" type="presParOf" srcId="{198C01DB-54A6-42FE-AF34-248BC5B1245F}" destId="{5CDE0956-C6B7-44CE-8817-C5915EB808EF}" srcOrd="1" destOrd="0" presId="urn:microsoft.com/office/officeart/2008/layout/LinedList"/>
    <dgm:cxn modelId="{20EDB377-0C1B-4B5B-845F-14AE03FE2EEF}" type="presParOf" srcId="{5CDE0956-C6B7-44CE-8817-C5915EB808EF}" destId="{61EE2487-6A5C-4254-82F7-60A697481CB8}" srcOrd="0" destOrd="0" presId="urn:microsoft.com/office/officeart/2008/layout/LinedList"/>
    <dgm:cxn modelId="{D922667B-69DE-4105-9550-C691F76A185D}" type="presParOf" srcId="{5CDE0956-C6B7-44CE-8817-C5915EB808EF}" destId="{E40B48BB-F3FC-4C33-A248-6535E7AA6F94}" srcOrd="1" destOrd="0" presId="urn:microsoft.com/office/officeart/2008/layout/LinedList"/>
    <dgm:cxn modelId="{28616603-161E-472D-AC3D-89681C5814CE}" type="presParOf" srcId="{5CDE0956-C6B7-44CE-8817-C5915EB808EF}" destId="{CE0145A1-1F2D-4F64-A1B1-CB6BE91AB955}" srcOrd="2" destOrd="0" presId="urn:microsoft.com/office/officeart/2008/layout/LinedList"/>
    <dgm:cxn modelId="{B6D1894F-58BE-483F-A2E8-8441C7AC63FD}" type="presParOf" srcId="{198C01DB-54A6-42FE-AF34-248BC5B1245F}" destId="{E523DD5D-5AE0-4AB8-97C2-BEB11DCB7791}" srcOrd="2" destOrd="0" presId="urn:microsoft.com/office/officeart/2008/layout/LinedList"/>
    <dgm:cxn modelId="{559AE8A3-BC39-492C-8333-BAED6C117EC6}" type="presParOf" srcId="{198C01DB-54A6-42FE-AF34-248BC5B1245F}" destId="{63E6CF31-9A61-4F36-A1C3-133BBC44F5C0}" srcOrd="3" destOrd="0" presId="urn:microsoft.com/office/officeart/2008/layout/LinedList"/>
    <dgm:cxn modelId="{14F38556-C106-4954-956E-AE9980B599DA}" type="presParOf" srcId="{198C01DB-54A6-42FE-AF34-248BC5B1245F}" destId="{5C52882C-208A-47C7-BD7C-ACE44DA43799}" srcOrd="4" destOrd="0" presId="urn:microsoft.com/office/officeart/2008/layout/LinedList"/>
    <dgm:cxn modelId="{5D43DDC8-3418-4009-9CC3-A1095B61EC79}" type="presParOf" srcId="{5C52882C-208A-47C7-BD7C-ACE44DA43799}" destId="{3A1BD922-9530-4C98-B436-34D57561FB8B}" srcOrd="0" destOrd="0" presId="urn:microsoft.com/office/officeart/2008/layout/LinedList"/>
    <dgm:cxn modelId="{1AB25C40-46F0-45C0-B168-59ADDD61CD1D}" type="presParOf" srcId="{5C52882C-208A-47C7-BD7C-ACE44DA43799}" destId="{8FCF1D7A-E05F-4DBB-BC58-9AA71DB291DE}" srcOrd="1" destOrd="0" presId="urn:microsoft.com/office/officeart/2008/layout/LinedList"/>
    <dgm:cxn modelId="{716F05F3-92AD-48FA-8B0E-C1B43A459AEE}" type="presParOf" srcId="{5C52882C-208A-47C7-BD7C-ACE44DA43799}" destId="{C69A615B-6DD6-4F13-A486-283084480CD3}" srcOrd="2" destOrd="0" presId="urn:microsoft.com/office/officeart/2008/layout/LinedList"/>
    <dgm:cxn modelId="{27784950-FB07-4AA0-84A3-D18C5B626A1B}" type="presParOf" srcId="{198C01DB-54A6-42FE-AF34-248BC5B1245F}" destId="{0B204F19-2252-473A-AF9E-D46EF559AEE3}" srcOrd="5" destOrd="0" presId="urn:microsoft.com/office/officeart/2008/layout/LinedList"/>
    <dgm:cxn modelId="{4D0259C8-DB35-4038-BD7F-079D7F456D90}" type="presParOf" srcId="{198C01DB-54A6-42FE-AF34-248BC5B1245F}" destId="{952C2AB2-0F76-4B70-9D30-06E43D749862}" srcOrd="6" destOrd="0" presId="urn:microsoft.com/office/officeart/2008/layout/LinedList"/>
    <dgm:cxn modelId="{C8027B6C-FC99-4667-982F-3388B1E48FFB}" type="presParOf" srcId="{198C01DB-54A6-42FE-AF34-248BC5B1245F}" destId="{ECD20C4E-6FDE-40B3-8EA2-ED4C6EF610A3}" srcOrd="7" destOrd="0" presId="urn:microsoft.com/office/officeart/2008/layout/LinedList"/>
    <dgm:cxn modelId="{972DCB7E-F7FE-40AF-8917-4EE157CFC9CE}" type="presParOf" srcId="{ECD20C4E-6FDE-40B3-8EA2-ED4C6EF610A3}" destId="{9C3D44D5-8728-4E20-AC3C-E25D58ACE13F}" srcOrd="0" destOrd="0" presId="urn:microsoft.com/office/officeart/2008/layout/LinedList"/>
    <dgm:cxn modelId="{D9777721-7AFE-4433-A829-451B9EB6AEB6}" type="presParOf" srcId="{ECD20C4E-6FDE-40B3-8EA2-ED4C6EF610A3}" destId="{E94568D5-2DA4-4B6F-A457-206B26B0D9C2}" srcOrd="1" destOrd="0" presId="urn:microsoft.com/office/officeart/2008/layout/LinedList"/>
    <dgm:cxn modelId="{45EBA4E4-355B-459A-B89A-E2804FF02EC8}" type="presParOf" srcId="{ECD20C4E-6FDE-40B3-8EA2-ED4C6EF610A3}" destId="{EB72285F-E22E-4BCC-9118-00A558E1EAEA}" srcOrd="2" destOrd="0" presId="urn:microsoft.com/office/officeart/2008/layout/LinedList"/>
    <dgm:cxn modelId="{7AF81EC1-AAEF-4667-AE63-4393440E55A2}" type="presParOf" srcId="{198C01DB-54A6-42FE-AF34-248BC5B1245F}" destId="{3AF4467B-A3E8-47F8-8180-5690B20E711F}" srcOrd="8" destOrd="0" presId="urn:microsoft.com/office/officeart/2008/layout/LinedList"/>
    <dgm:cxn modelId="{EC05A435-3806-467E-85E2-CCE041699741}" type="presParOf" srcId="{198C01DB-54A6-42FE-AF34-248BC5B1245F}" destId="{F73B6C09-687C-4CC1-A5AD-D3F0698E0B77}" srcOrd="9" destOrd="0" presId="urn:microsoft.com/office/officeart/2008/layout/LinedList"/>
    <dgm:cxn modelId="{09D444E7-7318-4E41-8268-AC54B8BD8BB9}" type="presParOf" srcId="{198C01DB-54A6-42FE-AF34-248BC5B1245F}" destId="{A008BCAD-B757-4AEE-9556-1375B84CBDF4}" srcOrd="10" destOrd="0" presId="urn:microsoft.com/office/officeart/2008/layout/LinedList"/>
    <dgm:cxn modelId="{372053FD-5512-4631-8069-F5E45C29332E}" type="presParOf" srcId="{A008BCAD-B757-4AEE-9556-1375B84CBDF4}" destId="{40C983AB-15E7-4C00-B6CC-278160AFDDA0}" srcOrd="0" destOrd="0" presId="urn:microsoft.com/office/officeart/2008/layout/LinedList"/>
    <dgm:cxn modelId="{2E51DBEA-BAC8-4A7C-A1BD-2E2A6BB2B7F0}" type="presParOf" srcId="{A008BCAD-B757-4AEE-9556-1375B84CBDF4}" destId="{32FF1D0C-CF14-4AE7-83B5-083C3A870A61}" srcOrd="1" destOrd="0" presId="urn:microsoft.com/office/officeart/2008/layout/LinedList"/>
    <dgm:cxn modelId="{C36CE8A6-1E6E-4C22-B88F-EADFAA068E9F}" type="presParOf" srcId="{A008BCAD-B757-4AEE-9556-1375B84CBDF4}" destId="{7C888CBF-2332-4073-BA4F-534EE3861594}" srcOrd="2" destOrd="0" presId="urn:microsoft.com/office/officeart/2008/layout/LinedList"/>
    <dgm:cxn modelId="{34790A16-FE1B-4964-A397-A90C6A0168EE}" type="presParOf" srcId="{198C01DB-54A6-42FE-AF34-248BC5B1245F}" destId="{10B0F2F9-F6B0-48B1-A9D0-EAC49DA4A710}" srcOrd="11" destOrd="0" presId="urn:microsoft.com/office/officeart/2008/layout/LinedList"/>
    <dgm:cxn modelId="{62488F1A-24C5-47E6-9C47-E2EFBD503475}" type="presParOf" srcId="{198C01DB-54A6-42FE-AF34-248BC5B1245F}" destId="{9FA09075-32E4-4D65-A0AA-77CB6EDDEFE7}" srcOrd="12" destOrd="0" presId="urn:microsoft.com/office/officeart/2008/layout/LinedList"/>
    <dgm:cxn modelId="{C5ED8252-889E-46B8-A83D-4AA4B7853910}" type="presParOf" srcId="{198C01DB-54A6-42FE-AF34-248BC5B1245F}" destId="{2FB7369A-635C-4B2D-A687-14857CB3DDD6}" srcOrd="13" destOrd="0" presId="urn:microsoft.com/office/officeart/2008/layout/LinedList"/>
    <dgm:cxn modelId="{3420D38A-D33B-4B7B-9694-A4506246100A}" type="presParOf" srcId="{2FB7369A-635C-4B2D-A687-14857CB3DDD6}" destId="{DC676B2C-2A8F-450B-8F1A-75A2254B89F0}" srcOrd="0" destOrd="0" presId="urn:microsoft.com/office/officeart/2008/layout/LinedList"/>
    <dgm:cxn modelId="{A2A228C7-3F86-4D27-A3F0-189EBC4FA967}" type="presParOf" srcId="{2FB7369A-635C-4B2D-A687-14857CB3DDD6}" destId="{A9A0FC6A-E528-4170-8BF4-8738270EC4D2}" srcOrd="1" destOrd="0" presId="urn:microsoft.com/office/officeart/2008/layout/LinedList"/>
    <dgm:cxn modelId="{A804601F-C137-48E4-AEE2-BE4B6A2DCE92}" type="presParOf" srcId="{2FB7369A-635C-4B2D-A687-14857CB3DDD6}" destId="{9069EFF4-A5F1-4453-AE86-BBDB5B94682E}" srcOrd="2" destOrd="0" presId="urn:microsoft.com/office/officeart/2008/layout/LinedList"/>
    <dgm:cxn modelId="{87271F3C-A3A3-401E-B261-BC7A7C4DD89A}" type="presParOf" srcId="{198C01DB-54A6-42FE-AF34-248BC5B1245F}" destId="{56B9FF9B-E4D8-49F7-B992-C870AA672AF6}" srcOrd="14" destOrd="0" presId="urn:microsoft.com/office/officeart/2008/layout/LinedList"/>
    <dgm:cxn modelId="{54746CF0-5514-48D1-83FA-F866A43387B5}" type="presParOf" srcId="{198C01DB-54A6-42FE-AF34-248BC5B1245F}" destId="{8BCB0255-F444-4256-A45E-9B0069D9DE16}" srcOrd="15" destOrd="0" presId="urn:microsoft.com/office/officeart/2008/layout/LinedList"/>
    <dgm:cxn modelId="{E3DFD8BE-45EF-406C-84FC-5941B57DEE2E}" type="presParOf" srcId="{198C01DB-54A6-42FE-AF34-248BC5B1245F}" destId="{43E99F7C-141D-4C2A-B3A6-5A12B7787BC3}" srcOrd="16" destOrd="0" presId="urn:microsoft.com/office/officeart/2008/layout/LinedList"/>
    <dgm:cxn modelId="{00447CC3-6FDE-45CE-B1ED-8FABDB2E8554}" type="presParOf" srcId="{43E99F7C-141D-4C2A-B3A6-5A12B7787BC3}" destId="{0878E7BF-06CF-4D03-A087-F88A0D861469}" srcOrd="0" destOrd="0" presId="urn:microsoft.com/office/officeart/2008/layout/LinedList"/>
    <dgm:cxn modelId="{777756D3-23B2-479B-B379-D62B5318458C}" type="presParOf" srcId="{43E99F7C-141D-4C2A-B3A6-5A12B7787BC3}" destId="{4170CA2A-9608-49AE-AF69-AC13045464DA}" srcOrd="1" destOrd="0" presId="urn:microsoft.com/office/officeart/2008/layout/LinedList"/>
    <dgm:cxn modelId="{7D03A22E-1F58-4289-807B-C8160CC0469E}" type="presParOf" srcId="{43E99F7C-141D-4C2A-B3A6-5A12B7787BC3}" destId="{F4056FDD-F23E-4194-B2BC-17EE1900E0A8}" srcOrd="2" destOrd="0" presId="urn:microsoft.com/office/officeart/2008/layout/LinedList"/>
    <dgm:cxn modelId="{EEE1EB61-58F7-4943-8516-B8B5A02BEB01}" type="presParOf" srcId="{198C01DB-54A6-42FE-AF34-248BC5B1245F}" destId="{CEF284C0-FF33-4818-834E-B088EF071DF0}" srcOrd="17" destOrd="0" presId="urn:microsoft.com/office/officeart/2008/layout/LinedList"/>
    <dgm:cxn modelId="{7477D2BF-2A9D-49C1-9B70-520A413B457D}" type="presParOf" srcId="{198C01DB-54A6-42FE-AF34-248BC5B1245F}" destId="{AE167BCB-F36E-480A-A661-147C68D137A3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2BB79-E23E-431B-A986-69F676A968A2}">
      <dsp:nvSpPr>
        <dsp:cNvPr id="0" name=""/>
        <dsp:cNvSpPr/>
      </dsp:nvSpPr>
      <dsp:spPr>
        <a:xfrm>
          <a:off x="0" y="0"/>
          <a:ext cx="446449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B196229-B0F6-42D3-9AA5-EBABB574AA70}">
      <dsp:nvSpPr>
        <dsp:cNvPr id="0" name=""/>
        <dsp:cNvSpPr/>
      </dsp:nvSpPr>
      <dsp:spPr>
        <a:xfrm>
          <a:off x="0" y="0"/>
          <a:ext cx="892899" cy="4560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Teilprojekte</a:t>
          </a:r>
          <a:endParaRPr lang="de-DE" sz="1100" kern="1200" dirty="0"/>
        </a:p>
      </dsp:txBody>
      <dsp:txXfrm>
        <a:off x="0" y="0"/>
        <a:ext cx="892899" cy="4560757"/>
      </dsp:txXfrm>
    </dsp:sp>
    <dsp:sp modelId="{E40B48BB-F3FC-4C33-A248-6535E7AA6F94}">
      <dsp:nvSpPr>
        <dsp:cNvPr id="0" name=""/>
        <dsp:cNvSpPr/>
      </dsp:nvSpPr>
      <dsp:spPr>
        <a:xfrm>
          <a:off x="959866" y="35909"/>
          <a:ext cx="3504629" cy="71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Bestandsaufnahme der regionalen Versorgungssituation</a:t>
          </a:r>
          <a:endParaRPr lang="de-DE" sz="1400" kern="1200" dirty="0"/>
        </a:p>
      </dsp:txBody>
      <dsp:txXfrm>
        <a:off x="959866" y="35909"/>
        <a:ext cx="3504629" cy="718185"/>
      </dsp:txXfrm>
    </dsp:sp>
    <dsp:sp modelId="{E523DD5D-5AE0-4AB8-97C2-BEB11DCB7791}">
      <dsp:nvSpPr>
        <dsp:cNvPr id="0" name=""/>
        <dsp:cNvSpPr/>
      </dsp:nvSpPr>
      <dsp:spPr>
        <a:xfrm>
          <a:off x="892899" y="754094"/>
          <a:ext cx="3571596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8FCF1D7A-E05F-4DBB-BC58-9AA71DB291DE}">
      <dsp:nvSpPr>
        <dsp:cNvPr id="0" name=""/>
        <dsp:cNvSpPr/>
      </dsp:nvSpPr>
      <dsp:spPr>
        <a:xfrm>
          <a:off x="959866" y="790004"/>
          <a:ext cx="3504629" cy="71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Prospektive Erfolgsfaktoren vernetzter Versorgungsinnovationen in ländlichen Räumen</a:t>
          </a:r>
          <a:endParaRPr lang="de-DE" sz="1400" kern="1200" dirty="0"/>
        </a:p>
      </dsp:txBody>
      <dsp:txXfrm>
        <a:off x="959866" y="790004"/>
        <a:ext cx="3504629" cy="718185"/>
      </dsp:txXfrm>
    </dsp:sp>
    <dsp:sp modelId="{0B204F19-2252-473A-AF9E-D46EF559AEE3}">
      <dsp:nvSpPr>
        <dsp:cNvPr id="0" name=""/>
        <dsp:cNvSpPr/>
      </dsp:nvSpPr>
      <dsp:spPr>
        <a:xfrm>
          <a:off x="892899" y="1508189"/>
          <a:ext cx="3571596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94568D5-2DA4-4B6F-A457-206B26B0D9C2}">
      <dsp:nvSpPr>
        <dsp:cNvPr id="0" name=""/>
        <dsp:cNvSpPr/>
      </dsp:nvSpPr>
      <dsp:spPr>
        <a:xfrm>
          <a:off x="959866" y="1544099"/>
          <a:ext cx="3504629" cy="71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Versorgungssicherheit bei Pflegebedürftigkeit im ländlichen Raum</a:t>
          </a:r>
          <a:endParaRPr lang="de-DE" sz="1400" kern="1200" dirty="0"/>
        </a:p>
      </dsp:txBody>
      <dsp:txXfrm>
        <a:off x="959866" y="1544099"/>
        <a:ext cx="3504629" cy="718185"/>
      </dsp:txXfrm>
    </dsp:sp>
    <dsp:sp modelId="{3AF4467B-A3E8-47F8-8180-5690B20E711F}">
      <dsp:nvSpPr>
        <dsp:cNvPr id="0" name=""/>
        <dsp:cNvSpPr/>
      </dsp:nvSpPr>
      <dsp:spPr>
        <a:xfrm>
          <a:off x="892899" y="2262284"/>
          <a:ext cx="3571596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2FF1D0C-CF14-4AE7-83B5-083C3A870A61}">
      <dsp:nvSpPr>
        <dsp:cNvPr id="0" name=""/>
        <dsp:cNvSpPr/>
      </dsp:nvSpPr>
      <dsp:spPr>
        <a:xfrm>
          <a:off x="959866" y="2298193"/>
          <a:ext cx="3504629" cy="71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Zielgruppenspezifische Gesundheitsversorgung am Bsp. der Physiotherapie</a:t>
          </a:r>
          <a:endParaRPr lang="de-DE" sz="1400" kern="1200" dirty="0"/>
        </a:p>
      </dsp:txBody>
      <dsp:txXfrm>
        <a:off x="959866" y="2298193"/>
        <a:ext cx="3504629" cy="718185"/>
      </dsp:txXfrm>
    </dsp:sp>
    <dsp:sp modelId="{10B0F2F9-F6B0-48B1-A9D0-EAC49DA4A710}">
      <dsp:nvSpPr>
        <dsp:cNvPr id="0" name=""/>
        <dsp:cNvSpPr/>
      </dsp:nvSpPr>
      <dsp:spPr>
        <a:xfrm>
          <a:off x="892899" y="3016379"/>
          <a:ext cx="3571596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9A0FC6A-E528-4170-8BF4-8738270EC4D2}">
      <dsp:nvSpPr>
        <dsp:cNvPr id="0" name=""/>
        <dsp:cNvSpPr/>
      </dsp:nvSpPr>
      <dsp:spPr>
        <a:xfrm>
          <a:off x="959866" y="3052288"/>
          <a:ext cx="3504629" cy="71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Steuerung der vernetzten interprofessionellen Versorgung am Bsp. chronischer Wunden</a:t>
          </a:r>
          <a:endParaRPr lang="de-DE" sz="1400" kern="1200" dirty="0"/>
        </a:p>
      </dsp:txBody>
      <dsp:txXfrm>
        <a:off x="959866" y="3052288"/>
        <a:ext cx="3504629" cy="718185"/>
      </dsp:txXfrm>
    </dsp:sp>
    <dsp:sp modelId="{56B9FF9B-E4D8-49F7-B992-C870AA672AF6}">
      <dsp:nvSpPr>
        <dsp:cNvPr id="0" name=""/>
        <dsp:cNvSpPr/>
      </dsp:nvSpPr>
      <dsp:spPr>
        <a:xfrm>
          <a:off x="892899" y="3770474"/>
          <a:ext cx="3571596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170CA2A-9608-49AE-AF69-AC13045464DA}">
      <dsp:nvSpPr>
        <dsp:cNvPr id="0" name=""/>
        <dsp:cNvSpPr/>
      </dsp:nvSpPr>
      <dsp:spPr>
        <a:xfrm>
          <a:off x="959866" y="3806383"/>
          <a:ext cx="3504629" cy="71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Bedarfsplanung für die geburtshilfliche regionale Versorgung aus Nutzerinnensicht</a:t>
          </a:r>
          <a:endParaRPr lang="de-DE" sz="1400" kern="1200" dirty="0"/>
        </a:p>
      </dsp:txBody>
      <dsp:txXfrm>
        <a:off x="959866" y="3806383"/>
        <a:ext cx="3504629" cy="718185"/>
      </dsp:txXfrm>
    </dsp:sp>
    <dsp:sp modelId="{CEF284C0-FF33-4818-834E-B088EF071DF0}">
      <dsp:nvSpPr>
        <dsp:cNvPr id="0" name=""/>
        <dsp:cNvSpPr/>
      </dsp:nvSpPr>
      <dsp:spPr>
        <a:xfrm>
          <a:off x="892899" y="4524569"/>
          <a:ext cx="3571596" cy="0"/>
        </a:xfrm>
        <a:prstGeom prst="line">
          <a:avLst/>
        </a:prstGeom>
        <a:noFill/>
        <a:ln w="95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3DB90-7587-4EA2-8F9D-8FE25F701FA3}" type="datetimeFigureOut">
              <a:rPr lang="de-DE" smtClean="0"/>
              <a:t>05.06.2018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E5209-C843-4CC2-B8F3-39057BC07F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3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>
                <a:latin typeface="+mn-lt"/>
              </a:rPr>
              <a:t>Gefördert aus Landesmitteln durch das „Niedersächsische Vorab“ – Projektlaufzeit 2015 - 2020</a:t>
            </a:r>
          </a:p>
          <a:p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>
                <a:latin typeface="+mn-lt"/>
              </a:rPr>
              <a:t>Prinzip: Das System lernt durch Feedback – Lernen als Motor der Entwicklung</a:t>
            </a:r>
          </a:p>
          <a:p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>
                <a:latin typeface="+mn-lt"/>
              </a:rPr>
              <a:t>Forschung in und mit der Praxis: </a:t>
            </a:r>
            <a:r>
              <a:rPr lang="de-DE" dirty="0" err="1" smtClean="0">
                <a:latin typeface="+mn-lt"/>
              </a:rPr>
              <a:t>practice-based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evidence</a:t>
            </a:r>
            <a:endParaRPr lang="de-DE" dirty="0" smtClean="0">
              <a:latin typeface="+mn-lt"/>
            </a:endParaRPr>
          </a:p>
          <a:p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>
                <a:latin typeface="+mn-lt"/>
              </a:rPr>
              <a:t>Teil des Gesundheitscampus Osnabrück – Enge Zusammenarbeit mit der Universität Osnabrück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E5209-C843-4CC2-B8F3-39057BC07FF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738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Am liebsten Infos durch die Ärzte….(Frage hier</a:t>
            </a:r>
            <a:r>
              <a:rPr lang="de-DE" baseline="0" dirty="0" smtClean="0"/>
              <a:t> nicht dargestellt)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E5209-C843-4CC2-B8F3-39057BC07FF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95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Am liebsten Infos durch die Ärzte….(Frage hier</a:t>
            </a:r>
            <a:r>
              <a:rPr lang="de-DE" baseline="0" dirty="0" smtClean="0"/>
              <a:t> nicht dargestellt)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E5209-C843-4CC2-B8F3-39057BC07FF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042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Am liebsten Infos durch die Ärzte….(Frage hier</a:t>
            </a:r>
            <a:r>
              <a:rPr lang="de-DE" baseline="0" dirty="0" smtClean="0"/>
              <a:t> nicht dargestellt)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E5209-C843-4CC2-B8F3-39057BC07FF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816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Promotionskolleg:</a:t>
            </a:r>
            <a:r>
              <a:rPr lang="de-DE" baseline="0" dirty="0" smtClean="0"/>
              <a:t> woraus speisen sie sich..</a:t>
            </a:r>
          </a:p>
          <a:p>
            <a:r>
              <a:rPr lang="de-DE" baseline="0" dirty="0" err="1" smtClean="0"/>
              <a:t>tandempromotionen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E5209-C843-4CC2-B8F3-39057BC07FF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103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E5209-C843-4CC2-B8F3-39057BC07FF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624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 geht um die Notfallversorgung ambulant</a:t>
            </a:r>
            <a:r>
              <a:rPr lang="de-DE" baseline="0" dirty="0" smtClean="0"/>
              <a:t> tätiger Ärzte…</a:t>
            </a:r>
          </a:p>
          <a:p>
            <a:endParaRPr lang="de-DE" baseline="0" dirty="0" smtClean="0"/>
          </a:p>
          <a:p>
            <a:r>
              <a:rPr lang="de-DE" baseline="0" dirty="0" smtClean="0"/>
              <a:t>Ab 65 Jahre: Rufen 112 an </a:t>
            </a:r>
            <a:r>
              <a:rPr lang="de-DE" baseline="0" dirty="0" smtClean="0">
                <a:sym typeface="Wingdings" panose="05000000000000000000" pitchFamily="2" charset="2"/>
              </a:rPr>
              <a:t> nicht hier im Diagramm abgebildet während jüngere selbst </a:t>
            </a:r>
            <a:r>
              <a:rPr lang="de-DE" baseline="0" dirty="0" err="1" smtClean="0">
                <a:sym typeface="Wingdings" panose="05000000000000000000" pitchFamily="2" charset="2"/>
              </a:rPr>
              <a:t>fahrten</a:t>
            </a:r>
            <a:r>
              <a:rPr lang="de-DE" baseline="0" dirty="0" smtClean="0">
                <a:sym typeface="Wingdings" panose="05000000000000000000" pitchFamily="2" charset="2"/>
              </a:rPr>
              <a:t> zur KH-</a:t>
            </a:r>
            <a:r>
              <a:rPr lang="de-DE" baseline="0" dirty="0" err="1" smtClean="0">
                <a:sym typeface="Wingdings" panose="05000000000000000000" pitchFamily="2" charset="2"/>
              </a:rPr>
              <a:t>Notfallaufahme</a:t>
            </a:r>
            <a:r>
              <a:rPr lang="de-DE" baseline="0" dirty="0" smtClean="0">
                <a:sym typeface="Wingdings" panose="05000000000000000000" pitchFamily="2" charset="2"/>
              </a:rPr>
              <a:t> organisieren aber auch deutlich häufiger die Notfallversorgung der ambulant Tätigen Ärzte in Anspruch nehmen.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E5209-C843-4CC2-B8F3-39057BC07FF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999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Am liebsten Infos durch die Ärzte….(Frage hier</a:t>
            </a:r>
            <a:r>
              <a:rPr lang="de-DE" baseline="0" dirty="0" smtClean="0"/>
              <a:t> nicht dargestellt)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E5209-C843-4CC2-B8F3-39057BC07FF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891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Am liebsten Infos durch die Ärzte….(Frage hier</a:t>
            </a:r>
            <a:r>
              <a:rPr lang="de-DE" baseline="0" dirty="0" smtClean="0"/>
              <a:t> nicht dargestellt)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E5209-C843-4CC2-B8F3-39057BC07FF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6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Wir wissen auch, dass relativ wenige </a:t>
            </a:r>
            <a:r>
              <a:rPr lang="de-DE" dirty="0" err="1" smtClean="0"/>
              <a:t>krankheitsbilder</a:t>
            </a:r>
            <a:r>
              <a:rPr lang="de-DE" baseline="0" dirty="0" smtClean="0"/>
              <a:t> für den </a:t>
            </a:r>
            <a:r>
              <a:rPr lang="de-DE" baseline="0" dirty="0" err="1" smtClean="0"/>
              <a:t>grpßteil</a:t>
            </a:r>
            <a:r>
              <a:rPr lang="de-DE" baseline="0" dirty="0" smtClean="0"/>
              <a:t> der NAZ Behandlungen </a:t>
            </a:r>
            <a:r>
              <a:rPr lang="de-DE" baseline="0" dirty="0" smtClean="0"/>
              <a:t>verantwortlich </a:t>
            </a:r>
            <a:r>
              <a:rPr lang="de-DE" baseline="0" dirty="0" smtClean="0"/>
              <a:t>sind.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E5209-C843-4CC2-B8F3-39057BC07FF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212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E5209-C843-4CC2-B8F3-39057BC07FF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925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E5209-C843-4CC2-B8F3-39057BC07FF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93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3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2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478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89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4694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2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34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87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9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8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3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7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9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6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0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6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5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m.esdar@hs-osnabrueck.d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3.jpg"/><Relationship Id="rId5" Type="http://schemas.openxmlformats.org/officeDocument/2006/relationships/diagramData" Target="../diagrams/data1.xml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chart" Target="../charts/char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chart" Target="../charts/char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chart" Target="../charts/char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1"/>
          <p:cNvSpPr>
            <a:spLocks noGrp="1"/>
          </p:cNvSpPr>
          <p:nvPr/>
        </p:nvSpPr>
        <p:spPr bwMode="auto">
          <a:xfrm>
            <a:off x="1524000" y="6507002"/>
            <a:ext cx="9144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e-DE" altLang="de-DE" sz="10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Esdar | Hauptstadtkongress 2018 </a:t>
            </a:r>
            <a:r>
              <a:rPr lang="de-DE" altLang="de-DE" sz="1000" smtClean="0">
                <a:solidFill>
                  <a:srgbClr val="898989"/>
                </a:solidFill>
                <a:latin typeface="Calibri" panose="020F0502020204030204" pitchFamily="34" charset="0"/>
              </a:rPr>
              <a:t>| 06/06/18 </a:t>
            </a:r>
            <a:r>
              <a:rPr lang="de-DE" altLang="de-DE" sz="10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| </a:t>
            </a:r>
            <a:r>
              <a:rPr lang="de-DE" altLang="de-DE" dirty="0" smtClean="0">
                <a:solidFill>
                  <a:srgbClr val="898989"/>
                </a:solidFill>
                <a:latin typeface="Calibri" panose="020F0502020204030204" pitchFamily="34" charset="0"/>
              </a:rPr>
              <a:t>Berlin</a:t>
            </a:r>
            <a:endParaRPr lang="de-DE" altLang="de-DE" sz="1000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Inhaltsplatzhalt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286" y="1487854"/>
            <a:ext cx="5326113" cy="377825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463" y="5426613"/>
            <a:ext cx="1995514" cy="357041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5505032" y="5220816"/>
            <a:ext cx="19538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Gefördert durch </a:t>
            </a:r>
            <a:endParaRPr lang="de-DE" sz="9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47" y="87573"/>
            <a:ext cx="2863665" cy="77993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462" y="145095"/>
            <a:ext cx="2261911" cy="88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438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509" y="272420"/>
            <a:ext cx="6070258" cy="1204690"/>
          </a:xfrm>
        </p:spPr>
        <p:txBody>
          <a:bodyPr>
            <a:noAutofit/>
          </a:bodyPr>
          <a:lstStyle/>
          <a:p>
            <a:r>
              <a:rPr lang="de-DE" sz="2700" b="1" dirty="0" smtClean="0"/>
              <a:t>Snapshot:</a:t>
            </a:r>
            <a:r>
              <a:rPr lang="de-DE" sz="2700" dirty="0" smtClean="0"/>
              <a:t> Wiederkehrer-Analyse in der Notaufnahme</a:t>
            </a:r>
            <a:endParaRPr lang="de-DE" sz="27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462" y="145095"/>
            <a:ext cx="2261911" cy="889622"/>
          </a:xfrm>
          <a:prstGeom prst="rect">
            <a:avLst/>
          </a:prstGeom>
        </p:spPr>
      </p:pic>
      <p:pic>
        <p:nvPicPr>
          <p:cNvPr id="10" name="Inhaltsplatzhalt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766" y="61632"/>
            <a:ext cx="1766864" cy="125338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66091" y="1362598"/>
            <a:ext cx="8667959" cy="5258917"/>
          </a:xfrm>
          <a:prstGeom prst="rect">
            <a:avLst/>
          </a:prstGeom>
        </p:spPr>
      </p:pic>
      <p:sp>
        <p:nvSpPr>
          <p:cNvPr id="11" name="Fußzeilenplatzhalter 11"/>
          <p:cNvSpPr>
            <a:spLocks noGrp="1"/>
          </p:cNvSpPr>
          <p:nvPr/>
        </p:nvSpPr>
        <p:spPr bwMode="auto">
          <a:xfrm>
            <a:off x="1524000" y="6507002"/>
            <a:ext cx="9144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e-DE" altLang="de-DE" sz="10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Esdar | Hauptstadtkongress 2018 </a:t>
            </a:r>
            <a:r>
              <a:rPr lang="de-DE" altLang="de-DE" sz="1000" smtClean="0">
                <a:solidFill>
                  <a:srgbClr val="898989"/>
                </a:solidFill>
                <a:latin typeface="Calibri" panose="020F0502020204030204" pitchFamily="34" charset="0"/>
              </a:rPr>
              <a:t>| 06/06/18 </a:t>
            </a:r>
            <a:r>
              <a:rPr lang="de-DE" altLang="de-DE" sz="10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| </a:t>
            </a:r>
            <a:r>
              <a:rPr lang="de-DE" altLang="de-DE" dirty="0" smtClean="0">
                <a:solidFill>
                  <a:srgbClr val="898989"/>
                </a:solidFill>
                <a:latin typeface="Calibri" panose="020F0502020204030204" pitchFamily="34" charset="0"/>
              </a:rPr>
              <a:t>Berlin</a:t>
            </a:r>
            <a:endParaRPr lang="de-DE" altLang="de-DE" sz="1000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050" y="1264290"/>
            <a:ext cx="1992733" cy="5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981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509" y="272420"/>
            <a:ext cx="6070258" cy="1204690"/>
          </a:xfrm>
        </p:spPr>
        <p:txBody>
          <a:bodyPr>
            <a:noAutofit/>
          </a:bodyPr>
          <a:lstStyle/>
          <a:p>
            <a:pPr lvl="0"/>
            <a:r>
              <a:rPr lang="de-DE" sz="2700" b="1" dirty="0" smtClean="0"/>
              <a:t>Snapshot:</a:t>
            </a:r>
            <a:r>
              <a:rPr lang="de-DE" sz="2700" dirty="0" smtClean="0"/>
              <a:t> Verbesserungen in der </a:t>
            </a:r>
            <a:r>
              <a:rPr lang="de-DE" sz="2800" dirty="0" smtClean="0"/>
              <a:t>Wundversorgung</a:t>
            </a:r>
            <a:endParaRPr lang="de-DE" sz="2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462" y="145095"/>
            <a:ext cx="2261911" cy="889622"/>
          </a:xfrm>
          <a:prstGeom prst="rect">
            <a:avLst/>
          </a:prstGeom>
        </p:spPr>
      </p:pic>
      <p:pic>
        <p:nvPicPr>
          <p:cNvPr id="10" name="Inhaltsplatzhalt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766" y="61632"/>
            <a:ext cx="1766864" cy="1253382"/>
          </a:xfrm>
          <a:prstGeom prst="rect">
            <a:avLst/>
          </a:prstGeom>
        </p:spPr>
      </p:pic>
      <p:sp>
        <p:nvSpPr>
          <p:cNvPr id="11" name="Fußzeilenplatzhalter 11"/>
          <p:cNvSpPr>
            <a:spLocks noGrp="1"/>
          </p:cNvSpPr>
          <p:nvPr/>
        </p:nvSpPr>
        <p:spPr bwMode="auto">
          <a:xfrm>
            <a:off x="1524000" y="6507002"/>
            <a:ext cx="9144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e-DE" altLang="de-DE" sz="10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Esdar | Hauptstadtkongress 2018 </a:t>
            </a:r>
            <a:r>
              <a:rPr lang="de-DE" altLang="de-DE" sz="1000" smtClean="0">
                <a:solidFill>
                  <a:srgbClr val="898989"/>
                </a:solidFill>
                <a:latin typeface="Calibri" panose="020F0502020204030204" pitchFamily="34" charset="0"/>
              </a:rPr>
              <a:t>| 06/06/18 </a:t>
            </a:r>
            <a:r>
              <a:rPr lang="de-DE" altLang="de-DE" sz="10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| </a:t>
            </a:r>
            <a:r>
              <a:rPr lang="de-DE" altLang="de-DE" dirty="0" smtClean="0">
                <a:solidFill>
                  <a:srgbClr val="898989"/>
                </a:solidFill>
                <a:latin typeface="Calibri" panose="020F0502020204030204" pitchFamily="34" charset="0"/>
              </a:rPr>
              <a:t>Berlin</a:t>
            </a:r>
            <a:endParaRPr lang="de-DE" altLang="de-DE" sz="1000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9509" y="1801597"/>
            <a:ext cx="9124959" cy="454330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050" y="1264290"/>
            <a:ext cx="1992733" cy="5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364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509" y="272420"/>
            <a:ext cx="6070258" cy="1204690"/>
          </a:xfrm>
        </p:spPr>
        <p:txBody>
          <a:bodyPr>
            <a:noAutofit/>
          </a:bodyPr>
          <a:lstStyle/>
          <a:p>
            <a:pPr lvl="0"/>
            <a:r>
              <a:rPr lang="de-DE" sz="2700" b="1" dirty="0" smtClean="0"/>
              <a:t>Snapshot:</a:t>
            </a:r>
            <a:r>
              <a:rPr lang="de-DE" sz="2700" dirty="0" smtClean="0"/>
              <a:t> Verbesserungen in der </a:t>
            </a:r>
            <a:r>
              <a:rPr lang="de-DE" sz="2800" dirty="0" smtClean="0"/>
              <a:t>Wundversorgung</a:t>
            </a:r>
            <a:endParaRPr lang="de-DE" sz="2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462" y="145095"/>
            <a:ext cx="2261911" cy="889622"/>
          </a:xfrm>
          <a:prstGeom prst="rect">
            <a:avLst/>
          </a:prstGeom>
        </p:spPr>
      </p:pic>
      <p:pic>
        <p:nvPicPr>
          <p:cNvPr id="10" name="Inhaltsplatzhalt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766" y="61632"/>
            <a:ext cx="1766864" cy="1253382"/>
          </a:xfrm>
          <a:prstGeom prst="rect">
            <a:avLst/>
          </a:prstGeom>
        </p:spPr>
      </p:pic>
      <p:sp>
        <p:nvSpPr>
          <p:cNvPr id="11" name="Fußzeilenplatzhalter 11"/>
          <p:cNvSpPr>
            <a:spLocks noGrp="1"/>
          </p:cNvSpPr>
          <p:nvPr/>
        </p:nvSpPr>
        <p:spPr bwMode="auto">
          <a:xfrm>
            <a:off x="1524000" y="6507002"/>
            <a:ext cx="9144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e-DE" altLang="de-DE" sz="10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Esdar | Hauptstadtkongress 2018 </a:t>
            </a:r>
            <a:r>
              <a:rPr lang="de-DE" altLang="de-DE" sz="1000" smtClean="0">
                <a:solidFill>
                  <a:srgbClr val="898989"/>
                </a:solidFill>
                <a:latin typeface="Calibri" panose="020F0502020204030204" pitchFamily="34" charset="0"/>
              </a:rPr>
              <a:t>| 06/06/18 </a:t>
            </a:r>
            <a:r>
              <a:rPr lang="de-DE" altLang="de-DE" sz="10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| </a:t>
            </a:r>
            <a:r>
              <a:rPr lang="de-DE" altLang="de-DE" dirty="0" smtClean="0">
                <a:solidFill>
                  <a:srgbClr val="898989"/>
                </a:solidFill>
                <a:latin typeface="Calibri" panose="020F0502020204030204" pitchFamily="34" charset="0"/>
              </a:rPr>
              <a:t>Berlin</a:t>
            </a:r>
            <a:endParaRPr lang="de-DE" altLang="de-DE" sz="1000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1251"/>
          <a:stretch/>
        </p:blipFill>
        <p:spPr>
          <a:xfrm>
            <a:off x="2176949" y="1528030"/>
            <a:ext cx="6904289" cy="218387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9135"/>
          <a:stretch/>
        </p:blipFill>
        <p:spPr>
          <a:xfrm>
            <a:off x="2176949" y="3894062"/>
            <a:ext cx="6904289" cy="24246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214" t="75692" r="33099"/>
          <a:stretch/>
        </p:blipFill>
        <p:spPr>
          <a:xfrm>
            <a:off x="9466630" y="3621526"/>
            <a:ext cx="2004646" cy="81342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050" y="1264290"/>
            <a:ext cx="1992733" cy="5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875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509" y="272420"/>
            <a:ext cx="6070258" cy="1204690"/>
          </a:xfrm>
        </p:spPr>
        <p:txBody>
          <a:bodyPr>
            <a:noAutofit/>
          </a:bodyPr>
          <a:lstStyle/>
          <a:p>
            <a:pPr lvl="0"/>
            <a:r>
              <a:rPr lang="de-DE" sz="2700" b="1" dirty="0" smtClean="0"/>
              <a:t>Snapshot:</a:t>
            </a:r>
            <a:r>
              <a:rPr lang="de-DE" sz="2700" dirty="0" smtClean="0"/>
              <a:t> Verbesserungen in der </a:t>
            </a:r>
            <a:r>
              <a:rPr lang="de-DE" sz="2800" dirty="0" smtClean="0"/>
              <a:t>Wundversorgung</a:t>
            </a:r>
            <a:endParaRPr lang="de-DE" sz="2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462" y="145095"/>
            <a:ext cx="2261911" cy="889622"/>
          </a:xfrm>
          <a:prstGeom prst="rect">
            <a:avLst/>
          </a:prstGeom>
        </p:spPr>
      </p:pic>
      <p:pic>
        <p:nvPicPr>
          <p:cNvPr id="10" name="Inhaltsplatzhalt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766" y="61632"/>
            <a:ext cx="1766864" cy="1253382"/>
          </a:xfrm>
          <a:prstGeom prst="rect">
            <a:avLst/>
          </a:prstGeom>
        </p:spPr>
      </p:pic>
      <p:sp>
        <p:nvSpPr>
          <p:cNvPr id="11" name="Fußzeilenplatzhalter 11"/>
          <p:cNvSpPr>
            <a:spLocks noGrp="1"/>
          </p:cNvSpPr>
          <p:nvPr/>
        </p:nvSpPr>
        <p:spPr bwMode="auto">
          <a:xfrm>
            <a:off x="1524000" y="6507002"/>
            <a:ext cx="9144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e-DE" altLang="de-DE" sz="10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Esdar | Hauptstadtkongress 2018 </a:t>
            </a:r>
            <a:r>
              <a:rPr lang="de-DE" altLang="de-DE" sz="1000" smtClean="0">
                <a:solidFill>
                  <a:srgbClr val="898989"/>
                </a:solidFill>
                <a:latin typeface="Calibri" panose="020F0502020204030204" pitchFamily="34" charset="0"/>
              </a:rPr>
              <a:t>| 06/06/18 </a:t>
            </a:r>
            <a:r>
              <a:rPr lang="de-DE" altLang="de-DE" sz="10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| </a:t>
            </a:r>
            <a:r>
              <a:rPr lang="de-DE" altLang="de-DE" dirty="0" smtClean="0">
                <a:solidFill>
                  <a:srgbClr val="898989"/>
                </a:solidFill>
                <a:latin typeface="Calibri" panose="020F0502020204030204" pitchFamily="34" charset="0"/>
              </a:rPr>
              <a:t>Berlin</a:t>
            </a:r>
            <a:endParaRPr lang="de-DE" altLang="de-DE" sz="1000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7878" y="1315014"/>
            <a:ext cx="5515598" cy="516097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050" y="1264290"/>
            <a:ext cx="1992733" cy="5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389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41084" y="2903621"/>
            <a:ext cx="8915399" cy="848517"/>
          </a:xfrm>
        </p:spPr>
        <p:txBody>
          <a:bodyPr>
            <a:normAutofit fontScale="90000"/>
          </a:bodyPr>
          <a:lstStyle/>
          <a:p>
            <a:r>
              <a:rPr lang="de-DE" dirty="0"/>
              <a:t>Vielen Dank für die Aufmerksamkeit!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462" y="145095"/>
            <a:ext cx="2261911" cy="889622"/>
          </a:xfrm>
          <a:prstGeom prst="rect">
            <a:avLst/>
          </a:prstGeom>
        </p:spPr>
      </p:pic>
      <p:sp>
        <p:nvSpPr>
          <p:cNvPr id="6" name="Textplatzhalter 3"/>
          <p:cNvSpPr>
            <a:spLocks noGrp="1"/>
          </p:cNvSpPr>
          <p:nvPr/>
        </p:nvSpPr>
        <p:spPr>
          <a:xfrm>
            <a:off x="2541084" y="5295437"/>
            <a:ext cx="8125543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2200" dirty="0" smtClean="0">
              <a:ln>
                <a:solidFill>
                  <a:schemeClr val="accent1">
                    <a:alpha val="0"/>
                  </a:schemeClr>
                </a:solidFill>
              </a:ln>
              <a:sym typeface="Wingdings" pitchFamily="2" charset="2"/>
              <a:hlinkClick r:id="rId3"/>
            </a:endParaRPr>
          </a:p>
          <a:p>
            <a:pPr marL="0" indent="0">
              <a:buNone/>
            </a:pPr>
            <a:r>
              <a:rPr lang="de-DE" sz="2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ym typeface="Wingdings" pitchFamily="2" charset="2"/>
                <a:hlinkClick r:id="rId3"/>
              </a:rPr>
              <a:t>m.esdar@hs-osnabrueck.de</a:t>
            </a:r>
            <a:endParaRPr lang="de-DE" sz="2200" dirty="0" smtClean="0">
              <a:ln>
                <a:solidFill>
                  <a:schemeClr val="accent1">
                    <a:alpha val="0"/>
                  </a:schemeClr>
                </a:solidFill>
              </a:ln>
              <a:sym typeface="Wingdings" pitchFamily="2" charset="2"/>
            </a:endParaRPr>
          </a:p>
          <a:p>
            <a:pPr marL="0" indent="0">
              <a:buNone/>
            </a:pPr>
            <a:r>
              <a:rPr lang="de-DE" sz="2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ym typeface="Wingdings" pitchFamily="2" charset="2"/>
              </a:rPr>
              <a:t>Tel.: +49(0)541-969 </a:t>
            </a:r>
            <a:r>
              <a:rPr lang="de-DE" sz="2200" dirty="0">
                <a:ln>
                  <a:solidFill>
                    <a:schemeClr val="accent1">
                      <a:alpha val="0"/>
                    </a:schemeClr>
                  </a:solidFill>
                </a:ln>
                <a:sym typeface="Wingdings" pitchFamily="2" charset="2"/>
              </a:rPr>
              <a:t>3196 </a:t>
            </a:r>
            <a:r>
              <a:rPr lang="de-DE" sz="2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ym typeface="Wingdings" pitchFamily="2" charset="2"/>
              </a:rPr>
              <a:t> </a:t>
            </a:r>
            <a:endParaRPr lang="de-DE" sz="2200" dirty="0">
              <a:ln>
                <a:solidFill>
                  <a:schemeClr val="accent1">
                    <a:alpha val="0"/>
                  </a:schemeClr>
                </a:solidFill>
              </a:ln>
              <a:sym typeface="Wingdings" pitchFamily="2" charset="2"/>
            </a:endParaRPr>
          </a:p>
        </p:txBody>
      </p:sp>
      <p:pic>
        <p:nvPicPr>
          <p:cNvPr id="7" name="Inhaltsplatzhalt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766" y="61632"/>
            <a:ext cx="1766864" cy="12533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050" y="1264290"/>
            <a:ext cx="1992733" cy="5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220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624110"/>
            <a:ext cx="8624220" cy="1204690"/>
          </a:xfrm>
        </p:spPr>
        <p:txBody>
          <a:bodyPr/>
          <a:lstStyle/>
          <a:p>
            <a:r>
              <a:rPr lang="de-DE" dirty="0" smtClean="0"/>
              <a:t>Projektstruktur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462" y="145095"/>
            <a:ext cx="2261911" cy="88962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6340" y="2008919"/>
            <a:ext cx="7200800" cy="4313489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919364669"/>
              </p:ext>
            </p:extLst>
          </p:nvPr>
        </p:nvGraphicFramePr>
        <p:xfrm>
          <a:off x="7420710" y="2036595"/>
          <a:ext cx="4464496" cy="456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Inhaltsplatzhalter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766" y="61632"/>
            <a:ext cx="1766864" cy="1253382"/>
          </a:xfrm>
          <a:prstGeom prst="rect">
            <a:avLst/>
          </a:prstGeom>
        </p:spPr>
      </p:pic>
      <p:sp>
        <p:nvSpPr>
          <p:cNvPr id="8" name="Fußzeilenplatzhalter 11"/>
          <p:cNvSpPr>
            <a:spLocks noGrp="1"/>
          </p:cNvSpPr>
          <p:nvPr/>
        </p:nvSpPr>
        <p:spPr bwMode="auto">
          <a:xfrm>
            <a:off x="1524000" y="6507002"/>
            <a:ext cx="9144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e-DE" altLang="de-DE" sz="10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Esdar | Hauptstadtkongress 2018 </a:t>
            </a:r>
            <a:r>
              <a:rPr lang="de-DE" altLang="de-DE" sz="1000" smtClean="0">
                <a:solidFill>
                  <a:srgbClr val="898989"/>
                </a:solidFill>
                <a:latin typeface="Calibri" panose="020F0502020204030204" pitchFamily="34" charset="0"/>
              </a:rPr>
              <a:t>| 06/06/18 </a:t>
            </a:r>
            <a:r>
              <a:rPr lang="de-DE" altLang="de-DE" sz="10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| </a:t>
            </a:r>
            <a:r>
              <a:rPr lang="de-DE" altLang="de-DE" dirty="0" smtClean="0">
                <a:solidFill>
                  <a:srgbClr val="898989"/>
                </a:solidFill>
                <a:latin typeface="Calibri" panose="020F0502020204030204" pitchFamily="34" charset="0"/>
              </a:rPr>
              <a:t>Berlin</a:t>
            </a:r>
            <a:endParaRPr lang="de-DE" altLang="de-DE" sz="1000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1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050" y="1264290"/>
            <a:ext cx="1992733" cy="5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290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89212" y="624110"/>
            <a:ext cx="8624220" cy="1204690"/>
          </a:xfrm>
        </p:spPr>
        <p:txBody>
          <a:bodyPr/>
          <a:lstStyle/>
          <a:p>
            <a:r>
              <a:rPr lang="de-DE" dirty="0" smtClean="0"/>
              <a:t>Projektstruktur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462" y="145095"/>
            <a:ext cx="2261911" cy="889622"/>
          </a:xfrm>
          <a:prstGeom prst="rect">
            <a:avLst/>
          </a:prstGeom>
        </p:spPr>
      </p:pic>
      <p:pic>
        <p:nvPicPr>
          <p:cNvPr id="13" name="Inhaltsplatzhalt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766" y="61632"/>
            <a:ext cx="1766864" cy="1253382"/>
          </a:xfrm>
          <a:prstGeom prst="rect">
            <a:avLst/>
          </a:prstGeom>
        </p:spPr>
      </p:pic>
      <p:sp>
        <p:nvSpPr>
          <p:cNvPr id="8" name="Fußzeilenplatzhalter 11"/>
          <p:cNvSpPr>
            <a:spLocks noGrp="1"/>
          </p:cNvSpPr>
          <p:nvPr/>
        </p:nvSpPr>
        <p:spPr bwMode="auto">
          <a:xfrm>
            <a:off x="1524000" y="6507002"/>
            <a:ext cx="9144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e-DE" altLang="de-DE" sz="10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Esdar | Hauptstadtkongress 2018 </a:t>
            </a:r>
            <a:r>
              <a:rPr lang="de-DE" altLang="de-DE" sz="1000" smtClean="0">
                <a:solidFill>
                  <a:srgbClr val="898989"/>
                </a:solidFill>
                <a:latin typeface="Calibri" panose="020F0502020204030204" pitchFamily="34" charset="0"/>
              </a:rPr>
              <a:t>| 06/06/18 </a:t>
            </a:r>
            <a:r>
              <a:rPr lang="de-DE" altLang="de-DE" sz="10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| </a:t>
            </a:r>
            <a:r>
              <a:rPr lang="de-DE" altLang="de-DE" dirty="0" smtClean="0">
                <a:solidFill>
                  <a:srgbClr val="898989"/>
                </a:solidFill>
                <a:latin typeface="Calibri" panose="020F0502020204030204" pitchFamily="34" charset="0"/>
              </a:rPr>
              <a:t>Berlin</a:t>
            </a:r>
            <a:endParaRPr lang="de-DE" altLang="de-DE" sz="1000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37" name="Gruppieren 36"/>
          <p:cNvGrpSpPr/>
          <p:nvPr/>
        </p:nvGrpSpPr>
        <p:grpSpPr>
          <a:xfrm>
            <a:off x="1735304" y="1597194"/>
            <a:ext cx="9999496" cy="5038067"/>
            <a:chOff x="539552" y="2047962"/>
            <a:chExt cx="8568952" cy="4638301"/>
          </a:xfrm>
        </p:grpSpPr>
        <p:sp>
          <p:nvSpPr>
            <p:cNvPr id="38" name="Rechteck 37"/>
            <p:cNvSpPr/>
            <p:nvPr/>
          </p:nvSpPr>
          <p:spPr>
            <a:xfrm>
              <a:off x="899561" y="2528975"/>
              <a:ext cx="3420384" cy="1753535"/>
            </a:xfrm>
            <a:prstGeom prst="rect">
              <a:avLst/>
            </a:prstGeom>
            <a:solidFill>
              <a:srgbClr val="E9F0F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 smtClean="0">
                  <a:solidFill>
                    <a:schemeClr val="tx2"/>
                  </a:solidFill>
                </a:rPr>
                <a:t>Daten aus der und über die Region</a:t>
              </a:r>
              <a:endParaRPr lang="de-DE" sz="1200" dirty="0">
                <a:solidFill>
                  <a:schemeClr val="tx2"/>
                </a:solidFill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539552" y="2047962"/>
              <a:ext cx="6048433" cy="4451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 smtClean="0"/>
                <a:t>Das Lernende Gesundheitssystem: </a:t>
              </a:r>
              <a:r>
                <a:rPr lang="de-DE" sz="1600" b="1" dirty="0" err="1" smtClean="0"/>
                <a:t>practice</a:t>
              </a:r>
              <a:r>
                <a:rPr lang="de-DE" sz="1600" b="1" dirty="0" smtClean="0"/>
                <a:t> </a:t>
              </a:r>
              <a:r>
                <a:rPr lang="de-DE" sz="1600" b="1" dirty="0" err="1" smtClean="0"/>
                <a:t>based</a:t>
              </a:r>
              <a:r>
                <a:rPr lang="de-DE" sz="1600" b="1" dirty="0" smtClean="0"/>
                <a:t> </a:t>
              </a:r>
              <a:r>
                <a:rPr lang="de-DE" sz="1600" b="1" dirty="0" err="1" smtClean="0"/>
                <a:t>evidence</a:t>
              </a:r>
              <a:endParaRPr lang="de-DE" sz="1600" b="1" dirty="0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899561" y="3251986"/>
              <a:ext cx="1614906" cy="1030524"/>
            </a:xfrm>
            <a:prstGeom prst="rect">
              <a:avLst/>
            </a:prstGeom>
            <a:solidFill>
              <a:srgbClr val="E9F0F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2"/>
                </a:solidFill>
              </a:endParaRPr>
            </a:p>
            <a:p>
              <a:pPr algn="ctr"/>
              <a:r>
                <a:rPr lang="de-DE" sz="1200" dirty="0" smtClean="0">
                  <a:solidFill>
                    <a:schemeClr val="tx2"/>
                  </a:solidFill>
                </a:rPr>
                <a:t>I.4 Versorgungs-sicherheit bei </a:t>
              </a:r>
              <a:r>
                <a:rPr lang="de-DE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Pflegebedürftigkeit</a:t>
              </a:r>
              <a:endParaRPr lang="de-DE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2730494" y="3252042"/>
              <a:ext cx="1589452" cy="1030468"/>
            </a:xfrm>
            <a:prstGeom prst="rect">
              <a:avLst/>
            </a:prstGeom>
            <a:solidFill>
              <a:srgbClr val="E9F0F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2"/>
                </a:solidFill>
              </a:endParaRPr>
            </a:p>
            <a:p>
              <a:pPr algn="ctr"/>
              <a:r>
                <a:rPr lang="de-DE" sz="1200" dirty="0" smtClean="0">
                  <a:solidFill>
                    <a:schemeClr val="tx2"/>
                  </a:solidFill>
                </a:rPr>
                <a:t>I.7 Bedarf </a:t>
              </a:r>
              <a:r>
                <a:rPr lang="de-DE" sz="1200" b="1" dirty="0" smtClean="0">
                  <a:solidFill>
                    <a:srgbClr val="632523"/>
                  </a:solidFill>
                </a:rPr>
                <a:t>geburtshilfliche</a:t>
              </a:r>
              <a:r>
                <a:rPr lang="de-DE" sz="1200" dirty="0" smtClean="0">
                  <a:solidFill>
                    <a:srgbClr val="632523"/>
                  </a:solidFill>
                </a:rPr>
                <a:t> </a:t>
              </a:r>
              <a:r>
                <a:rPr lang="de-DE" sz="1200" dirty="0" smtClean="0">
                  <a:solidFill>
                    <a:schemeClr val="tx2"/>
                  </a:solidFill>
                </a:rPr>
                <a:t>Versorgung</a:t>
              </a:r>
              <a:endParaRPr lang="de-DE" sz="1200" dirty="0">
                <a:solidFill>
                  <a:schemeClr val="tx2"/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933721" y="4535160"/>
              <a:ext cx="3386224" cy="1593817"/>
            </a:xfrm>
            <a:prstGeom prst="rect">
              <a:avLst/>
            </a:prstGeom>
            <a:solidFill>
              <a:srgbClr val="E9F0F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de-DE" sz="1200" dirty="0" smtClean="0">
                  <a:solidFill>
                    <a:schemeClr val="tx2"/>
                  </a:solidFill>
                </a:rPr>
                <a:t>Klinische Daten aus den Einrichtungen/Patienten</a:t>
              </a:r>
              <a:endParaRPr lang="de-DE" sz="1200" dirty="0">
                <a:solidFill>
                  <a:schemeClr val="tx2"/>
                </a:solidFill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933721" y="4527020"/>
              <a:ext cx="1580746" cy="1123205"/>
            </a:xfrm>
            <a:prstGeom prst="rect">
              <a:avLst/>
            </a:prstGeom>
            <a:solidFill>
              <a:srgbClr val="E9F0F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tx2"/>
                  </a:solidFill>
                </a:rPr>
                <a:t>I.5 Prävention, Behandlung, Rehabilitation</a:t>
              </a:r>
            </a:p>
            <a:p>
              <a:pPr algn="ctr"/>
              <a:r>
                <a:rPr lang="de-DE" sz="1200" dirty="0" smtClean="0">
                  <a:solidFill>
                    <a:schemeClr val="tx2"/>
                  </a:solidFill>
                </a:rPr>
                <a:t>bei </a:t>
              </a:r>
              <a:r>
                <a:rPr lang="de-DE" sz="1200" b="1" dirty="0" smtClean="0">
                  <a:solidFill>
                    <a:srgbClr val="632523"/>
                  </a:solidFill>
                </a:rPr>
                <a:t>berufsspezifischen Risiken/Krankheiten</a:t>
              </a:r>
              <a:endParaRPr lang="de-DE" sz="1200" b="1" dirty="0">
                <a:solidFill>
                  <a:srgbClr val="632523"/>
                </a:solidFill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>
              <a:off x="2733922" y="4535105"/>
              <a:ext cx="1586024" cy="1123261"/>
            </a:xfrm>
            <a:prstGeom prst="rect">
              <a:avLst/>
            </a:prstGeom>
            <a:solidFill>
              <a:srgbClr val="E9F0F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tx2"/>
                  </a:solidFill>
                </a:rPr>
                <a:t>I.6 Interprofessionelle, einrichtungs-übergreifende </a:t>
              </a:r>
            </a:p>
            <a:p>
              <a:pPr algn="ctr"/>
              <a:r>
                <a:rPr lang="de-DE" sz="1200" dirty="0" smtClean="0">
                  <a:solidFill>
                    <a:schemeClr val="tx2"/>
                  </a:solidFill>
                </a:rPr>
                <a:t>Versorgung von </a:t>
              </a:r>
              <a:r>
                <a:rPr lang="de-DE" sz="1200" b="1" dirty="0" smtClean="0">
                  <a:solidFill>
                    <a:srgbClr val="632523"/>
                  </a:solidFill>
                </a:rPr>
                <a:t>Menschen mit Chronischen Wunden</a:t>
              </a:r>
              <a:endParaRPr lang="de-DE" sz="1200" b="1" dirty="0">
                <a:solidFill>
                  <a:srgbClr val="632523"/>
                </a:solidFill>
              </a:endParaRPr>
            </a:p>
          </p:txBody>
        </p:sp>
        <p:sp>
          <p:nvSpPr>
            <p:cNvPr id="45" name="Rechteck 44"/>
            <p:cNvSpPr/>
            <p:nvPr/>
          </p:nvSpPr>
          <p:spPr>
            <a:xfrm rot="5400000">
              <a:off x="-1116447" y="4188450"/>
              <a:ext cx="3600000" cy="288000"/>
            </a:xfrm>
            <a:prstGeom prst="rect">
              <a:avLst/>
            </a:prstGeom>
            <a:solidFill>
              <a:srgbClr val="E9F0F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tx2"/>
                  </a:solidFill>
                </a:rPr>
                <a:t>I.3 Rechtlicher Rahmen</a:t>
              </a:r>
              <a:r>
                <a:rPr lang="de-DE" sz="1200" dirty="0" smtClean="0">
                  <a:solidFill>
                    <a:schemeClr val="tx1"/>
                  </a:solidFill>
                </a:rPr>
                <a:t>: </a:t>
              </a:r>
              <a:r>
                <a:rPr lang="de-DE" sz="1200" b="1" dirty="0" smtClean="0">
                  <a:solidFill>
                    <a:schemeClr val="accent2">
                      <a:lumMod val="50000"/>
                    </a:schemeClr>
                  </a:solidFill>
                </a:rPr>
                <a:t>Versorgungsübergängen</a:t>
              </a:r>
              <a:endParaRPr lang="de-DE" sz="12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6" name="Rechteck 45"/>
            <p:cNvSpPr/>
            <p:nvPr/>
          </p:nvSpPr>
          <p:spPr>
            <a:xfrm rot="5400000">
              <a:off x="2753985" y="4166977"/>
              <a:ext cx="3600000" cy="324000"/>
            </a:xfrm>
            <a:prstGeom prst="rect">
              <a:avLst/>
            </a:prstGeom>
            <a:solidFill>
              <a:srgbClr val="E9F0F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tx2"/>
                  </a:solidFill>
                </a:rPr>
                <a:t>I.2 Erfolgsfaktoren von </a:t>
              </a:r>
              <a:r>
                <a:rPr lang="de-DE" sz="1200" b="1" dirty="0" smtClean="0">
                  <a:solidFill>
                    <a:srgbClr val="632523"/>
                  </a:solidFill>
                </a:rPr>
                <a:t>Versorgungsinnovationen</a:t>
              </a:r>
              <a:endParaRPr lang="de-DE" sz="1200" b="1" dirty="0">
                <a:solidFill>
                  <a:srgbClr val="632523"/>
                </a:solidFill>
              </a:endParaRPr>
            </a:p>
          </p:txBody>
        </p:sp>
        <p:sp>
          <p:nvSpPr>
            <p:cNvPr id="47" name="Oval 14"/>
            <p:cNvSpPr/>
            <p:nvPr/>
          </p:nvSpPr>
          <p:spPr>
            <a:xfrm>
              <a:off x="2699761" y="4260242"/>
              <a:ext cx="324000" cy="324000"/>
            </a:xfrm>
            <a:prstGeom prst="ellipse">
              <a:avLst/>
            </a:prstGeom>
            <a:solidFill>
              <a:schemeClr val="accent2">
                <a:lumMod val="75000"/>
                <a:alpha val="72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48" name="Oval 15"/>
            <p:cNvSpPr/>
            <p:nvPr/>
          </p:nvSpPr>
          <p:spPr>
            <a:xfrm>
              <a:off x="3779881" y="4260242"/>
              <a:ext cx="324000" cy="324000"/>
            </a:xfrm>
            <a:prstGeom prst="ellipse">
              <a:avLst/>
            </a:prstGeom>
            <a:solidFill>
              <a:schemeClr val="accent2">
                <a:lumMod val="75000"/>
                <a:alpha val="72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49" name="Oval 16"/>
            <p:cNvSpPr/>
            <p:nvPr/>
          </p:nvSpPr>
          <p:spPr>
            <a:xfrm>
              <a:off x="4319977" y="4260242"/>
              <a:ext cx="324000" cy="324000"/>
            </a:xfrm>
            <a:prstGeom prst="ellipse">
              <a:avLst/>
            </a:prstGeom>
            <a:solidFill>
              <a:schemeClr val="accent2">
                <a:lumMod val="75000"/>
                <a:alpha val="72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50" name="Oval 17"/>
            <p:cNvSpPr/>
            <p:nvPr/>
          </p:nvSpPr>
          <p:spPr>
            <a:xfrm>
              <a:off x="3203817" y="4260242"/>
              <a:ext cx="324000" cy="324000"/>
            </a:xfrm>
            <a:prstGeom prst="ellipse">
              <a:avLst/>
            </a:prstGeom>
            <a:solidFill>
              <a:schemeClr val="accent2">
                <a:lumMod val="75000"/>
                <a:alpha val="72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51" name="Rechteck 50"/>
            <p:cNvSpPr/>
            <p:nvPr/>
          </p:nvSpPr>
          <p:spPr>
            <a:xfrm rot="5400000">
              <a:off x="3890500" y="3431286"/>
              <a:ext cx="3595186" cy="1800198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endParaRPr lang="de-DE" sz="1600" b="1" dirty="0">
                <a:solidFill>
                  <a:srgbClr val="632523"/>
                </a:solidFill>
              </a:endParaRPr>
            </a:p>
          </p:txBody>
        </p:sp>
        <p:sp>
          <p:nvSpPr>
            <p:cNvPr id="52" name="Rechteck 51"/>
            <p:cNvSpPr/>
            <p:nvPr/>
          </p:nvSpPr>
          <p:spPr>
            <a:xfrm>
              <a:off x="899561" y="2881482"/>
              <a:ext cx="3420384" cy="648000"/>
            </a:xfrm>
            <a:prstGeom prst="rect">
              <a:avLst/>
            </a:prstGeom>
            <a:solidFill>
              <a:srgbClr val="E9F0F9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>
                  <a:solidFill>
                    <a:schemeClr val="tx2"/>
                  </a:solidFill>
                </a:rPr>
                <a:t>I.1 </a:t>
              </a:r>
              <a:r>
                <a:rPr lang="de-DE" sz="1200" dirty="0">
                  <a:solidFill>
                    <a:srgbClr val="1F497D"/>
                  </a:solidFill>
                </a:rPr>
                <a:t>Bestandsaufnahme der </a:t>
              </a:r>
              <a:r>
                <a:rPr lang="de-DE" sz="1200" b="1" dirty="0">
                  <a:solidFill>
                    <a:schemeClr val="accent2">
                      <a:lumMod val="50000"/>
                    </a:schemeClr>
                  </a:solidFill>
                </a:rPr>
                <a:t>regionalen Versorgungssituation </a:t>
              </a:r>
            </a:p>
          </p:txBody>
        </p:sp>
        <p:sp>
          <p:nvSpPr>
            <p:cNvPr id="53" name="Oval 19"/>
            <p:cNvSpPr/>
            <p:nvPr/>
          </p:nvSpPr>
          <p:spPr>
            <a:xfrm>
              <a:off x="4823784" y="3612242"/>
              <a:ext cx="1728000" cy="1620000"/>
            </a:xfrm>
            <a:prstGeom prst="ellipse">
              <a:avLst/>
            </a:prstGeom>
            <a:solidFill>
              <a:schemeClr val="accent2">
                <a:lumMod val="75000"/>
                <a:alpha val="72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Fakten-orientierte Entscheidungen</a:t>
              </a:r>
            </a:p>
            <a:p>
              <a:pPr algn="ctr"/>
              <a:endParaRPr lang="de-DE" sz="1200" dirty="0" smtClean="0"/>
            </a:p>
            <a:p>
              <a:pPr algn="ctr"/>
              <a:r>
                <a:rPr lang="de-DE" sz="1200" dirty="0" smtClean="0"/>
                <a:t>Kontinuierliche Verbesserung</a:t>
              </a:r>
              <a:endParaRPr lang="de-DE" sz="1200" dirty="0"/>
            </a:p>
          </p:txBody>
        </p:sp>
        <p:sp>
          <p:nvSpPr>
            <p:cNvPr id="54" name="Oval 13"/>
            <p:cNvSpPr/>
            <p:nvPr/>
          </p:nvSpPr>
          <p:spPr>
            <a:xfrm>
              <a:off x="673690" y="3576346"/>
              <a:ext cx="1728000" cy="1620000"/>
            </a:xfrm>
            <a:prstGeom prst="ellipse">
              <a:avLst/>
            </a:prstGeom>
            <a:solidFill>
              <a:schemeClr val="accent2">
                <a:lumMod val="75000"/>
                <a:alpha val="72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Neue Perspektiven</a:t>
              </a:r>
            </a:p>
            <a:p>
              <a:pPr algn="ctr"/>
              <a:endParaRPr lang="de-DE" sz="1200" dirty="0" smtClean="0"/>
            </a:p>
            <a:p>
              <a:pPr algn="ctr"/>
              <a:r>
                <a:rPr lang="de-DE" sz="1200" dirty="0"/>
                <a:t>Neues Wissen</a:t>
              </a:r>
            </a:p>
            <a:p>
              <a:pPr algn="ctr"/>
              <a:r>
                <a:rPr lang="de-DE" sz="1200" dirty="0"/>
                <a:t>Neue Konzepte </a:t>
              </a:r>
            </a:p>
            <a:p>
              <a:pPr algn="ctr"/>
              <a:endParaRPr lang="de-DE" sz="1200" dirty="0" smtClean="0"/>
            </a:p>
            <a:p>
              <a:pPr algn="ctr"/>
              <a:r>
                <a:rPr lang="de-DE" sz="1200" dirty="0" smtClean="0"/>
                <a:t>Best </a:t>
              </a:r>
              <a:r>
                <a:rPr lang="de-DE" sz="1200" dirty="0"/>
                <a:t>P</a:t>
              </a:r>
              <a:r>
                <a:rPr lang="de-DE" sz="1200" dirty="0" smtClean="0"/>
                <a:t>ractice</a:t>
              </a:r>
              <a:endParaRPr lang="de-DE" sz="1200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4787993" y="2608494"/>
              <a:ext cx="1800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solidFill>
                    <a:schemeClr val="tx2"/>
                  </a:solidFill>
                </a:rPr>
                <a:t>Gesundheits-</a:t>
              </a:r>
            </a:p>
            <a:p>
              <a:pPr algn="ctr"/>
              <a:r>
                <a:rPr lang="de-DE" sz="1200" dirty="0" err="1" smtClean="0">
                  <a:solidFill>
                    <a:schemeClr val="tx2"/>
                  </a:solidFill>
                </a:rPr>
                <a:t>einrichtungen</a:t>
              </a:r>
              <a:r>
                <a:rPr lang="de-DE" sz="1200" dirty="0" smtClean="0">
                  <a:solidFill>
                    <a:schemeClr val="tx2"/>
                  </a:solidFill>
                </a:rPr>
                <a:t> und</a:t>
              </a:r>
            </a:p>
            <a:p>
              <a:pPr algn="ctr"/>
              <a:r>
                <a:rPr lang="de-DE" sz="1200" dirty="0" smtClean="0">
                  <a:solidFill>
                    <a:schemeClr val="tx2"/>
                  </a:solidFill>
                </a:rPr>
                <a:t>Akteure in der </a:t>
              </a:r>
            </a:p>
            <a:p>
              <a:pPr algn="ctr"/>
              <a:r>
                <a:rPr lang="de-DE" sz="1200" dirty="0" smtClean="0">
                  <a:solidFill>
                    <a:schemeClr val="tx2"/>
                  </a:solidFill>
                </a:rPr>
                <a:t>Region und Kommunen</a:t>
              </a:r>
              <a:endParaRPr lang="de-DE" sz="1200" dirty="0">
                <a:solidFill>
                  <a:schemeClr val="tx2"/>
                </a:solidFill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539552" y="6204457"/>
              <a:ext cx="6048433" cy="24887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Sichere informationsgetriebene Austauschplattform </a:t>
              </a:r>
              <a:r>
                <a:rPr lang="de-DE" sz="1100" dirty="0" smtClean="0"/>
                <a:t>(M3)</a:t>
              </a:r>
              <a:endParaRPr lang="de-DE" sz="1400" dirty="0"/>
            </a:p>
          </p:txBody>
        </p:sp>
        <p:sp>
          <p:nvSpPr>
            <p:cNvPr id="57" name="Abgerundetes Rechteck 56"/>
            <p:cNvSpPr/>
            <p:nvPr/>
          </p:nvSpPr>
          <p:spPr>
            <a:xfrm>
              <a:off x="4715985" y="2608494"/>
              <a:ext cx="1944215" cy="920988"/>
            </a:xfrm>
            <a:prstGeom prst="round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6948264" y="2776600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+mn-lt"/>
                </a:rPr>
                <a:t>Institutionalisierte Zusammenarbeit </a:t>
              </a:r>
              <a:r>
                <a:rPr lang="de-DE" sz="1200" dirty="0" smtClean="0">
                  <a:latin typeface="+mn-lt"/>
                </a:rPr>
                <a:t>(M4)</a:t>
              </a:r>
              <a:endParaRPr lang="de-DE" sz="1600" dirty="0">
                <a:latin typeface="+mn-lt"/>
              </a:endParaRPr>
            </a:p>
          </p:txBody>
        </p:sp>
        <p:sp>
          <p:nvSpPr>
            <p:cNvPr id="59" name="Pfeil nach unten 58"/>
            <p:cNvSpPr/>
            <p:nvPr/>
          </p:nvSpPr>
          <p:spPr>
            <a:xfrm rot="5400000">
              <a:off x="6696204" y="2960975"/>
              <a:ext cx="216024" cy="216024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539552" y="6207465"/>
              <a:ext cx="6052455" cy="245871"/>
            </a:xfrm>
            <a:prstGeom prst="round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6912228" y="6039932"/>
              <a:ext cx="21962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+mn-lt"/>
                </a:rPr>
                <a:t>Institutionalisierte Zusammenarbeit </a:t>
              </a:r>
              <a:r>
                <a:rPr lang="de-DE" sz="1200" dirty="0" smtClean="0">
                  <a:latin typeface="+mn-lt"/>
                </a:rPr>
                <a:t>(M4)</a:t>
              </a:r>
              <a:endParaRPr lang="de-DE" sz="1600" dirty="0">
                <a:latin typeface="+mn-lt"/>
              </a:endParaRPr>
            </a:p>
          </p:txBody>
        </p:sp>
        <p:sp>
          <p:nvSpPr>
            <p:cNvPr id="62" name="Pfeil nach unten 61"/>
            <p:cNvSpPr/>
            <p:nvPr/>
          </p:nvSpPr>
          <p:spPr>
            <a:xfrm rot="5400000">
              <a:off x="6660168" y="6224307"/>
              <a:ext cx="216024" cy="216024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65" name="Grafik 64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050" y="1264290"/>
            <a:ext cx="1992733" cy="5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590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509" y="272420"/>
            <a:ext cx="6070258" cy="1204690"/>
          </a:xfrm>
        </p:spPr>
        <p:txBody>
          <a:bodyPr>
            <a:noAutofit/>
          </a:bodyPr>
          <a:lstStyle/>
          <a:p>
            <a:r>
              <a:rPr lang="de-DE" sz="2700" b="1" dirty="0" smtClean="0"/>
              <a:t>Snapshot:</a:t>
            </a:r>
            <a:r>
              <a:rPr lang="de-DE" sz="2700" dirty="0" smtClean="0"/>
              <a:t> Bestandsaufnahme der regionalen Versorgungssituation</a:t>
            </a:r>
            <a:endParaRPr lang="de-DE" sz="27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462" y="145095"/>
            <a:ext cx="2261911" cy="889622"/>
          </a:xfrm>
          <a:prstGeom prst="rect">
            <a:avLst/>
          </a:prstGeom>
        </p:spPr>
      </p:pic>
      <p:pic>
        <p:nvPicPr>
          <p:cNvPr id="10" name="Inhaltsplatzhalt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766" y="61632"/>
            <a:ext cx="1766864" cy="1253382"/>
          </a:xfrm>
          <a:prstGeom prst="rect">
            <a:avLst/>
          </a:prstGeom>
        </p:spPr>
      </p:pic>
      <p:graphicFrame>
        <p:nvGraphicFramePr>
          <p:cNvPr id="11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237988"/>
              </p:ext>
            </p:extLst>
          </p:nvPr>
        </p:nvGraphicFramePr>
        <p:xfrm>
          <a:off x="1043354" y="1363156"/>
          <a:ext cx="9777046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Fußzeilenplatzhalter 11"/>
          <p:cNvSpPr>
            <a:spLocks noGrp="1"/>
          </p:cNvSpPr>
          <p:nvPr/>
        </p:nvSpPr>
        <p:spPr bwMode="auto">
          <a:xfrm>
            <a:off x="1524000" y="6507002"/>
            <a:ext cx="9144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e-DE" altLang="de-DE" sz="10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Esdar | Hauptstadtkongress 2018 </a:t>
            </a:r>
            <a:r>
              <a:rPr lang="de-DE" altLang="de-DE" sz="1000" smtClean="0">
                <a:solidFill>
                  <a:srgbClr val="898989"/>
                </a:solidFill>
                <a:latin typeface="Calibri" panose="020F0502020204030204" pitchFamily="34" charset="0"/>
              </a:rPr>
              <a:t>| 06/06/18 </a:t>
            </a:r>
            <a:r>
              <a:rPr lang="de-DE" altLang="de-DE" sz="10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| </a:t>
            </a:r>
            <a:r>
              <a:rPr lang="de-DE" altLang="de-DE" dirty="0" smtClean="0">
                <a:solidFill>
                  <a:srgbClr val="898989"/>
                </a:solidFill>
                <a:latin typeface="Calibri" panose="020F0502020204030204" pitchFamily="34" charset="0"/>
              </a:rPr>
              <a:t>Berlin</a:t>
            </a:r>
            <a:endParaRPr lang="de-DE" altLang="de-DE" sz="1000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050" y="1264290"/>
            <a:ext cx="1992733" cy="5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88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509" y="272420"/>
            <a:ext cx="6070258" cy="1204690"/>
          </a:xfrm>
        </p:spPr>
        <p:txBody>
          <a:bodyPr>
            <a:noAutofit/>
          </a:bodyPr>
          <a:lstStyle/>
          <a:p>
            <a:r>
              <a:rPr lang="de-DE" sz="2700" b="1" dirty="0" smtClean="0"/>
              <a:t>Snapshot:</a:t>
            </a:r>
            <a:r>
              <a:rPr lang="de-DE" sz="2700" dirty="0" smtClean="0"/>
              <a:t> Bestandsaufnahme der regionalen Versorgungssituation</a:t>
            </a:r>
            <a:endParaRPr lang="de-DE" sz="27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462" y="145095"/>
            <a:ext cx="2261911" cy="889622"/>
          </a:xfrm>
          <a:prstGeom prst="rect">
            <a:avLst/>
          </a:prstGeom>
        </p:spPr>
      </p:pic>
      <p:pic>
        <p:nvPicPr>
          <p:cNvPr id="10" name="Inhaltsplatzhalt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766" y="61632"/>
            <a:ext cx="1766864" cy="1253382"/>
          </a:xfrm>
          <a:prstGeom prst="rect">
            <a:avLst/>
          </a:prstGeom>
        </p:spPr>
      </p:pic>
      <p:sp>
        <p:nvSpPr>
          <p:cNvPr id="12" name="Fußzeilenplatzhalter 11"/>
          <p:cNvSpPr>
            <a:spLocks noGrp="1"/>
          </p:cNvSpPr>
          <p:nvPr/>
        </p:nvSpPr>
        <p:spPr bwMode="auto">
          <a:xfrm>
            <a:off x="1524000" y="6507002"/>
            <a:ext cx="9144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e-DE" altLang="de-DE" sz="10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Esdar | Hauptstadtkongress 2018 </a:t>
            </a:r>
            <a:r>
              <a:rPr lang="de-DE" altLang="de-DE" sz="1000" smtClean="0">
                <a:solidFill>
                  <a:srgbClr val="898989"/>
                </a:solidFill>
                <a:latin typeface="Calibri" panose="020F0502020204030204" pitchFamily="34" charset="0"/>
              </a:rPr>
              <a:t>| 06/06/18 </a:t>
            </a:r>
            <a:r>
              <a:rPr lang="de-DE" altLang="de-DE" sz="10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| </a:t>
            </a:r>
            <a:r>
              <a:rPr lang="de-DE" altLang="de-DE" dirty="0" smtClean="0">
                <a:solidFill>
                  <a:srgbClr val="898989"/>
                </a:solidFill>
                <a:latin typeface="Calibri" panose="020F0502020204030204" pitchFamily="34" charset="0"/>
              </a:rPr>
              <a:t>Berlin</a:t>
            </a:r>
            <a:endParaRPr lang="de-DE" altLang="de-DE" sz="1000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3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063802"/>
              </p:ext>
            </p:extLst>
          </p:nvPr>
        </p:nvGraphicFramePr>
        <p:xfrm>
          <a:off x="1777190" y="1525802"/>
          <a:ext cx="8435280" cy="4853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5" name="Grafik 14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050" y="1264290"/>
            <a:ext cx="1992733" cy="5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169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509" y="272420"/>
            <a:ext cx="6070258" cy="1204690"/>
          </a:xfrm>
        </p:spPr>
        <p:txBody>
          <a:bodyPr>
            <a:noAutofit/>
          </a:bodyPr>
          <a:lstStyle/>
          <a:p>
            <a:r>
              <a:rPr lang="de-DE" sz="2700" b="1" dirty="0" smtClean="0"/>
              <a:t>Snapshot:</a:t>
            </a:r>
            <a:r>
              <a:rPr lang="de-DE" sz="2700" dirty="0" smtClean="0"/>
              <a:t> Bestandsaufnahme der regionalen Versorgungssituation</a:t>
            </a:r>
            <a:endParaRPr lang="de-DE" sz="27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462" y="145095"/>
            <a:ext cx="2261911" cy="889622"/>
          </a:xfrm>
          <a:prstGeom prst="rect">
            <a:avLst/>
          </a:prstGeom>
        </p:spPr>
      </p:pic>
      <p:pic>
        <p:nvPicPr>
          <p:cNvPr id="10" name="Inhaltsplatzhalt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766" y="61632"/>
            <a:ext cx="1766864" cy="1253382"/>
          </a:xfrm>
          <a:prstGeom prst="rect">
            <a:avLst/>
          </a:prstGeom>
        </p:spPr>
      </p:pic>
      <p:sp>
        <p:nvSpPr>
          <p:cNvPr id="12" name="Fußzeilenplatzhalter 11"/>
          <p:cNvSpPr>
            <a:spLocks noGrp="1"/>
          </p:cNvSpPr>
          <p:nvPr/>
        </p:nvSpPr>
        <p:spPr bwMode="auto">
          <a:xfrm>
            <a:off x="1524000" y="6507002"/>
            <a:ext cx="9144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e-DE" altLang="de-DE" sz="10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Esdar | Hauptstadtkongress 2018 </a:t>
            </a:r>
            <a:r>
              <a:rPr lang="de-DE" altLang="de-DE" sz="1000" smtClean="0">
                <a:solidFill>
                  <a:srgbClr val="898989"/>
                </a:solidFill>
                <a:latin typeface="Calibri" panose="020F0502020204030204" pitchFamily="34" charset="0"/>
              </a:rPr>
              <a:t>| 06/06/18 </a:t>
            </a:r>
            <a:r>
              <a:rPr lang="de-DE" altLang="de-DE" sz="10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| </a:t>
            </a:r>
            <a:r>
              <a:rPr lang="de-DE" altLang="de-DE" dirty="0" smtClean="0">
                <a:solidFill>
                  <a:srgbClr val="898989"/>
                </a:solidFill>
                <a:latin typeface="Calibri" panose="020F0502020204030204" pitchFamily="34" charset="0"/>
              </a:rPr>
              <a:t>Berlin</a:t>
            </a:r>
            <a:endParaRPr lang="de-DE" altLang="de-DE" sz="1000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8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706577"/>
              </p:ext>
            </p:extLst>
          </p:nvPr>
        </p:nvGraphicFramePr>
        <p:xfrm>
          <a:off x="1981200" y="1648026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4" name="Grafik 13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050" y="1264290"/>
            <a:ext cx="1992733" cy="5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91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509" y="272420"/>
            <a:ext cx="6070258" cy="1204690"/>
          </a:xfrm>
        </p:spPr>
        <p:txBody>
          <a:bodyPr>
            <a:noAutofit/>
          </a:bodyPr>
          <a:lstStyle/>
          <a:p>
            <a:r>
              <a:rPr lang="de-DE" sz="2700" b="1" dirty="0" smtClean="0"/>
              <a:t>Snapshot: </a:t>
            </a:r>
            <a:r>
              <a:rPr lang="de-DE" sz="2700" dirty="0" smtClean="0"/>
              <a:t>Bestandsaufnahme der regionalen Versorgungssituation</a:t>
            </a:r>
            <a:endParaRPr lang="de-DE" sz="27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462" y="145095"/>
            <a:ext cx="2261911" cy="889622"/>
          </a:xfrm>
          <a:prstGeom prst="rect">
            <a:avLst/>
          </a:prstGeom>
        </p:spPr>
      </p:pic>
      <p:pic>
        <p:nvPicPr>
          <p:cNvPr id="10" name="Inhaltsplatzhalt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766" y="61632"/>
            <a:ext cx="1766864" cy="1253382"/>
          </a:xfrm>
          <a:prstGeom prst="rect">
            <a:avLst/>
          </a:prstGeom>
        </p:spPr>
      </p:pic>
      <p:sp>
        <p:nvSpPr>
          <p:cNvPr id="12" name="Fußzeilenplatzhalter 11"/>
          <p:cNvSpPr>
            <a:spLocks noGrp="1"/>
          </p:cNvSpPr>
          <p:nvPr/>
        </p:nvSpPr>
        <p:spPr bwMode="auto">
          <a:xfrm>
            <a:off x="1524000" y="6507002"/>
            <a:ext cx="9144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e-DE" altLang="de-DE" sz="10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Esdar | Hauptstadtkongress 2018 </a:t>
            </a:r>
            <a:r>
              <a:rPr lang="de-DE" altLang="de-DE" sz="1000" smtClean="0">
                <a:solidFill>
                  <a:srgbClr val="898989"/>
                </a:solidFill>
                <a:latin typeface="Calibri" panose="020F0502020204030204" pitchFamily="34" charset="0"/>
              </a:rPr>
              <a:t>| 06/06/18 </a:t>
            </a:r>
            <a:r>
              <a:rPr lang="de-DE" altLang="de-DE" sz="10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| </a:t>
            </a:r>
            <a:r>
              <a:rPr lang="de-DE" altLang="de-DE" dirty="0" smtClean="0">
                <a:solidFill>
                  <a:srgbClr val="898989"/>
                </a:solidFill>
                <a:latin typeface="Calibri" panose="020F0502020204030204" pitchFamily="34" charset="0"/>
              </a:rPr>
              <a:t>Berlin</a:t>
            </a:r>
            <a:endParaRPr lang="de-DE" altLang="de-DE" sz="1000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897523707"/>
              </p:ext>
            </p:extLst>
          </p:nvPr>
        </p:nvGraphicFramePr>
        <p:xfrm>
          <a:off x="1752306" y="1816457"/>
          <a:ext cx="8177139" cy="4410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4" name="Grafik 13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050" y="1264290"/>
            <a:ext cx="1992733" cy="5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0967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509" y="272420"/>
            <a:ext cx="6070258" cy="1204690"/>
          </a:xfrm>
        </p:spPr>
        <p:txBody>
          <a:bodyPr>
            <a:noAutofit/>
          </a:bodyPr>
          <a:lstStyle/>
          <a:p>
            <a:r>
              <a:rPr lang="de-DE" sz="2700" b="1" dirty="0" smtClean="0"/>
              <a:t>Snapshot:</a:t>
            </a:r>
            <a:r>
              <a:rPr lang="de-DE" sz="2700" dirty="0" smtClean="0"/>
              <a:t> Wiederkehrer-Analyse in der Notaufnahme</a:t>
            </a:r>
            <a:endParaRPr lang="de-DE" sz="27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462" y="145095"/>
            <a:ext cx="2261911" cy="889622"/>
          </a:xfrm>
          <a:prstGeom prst="rect">
            <a:avLst/>
          </a:prstGeom>
        </p:spPr>
      </p:pic>
      <p:pic>
        <p:nvPicPr>
          <p:cNvPr id="10" name="Inhaltsplatzhalt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766" y="61632"/>
            <a:ext cx="1766864" cy="1253382"/>
          </a:xfrm>
          <a:prstGeom prst="rect">
            <a:avLst/>
          </a:prstGeom>
        </p:spPr>
      </p:pic>
      <p:sp>
        <p:nvSpPr>
          <p:cNvPr id="12" name="Fußzeilenplatzhalter 11"/>
          <p:cNvSpPr>
            <a:spLocks noGrp="1"/>
          </p:cNvSpPr>
          <p:nvPr/>
        </p:nvSpPr>
        <p:spPr bwMode="auto">
          <a:xfrm>
            <a:off x="1524000" y="6507002"/>
            <a:ext cx="9144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e-DE" altLang="de-DE" sz="10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Esdar | Hauptstadtkongress 2018 </a:t>
            </a:r>
            <a:r>
              <a:rPr lang="de-DE" altLang="de-DE" sz="1000" smtClean="0">
                <a:solidFill>
                  <a:srgbClr val="898989"/>
                </a:solidFill>
                <a:latin typeface="Calibri" panose="020F0502020204030204" pitchFamily="34" charset="0"/>
              </a:rPr>
              <a:t>| 06/06/18 </a:t>
            </a:r>
            <a:r>
              <a:rPr lang="de-DE" altLang="de-DE" sz="1000" dirty="0" smtClean="0">
                <a:solidFill>
                  <a:srgbClr val="898989"/>
                </a:solidFill>
                <a:latin typeface="Calibri" panose="020F0502020204030204" pitchFamily="34" charset="0"/>
              </a:rPr>
              <a:t>| </a:t>
            </a:r>
            <a:r>
              <a:rPr lang="de-DE" altLang="de-DE" dirty="0" smtClean="0">
                <a:solidFill>
                  <a:srgbClr val="898989"/>
                </a:solidFill>
                <a:latin typeface="Calibri" panose="020F0502020204030204" pitchFamily="34" charset="0"/>
              </a:rPr>
              <a:t>Berlin</a:t>
            </a:r>
            <a:endParaRPr lang="de-DE" altLang="de-DE" sz="1000" dirty="0" smtClean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2999" y="1606068"/>
            <a:ext cx="9237418" cy="4771976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050" y="1264290"/>
            <a:ext cx="1992733" cy="5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679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509" y="272420"/>
            <a:ext cx="6070258" cy="1204690"/>
          </a:xfrm>
        </p:spPr>
        <p:txBody>
          <a:bodyPr>
            <a:noAutofit/>
          </a:bodyPr>
          <a:lstStyle/>
          <a:p>
            <a:r>
              <a:rPr lang="de-DE" sz="2700" b="1" dirty="0" smtClean="0"/>
              <a:t>Snapshot:</a:t>
            </a:r>
            <a:r>
              <a:rPr lang="de-DE" sz="2700" dirty="0" smtClean="0"/>
              <a:t> Wiederkehrer-Analyse in der Notaufnahme</a:t>
            </a:r>
            <a:endParaRPr lang="de-DE" sz="27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462" y="145095"/>
            <a:ext cx="2261911" cy="889622"/>
          </a:xfrm>
          <a:prstGeom prst="rect">
            <a:avLst/>
          </a:prstGeom>
        </p:spPr>
      </p:pic>
      <p:pic>
        <p:nvPicPr>
          <p:cNvPr id="10" name="Inhaltsplatzhalt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766" y="61632"/>
            <a:ext cx="1766864" cy="12533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/>
          <a:srcRect t="27899"/>
          <a:stretch/>
        </p:blipFill>
        <p:spPr>
          <a:xfrm>
            <a:off x="1629509" y="1687898"/>
            <a:ext cx="8156472" cy="488707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050" y="1264290"/>
            <a:ext cx="1992733" cy="5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415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573</Words>
  <Application>Microsoft Office PowerPoint</Application>
  <PresentationFormat>Breitbild</PresentationFormat>
  <Paragraphs>100</Paragraphs>
  <Slides>14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Fetzen</vt:lpstr>
      <vt:lpstr>PowerPoint-Präsentation</vt:lpstr>
      <vt:lpstr>Projektstruktur</vt:lpstr>
      <vt:lpstr>Projektstruktur</vt:lpstr>
      <vt:lpstr>Snapshot: Bestandsaufnahme der regionalen Versorgungssituation</vt:lpstr>
      <vt:lpstr>Snapshot: Bestandsaufnahme der regionalen Versorgungssituation</vt:lpstr>
      <vt:lpstr>Snapshot: Bestandsaufnahme der regionalen Versorgungssituation</vt:lpstr>
      <vt:lpstr>Snapshot: Bestandsaufnahme der regionalen Versorgungssituation</vt:lpstr>
      <vt:lpstr>Snapshot: Wiederkehrer-Analyse in der Notaufnahme</vt:lpstr>
      <vt:lpstr>Snapshot: Wiederkehrer-Analyse in der Notaufnahme</vt:lpstr>
      <vt:lpstr>Snapshot: Wiederkehrer-Analyse in der Notaufnahme</vt:lpstr>
      <vt:lpstr>Snapshot: Verbesserungen in der Wundversorgung</vt:lpstr>
      <vt:lpstr>Snapshot: Verbesserungen in der Wundversorgung</vt:lpstr>
      <vt:lpstr>Snapshot: Verbesserungen in der Wundversorgung</vt:lpstr>
      <vt:lpstr>Vielen Dank für die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Abroad an der University of Auckland</dc:title>
  <dc:creator>moresdar</dc:creator>
  <cp:lastModifiedBy>Moritz Esdar</cp:lastModifiedBy>
  <cp:revision>90</cp:revision>
  <dcterms:created xsi:type="dcterms:W3CDTF">2014-09-19T12:11:58Z</dcterms:created>
  <dcterms:modified xsi:type="dcterms:W3CDTF">2018-06-06T08:45:50Z</dcterms:modified>
</cp:coreProperties>
</file>