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/>
    <p:restoredTop sz="84756"/>
  </p:normalViewPr>
  <p:slideViewPr>
    <p:cSldViewPr snapToGrid="0" snapToObjects="1">
      <p:cViewPr varScale="1">
        <p:scale>
          <a:sx n="92" d="100"/>
          <a:sy n="92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E14CC-93B5-8B48-8C49-7533FC2D22A2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7A25-0BDC-F04F-A440-FB57DE5B6E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87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Espresso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浓咖啡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Latte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拉铁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C7A25-0BDC-F04F-A440-FB57DE5B6E3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64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Whip </a:t>
            </a:r>
            <a:r>
              <a:rPr kumimoji="1" lang="zh-CN" altLang="en-US" dirty="0" smtClean="0"/>
              <a:t>奶泡</a:t>
            </a:r>
            <a:endParaRPr kumimoji="1" lang="en-US" altLang="zh-CN" dirty="0" smtClean="0"/>
          </a:p>
          <a:p>
            <a:r>
              <a:rPr kumimoji="1" lang="en-US" altLang="zh-CN" dirty="0" smtClean="0"/>
              <a:t>Soy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豆浆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C7A25-0BDC-F04F-A440-FB57DE5B6E3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1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10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5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23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3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3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0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496E-8EAF-3749-AFEC-D86A4987132F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3BCD-9FDF-D247-9634-EC8FF7265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设计模式研讨（三）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装饰者模式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曾梦露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2019.7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3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</a:t>
            </a:r>
            <a:r>
              <a:rPr kumimoji="1" lang="zh-CN" altLang="en-US" dirty="0" smtClean="0"/>
              <a:t>一下（</a:t>
            </a:r>
            <a:r>
              <a:rPr kumimoji="1" lang="en-US" altLang="zh-CN" dirty="0" smtClean="0"/>
              <a:t>2/2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通过组合的方式获的行为，与继承自超类获取行为有何不同？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如果依赖继承，类的</a:t>
            </a:r>
            <a:r>
              <a:rPr kumimoji="1" lang="zh-CN" altLang="en-US" dirty="0" smtClean="0"/>
              <a:t>行为</a:t>
            </a:r>
            <a:r>
              <a:rPr kumimoji="1" lang="zh-CN" altLang="en-US" dirty="0" smtClean="0"/>
              <a:t>只能</a:t>
            </a:r>
            <a:r>
              <a:rPr kumimoji="1" lang="zh-CN" altLang="en-US" dirty="0" smtClean="0"/>
              <a:t>在</a:t>
            </a:r>
            <a:r>
              <a:rPr kumimoji="1" lang="zh-CN" altLang="en-US" dirty="0" smtClean="0"/>
              <a:t>编译时静态决定，如果需要新的行为，需要修改现有的代码。而利用组合，则是在运行时才决定类的行为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35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2346157" y="2542794"/>
            <a:ext cx="7240251" cy="2089167"/>
            <a:chOff x="2248525" y="2248522"/>
            <a:chExt cx="5666282" cy="1828801"/>
          </a:xfrm>
        </p:grpSpPr>
        <p:sp>
          <p:nvSpPr>
            <p:cNvPr id="14" name="椭圆 13"/>
            <p:cNvSpPr/>
            <p:nvPr/>
          </p:nvSpPr>
          <p:spPr>
            <a:xfrm>
              <a:off x="2248525" y="2248522"/>
              <a:ext cx="5666282" cy="18288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07224" y="2816391"/>
              <a:ext cx="76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Whip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好了，用装饰者模式来计算咖啡的价格吧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920126" y="2687966"/>
            <a:ext cx="5666282" cy="1828801"/>
            <a:chOff x="2248525" y="2248522"/>
            <a:chExt cx="5666282" cy="1828801"/>
          </a:xfrm>
        </p:grpSpPr>
        <p:sp>
          <p:nvSpPr>
            <p:cNvPr id="5" name="椭圆 4"/>
            <p:cNvSpPr/>
            <p:nvPr/>
          </p:nvSpPr>
          <p:spPr>
            <a:xfrm>
              <a:off x="2248525" y="2248522"/>
              <a:ext cx="5666282" cy="18288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07224" y="2816391"/>
              <a:ext cx="76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Whip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554053" y="2822879"/>
            <a:ext cx="3897442" cy="1558977"/>
            <a:chOff x="3882452" y="2383435"/>
            <a:chExt cx="3897442" cy="1558977"/>
          </a:xfrm>
        </p:grpSpPr>
        <p:sp>
          <p:nvSpPr>
            <p:cNvPr id="8" name="椭圆 7"/>
            <p:cNvSpPr/>
            <p:nvPr/>
          </p:nvSpPr>
          <p:spPr>
            <a:xfrm>
              <a:off x="3882452" y="2383435"/>
              <a:ext cx="3897442" cy="15589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34010" y="2839756"/>
              <a:ext cx="76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Milk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753267" y="2987772"/>
            <a:ext cx="2518347" cy="1229193"/>
            <a:chOff x="5081666" y="2548328"/>
            <a:chExt cx="2518347" cy="1229193"/>
          </a:xfrm>
        </p:grpSpPr>
        <p:sp>
          <p:nvSpPr>
            <p:cNvPr id="11" name="椭圆 10"/>
            <p:cNvSpPr/>
            <p:nvPr/>
          </p:nvSpPr>
          <p:spPr>
            <a:xfrm>
              <a:off x="5081666" y="2548328"/>
              <a:ext cx="2518347" cy="1229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08669" y="2839755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Mocha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创造基础组件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装饰者和被装饰者对象有相同的超类型。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79" y="2631239"/>
            <a:ext cx="2489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创造被装饰者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饮料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69" y="1690688"/>
            <a:ext cx="2489200" cy="82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6" y="3055248"/>
            <a:ext cx="3479800" cy="170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肘形连接符 12"/>
          <p:cNvCxnSpPr>
            <a:stCxn id="4" idx="2"/>
            <a:endCxn id="27" idx="0"/>
          </p:cNvCxnSpPr>
          <p:nvPr/>
        </p:nvCxnSpPr>
        <p:spPr>
          <a:xfrm rot="16200000" flipH="1">
            <a:off x="6641610" y="1729946"/>
            <a:ext cx="551760" cy="2124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7" idx="0"/>
          </p:cNvCxnSpPr>
          <p:nvPr/>
        </p:nvCxnSpPr>
        <p:spPr>
          <a:xfrm rot="5400000">
            <a:off x="4229743" y="1429622"/>
            <a:ext cx="539060" cy="2712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12" y="3067948"/>
            <a:ext cx="3454400" cy="168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23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创造装饰者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调料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505471"/>
            <a:ext cx="2489200" cy="82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2" y="2647759"/>
            <a:ext cx="3479800" cy="170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56" y="2641411"/>
            <a:ext cx="3454400" cy="1689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2" name="肘形连接符 271"/>
          <p:cNvCxnSpPr>
            <a:stCxn id="9" idx="2"/>
            <a:endCxn id="13" idx="0"/>
          </p:cNvCxnSpPr>
          <p:nvPr/>
        </p:nvCxnSpPr>
        <p:spPr>
          <a:xfrm rot="5400000">
            <a:off x="5791308" y="2336719"/>
            <a:ext cx="310440" cy="298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9" idx="2"/>
            <a:endCxn id="10" idx="0"/>
          </p:cNvCxnSpPr>
          <p:nvPr/>
        </p:nvCxnSpPr>
        <p:spPr>
          <a:xfrm rot="5400000">
            <a:off x="3930507" y="482266"/>
            <a:ext cx="316788" cy="4014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图片 2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10" y="2641411"/>
            <a:ext cx="2844800" cy="863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77" name="肘形连接符 276"/>
          <p:cNvCxnSpPr>
            <a:stCxn id="9" idx="2"/>
            <a:endCxn id="275" idx="0"/>
          </p:cNvCxnSpPr>
          <p:nvPr/>
        </p:nvCxnSpPr>
        <p:spPr>
          <a:xfrm rot="16200000" flipH="1">
            <a:off x="7490185" y="936786"/>
            <a:ext cx="310440" cy="309881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stCxn id="275" idx="2"/>
            <a:endCxn id="311" idx="0"/>
          </p:cNvCxnSpPr>
          <p:nvPr/>
        </p:nvCxnSpPr>
        <p:spPr>
          <a:xfrm rot="5400000">
            <a:off x="7172972" y="2370395"/>
            <a:ext cx="887223" cy="315645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肘形连接符 284"/>
          <p:cNvCxnSpPr>
            <a:stCxn id="275" idx="2"/>
            <a:endCxn id="314" idx="0"/>
          </p:cNvCxnSpPr>
          <p:nvPr/>
        </p:nvCxnSpPr>
        <p:spPr>
          <a:xfrm rot="16200000" flipH="1">
            <a:off x="9203283" y="3496537"/>
            <a:ext cx="857251" cy="87419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" name="图片 3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856" y="4392234"/>
            <a:ext cx="3937000" cy="24384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14" name="图片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957" y="4362262"/>
            <a:ext cx="3848100" cy="2438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052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开始体验吧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2" y="5296234"/>
            <a:ext cx="3556000" cy="59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2" y="1958521"/>
            <a:ext cx="88265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思考一下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如果针对特定种类的具体组件，如拿铁咖啡，做一些事情，比如打折。这样的模式设计是否合适这种场景？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——</a:t>
            </a:r>
            <a:r>
              <a:rPr kumimoji="1" lang="zh-CN" altLang="en-US" dirty="0" smtClean="0"/>
              <a:t>如果针对具体的组件类型进行编码，装饰者模式就可能会出问题。只有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针对抽象组件类型进行编程</a:t>
            </a:r>
            <a:r>
              <a:rPr kumimoji="1" lang="zh-CN" altLang="en-US" dirty="0" smtClean="0"/>
              <a:t>时，才适合这种模式。因为一旦使用装饰者包装咖啡，就会造成类型改变。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2170845" y="4830054"/>
            <a:ext cx="4674301" cy="1346909"/>
            <a:chOff x="2170845" y="4830054"/>
            <a:chExt cx="4674301" cy="134690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0845" y="5080027"/>
              <a:ext cx="3124200" cy="558800"/>
            </a:xfrm>
            <a:prstGeom prst="rect">
              <a:avLst/>
            </a:prstGeom>
          </p:spPr>
        </p:pic>
        <p:sp>
          <p:nvSpPr>
            <p:cNvPr id="5" name="椭圆形标注 4"/>
            <p:cNvSpPr/>
            <p:nvPr/>
          </p:nvSpPr>
          <p:spPr>
            <a:xfrm>
              <a:off x="5532324" y="4830054"/>
              <a:ext cx="1312822" cy="409073"/>
            </a:xfrm>
            <a:prstGeom prst="wedgeEllipseCallout">
              <a:avLst>
                <a:gd name="adj1" fmla="val -66764"/>
                <a:gd name="adj2" fmla="val 2585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</a:rPr>
                <a:t>*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Latte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5427393" y="5304971"/>
              <a:ext cx="1312822" cy="409073"/>
            </a:xfrm>
            <a:prstGeom prst="wedgeEllipseCallout">
              <a:avLst>
                <a:gd name="adj1" fmla="val -75899"/>
                <a:gd name="adj2" fmla="val -254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*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Milk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5095769" y="5767890"/>
              <a:ext cx="1312822" cy="409073"/>
            </a:xfrm>
            <a:prstGeom prst="wedgeEllipseCallout">
              <a:avLst>
                <a:gd name="adj1" fmla="val -67906"/>
                <a:gd name="adj2" fmla="val -730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*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Soy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-14990" y="3597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思考一下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 smtClean="0"/>
              <a:t>最外圈的装饰者是否知道其他的装饰者的存在？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装饰者要做的事情就是增加行为到被包装的对象上，当需要窥视内部的每一装饰者的时候，就超出了它们的职责范围。如果想把饮品的描述从“</a:t>
            </a:r>
            <a:r>
              <a:rPr kumimoji="1" lang="en-US" altLang="zh-CN" dirty="0" smtClean="0"/>
              <a:t>Milk, Whip, Milk</a:t>
            </a:r>
            <a:r>
              <a:rPr kumimoji="1" lang="zh-CN" altLang="en-US" dirty="0" smtClean="0"/>
              <a:t>”改为“</a:t>
            </a:r>
            <a:r>
              <a:rPr kumimoji="1" lang="en-US" altLang="zh-CN" dirty="0" err="1" smtClean="0"/>
              <a:t>doule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Milk, Whip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完全可以再写一个函数，重新排列这些描述。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2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修改一下需求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我们需要在菜单上加上咖啡的容量大小，分为小杯、中杯和大杯。并且调料也根据咖啡的容量收费。我们怎么实现？</a:t>
            </a:r>
            <a:endParaRPr kumimoji="1"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7620000" y="3206815"/>
            <a:ext cx="3733800" cy="1588958"/>
          </a:xfrm>
          <a:prstGeom prst="cloudCallout">
            <a:avLst>
              <a:gd name="adj1" fmla="val -71017"/>
              <a:gd name="adj2" fmla="val -4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说明所有的装饰者都会用到容量的区分，我们将此放在抽象类中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5" y="486476"/>
            <a:ext cx="3467100" cy="595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17" y="262454"/>
            <a:ext cx="3987800" cy="5156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01834" y="1052945"/>
            <a:ext cx="1691987" cy="207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3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星巴克咖啡店的订单系统</a:t>
            </a:r>
            <a:endParaRPr kumimoji="1"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4327183" y="1868888"/>
            <a:ext cx="2839813" cy="2066089"/>
            <a:chOff x="4327183" y="1868888"/>
            <a:chExt cx="2839813" cy="2066089"/>
          </a:xfrm>
        </p:grpSpPr>
        <p:sp>
          <p:nvSpPr>
            <p:cNvPr id="10" name="剪去单角的矩形 9"/>
            <p:cNvSpPr/>
            <p:nvPr/>
          </p:nvSpPr>
          <p:spPr>
            <a:xfrm>
              <a:off x="4327183" y="1868888"/>
              <a:ext cx="2839813" cy="2066089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85465" y="1903652"/>
              <a:ext cx="278153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Beverage </a:t>
              </a:r>
              <a:r>
                <a:rPr kumimoji="1" lang="en-US" altLang="zh-CN" dirty="0" err="1" smtClean="0"/>
                <a:t>struct</a:t>
              </a:r>
              <a:r>
                <a:rPr kumimoji="1" lang="en-US" altLang="zh-CN" dirty="0" smtClean="0"/>
                <a:t>{</a:t>
              </a:r>
            </a:p>
            <a:p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  description</a:t>
              </a:r>
              <a:endParaRPr kumimoji="1" lang="en-US" altLang="zh-CN" dirty="0"/>
            </a:p>
            <a:p>
              <a:r>
                <a:rPr kumimoji="1" lang="en-US" altLang="zh-CN" dirty="0" smtClean="0"/>
                <a:t>} </a:t>
              </a:r>
              <a:endParaRPr kumimoji="1" lang="en-US" altLang="zh-CN" dirty="0"/>
            </a:p>
            <a:p>
              <a:r>
                <a:rPr kumimoji="1" lang="en-US" altLang="zh-CN" dirty="0"/>
                <a:t>t</a:t>
              </a:r>
              <a:r>
                <a:rPr kumimoji="1" lang="en-US" altLang="zh-CN" dirty="0" smtClean="0"/>
                <a:t>ype </a:t>
              </a:r>
              <a:r>
                <a:rPr kumimoji="1" lang="en-US" altLang="zh-CN" dirty="0" err="1" smtClean="0"/>
                <a:t>BeverageItf</a:t>
              </a:r>
              <a:r>
                <a:rPr kumimoji="1" lang="en-US" altLang="zh-CN" dirty="0" smtClean="0"/>
                <a:t> interface{</a:t>
              </a:r>
            </a:p>
            <a:p>
              <a:r>
                <a:rPr kumimoji="1" lang="en-US" altLang="zh-CN" dirty="0"/>
                <a:t> </a:t>
              </a:r>
              <a:r>
                <a:rPr kumimoji="1" lang="en-US" altLang="zh-CN" dirty="0" smtClean="0"/>
                <a:t>   </a:t>
              </a:r>
              <a:r>
                <a:rPr kumimoji="1" lang="en-US" altLang="zh-CN" dirty="0" err="1" smtClean="0"/>
                <a:t>GetDescription</a:t>
              </a:r>
              <a:r>
                <a:rPr kumimoji="1" lang="en-US" altLang="zh-CN" dirty="0" smtClean="0"/>
                <a:t>()</a:t>
              </a:r>
            </a:p>
            <a:p>
              <a:r>
                <a:rPr kumimoji="1" lang="en-US" altLang="zh-CN" dirty="0" smtClean="0"/>
                <a:t>    Cost()</a:t>
              </a:r>
              <a:endParaRPr kumimoji="1" lang="en-US" altLang="zh-CN" dirty="0"/>
            </a:p>
            <a:p>
              <a:r>
                <a:rPr kumimoji="1" lang="en-US" altLang="zh-CN" dirty="0" smtClean="0"/>
                <a:t>}</a:t>
              </a:r>
              <a:endParaRPr kumimoji="1" lang="zh-CN" altLang="en-US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761686" y="4901784"/>
            <a:ext cx="1487277" cy="634282"/>
            <a:chOff x="1729648" y="5171607"/>
            <a:chExt cx="1487277" cy="634282"/>
          </a:xfrm>
        </p:grpSpPr>
        <p:sp>
          <p:nvSpPr>
            <p:cNvPr id="13" name="剪去单角的矩形 12"/>
            <p:cNvSpPr/>
            <p:nvPr/>
          </p:nvSpPr>
          <p:spPr>
            <a:xfrm>
              <a:off x="1729648" y="5171607"/>
              <a:ext cx="1487277" cy="634282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36307" y="5304082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Latte</a:t>
              </a:r>
              <a:endParaRPr kumimoji="1" lang="zh-CN" altLang="en-US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789609" y="4886794"/>
            <a:ext cx="1487277" cy="634282"/>
            <a:chOff x="1729648" y="5171607"/>
            <a:chExt cx="1487277" cy="634282"/>
          </a:xfrm>
        </p:grpSpPr>
        <p:sp>
          <p:nvSpPr>
            <p:cNvPr id="17" name="剪去单角的矩形 16"/>
            <p:cNvSpPr/>
            <p:nvPr/>
          </p:nvSpPr>
          <p:spPr>
            <a:xfrm>
              <a:off x="1729648" y="5171607"/>
              <a:ext cx="1487277" cy="634282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6307" y="530408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Mocha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733763" y="4886794"/>
            <a:ext cx="1487277" cy="634282"/>
            <a:chOff x="1729648" y="5171607"/>
            <a:chExt cx="1487277" cy="634282"/>
          </a:xfrm>
        </p:grpSpPr>
        <p:sp>
          <p:nvSpPr>
            <p:cNvPr id="20" name="剪去单角的矩形 19"/>
            <p:cNvSpPr/>
            <p:nvPr/>
          </p:nvSpPr>
          <p:spPr>
            <a:xfrm>
              <a:off x="1729648" y="5171607"/>
              <a:ext cx="1487277" cy="634282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62067" y="5319072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Cappuccino</a:t>
              </a:r>
              <a:endParaRPr lang="en-US" altLang="zh-CN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7705840" y="4886794"/>
            <a:ext cx="1487277" cy="634282"/>
            <a:chOff x="1729648" y="5171607"/>
            <a:chExt cx="1487277" cy="634282"/>
          </a:xfrm>
        </p:grpSpPr>
        <p:sp>
          <p:nvSpPr>
            <p:cNvPr id="23" name="剪去单角的矩形 22"/>
            <p:cNvSpPr/>
            <p:nvPr/>
          </p:nvSpPr>
          <p:spPr>
            <a:xfrm>
              <a:off x="1729648" y="5171607"/>
              <a:ext cx="1487277" cy="634282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49745" y="5331626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Espresso</a:t>
              </a:r>
              <a:endParaRPr lang="en-US" altLang="zh-CN" dirty="0"/>
            </a:p>
          </p:txBody>
        </p:sp>
      </p:grpSp>
      <p:cxnSp>
        <p:nvCxnSpPr>
          <p:cNvPr id="27" name="直线箭头连接符 26"/>
          <p:cNvCxnSpPr>
            <a:stCxn id="17" idx="3"/>
            <a:endCxn id="10" idx="1"/>
          </p:cNvCxnSpPr>
          <p:nvPr/>
        </p:nvCxnSpPr>
        <p:spPr>
          <a:xfrm flipV="1">
            <a:off x="2533248" y="3934977"/>
            <a:ext cx="3213842" cy="95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3" idx="3"/>
            <a:endCxn id="10" idx="1"/>
          </p:cNvCxnSpPr>
          <p:nvPr/>
        </p:nvCxnSpPr>
        <p:spPr>
          <a:xfrm flipV="1">
            <a:off x="4505325" y="3934977"/>
            <a:ext cx="1241765" cy="96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0" idx="3"/>
            <a:endCxn id="10" idx="1"/>
          </p:cNvCxnSpPr>
          <p:nvPr/>
        </p:nvCxnSpPr>
        <p:spPr>
          <a:xfrm flipH="1" flipV="1">
            <a:off x="5747090" y="3934977"/>
            <a:ext cx="730312" cy="95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3" idx="3"/>
            <a:endCxn id="10" idx="1"/>
          </p:cNvCxnSpPr>
          <p:nvPr/>
        </p:nvCxnSpPr>
        <p:spPr>
          <a:xfrm flipH="1" flipV="1">
            <a:off x="5747090" y="3934977"/>
            <a:ext cx="2702389" cy="95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波形 34"/>
          <p:cNvSpPr/>
          <p:nvPr/>
        </p:nvSpPr>
        <p:spPr>
          <a:xfrm>
            <a:off x="8786870" y="1296354"/>
            <a:ext cx="2566930" cy="2038121"/>
          </a:xfrm>
          <a:prstGeom prst="wav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购买咖啡时，可以要求加上配料：</a:t>
            </a:r>
            <a:r>
              <a:rPr kumimoji="1" lang="en-US" altLang="zh-CN" dirty="0" smtClean="0">
                <a:solidFill>
                  <a:sysClr val="windowText" lastClr="000000"/>
                </a:solidFill>
              </a:rPr>
              <a:t>Milk, Soy, Whip,</a:t>
            </a:r>
            <a:r>
              <a:rPr kumimoji="1" lang="mr-IN" altLang="zh-CN" dirty="0" smtClean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9677917" y="4914338"/>
            <a:ext cx="1487277" cy="634282"/>
            <a:chOff x="1729648" y="5171607"/>
            <a:chExt cx="1487277" cy="634282"/>
          </a:xfrm>
        </p:grpSpPr>
        <p:sp>
          <p:nvSpPr>
            <p:cNvPr id="37" name="剪去单角的矩形 36"/>
            <p:cNvSpPr/>
            <p:nvPr/>
          </p:nvSpPr>
          <p:spPr>
            <a:xfrm>
              <a:off x="1729648" y="5171607"/>
              <a:ext cx="1487277" cy="634282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49745" y="53316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dirty="0" smtClean="0"/>
                <a:t>……</a:t>
              </a:r>
              <a:endParaRPr lang="en-US" altLang="zh-CN" dirty="0"/>
            </a:p>
          </p:txBody>
        </p:sp>
      </p:grpSp>
      <p:cxnSp>
        <p:nvCxnSpPr>
          <p:cNvPr id="40" name="直线箭头连接符 39"/>
          <p:cNvCxnSpPr>
            <a:stCxn id="37" idx="3"/>
            <a:endCxn id="12" idx="2"/>
          </p:cNvCxnSpPr>
          <p:nvPr/>
        </p:nvCxnSpPr>
        <p:spPr>
          <a:xfrm flipH="1" flipV="1">
            <a:off x="5776231" y="3934977"/>
            <a:ext cx="4645325" cy="9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552" y="890619"/>
            <a:ext cx="8864600" cy="2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52" y="4446650"/>
            <a:ext cx="3619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装饰者模式：动态地将责任附加到对象上。</a:t>
            </a:r>
            <a:endParaRPr kumimoji="1" lang="en-US" altLang="zh-CN" dirty="0" smtClean="0"/>
          </a:p>
          <a:p>
            <a:r>
              <a:rPr kumimoji="1" lang="zh-CN" altLang="en-US" dirty="0"/>
              <a:t>在我们的设计中，应该允许行为可以被扩展，而无需修改现有的代码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装饰者模式意味着一群装饰者类，这些类用来包装具体组件。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装饰者类反映出被装饰的组件类型。事实上，它们具有相同的类型，经过接口或继承实现。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内层装饰者组件对外层装饰者组件是透明的。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装饰者会导致设计中出现许多小对象，如果使用过度，会让程序变得复杂。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3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</a:t>
            </a:r>
            <a:r>
              <a:rPr lang="en-US" altLang="zh-CN" dirty="0" smtClean="0"/>
              <a:t>Seasoning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34670" y="33601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6200"/>
            <a:ext cx="3263900" cy="5511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1631950"/>
            <a:ext cx="6959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如果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</a:t>
            </a:r>
            <a:r>
              <a:rPr kumimoji="1" lang="zh-CN" altLang="en-US" dirty="0" smtClean="0"/>
              <a:t>增加了一种调料种类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如果想添加双倍的牛奶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7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关闭原则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920331" y="1978090"/>
            <a:ext cx="7226638" cy="1966912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chemeClr val="tx1"/>
                </a:solidFill>
              </a:rPr>
              <a:t>类应当对扩展开发，</a:t>
            </a:r>
            <a:r>
              <a:rPr kumimoji="1" lang="zh-CN" altLang="en-US" sz="3600" smtClean="0">
                <a:solidFill>
                  <a:schemeClr val="tx1"/>
                </a:solidFill>
              </a:rPr>
              <a:t>对修改关闭</a:t>
            </a:r>
            <a:endParaRPr kumimoji="1" lang="zh-CN" altLang="en-US" sz="3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4158" y="4648286"/>
            <a:ext cx="9023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目标：允许类容易扩展，在不修改现有代码的情况下，就可以搭配新的行为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利用继承设计子类的行为，是在编译时静态决定的，而且所有的子类都会继承到相同的行为。然而如果能够利用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组合</a:t>
            </a:r>
            <a:r>
              <a:rPr kumimoji="1" lang="zh-CN" altLang="en-US" dirty="0" smtClean="0"/>
              <a:t>的做法扩展对象的行为，就可以在运行时动态地进行扩展。通过动态地组合对象，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可以添加新的功能，而无需修改现有代码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从而引入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或产生意外副作用的机会会大幅减少。</a:t>
            </a:r>
            <a:endParaRPr kumimoji="1" lang="en-US" altLang="zh-CN" dirty="0" smtClean="0"/>
          </a:p>
        </p:txBody>
      </p:sp>
      <p:sp>
        <p:nvSpPr>
          <p:cNvPr id="5" name="云形标注 4"/>
          <p:cNvSpPr/>
          <p:nvPr/>
        </p:nvSpPr>
        <p:spPr>
          <a:xfrm>
            <a:off x="9971627" y="752537"/>
            <a:ext cx="2101620" cy="3192465"/>
          </a:xfrm>
          <a:prstGeom prst="cloudCallout">
            <a:avLst>
              <a:gd name="adj1" fmla="val -61479"/>
              <a:gd name="adj2" fmla="val 237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并不是每部分代码都适合这种原则，否则是一种浪费，且会导致</a:t>
            </a:r>
            <a:r>
              <a:rPr kumimoji="1" lang="zh-CN" altLang="en-US" smtClean="0">
                <a:solidFill>
                  <a:schemeClr val="tx1"/>
                </a:solidFill>
              </a:rPr>
              <a:t>代码复杂难以理解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1071994" y="2657985"/>
            <a:ext cx="5666282" cy="1828801"/>
            <a:chOff x="2248525" y="2248522"/>
            <a:chExt cx="5666282" cy="1828801"/>
          </a:xfrm>
        </p:grpSpPr>
        <p:sp>
          <p:nvSpPr>
            <p:cNvPr id="11" name="椭圆 10"/>
            <p:cNvSpPr/>
            <p:nvPr/>
          </p:nvSpPr>
          <p:spPr>
            <a:xfrm>
              <a:off x="2248525" y="2248522"/>
              <a:ext cx="5666282" cy="18288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07224" y="2816391"/>
              <a:ext cx="76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Whip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装饰者模式初印象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2705921" y="2792898"/>
            <a:ext cx="3897442" cy="1558977"/>
            <a:chOff x="3882452" y="2383435"/>
            <a:chExt cx="3897442" cy="1558977"/>
          </a:xfrm>
        </p:grpSpPr>
        <p:sp>
          <p:nvSpPr>
            <p:cNvPr id="9" name="椭圆 8"/>
            <p:cNvSpPr/>
            <p:nvPr/>
          </p:nvSpPr>
          <p:spPr>
            <a:xfrm>
              <a:off x="3882452" y="2383435"/>
              <a:ext cx="3897442" cy="15589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4010" y="2839756"/>
              <a:ext cx="76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Milk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905135" y="2957791"/>
            <a:ext cx="2518347" cy="1229193"/>
            <a:chOff x="5081666" y="2548328"/>
            <a:chExt cx="2518347" cy="1229193"/>
          </a:xfrm>
        </p:grpSpPr>
        <p:sp>
          <p:nvSpPr>
            <p:cNvPr id="4" name="椭圆 3"/>
            <p:cNvSpPr/>
            <p:nvPr/>
          </p:nvSpPr>
          <p:spPr>
            <a:xfrm>
              <a:off x="5081666" y="2548328"/>
              <a:ext cx="2518347" cy="1229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08669" y="2839755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Mocha</a:t>
              </a:r>
            </a:p>
            <a:p>
              <a:r>
                <a:rPr kumimoji="1" lang="en-US" altLang="zh-CN" dirty="0" smtClean="0"/>
                <a:t>Cost()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150308" y="1514001"/>
            <a:ext cx="483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顾客点了一杯摩卡，我们创建了一个摩卡☕️对象，且拥有一个计算价钱的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方法</a:t>
            </a:r>
            <a:r>
              <a:rPr kumimoji="1" lang="zh-CN" altLang="en-US" dirty="0"/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05338" y="2391003"/>
            <a:ext cx="483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顾客要求加牛奶调料。我们创建了一个牛奶对象，是一个装饰者，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装饰者的的类型与它被装饰者的类型相同。</a:t>
            </a:r>
            <a:r>
              <a:rPr kumimoji="1" lang="zh-CN" altLang="en-US" dirty="0" smtClean="0"/>
              <a:t>我们可以把牛奶包裹的任何饮品当作一个统一的饮品，可以被装饰</a:t>
            </a:r>
            <a:r>
              <a:rPr kumimoji="1" lang="zh-CN" altLang="en-US" dirty="0" smtClean="0"/>
              <a:t>者继续装饰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0307" y="4099002"/>
            <a:ext cx="483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顾客又要求加奶泡调料。我们创建了一个奶泡对象，是一个装饰者，装饰被牛奶包裹的饮品。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150307" y="5345336"/>
            <a:ext cx="48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现在要计算价钱了</a:t>
            </a:r>
            <a:endParaRPr kumimoji="1" lang="zh-CN" altLang="en-US" dirty="0"/>
          </a:p>
        </p:txBody>
      </p:sp>
      <p:sp>
        <p:nvSpPr>
          <p:cNvPr id="23" name="弧 22"/>
          <p:cNvSpPr/>
          <p:nvPr/>
        </p:nvSpPr>
        <p:spPr>
          <a:xfrm rot="17239669">
            <a:off x="769098" y="2890386"/>
            <a:ext cx="428261" cy="862608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弧 23"/>
          <p:cNvSpPr/>
          <p:nvPr/>
        </p:nvSpPr>
        <p:spPr>
          <a:xfrm rot="16200000">
            <a:off x="2269472" y="2899344"/>
            <a:ext cx="587574" cy="984044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弧 24"/>
          <p:cNvSpPr/>
          <p:nvPr/>
        </p:nvSpPr>
        <p:spPr>
          <a:xfrm rot="16200000">
            <a:off x="3786418" y="2880015"/>
            <a:ext cx="587574" cy="984044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弧 25"/>
          <p:cNvSpPr/>
          <p:nvPr/>
        </p:nvSpPr>
        <p:spPr>
          <a:xfrm rot="5245704">
            <a:off x="3822622" y="3221190"/>
            <a:ext cx="587574" cy="984044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3317" y="2487429"/>
            <a:ext cx="189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首先调用最外圈的</a:t>
            </a:r>
            <a:r>
              <a:rPr kumimoji="1" lang="en-US" altLang="zh-CN" sz="1400" dirty="0" smtClean="0"/>
              <a:t>whip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cost</a:t>
            </a:r>
            <a:r>
              <a:rPr kumimoji="1" lang="zh-CN" altLang="en-US" sz="1400" dirty="0" smtClean="0"/>
              <a:t>方法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935962" y="2282462"/>
            <a:ext cx="133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en-US" altLang="zh-CN" dirty="0"/>
              <a:t>Whip</a:t>
            </a:r>
            <a:r>
              <a:rPr lang="zh-CN" altLang="en-US" dirty="0"/>
              <a:t>调用</a:t>
            </a:r>
            <a:r>
              <a:rPr lang="en-US" altLang="zh-CN" dirty="0"/>
              <a:t>milk</a:t>
            </a:r>
            <a:r>
              <a:rPr lang="zh-CN" altLang="en-US" dirty="0"/>
              <a:t>的</a:t>
            </a:r>
            <a:r>
              <a:rPr lang="en-US" altLang="zh-CN" dirty="0"/>
              <a:t>cost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66968" y="2137784"/>
            <a:ext cx="133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en-US" altLang="zh-CN" dirty="0" smtClean="0"/>
              <a:t>Milk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Mocha</a:t>
            </a:r>
            <a:r>
              <a:rPr lang="zh-CN" altLang="en-US" dirty="0" smtClean="0"/>
              <a:t>的</a:t>
            </a:r>
            <a:r>
              <a:rPr lang="en-US" altLang="zh-CN" dirty="0"/>
              <a:t>cost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13167" y="4571848"/>
            <a:ext cx="133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en-US" altLang="zh-CN" dirty="0" smtClean="0"/>
              <a:t>Mocha</a:t>
            </a:r>
            <a:r>
              <a:rPr lang="zh-CN" altLang="en-US" dirty="0" smtClean="0"/>
              <a:t>返回自己的价格 </a:t>
            </a:r>
            <a:r>
              <a:rPr lang="en-US" altLang="zh-CN" dirty="0" smtClean="0"/>
              <a:t>¥32</a:t>
            </a:r>
            <a:endParaRPr lang="zh-CN" altLang="en-US" dirty="0"/>
          </a:p>
        </p:txBody>
      </p:sp>
      <p:sp>
        <p:nvSpPr>
          <p:cNvPr id="31" name="弧 30"/>
          <p:cNvSpPr/>
          <p:nvPr/>
        </p:nvSpPr>
        <p:spPr>
          <a:xfrm rot="5245704">
            <a:off x="2246273" y="3340763"/>
            <a:ext cx="587574" cy="984044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56648" y="4438804"/>
            <a:ext cx="1334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en-US" altLang="zh-CN" dirty="0" smtClean="0"/>
              <a:t>Milk</a:t>
            </a:r>
            <a:r>
              <a:rPr lang="zh-CN" altLang="en-US" dirty="0" smtClean="0"/>
              <a:t>返回自己的价格 </a:t>
            </a:r>
            <a:r>
              <a:rPr lang="en-US" altLang="zh-CN" dirty="0" smtClean="0"/>
              <a:t>¥5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摩卡的价格</a:t>
            </a:r>
            <a:r>
              <a:rPr lang="en-US" altLang="zh-CN" dirty="0" smtClean="0"/>
              <a:t>¥32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¥37</a:t>
            </a:r>
            <a:endParaRPr lang="zh-CN" altLang="en-US" dirty="0"/>
          </a:p>
        </p:txBody>
      </p:sp>
      <p:sp>
        <p:nvSpPr>
          <p:cNvPr id="33" name="弧 32"/>
          <p:cNvSpPr/>
          <p:nvPr/>
        </p:nvSpPr>
        <p:spPr>
          <a:xfrm rot="5245704">
            <a:off x="813824" y="3348361"/>
            <a:ext cx="587574" cy="984044"/>
          </a:xfrm>
          <a:prstGeom prst="arc">
            <a:avLst>
              <a:gd name="adj1" fmla="val 16200000"/>
              <a:gd name="adj2" fmla="val 51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70409" y="4337557"/>
            <a:ext cx="1567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en-US" altLang="zh-CN" dirty="0" smtClean="0"/>
              <a:t>Whip</a:t>
            </a:r>
            <a:r>
              <a:rPr lang="zh-CN" altLang="en-US" dirty="0" smtClean="0"/>
              <a:t>返回自己的价格 </a:t>
            </a:r>
            <a:r>
              <a:rPr lang="en-US" altLang="zh-CN" dirty="0" smtClean="0"/>
              <a:t>¥6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Milk</a:t>
            </a:r>
            <a:r>
              <a:rPr lang="zh-CN" altLang="en-US" dirty="0" smtClean="0"/>
              <a:t> 返回的价格</a:t>
            </a:r>
            <a:r>
              <a:rPr lang="en-US" altLang="zh-CN" dirty="0" smtClean="0"/>
              <a:t>¥37</a:t>
            </a:r>
            <a:r>
              <a:rPr lang="zh-CN" altLang="en-US" dirty="0" smtClean="0"/>
              <a:t>，得到最终的价格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¥43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1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1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认识装饰者模式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750" y="1713149"/>
            <a:ext cx="4689575" cy="101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装饰者模式动态地将责任附加到对象上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4806" y="1493503"/>
            <a:ext cx="2273969" cy="1287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------------------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methodA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methodB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5135" y="2911641"/>
            <a:ext cx="2418349" cy="1287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ConcreteComponentA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-------------------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methodA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methodB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42859" y="2911641"/>
            <a:ext cx="2273969" cy="1287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Decorator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------------------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methodA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methodB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2830" y="4993104"/>
            <a:ext cx="2273969" cy="1585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ConcreteDecoratorA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------------------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>
                <a:solidFill>
                  <a:srgbClr val="FF0000"/>
                </a:solidFill>
              </a:rPr>
              <a:t>omponent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obj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methodA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methodB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//</a:t>
            </a:r>
            <a:r>
              <a:rPr kumimoji="1" lang="zh-CN" altLang="en-US" dirty="0" smtClean="0">
                <a:solidFill>
                  <a:schemeClr val="tx1"/>
                </a:solidFill>
              </a:rPr>
              <a:t>其他方法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4946" y="4993103"/>
            <a:ext cx="2273969" cy="1585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ConcreteDecoratorB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------------------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component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obj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methodA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methodB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5105" y="1660138"/>
            <a:ext cx="1900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基本类型组件，每个组件都可以单独使用，也可以被包裹起来使用。</a:t>
            </a:r>
            <a:endParaRPr kumimoji="1" lang="zh-CN" altLang="en-US" sz="1400" dirty="0"/>
          </a:p>
        </p:txBody>
      </p:sp>
      <p:cxnSp>
        <p:nvCxnSpPr>
          <p:cNvPr id="11" name="肘形连接符 10"/>
          <p:cNvCxnSpPr>
            <a:stCxn id="4" idx="1"/>
            <a:endCxn id="5" idx="0"/>
          </p:cNvCxnSpPr>
          <p:nvPr/>
        </p:nvCxnSpPr>
        <p:spPr>
          <a:xfrm rot="10800000" flipV="1">
            <a:off x="6214310" y="2137193"/>
            <a:ext cx="260496" cy="774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6" idx="0"/>
          </p:cNvCxnSpPr>
          <p:nvPr/>
        </p:nvCxnSpPr>
        <p:spPr>
          <a:xfrm>
            <a:off x="8748775" y="2137193"/>
            <a:ext cx="131069" cy="774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7" idx="0"/>
          </p:cNvCxnSpPr>
          <p:nvPr/>
        </p:nvCxnSpPr>
        <p:spPr>
          <a:xfrm rot="5400000">
            <a:off x="7817788" y="3931048"/>
            <a:ext cx="794084" cy="1330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8" idx="0"/>
          </p:cNvCxnSpPr>
          <p:nvPr/>
        </p:nvCxnSpPr>
        <p:spPr>
          <a:xfrm rot="16200000" flipH="1">
            <a:off x="9363846" y="3715017"/>
            <a:ext cx="794083" cy="176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66838" y="3253575"/>
            <a:ext cx="1638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这个是被装饰物对象，可以被动态的加上新行为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69948" y="3424568"/>
            <a:ext cx="18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装饰者对象实例继承自基础组件，可以在基础组件的基础上加上新属性或方法等。</a:t>
            </a:r>
            <a:endParaRPr kumimoji="1" lang="zh-CN" altLang="en-US" sz="1400" dirty="0"/>
          </a:p>
        </p:txBody>
      </p:sp>
      <p:sp>
        <p:nvSpPr>
          <p:cNvPr id="14" name="云形标注 13"/>
          <p:cNvSpPr/>
          <p:nvPr/>
        </p:nvSpPr>
        <p:spPr>
          <a:xfrm>
            <a:off x="3451611" y="4993103"/>
            <a:ext cx="2762698" cy="1225348"/>
          </a:xfrm>
          <a:prstGeom prst="cloudCallout">
            <a:avLst>
              <a:gd name="adj1" fmla="val 68488"/>
              <a:gd name="adj2" fmla="val 74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装饰者有一个实例变量，记录所装饰的事物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111738" y="4199018"/>
            <a:ext cx="3131311" cy="1748293"/>
          </a:xfrm>
          <a:prstGeom prst="cloudCallout">
            <a:avLst>
              <a:gd name="adj1" fmla="val 30491"/>
              <a:gd name="adj2" fmla="val -7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若要扩展功能，装饰者提供了比继承者更有弹性的替代方案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89418" y="1870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装饰者和被装饰者对象有相同的超类型。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可以用一个或多个装饰者包装一个对象。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既然装饰者和被装饰对象有相同的超类型，所以在任何需要原始对象的场合，可以用装饰过的对象代替它。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装饰者可以在所委托被装饰者的行为之前或之后，加上自己的行为，以达到特定的目的。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对象可以在任何时候被装饰，所以可以在运行时动态地、不限量地用你喜欢的装饰者来装饰对象。</a:t>
            </a:r>
            <a:endParaRPr kumimoji="1"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7980218" y="1151906"/>
            <a:ext cx="2208811" cy="673719"/>
          </a:xfrm>
          <a:prstGeom prst="cloudCallout">
            <a:avLst>
              <a:gd name="adj1" fmla="val -69758"/>
              <a:gd name="adj2" fmla="val 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类型匹配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317673" y="4184073"/>
            <a:ext cx="2286000" cy="449377"/>
          </a:xfrm>
          <a:prstGeom prst="cloudCallout">
            <a:avLst>
              <a:gd name="adj1" fmla="val -74484"/>
              <a:gd name="adj2" fmla="val -75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对象组合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</a:t>
            </a:r>
            <a:r>
              <a:rPr kumimoji="1" lang="zh-CN" altLang="en-US" dirty="0" smtClean="0"/>
              <a:t>一下（</a:t>
            </a:r>
            <a:r>
              <a:rPr kumimoji="1" lang="en-US" altLang="zh-CN" dirty="0" smtClean="0"/>
              <a:t>1/2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装饰者模式的定义里面提到本模式提供了比继承更有弹性的方案，但是这里却是用到了继承？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装饰者的继承只是为了保证装饰者与被装饰者属于同一超类类型，达到类型匹配，而不是用继承获取行为。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那么装饰者和被装饰者是如何获得行为的？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将装饰者与被装饰者进行组合时，就是在加入新的行为。所得到的新行为 不是继承自超类，而是由组合对象的来的。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73718</TotalTime>
  <Words>1231</Words>
  <Application>Microsoft Macintosh PowerPoint</Application>
  <PresentationFormat>宽屏</PresentationFormat>
  <Paragraphs>132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Mangal</vt:lpstr>
      <vt:lpstr>Arial</vt:lpstr>
      <vt:lpstr>Office 主题</vt:lpstr>
      <vt:lpstr>设计模式研讨（三） 装饰者模式</vt:lpstr>
      <vt:lpstr>星巴克咖啡店的订单系统</vt:lpstr>
      <vt:lpstr>How to Calculate Cost of Seasoning</vt:lpstr>
      <vt:lpstr>如果…</vt:lpstr>
      <vt:lpstr>开放-关闭原则</vt:lpstr>
      <vt:lpstr>装饰者模式初印象</vt:lpstr>
      <vt:lpstr>认识装饰者模式</vt:lpstr>
      <vt:lpstr>装饰者模式特点</vt:lpstr>
      <vt:lpstr>讨论一下（1/2）</vt:lpstr>
      <vt:lpstr>讨论一下（2/2）</vt:lpstr>
      <vt:lpstr>好了，用装饰者模式来计算咖啡的价格吧</vt:lpstr>
      <vt:lpstr>创造基础组件</vt:lpstr>
      <vt:lpstr>创造被装饰者——饮料</vt:lpstr>
      <vt:lpstr>创造装饰者——调料</vt:lpstr>
      <vt:lpstr>开始体验吧</vt:lpstr>
      <vt:lpstr>思考一下……</vt:lpstr>
      <vt:lpstr>思考一下……</vt:lpstr>
      <vt:lpstr>修改一下需求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设计模式研讨（三） 装饰者模式</dc:title>
  <dc:creator>Microsoft Office 用户</dc:creator>
  <cp:lastModifiedBy>Microsoft Office 用户</cp:lastModifiedBy>
  <cp:revision>122</cp:revision>
  <dcterms:created xsi:type="dcterms:W3CDTF">2019-05-22T23:27:20Z</dcterms:created>
  <dcterms:modified xsi:type="dcterms:W3CDTF">2019-08-06T13:19:11Z</dcterms:modified>
</cp:coreProperties>
</file>