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5" r:id="rId2"/>
    <p:sldId id="273" r:id="rId3"/>
    <p:sldId id="272" r:id="rId4"/>
    <p:sldId id="276" r:id="rId5"/>
    <p:sldId id="278" r:id="rId6"/>
    <p:sldId id="280" r:id="rId7"/>
    <p:sldId id="279" r:id="rId8"/>
    <p:sldId id="257" r:id="rId9"/>
    <p:sldId id="259" r:id="rId10"/>
    <p:sldId id="256" r:id="rId11"/>
    <p:sldId id="258" r:id="rId12"/>
    <p:sldId id="260" r:id="rId13"/>
    <p:sldId id="267" r:id="rId14"/>
    <p:sldId id="268" r:id="rId15"/>
    <p:sldId id="271" r:id="rId16"/>
    <p:sldId id="270" r:id="rId17"/>
    <p:sldId id="277" r:id="rId18"/>
    <p:sldId id="28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83104"/>
  </p:normalViewPr>
  <p:slideViewPr>
    <p:cSldViewPr snapToGrid="0" snapToObjects="1">
      <p:cViewPr varScale="1">
        <p:scale>
          <a:sx n="104" d="100"/>
          <a:sy n="104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87FD-0D23-6A48-852E-3679C03EF1E4}" type="datetimeFigureOut">
              <a:t>2019/12/27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A12D-4CDE-7048-930E-4B39C88C10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7A12D-4CDE-7048-930E-4B39C88C10DD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32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0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1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9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1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4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88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1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146C-1246-9A40-BB6F-9E0BC19D39AB}" type="datetimeFigureOut"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E94D-268F-1042-B637-02BC4D85B55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1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话统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4420212" y="527216"/>
            <a:ext cx="7010400" cy="5552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628115" y="3890426"/>
            <a:ext cx="6687645" cy="173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8149" y="15788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msg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3767" y="66949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Receiver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1061" y="120610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handle msg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06117" y="19086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ToEvent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9854" y="19086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Onconflict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86499" y="190863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OnEvent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61822" y="243519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OnProcess Event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31808" y="243519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OnInitEvent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51301" y="24351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Conflict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14745" y="24351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Converter</a:t>
            </a:r>
            <a:endParaRPr kumimoji="1" lang="zh-CN" altLang="en-US"/>
          </a:p>
        </p:txBody>
      </p:sp>
      <p:cxnSp>
        <p:nvCxnSpPr>
          <p:cNvPr id="16" name="直线箭头连接符 15"/>
          <p:cNvCxnSpPr>
            <a:stCxn id="4" idx="2"/>
            <a:endCxn id="5" idx="0"/>
          </p:cNvCxnSpPr>
          <p:nvPr/>
        </p:nvCxnSpPr>
        <p:spPr>
          <a:xfrm>
            <a:off x="7671277" y="527216"/>
            <a:ext cx="1" cy="14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5" idx="2"/>
            <a:endCxn id="6" idx="0"/>
          </p:cNvCxnSpPr>
          <p:nvPr/>
        </p:nvCxnSpPr>
        <p:spPr>
          <a:xfrm flipH="1">
            <a:off x="7671277" y="1038830"/>
            <a:ext cx="1" cy="16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2"/>
            <a:endCxn id="7" idx="0"/>
          </p:cNvCxnSpPr>
          <p:nvPr/>
        </p:nvCxnSpPr>
        <p:spPr>
          <a:xfrm rot="5400000">
            <a:off x="6267038" y="504392"/>
            <a:ext cx="333196" cy="2475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3"/>
            <a:endCxn id="8" idx="1"/>
          </p:cNvCxnSpPr>
          <p:nvPr/>
        </p:nvCxnSpPr>
        <p:spPr>
          <a:xfrm>
            <a:off x="5685872" y="2093297"/>
            <a:ext cx="53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2"/>
            <a:endCxn id="13" idx="0"/>
          </p:cNvCxnSpPr>
          <p:nvPr/>
        </p:nvCxnSpPr>
        <p:spPr>
          <a:xfrm flipH="1">
            <a:off x="5195994" y="2277963"/>
            <a:ext cx="1" cy="1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3"/>
            <a:endCxn id="9" idx="1"/>
          </p:cNvCxnSpPr>
          <p:nvPr/>
        </p:nvCxnSpPr>
        <p:spPr>
          <a:xfrm>
            <a:off x="7417618" y="2093297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8" idx="2"/>
            <a:endCxn id="12" idx="0"/>
          </p:cNvCxnSpPr>
          <p:nvPr/>
        </p:nvCxnSpPr>
        <p:spPr>
          <a:xfrm>
            <a:off x="6818736" y="2277963"/>
            <a:ext cx="1" cy="1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2"/>
            <a:endCxn id="11" idx="0"/>
          </p:cNvCxnSpPr>
          <p:nvPr/>
        </p:nvCxnSpPr>
        <p:spPr>
          <a:xfrm flipH="1">
            <a:off x="8600421" y="2277963"/>
            <a:ext cx="1" cy="1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3"/>
            <a:endCxn id="10" idx="0"/>
          </p:cNvCxnSpPr>
          <p:nvPr/>
        </p:nvCxnSpPr>
        <p:spPr>
          <a:xfrm>
            <a:off x="9114344" y="2093297"/>
            <a:ext cx="1267762" cy="341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761307" y="33638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489746" y="33638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Action2</a:t>
            </a:r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218185" y="33638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Action3</a:t>
            </a:r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913170" y="33638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Action4</a:t>
            </a:r>
            <a:endParaRPr kumimoji="1" lang="zh-CN" altLang="en-US"/>
          </a:p>
        </p:txBody>
      </p:sp>
      <p:cxnSp>
        <p:nvCxnSpPr>
          <p:cNvPr id="58" name="肘形连接符 57"/>
          <p:cNvCxnSpPr>
            <a:stCxn id="10" idx="2"/>
            <a:endCxn id="53" idx="0"/>
          </p:cNvCxnSpPr>
          <p:nvPr/>
        </p:nvCxnSpPr>
        <p:spPr>
          <a:xfrm rot="5400000">
            <a:off x="7527759" y="509517"/>
            <a:ext cx="559341" cy="5149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10" idx="2"/>
            <a:endCxn id="54" idx="0"/>
          </p:cNvCxnSpPr>
          <p:nvPr/>
        </p:nvCxnSpPr>
        <p:spPr>
          <a:xfrm rot="5400000">
            <a:off x="8391978" y="1373736"/>
            <a:ext cx="559341" cy="3420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0" idx="2"/>
            <a:endCxn id="55" idx="0"/>
          </p:cNvCxnSpPr>
          <p:nvPr/>
        </p:nvCxnSpPr>
        <p:spPr>
          <a:xfrm rot="5400000">
            <a:off x="9256198" y="2237956"/>
            <a:ext cx="559341" cy="169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" idx="2"/>
            <a:endCxn id="56" idx="0"/>
          </p:cNvCxnSpPr>
          <p:nvPr/>
        </p:nvCxnSpPr>
        <p:spPr>
          <a:xfrm rot="16200000" flipH="1">
            <a:off x="10103690" y="3082940"/>
            <a:ext cx="559341" cy="2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574401" y="39740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Role1</a:t>
            </a:r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603921" y="39740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Role2</a:t>
            </a:r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789816" y="39740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Role3</a:t>
            </a:r>
            <a:endParaRPr kumimoji="1" lang="zh-CN" altLang="en-US"/>
          </a:p>
        </p:txBody>
      </p:sp>
      <p:cxnSp>
        <p:nvCxnSpPr>
          <p:cNvPr id="71" name="直线箭头连接符 70"/>
          <p:cNvCxnSpPr>
            <a:stCxn id="53" idx="2"/>
            <a:endCxn id="65" idx="0"/>
          </p:cNvCxnSpPr>
          <p:nvPr/>
        </p:nvCxnSpPr>
        <p:spPr>
          <a:xfrm>
            <a:off x="5232751" y="3733197"/>
            <a:ext cx="712906" cy="24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54" idx="2"/>
            <a:endCxn id="66" idx="0"/>
          </p:cNvCxnSpPr>
          <p:nvPr/>
        </p:nvCxnSpPr>
        <p:spPr>
          <a:xfrm>
            <a:off x="6961190" y="3733197"/>
            <a:ext cx="1013987" cy="24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55" idx="2"/>
            <a:endCxn id="66" idx="0"/>
          </p:cNvCxnSpPr>
          <p:nvPr/>
        </p:nvCxnSpPr>
        <p:spPr>
          <a:xfrm flipH="1">
            <a:off x="7975177" y="3733197"/>
            <a:ext cx="714452" cy="24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56" idx="2"/>
            <a:endCxn id="67" idx="0"/>
          </p:cNvCxnSpPr>
          <p:nvPr/>
        </p:nvCxnSpPr>
        <p:spPr>
          <a:xfrm flipH="1">
            <a:off x="9161072" y="3733197"/>
            <a:ext cx="1223542" cy="24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438540" y="46635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Role4</a:t>
            </a:r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629412" y="466053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Role5</a:t>
            </a:r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657704" y="466230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Role6</a:t>
            </a:r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543661" y="52574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Role7</a:t>
            </a:r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086499" y="52442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Role8</a:t>
            </a:r>
            <a:endParaRPr kumimoji="1" lang="zh-CN" altLang="en-US"/>
          </a:p>
        </p:txBody>
      </p:sp>
      <p:cxnSp>
        <p:nvCxnSpPr>
          <p:cNvPr id="84" name="直线箭头连接符 83"/>
          <p:cNvCxnSpPr>
            <a:stCxn id="66" idx="2"/>
            <a:endCxn id="78" idx="0"/>
          </p:cNvCxnSpPr>
          <p:nvPr/>
        </p:nvCxnSpPr>
        <p:spPr>
          <a:xfrm flipH="1">
            <a:off x="6809796" y="4343392"/>
            <a:ext cx="1165381" cy="3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5" idx="2"/>
            <a:endCxn id="78" idx="0"/>
          </p:cNvCxnSpPr>
          <p:nvPr/>
        </p:nvCxnSpPr>
        <p:spPr>
          <a:xfrm>
            <a:off x="5945657" y="4343392"/>
            <a:ext cx="864139" cy="3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67" idx="2"/>
            <a:endCxn id="80" idx="0"/>
          </p:cNvCxnSpPr>
          <p:nvPr/>
        </p:nvCxnSpPr>
        <p:spPr>
          <a:xfrm flipH="1">
            <a:off x="9028960" y="4343392"/>
            <a:ext cx="132112" cy="31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66" idx="2"/>
            <a:endCxn id="79" idx="0"/>
          </p:cNvCxnSpPr>
          <p:nvPr/>
        </p:nvCxnSpPr>
        <p:spPr>
          <a:xfrm>
            <a:off x="7975177" y="4343392"/>
            <a:ext cx="25491" cy="3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79" idx="2"/>
            <a:endCxn id="81" idx="0"/>
          </p:cNvCxnSpPr>
          <p:nvPr/>
        </p:nvCxnSpPr>
        <p:spPr>
          <a:xfrm flipH="1">
            <a:off x="6914917" y="5029863"/>
            <a:ext cx="1085751" cy="2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78" idx="2"/>
            <a:endCxn id="81" idx="0"/>
          </p:cNvCxnSpPr>
          <p:nvPr/>
        </p:nvCxnSpPr>
        <p:spPr>
          <a:xfrm>
            <a:off x="6809796" y="5032872"/>
            <a:ext cx="105121" cy="22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80" idx="2"/>
            <a:endCxn id="81" idx="0"/>
          </p:cNvCxnSpPr>
          <p:nvPr/>
        </p:nvCxnSpPr>
        <p:spPr>
          <a:xfrm flipH="1">
            <a:off x="6914917" y="5031641"/>
            <a:ext cx="2114043" cy="22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79" idx="2"/>
            <a:endCxn id="82" idx="0"/>
          </p:cNvCxnSpPr>
          <p:nvPr/>
        </p:nvCxnSpPr>
        <p:spPr>
          <a:xfrm>
            <a:off x="8000668" y="5029863"/>
            <a:ext cx="457087" cy="21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855990" y="570993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Sender role</a:t>
            </a:r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214261" y="62959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msg</a:t>
            </a:r>
            <a:endParaRPr kumimoji="1" lang="zh-CN" altLang="en-US"/>
          </a:p>
        </p:txBody>
      </p:sp>
      <p:cxnSp>
        <p:nvCxnSpPr>
          <p:cNvPr id="111" name="直线箭头连接符 110"/>
          <p:cNvCxnSpPr>
            <a:stCxn id="81" idx="2"/>
            <a:endCxn id="108" idx="0"/>
          </p:cNvCxnSpPr>
          <p:nvPr/>
        </p:nvCxnSpPr>
        <p:spPr>
          <a:xfrm>
            <a:off x="6914917" y="5626806"/>
            <a:ext cx="602472" cy="8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>
            <a:stCxn id="82" idx="2"/>
            <a:endCxn id="108" idx="0"/>
          </p:cNvCxnSpPr>
          <p:nvPr/>
        </p:nvCxnSpPr>
        <p:spPr>
          <a:xfrm flipH="1">
            <a:off x="7517389" y="5613616"/>
            <a:ext cx="940366" cy="9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108" idx="2"/>
            <a:endCxn id="109" idx="0"/>
          </p:cNvCxnSpPr>
          <p:nvPr/>
        </p:nvCxnSpPr>
        <p:spPr>
          <a:xfrm>
            <a:off x="7517389" y="6079269"/>
            <a:ext cx="0" cy="21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0784299" y="4848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chemeClr val="accent5"/>
                </a:solidFill>
              </a:rPr>
              <a:t>DO</a:t>
            </a:r>
            <a:endParaRPr kumimoji="1" lang="zh-CN" altLang="en-US" b="1">
              <a:solidFill>
                <a:schemeClr val="accent5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186635" y="11351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chemeClr val="accent5"/>
                </a:solidFill>
              </a:defRPr>
            </a:lvl1pPr>
          </a:lstStyle>
          <a:p>
            <a:r>
              <a:rPr lang="en-US" altLang="zh-CN"/>
              <a:t>Schedule</a:t>
            </a: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587985" y="2999316"/>
            <a:ext cx="6687645" cy="839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665476" y="1216112"/>
            <a:ext cx="6603507" cy="158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538853" y="294762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chemeClr val="accent5"/>
                </a:solidFill>
              </a:defRPr>
            </a:lvl1pPr>
          </a:lstStyle>
          <a:p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9975711" y="396745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chemeClr val="accent5"/>
                </a:solidFill>
              </a:defRPr>
            </a:lvl1pPr>
          </a:lstStyle>
          <a:p>
            <a:r>
              <a:rPr lang="en-US" altLang="zh-CN"/>
              <a:t>Role/object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7486" y="409648"/>
            <a:ext cx="44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/>
              <a:t>关键函数调用链</a:t>
            </a:r>
          </a:p>
          <a:p>
            <a:endParaRPr kumimoji="1" lang="zh-CN" altLang="en-US" sz="3600"/>
          </a:p>
        </p:txBody>
      </p:sp>
      <p:sp>
        <p:nvSpPr>
          <p:cNvPr id="3" name="圆角矩形 2"/>
          <p:cNvSpPr/>
          <p:nvPr/>
        </p:nvSpPr>
        <p:spPr>
          <a:xfrm>
            <a:off x="5574401" y="3974060"/>
            <a:ext cx="4064285" cy="3693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704194" y="4630281"/>
            <a:ext cx="4064285" cy="90020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56365" y="4282241"/>
            <a:ext cx="13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顶层</a:t>
            </a:r>
            <a:r>
              <a:rPr kumimoji="1" lang="en-US" altLang="zh-CN"/>
              <a:t>role</a:t>
            </a:r>
            <a:r>
              <a:rPr kumimoji="1" lang="zh-CN" altLang="en-US"/>
              <a:t>，供外界调用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12390" y="517885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内层</a:t>
            </a:r>
            <a:r>
              <a:rPr kumimoji="1" lang="en-US" altLang="zh-CN"/>
              <a:t>role</a:t>
            </a:r>
            <a:endParaRPr kumimoji="1" lang="zh-CN" altLang="en-US"/>
          </a:p>
        </p:txBody>
      </p:sp>
      <p:cxnSp>
        <p:nvCxnSpPr>
          <p:cNvPr id="20" name="直线箭头连接符 19"/>
          <p:cNvCxnSpPr>
            <a:stCxn id="14" idx="3"/>
            <a:endCxn id="65" idx="1"/>
          </p:cNvCxnSpPr>
          <p:nvPr/>
        </p:nvCxnSpPr>
        <p:spPr>
          <a:xfrm flipV="1">
            <a:off x="4242646" y="4158726"/>
            <a:ext cx="1331755" cy="4466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7" idx="3"/>
            <a:endCxn id="68" idx="1"/>
          </p:cNvCxnSpPr>
          <p:nvPr/>
        </p:nvCxnSpPr>
        <p:spPr>
          <a:xfrm flipV="1">
            <a:off x="4040235" y="5080383"/>
            <a:ext cx="1663959" cy="2831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849" y="222422"/>
            <a:ext cx="35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/>
              <a:t>领域层结构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86000" y="11182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环境层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85999" y="2335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领域层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68811" y="11182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3535" y="23601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DCI</a:t>
            </a:r>
            <a:r>
              <a:rPr kumimoji="1" lang="zh-CN" altLang="en-US"/>
              <a:t> </a:t>
            </a:r>
            <a:r>
              <a:rPr kumimoji="1" lang="en-US" altLang="zh-CN"/>
              <a:t>Object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27559" y="236014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UEInstance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25895" y="4448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值对象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90238" y="233542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顶层</a:t>
            </a:r>
            <a:r>
              <a:rPr kumimoji="1" lang="en-US" altLang="zh-CN"/>
              <a:t>Role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90238" y="34104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内层</a:t>
            </a:r>
            <a:r>
              <a:rPr kumimoji="1" lang="en-US" altLang="zh-CN"/>
              <a:t>Role</a:t>
            </a:r>
          </a:p>
        </p:txBody>
      </p:sp>
      <p:cxnSp>
        <p:nvCxnSpPr>
          <p:cNvPr id="14" name="直线箭头连接符 13"/>
          <p:cNvCxnSpPr>
            <a:stCxn id="9" idx="3"/>
            <a:endCxn id="8" idx="1"/>
          </p:cNvCxnSpPr>
          <p:nvPr/>
        </p:nvCxnSpPr>
        <p:spPr>
          <a:xfrm>
            <a:off x="4799061" y="2544806"/>
            <a:ext cx="93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3"/>
            <a:endCxn id="11" idx="1"/>
          </p:cNvCxnSpPr>
          <p:nvPr/>
        </p:nvCxnSpPr>
        <p:spPr>
          <a:xfrm flipV="1">
            <a:off x="6995419" y="2520093"/>
            <a:ext cx="1394819" cy="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7" idx="3"/>
            <a:endCxn id="8" idx="0"/>
          </p:cNvCxnSpPr>
          <p:nvPr/>
        </p:nvCxnSpPr>
        <p:spPr>
          <a:xfrm>
            <a:off x="4557810" y="1302952"/>
            <a:ext cx="1806667" cy="105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" idx="2"/>
            <a:endCxn id="10" idx="1"/>
          </p:cNvCxnSpPr>
          <p:nvPr/>
        </p:nvCxnSpPr>
        <p:spPr>
          <a:xfrm rot="16200000" flipH="1">
            <a:off x="4092789" y="2799992"/>
            <a:ext cx="1903627" cy="1762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3"/>
            <a:endCxn id="10" idx="3"/>
          </p:cNvCxnSpPr>
          <p:nvPr/>
        </p:nvCxnSpPr>
        <p:spPr>
          <a:xfrm flipH="1">
            <a:off x="6803058" y="2520093"/>
            <a:ext cx="2675940" cy="2113006"/>
          </a:xfrm>
          <a:prstGeom prst="bentConnector3">
            <a:avLst>
              <a:gd name="adj1" fmla="val -8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3"/>
            <a:endCxn id="10" idx="3"/>
          </p:cNvCxnSpPr>
          <p:nvPr/>
        </p:nvCxnSpPr>
        <p:spPr>
          <a:xfrm flipH="1">
            <a:off x="6803058" y="3595132"/>
            <a:ext cx="2669528" cy="1037967"/>
          </a:xfrm>
          <a:prstGeom prst="bentConnector3">
            <a:avLst>
              <a:gd name="adj1" fmla="val -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1"/>
            <a:endCxn id="8" idx="2"/>
          </p:cNvCxnSpPr>
          <p:nvPr/>
        </p:nvCxnSpPr>
        <p:spPr>
          <a:xfrm rot="10800000">
            <a:off x="6364478" y="2729472"/>
            <a:ext cx="2025761" cy="86566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0" idx="0"/>
            <a:endCxn id="8" idx="2"/>
          </p:cNvCxnSpPr>
          <p:nvPr/>
        </p:nvCxnSpPr>
        <p:spPr>
          <a:xfrm flipV="1">
            <a:off x="6364477" y="2729472"/>
            <a:ext cx="0" cy="1718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57810" y="91852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Cast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（断言）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41729" y="2175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组合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711734" y="3044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组合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835978" y="39541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620854" y="3342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组合</a:t>
            </a:r>
          </a:p>
        </p:txBody>
      </p:sp>
      <p:cxnSp>
        <p:nvCxnSpPr>
          <p:cNvPr id="41" name="直线连接符 40"/>
          <p:cNvCxnSpPr/>
          <p:nvPr/>
        </p:nvCxnSpPr>
        <p:spPr>
          <a:xfrm>
            <a:off x="2100649" y="1831546"/>
            <a:ext cx="8255512" cy="254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94838" y="4955401"/>
            <a:ext cx="8092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注：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UE</a:t>
            </a:r>
            <a:r>
              <a:rPr kumimoji="1" lang="zh-CN" altLang="en-US"/>
              <a:t> </a:t>
            </a:r>
            <a:r>
              <a:rPr kumimoji="1" lang="en-US" altLang="zh-CN"/>
              <a:t>Instance</a:t>
            </a:r>
            <a:r>
              <a:rPr kumimoji="1" lang="zh-CN" altLang="en-US"/>
              <a:t>是大对象（上帝对象）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DCI</a:t>
            </a:r>
            <a:r>
              <a:rPr kumimoji="1" lang="zh-CN" altLang="en-US"/>
              <a:t> </a:t>
            </a:r>
            <a:r>
              <a:rPr kumimoji="1" lang="en-US" altLang="zh-CN"/>
              <a:t>Object </a:t>
            </a:r>
            <a:r>
              <a:rPr kumimoji="1" lang="zh-CN" altLang="en-US"/>
              <a:t>是 </a:t>
            </a:r>
            <a:r>
              <a:rPr kumimoji="1" lang="en-US" altLang="zh-CN"/>
              <a:t>Role</a:t>
            </a:r>
            <a:r>
              <a:rPr kumimoji="1" lang="zh-CN" altLang="en-US"/>
              <a:t>的集合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/>
              <a:t>值对象是与业务无关的、用于处理数据的对象，本质上也是一个</a:t>
            </a:r>
            <a:r>
              <a:rPr kumimoji="1" lang="en-US" altLang="zh-CN"/>
              <a:t>Role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Action</a:t>
            </a:r>
            <a:r>
              <a:rPr kumimoji="1" lang="zh-CN" altLang="en-US"/>
              <a:t> 断言成具体的</a:t>
            </a:r>
            <a:r>
              <a:rPr kumimoji="1" lang="en-US" altLang="zh-CN"/>
              <a:t>DCI</a:t>
            </a:r>
            <a:r>
              <a:rPr kumimoji="1" lang="zh-CN" altLang="en-US"/>
              <a:t>对象之后，就可以调用相应的</a:t>
            </a:r>
            <a:r>
              <a:rPr kumimoji="1" lang="en-US" altLang="zh-CN"/>
              <a:t>DCI</a:t>
            </a:r>
            <a:r>
              <a:rPr kumimoji="1" lang="zh-CN" altLang="en-US"/>
              <a:t>对象的</a:t>
            </a:r>
            <a:r>
              <a:rPr kumimoji="1" lang="en-US" altLang="zh-CN"/>
              <a:t>Role</a:t>
            </a:r>
            <a:r>
              <a:rPr kumimoji="1"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1065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849" y="247135"/>
            <a:ext cx="358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Schedule </a:t>
            </a:r>
            <a:r>
              <a:rPr kumimoji="1" lang="zh-CN" altLang="en-US" sz="3600"/>
              <a:t>消息流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95810" y="21147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9799" y="286890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EventConverter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3687" y="34388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Ngecm/http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59500" y="286890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conflict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30833" y="21302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cache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14854" y="34388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 manage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83645" y="4240177"/>
            <a:ext cx="44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36457" y="343886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99966" y="343886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Security</a:t>
            </a:r>
            <a:endParaRPr kumimoji="1" lang="zh-CN" altLang="en-US"/>
          </a:p>
        </p:txBody>
      </p:sp>
      <p:cxnSp>
        <p:nvCxnSpPr>
          <p:cNvPr id="15" name="直线箭头连接符 14"/>
          <p:cNvCxnSpPr>
            <a:stCxn id="5" idx="2"/>
            <a:endCxn id="6" idx="0"/>
          </p:cNvCxnSpPr>
          <p:nvPr/>
        </p:nvCxnSpPr>
        <p:spPr>
          <a:xfrm>
            <a:off x="4601956" y="2484127"/>
            <a:ext cx="0" cy="38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0"/>
            <a:endCxn id="6" idx="2"/>
          </p:cNvCxnSpPr>
          <p:nvPr/>
        </p:nvCxnSpPr>
        <p:spPr>
          <a:xfrm flipV="1">
            <a:off x="4601955" y="3238237"/>
            <a:ext cx="1" cy="20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  <a:endCxn id="8" idx="1"/>
          </p:cNvCxnSpPr>
          <p:nvPr/>
        </p:nvCxnSpPr>
        <p:spPr>
          <a:xfrm>
            <a:off x="5454112" y="3053571"/>
            <a:ext cx="60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2"/>
            <a:endCxn id="10" idx="0"/>
          </p:cNvCxnSpPr>
          <p:nvPr/>
        </p:nvCxnSpPr>
        <p:spPr>
          <a:xfrm flipH="1">
            <a:off x="6507699" y="3238237"/>
            <a:ext cx="1" cy="20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0"/>
            <a:endCxn id="9" idx="2"/>
          </p:cNvCxnSpPr>
          <p:nvPr/>
        </p:nvCxnSpPr>
        <p:spPr>
          <a:xfrm flipH="1" flipV="1">
            <a:off x="6507699" y="2499573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3"/>
            <a:endCxn id="12" idx="1"/>
          </p:cNvCxnSpPr>
          <p:nvPr/>
        </p:nvCxnSpPr>
        <p:spPr>
          <a:xfrm>
            <a:off x="7300544" y="3623531"/>
            <a:ext cx="735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0" idx="2"/>
            <a:endCxn id="11" idx="0"/>
          </p:cNvCxnSpPr>
          <p:nvPr/>
        </p:nvCxnSpPr>
        <p:spPr>
          <a:xfrm>
            <a:off x="6507699" y="3808197"/>
            <a:ext cx="0" cy="43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7" idx="1"/>
            <a:endCxn id="13" idx="3"/>
          </p:cNvCxnSpPr>
          <p:nvPr/>
        </p:nvCxnSpPr>
        <p:spPr>
          <a:xfrm flipH="1">
            <a:off x="3263691" y="3623531"/>
            <a:ext cx="63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591123" y="2668793"/>
            <a:ext cx="4077377" cy="13599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0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24644" y="19715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Context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20214" y="34838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Interactive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7885" y="491730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Object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30822" y="475598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Data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09414" y="416834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play</a:t>
            </a:r>
            <a:r>
              <a:rPr kumimoji="1" lang="zh-CN" altLang="en-US"/>
              <a:t> </a:t>
            </a:r>
            <a:r>
              <a:rPr kumimoji="1" lang="en-US" altLang="zh-CN"/>
              <a:t>role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12980" y="264915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choose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679177" y="1922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行为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798347" y="488023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对象</a:t>
            </a:r>
            <a:r>
              <a:rPr kumimoji="1" lang="en-US" altLang="zh-CN"/>
              <a:t>/</a:t>
            </a:r>
            <a:r>
              <a:rPr kumimoji="1" lang="zh-CN" altLang="en-US"/>
              <a:t>数据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534931" y="1841156"/>
            <a:ext cx="5857102" cy="630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34931" y="3204522"/>
            <a:ext cx="5857102" cy="873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/>
          <p:cNvCxnSpPr>
            <a:stCxn id="15" idx="2"/>
            <a:endCxn id="16" idx="0"/>
          </p:cNvCxnSpPr>
          <p:nvPr/>
        </p:nvCxnSpPr>
        <p:spPr>
          <a:xfrm>
            <a:off x="7463482" y="2471351"/>
            <a:ext cx="0" cy="73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20"/>
          <p:cNvGrpSpPr/>
          <p:nvPr/>
        </p:nvGrpSpPr>
        <p:grpSpPr>
          <a:xfrm>
            <a:off x="5077692" y="3350644"/>
            <a:ext cx="642064" cy="620683"/>
            <a:chOff x="3298319" y="3091942"/>
            <a:chExt cx="642064" cy="620683"/>
          </a:xfrm>
        </p:grpSpPr>
        <p:sp>
          <p:nvSpPr>
            <p:cNvPr id="5" name="文本框 4"/>
            <p:cNvSpPr txBox="1"/>
            <p:nvPr/>
          </p:nvSpPr>
          <p:spPr>
            <a:xfrm>
              <a:off x="3319700" y="322511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Role</a:t>
              </a:r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98319" y="3091942"/>
              <a:ext cx="620683" cy="620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9036849" y="3330783"/>
            <a:ext cx="642064" cy="620683"/>
            <a:chOff x="3298319" y="3091942"/>
            <a:chExt cx="642064" cy="620683"/>
          </a:xfrm>
        </p:grpSpPr>
        <p:sp>
          <p:nvSpPr>
            <p:cNvPr id="23" name="文本框 22"/>
            <p:cNvSpPr txBox="1"/>
            <p:nvPr/>
          </p:nvSpPr>
          <p:spPr>
            <a:xfrm>
              <a:off x="3319700" y="322511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Role</a:t>
              </a:r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8319" y="3091942"/>
              <a:ext cx="620683" cy="620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084018" y="3382321"/>
            <a:ext cx="642064" cy="620683"/>
            <a:chOff x="3298319" y="3091942"/>
            <a:chExt cx="642064" cy="620683"/>
          </a:xfrm>
        </p:grpSpPr>
        <p:sp>
          <p:nvSpPr>
            <p:cNvPr id="26" name="文本框 25"/>
            <p:cNvSpPr txBox="1"/>
            <p:nvPr/>
          </p:nvSpPr>
          <p:spPr>
            <a:xfrm>
              <a:off x="3319700" y="322511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Role</a:t>
              </a:r>
              <a:endParaRPr kumimoji="1"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298319" y="3091942"/>
              <a:ext cx="620683" cy="620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534931" y="4628295"/>
            <a:ext cx="5857102" cy="873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/>
          <p:cNvCxnSpPr>
            <a:stCxn id="9" idx="0"/>
            <a:endCxn id="19" idx="4"/>
          </p:cNvCxnSpPr>
          <p:nvPr/>
        </p:nvCxnSpPr>
        <p:spPr>
          <a:xfrm flipV="1">
            <a:off x="5388033" y="3971327"/>
            <a:ext cx="1" cy="9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2996" y="3521676"/>
            <a:ext cx="4212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Context</a:t>
            </a:r>
            <a:r>
              <a:rPr kumimoji="1" lang="zh-CN" altLang="en-US"/>
              <a:t>：每个业务场景对应一个。由外部</a:t>
            </a:r>
            <a:r>
              <a:rPr kumimoji="1" lang="en-US" altLang="zh-CN"/>
              <a:t>UI</a:t>
            </a:r>
            <a:r>
              <a:rPr kumimoji="1" lang="zh-CN" altLang="en-US"/>
              <a:t>或消息触发业务场景处理。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Interactive</a:t>
            </a:r>
            <a:r>
              <a:rPr kumimoji="1" lang="zh-CN" altLang="en-US"/>
              <a:t>： </a:t>
            </a:r>
            <a:r>
              <a:rPr kumimoji="1" lang="en-US" altLang="zh-CN"/>
              <a:t>Context</a:t>
            </a:r>
            <a:r>
              <a:rPr kumimoji="1" lang="zh-CN" altLang="en-US"/>
              <a:t>串起一系列</a:t>
            </a:r>
            <a:r>
              <a:rPr kumimoji="1" lang="en-US" altLang="zh-CN"/>
              <a:t>role</a:t>
            </a:r>
            <a:r>
              <a:rPr kumimoji="1" lang="zh-CN" altLang="en-US"/>
              <a:t>完成某个业务流程。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Data</a:t>
            </a:r>
            <a:r>
              <a:rPr kumimoji="1" lang="zh-CN" altLang="en-US"/>
              <a:t>：系统是什么，领域对象。</a:t>
            </a:r>
          </a:p>
        </p:txBody>
      </p:sp>
    </p:spTree>
    <p:extLst>
      <p:ext uri="{BB962C8B-B14F-4D97-AF65-F5344CB8AC3E}">
        <p14:creationId xmlns:p14="http://schemas.microsoft.com/office/powerpoint/2010/main" val="7383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697" y="518984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/>
              <a:t>NGECM</a:t>
            </a:r>
            <a:r>
              <a:rPr kumimoji="1" lang="zh-CN" altLang="en-US" sz="3600"/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02993" y="749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ngecm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1612" y="18783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Exec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82807" y="6964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alpha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87647" y="100544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deploy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82527" y="132959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build.go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82527" y="165843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ctrl.go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70692" y="21873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alpha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73537" y="24119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deploy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51612" y="3949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Ctrl</a:t>
            </a:r>
            <a:endParaRPr kumimoji="1" lang="zh-CN" altLang="en-US"/>
          </a:p>
        </p:txBody>
      </p:sp>
      <p:cxnSp>
        <p:nvCxnSpPr>
          <p:cNvPr id="18" name="肘形连接符 17"/>
          <p:cNvCxnSpPr>
            <a:stCxn id="7" idx="2"/>
            <a:endCxn id="16" idx="1"/>
          </p:cNvCxnSpPr>
          <p:nvPr/>
        </p:nvCxnSpPr>
        <p:spPr>
          <a:xfrm rot="16200000" flipH="1">
            <a:off x="5074918" y="402969"/>
            <a:ext cx="135337" cy="21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7" idx="2"/>
            <a:endCxn id="9" idx="1"/>
          </p:cNvCxnSpPr>
          <p:nvPr/>
        </p:nvCxnSpPr>
        <p:spPr>
          <a:xfrm rot="16200000" flipH="1">
            <a:off x="4333236" y="1144651"/>
            <a:ext cx="1618700" cy="21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6" idx="2"/>
            <a:endCxn id="10" idx="1"/>
          </p:cNvCxnSpPr>
          <p:nvPr/>
        </p:nvCxnSpPr>
        <p:spPr>
          <a:xfrm rot="16200000" flipH="1">
            <a:off x="5591540" y="689859"/>
            <a:ext cx="116797" cy="265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2"/>
            <a:endCxn id="11" idx="1"/>
          </p:cNvCxnSpPr>
          <p:nvPr/>
        </p:nvCxnSpPr>
        <p:spPr>
          <a:xfrm rot="16200000" flipH="1">
            <a:off x="5439469" y="841930"/>
            <a:ext cx="425778" cy="270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2"/>
            <a:endCxn id="12" idx="1"/>
          </p:cNvCxnSpPr>
          <p:nvPr/>
        </p:nvCxnSpPr>
        <p:spPr>
          <a:xfrm rot="16200000" flipH="1">
            <a:off x="5274835" y="1006564"/>
            <a:ext cx="749927" cy="265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6" idx="2"/>
            <a:endCxn id="13" idx="1"/>
          </p:cNvCxnSpPr>
          <p:nvPr/>
        </p:nvCxnSpPr>
        <p:spPr>
          <a:xfrm rot="16200000" flipH="1">
            <a:off x="5110412" y="1170987"/>
            <a:ext cx="1078773" cy="265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0692" y="266702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783168" y="44312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31713" y="29433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alpha</a:t>
            </a:r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331713" y="320947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internal</a:t>
            </a:r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033283" y="353677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domanage</a:t>
            </a:r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19088" y="3800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schedule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331713" y="393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build.go</a:t>
            </a:r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331713" y="423157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ds.go</a:t>
            </a:r>
            <a:endParaRPr kumimoji="1" lang="zh-CN" altLang="en-US"/>
          </a:p>
        </p:txBody>
      </p:sp>
      <p:cxnSp>
        <p:nvCxnSpPr>
          <p:cNvPr id="59" name="肘形连接符 58"/>
          <p:cNvCxnSpPr>
            <a:stCxn id="9" idx="2"/>
            <a:endCxn id="14" idx="1"/>
          </p:cNvCxnSpPr>
          <p:nvPr/>
        </p:nvCxnSpPr>
        <p:spPr>
          <a:xfrm rot="16200000" flipH="1">
            <a:off x="5654966" y="2156283"/>
            <a:ext cx="124316" cy="30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9" idx="2"/>
            <a:endCxn id="15" idx="1"/>
          </p:cNvCxnSpPr>
          <p:nvPr/>
        </p:nvCxnSpPr>
        <p:spPr>
          <a:xfrm rot="16200000" flipH="1">
            <a:off x="5544078" y="2267172"/>
            <a:ext cx="348938" cy="309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2"/>
            <a:endCxn id="39" idx="1"/>
          </p:cNvCxnSpPr>
          <p:nvPr/>
        </p:nvCxnSpPr>
        <p:spPr>
          <a:xfrm rot="16200000" flipH="1">
            <a:off x="5415123" y="2396126"/>
            <a:ext cx="604002" cy="30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9" idx="2"/>
            <a:endCxn id="41" idx="1"/>
          </p:cNvCxnSpPr>
          <p:nvPr/>
        </p:nvCxnSpPr>
        <p:spPr>
          <a:xfrm rot="16200000" flipH="1">
            <a:off x="6158437" y="2954761"/>
            <a:ext cx="91677" cy="254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39" idx="2"/>
            <a:endCxn id="42" idx="1"/>
          </p:cNvCxnSpPr>
          <p:nvPr/>
        </p:nvCxnSpPr>
        <p:spPr>
          <a:xfrm rot="16200000" flipH="1">
            <a:off x="6025387" y="3087811"/>
            <a:ext cx="357777" cy="254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2" idx="2"/>
            <a:endCxn id="43" idx="1"/>
          </p:cNvCxnSpPr>
          <p:nvPr/>
        </p:nvCxnSpPr>
        <p:spPr>
          <a:xfrm rot="16200000" flipH="1">
            <a:off x="6842896" y="3531049"/>
            <a:ext cx="142633" cy="23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2" idx="2"/>
            <a:endCxn id="44" idx="1"/>
          </p:cNvCxnSpPr>
          <p:nvPr/>
        </p:nvCxnSpPr>
        <p:spPr>
          <a:xfrm rot="16200000" flipH="1">
            <a:off x="6754061" y="3619885"/>
            <a:ext cx="406108" cy="32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39" idx="2"/>
            <a:endCxn id="45" idx="1"/>
          </p:cNvCxnSpPr>
          <p:nvPr/>
        </p:nvCxnSpPr>
        <p:spPr>
          <a:xfrm rot="16200000" flipH="1">
            <a:off x="5660255" y="3452943"/>
            <a:ext cx="1088041" cy="254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39" idx="2"/>
            <a:endCxn id="46" idx="1"/>
          </p:cNvCxnSpPr>
          <p:nvPr/>
        </p:nvCxnSpPr>
        <p:spPr>
          <a:xfrm rot="16200000" flipH="1">
            <a:off x="5514334" y="3598864"/>
            <a:ext cx="1379883" cy="254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9" idx="2"/>
            <a:endCxn id="40" idx="1"/>
          </p:cNvCxnSpPr>
          <p:nvPr/>
        </p:nvCxnSpPr>
        <p:spPr>
          <a:xfrm rot="16200000" flipH="1">
            <a:off x="4489267" y="3321982"/>
            <a:ext cx="2368191" cy="219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233932" y="468681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alpha</a:t>
            </a:r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233064" y="51446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internal</a:t>
            </a:r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008386" y="60607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schedule</a:t>
            </a:r>
            <a:endParaRPr kumimoji="1"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233064" y="490116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config</a:t>
            </a:r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083727" y="542156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behavior</a:t>
            </a:r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7058884" y="56385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obj</a:t>
            </a:r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7054071" y="587417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role</a:t>
            </a:r>
            <a:endParaRPr kumimoji="1" lang="zh-CN" altLang="en-US"/>
          </a:p>
        </p:txBody>
      </p:sp>
      <p:cxnSp>
        <p:nvCxnSpPr>
          <p:cNvPr id="96" name="肘形连接符 95"/>
          <p:cNvCxnSpPr>
            <a:stCxn id="40" idx="2"/>
            <a:endCxn id="88" idx="1"/>
          </p:cNvCxnSpPr>
          <p:nvPr/>
        </p:nvCxnSpPr>
        <p:spPr>
          <a:xfrm rot="16200000" flipH="1">
            <a:off x="6085776" y="4723324"/>
            <a:ext cx="70931" cy="225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40" idx="2"/>
            <a:endCxn id="91" idx="1"/>
          </p:cNvCxnSpPr>
          <p:nvPr/>
        </p:nvCxnSpPr>
        <p:spPr>
          <a:xfrm rot="16200000" flipH="1">
            <a:off x="5978166" y="4830934"/>
            <a:ext cx="285283" cy="224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40" idx="2"/>
            <a:endCxn id="89" idx="1"/>
          </p:cNvCxnSpPr>
          <p:nvPr/>
        </p:nvCxnSpPr>
        <p:spPr>
          <a:xfrm rot="16200000" flipH="1">
            <a:off x="5856411" y="4952689"/>
            <a:ext cx="528792" cy="224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92" idx="1"/>
          </p:cNvCxnSpPr>
          <p:nvPr/>
        </p:nvCxnSpPr>
        <p:spPr>
          <a:xfrm rot="16200000" flipH="1">
            <a:off x="6844001" y="5366500"/>
            <a:ext cx="92219" cy="38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89" idx="2"/>
            <a:endCxn id="93" idx="1"/>
          </p:cNvCxnSpPr>
          <p:nvPr/>
        </p:nvCxnSpPr>
        <p:spPr>
          <a:xfrm rot="16200000" flipH="1">
            <a:off x="6723088" y="5487412"/>
            <a:ext cx="309200" cy="362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89" idx="2"/>
            <a:endCxn id="94" idx="1"/>
          </p:cNvCxnSpPr>
          <p:nvPr/>
        </p:nvCxnSpPr>
        <p:spPr>
          <a:xfrm rot="16200000" flipH="1">
            <a:off x="6602864" y="5607637"/>
            <a:ext cx="544836" cy="357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89" idx="2"/>
            <a:endCxn id="90" idx="1"/>
          </p:cNvCxnSpPr>
          <p:nvPr/>
        </p:nvCxnSpPr>
        <p:spPr>
          <a:xfrm rot="16200000" flipH="1">
            <a:off x="6486759" y="5723741"/>
            <a:ext cx="731361" cy="31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204275" y="627505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do.go</a:t>
            </a:r>
            <a:endParaRPr kumimoji="1" lang="zh-CN" altLang="en-US"/>
          </a:p>
        </p:txBody>
      </p:sp>
      <p:cxnSp>
        <p:nvCxnSpPr>
          <p:cNvPr id="118" name="肘形连接符 117"/>
          <p:cNvCxnSpPr>
            <a:stCxn id="40" idx="2"/>
            <a:endCxn id="116" idx="1"/>
          </p:cNvCxnSpPr>
          <p:nvPr/>
        </p:nvCxnSpPr>
        <p:spPr>
          <a:xfrm rot="16200000" flipH="1">
            <a:off x="5276827" y="5532272"/>
            <a:ext cx="1659171" cy="19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Cell</a:t>
            </a:r>
            <a:r>
              <a:rPr kumimoji="1" lang="zh-CN" altLang="en-US"/>
              <a:t> 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86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5708" y="30835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Cell</a:t>
            </a:r>
            <a:r>
              <a:rPr kumimoji="1" lang="zh-CN" altLang="en-US"/>
              <a:t>模板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50454" y="308350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Cell</a:t>
            </a:r>
            <a:r>
              <a:rPr kumimoji="1" lang="zh-CN" altLang="en-US"/>
              <a:t>提供的</a:t>
            </a:r>
            <a:r>
              <a:rPr kumimoji="1" lang="en-US" altLang="zh-CN"/>
              <a:t>Actor</a:t>
            </a:r>
            <a:r>
              <a:rPr kumimoji="1" lang="zh-CN" altLang="en-US"/>
              <a:t>插件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64703" y="30835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Cell</a:t>
            </a:r>
            <a:r>
              <a:rPr kumimoji="1" lang="zh-CN" altLang="en-US"/>
              <a:t>原型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54816" y="347903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Cell</a:t>
            </a:r>
            <a:r>
              <a:rPr kumimoji="1" lang="zh-CN" altLang="en-US"/>
              <a:t>测试框架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40217" y="387490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基础</a:t>
            </a:r>
            <a:r>
              <a:rPr kumimoji="1" lang="en-US" altLang="zh-CN"/>
              <a:t>cell/HIVE</a:t>
            </a:r>
            <a:r>
              <a:rPr kumimoji="1" lang="zh-CN" altLang="en-US"/>
              <a:t>模型接口定义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46662" y="466630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Oscar</a:t>
            </a:r>
            <a:r>
              <a:rPr kumimoji="1" lang="zh-CN" altLang="en-US"/>
              <a:t> </a:t>
            </a:r>
            <a:r>
              <a:rPr kumimoji="1" lang="en-US" altLang="zh-CN"/>
              <a:t>go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91625" y="465179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SDK-api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20309" y="463465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第三方库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88216" y="3021841"/>
            <a:ext cx="1316144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27407" y="3021840"/>
            <a:ext cx="2462761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13215" y="3021839"/>
            <a:ext cx="1788343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726404" y="3021510"/>
            <a:ext cx="1694923" cy="1284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88217" y="3813240"/>
            <a:ext cx="6013342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588216" y="4572987"/>
            <a:ext cx="2079564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804712" y="4590127"/>
            <a:ext cx="2390452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332097" y="4573972"/>
            <a:ext cx="3089230" cy="49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2407" y="650929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/>
              <a:t>CELL</a:t>
            </a:r>
            <a:r>
              <a:rPr kumimoji="1" lang="zh-CN" altLang="en-US" sz="3600"/>
              <a:t> 框架</a:t>
            </a:r>
          </a:p>
        </p:txBody>
      </p:sp>
    </p:spTree>
    <p:extLst>
      <p:ext uri="{BB962C8B-B14F-4D97-AF65-F5344CB8AC3E}">
        <p14:creationId xmlns:p14="http://schemas.microsoft.com/office/powerpoint/2010/main" val="8965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100050" y="26902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 Hive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338976" y="494049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 Hive</a:t>
            </a:r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30031" y="215867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 Hive</a:t>
            </a:r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237861" y="117360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/>
              <a:t>Service</a:t>
            </a:r>
          </a:p>
          <a:p>
            <a:pPr algn="ctr"/>
            <a:r>
              <a:rPr kumimoji="1" lang="zh-CN" altLang="en-US" sz="1600" b="1"/>
              <a:t> </a:t>
            </a:r>
            <a:r>
              <a:rPr kumimoji="1" lang="en-US" altLang="zh-CN" sz="1600" b="1"/>
              <a:t>Cell</a:t>
            </a:r>
            <a:endParaRPr kumimoji="1" lang="zh-CN" altLang="en-US" sz="1600" b="1"/>
          </a:p>
        </p:txBody>
      </p:sp>
      <p:sp>
        <p:nvSpPr>
          <p:cNvPr id="30" name="文本框 29"/>
          <p:cNvSpPr txBox="1"/>
          <p:nvPr/>
        </p:nvSpPr>
        <p:spPr>
          <a:xfrm>
            <a:off x="9936824" y="155192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/>
              <a:t>Service</a:t>
            </a:r>
          </a:p>
          <a:p>
            <a:pPr algn="ctr"/>
            <a:r>
              <a:rPr kumimoji="1" lang="zh-CN" altLang="en-US" sz="1600" b="1"/>
              <a:t> </a:t>
            </a:r>
            <a:r>
              <a:rPr kumimoji="1" lang="en-US" altLang="zh-CN" sz="1600" b="1"/>
              <a:t>Cell</a:t>
            </a:r>
            <a:endParaRPr kumimoji="1" lang="zh-CN" altLang="en-US" sz="1600" b="1"/>
          </a:p>
        </p:txBody>
      </p:sp>
      <p:sp>
        <p:nvSpPr>
          <p:cNvPr id="31" name="文本框 30"/>
          <p:cNvSpPr txBox="1"/>
          <p:nvPr/>
        </p:nvSpPr>
        <p:spPr>
          <a:xfrm>
            <a:off x="4398717" y="982408"/>
            <a:ext cx="10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Plat Cell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82387" y="19170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Bee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4479011" y="900786"/>
            <a:ext cx="1999281" cy="1723518"/>
            <a:chOff x="4479011" y="900786"/>
            <a:chExt cx="1999281" cy="1723518"/>
          </a:xfrm>
        </p:grpSpPr>
        <p:grpSp>
          <p:nvGrpSpPr>
            <p:cNvPr id="8" name="组 7"/>
            <p:cNvGrpSpPr/>
            <p:nvPr/>
          </p:nvGrpSpPr>
          <p:grpSpPr>
            <a:xfrm>
              <a:off x="4479011" y="900786"/>
              <a:ext cx="1999281" cy="1723518"/>
              <a:chOff x="2820692" y="1164257"/>
              <a:chExt cx="1999281" cy="172351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3694670" y="1272746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63667" y="1696833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六边形 5"/>
              <p:cNvSpPr/>
              <p:nvPr/>
            </p:nvSpPr>
            <p:spPr>
              <a:xfrm>
                <a:off x="3694670" y="2120920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2820692" y="1164257"/>
                <a:ext cx="1999281" cy="1723518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466929" y="117360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478651" y="203840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04253" y="158167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Queen</a:t>
              </a:r>
              <a:endParaRPr kumimoji="1" lang="zh-CN" altLang="en-US" b="1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5575133" y="4935690"/>
            <a:ext cx="1999281" cy="1723518"/>
            <a:chOff x="4432517" y="4890286"/>
            <a:chExt cx="1999281" cy="1723518"/>
          </a:xfrm>
        </p:grpSpPr>
        <p:grpSp>
          <p:nvGrpSpPr>
            <p:cNvPr id="9" name="组 8"/>
            <p:cNvGrpSpPr/>
            <p:nvPr/>
          </p:nvGrpSpPr>
          <p:grpSpPr>
            <a:xfrm>
              <a:off x="4432517" y="4890286"/>
              <a:ext cx="1999281" cy="1723518"/>
              <a:chOff x="2820692" y="1164257"/>
              <a:chExt cx="1999281" cy="1723518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694670" y="1272746"/>
                <a:ext cx="815546" cy="70305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六边形 10"/>
              <p:cNvSpPr/>
              <p:nvPr/>
            </p:nvSpPr>
            <p:spPr>
              <a:xfrm>
                <a:off x="2963667" y="1696833"/>
                <a:ext cx="815546" cy="70305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六边形 11"/>
              <p:cNvSpPr/>
              <p:nvPr/>
            </p:nvSpPr>
            <p:spPr>
              <a:xfrm>
                <a:off x="3694670" y="2120920"/>
                <a:ext cx="815546" cy="70305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六边形 12"/>
              <p:cNvSpPr/>
              <p:nvPr/>
            </p:nvSpPr>
            <p:spPr>
              <a:xfrm>
                <a:off x="2820692" y="1164257"/>
                <a:ext cx="1999281" cy="1723518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428773" y="516563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63989" y="601381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81950" y="5599788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Queen</a:t>
              </a:r>
              <a:endParaRPr kumimoji="1" lang="zh-CN" altLang="en-US" b="1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4476906" y="2678883"/>
            <a:ext cx="1999281" cy="1723518"/>
            <a:chOff x="4479011" y="900786"/>
            <a:chExt cx="1999281" cy="1723518"/>
          </a:xfrm>
        </p:grpSpPr>
        <p:grpSp>
          <p:nvGrpSpPr>
            <p:cNvPr id="41" name="组 40"/>
            <p:cNvGrpSpPr/>
            <p:nvPr/>
          </p:nvGrpSpPr>
          <p:grpSpPr>
            <a:xfrm>
              <a:off x="4479011" y="900786"/>
              <a:ext cx="1999281" cy="1723518"/>
              <a:chOff x="2820692" y="1164257"/>
              <a:chExt cx="1999281" cy="1723518"/>
            </a:xfrm>
          </p:grpSpPr>
          <p:sp>
            <p:nvSpPr>
              <p:cNvPr id="45" name="六边形 44"/>
              <p:cNvSpPr/>
              <p:nvPr/>
            </p:nvSpPr>
            <p:spPr>
              <a:xfrm>
                <a:off x="3694670" y="1272746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六边形 45"/>
              <p:cNvSpPr/>
              <p:nvPr/>
            </p:nvSpPr>
            <p:spPr>
              <a:xfrm>
                <a:off x="2963667" y="1696833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六边形 46"/>
              <p:cNvSpPr/>
              <p:nvPr/>
            </p:nvSpPr>
            <p:spPr>
              <a:xfrm>
                <a:off x="3694670" y="2120920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六边形 47"/>
              <p:cNvSpPr/>
              <p:nvPr/>
            </p:nvSpPr>
            <p:spPr>
              <a:xfrm>
                <a:off x="2820692" y="1164257"/>
                <a:ext cx="1999281" cy="1723518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5466929" y="117360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478651" y="203840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04253" y="158167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Queen</a:t>
              </a:r>
              <a:endParaRPr kumimoji="1" lang="zh-CN" altLang="en-US" b="1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2851068" y="1778738"/>
            <a:ext cx="1999281" cy="1723518"/>
            <a:chOff x="4479011" y="900786"/>
            <a:chExt cx="1999281" cy="1723518"/>
          </a:xfrm>
        </p:grpSpPr>
        <p:grpSp>
          <p:nvGrpSpPr>
            <p:cNvPr id="50" name="组 49"/>
            <p:cNvGrpSpPr/>
            <p:nvPr/>
          </p:nvGrpSpPr>
          <p:grpSpPr>
            <a:xfrm>
              <a:off x="4479011" y="900786"/>
              <a:ext cx="1999281" cy="1723518"/>
              <a:chOff x="2820692" y="1164257"/>
              <a:chExt cx="1999281" cy="1723518"/>
            </a:xfrm>
          </p:grpSpPr>
          <p:sp>
            <p:nvSpPr>
              <p:cNvPr id="54" name="六边形 53"/>
              <p:cNvSpPr/>
              <p:nvPr/>
            </p:nvSpPr>
            <p:spPr>
              <a:xfrm>
                <a:off x="3694670" y="1272746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六边形 54"/>
              <p:cNvSpPr/>
              <p:nvPr/>
            </p:nvSpPr>
            <p:spPr>
              <a:xfrm>
                <a:off x="2963667" y="1696833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六边形 55"/>
              <p:cNvSpPr/>
              <p:nvPr/>
            </p:nvSpPr>
            <p:spPr>
              <a:xfrm>
                <a:off x="3694670" y="2120920"/>
                <a:ext cx="815546" cy="70305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六边形 56"/>
              <p:cNvSpPr/>
              <p:nvPr/>
            </p:nvSpPr>
            <p:spPr>
              <a:xfrm>
                <a:off x="2820692" y="1164257"/>
                <a:ext cx="1999281" cy="1723518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466929" y="117360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478651" y="203840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Bee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604253" y="158167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/>
                <a:t>Queen</a:t>
              </a:r>
              <a:endParaRPr kumimoji="1" lang="zh-CN" altLang="en-US" b="1"/>
            </a:p>
          </p:txBody>
        </p:sp>
      </p:grpSp>
      <p:sp>
        <p:nvSpPr>
          <p:cNvPr id="58" name="六边形 57"/>
          <p:cNvSpPr/>
          <p:nvPr/>
        </p:nvSpPr>
        <p:spPr>
          <a:xfrm>
            <a:off x="3431213" y="710537"/>
            <a:ext cx="815546" cy="70305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532541" y="8706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Lord</a:t>
            </a:r>
          </a:p>
        </p:txBody>
      </p:sp>
      <p:sp>
        <p:nvSpPr>
          <p:cNvPr id="60" name="六边形 59"/>
          <p:cNvSpPr/>
          <p:nvPr/>
        </p:nvSpPr>
        <p:spPr>
          <a:xfrm>
            <a:off x="2340242" y="624342"/>
            <a:ext cx="4680489" cy="40349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1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02708" cy="1325563"/>
          </a:xfrm>
        </p:spPr>
        <p:txBody>
          <a:bodyPr/>
          <a:lstStyle/>
          <a:p>
            <a:r>
              <a:rPr kumimoji="1" lang="zh-CN" altLang="en-US"/>
              <a:t>微服务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4344346" y="1027906"/>
            <a:ext cx="1136822" cy="518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APP</a:t>
            </a:r>
            <a:r>
              <a:rPr kumimoji="1" lang="zh-CN" altLang="en-US">
                <a:solidFill>
                  <a:schemeClr val="tx1"/>
                </a:solidFill>
              </a:rPr>
              <a:t>（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5917332" y="1027906"/>
            <a:ext cx="1136822" cy="518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APP</a:t>
            </a:r>
            <a:r>
              <a:rPr kumimoji="1" lang="zh-CN" altLang="en-US">
                <a:solidFill>
                  <a:schemeClr val="tx1"/>
                </a:solidFill>
              </a:rPr>
              <a:t>（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7490318" y="1027906"/>
            <a:ext cx="1136822" cy="518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APP</a:t>
            </a:r>
            <a:r>
              <a:rPr kumimoji="1" lang="zh-CN" altLang="en-US">
                <a:solidFill>
                  <a:schemeClr val="tx1"/>
                </a:solidFill>
              </a:rPr>
              <a:t>（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4344346" y="1689139"/>
            <a:ext cx="4282794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负载均衡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4145250" y="2725322"/>
            <a:ext cx="2273644" cy="1037968"/>
            <a:chOff x="667264" y="4156705"/>
            <a:chExt cx="2273644" cy="1037968"/>
          </a:xfrm>
        </p:grpSpPr>
        <p:sp>
          <p:nvSpPr>
            <p:cNvPr id="8" name="矩形 7"/>
            <p:cNvSpPr/>
            <p:nvPr/>
          </p:nvSpPr>
          <p:spPr>
            <a:xfrm>
              <a:off x="1804086" y="4156705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交易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67264" y="4156705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会员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67264" y="4675689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商品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4086" y="4675689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个性化服务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82243" y="3957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业务一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6722811" y="2725322"/>
            <a:ext cx="2273644" cy="1037968"/>
            <a:chOff x="667264" y="4156705"/>
            <a:chExt cx="2273644" cy="1037968"/>
          </a:xfrm>
        </p:grpSpPr>
        <p:sp>
          <p:nvSpPr>
            <p:cNvPr id="15" name="矩形 14"/>
            <p:cNvSpPr/>
            <p:nvPr/>
          </p:nvSpPr>
          <p:spPr>
            <a:xfrm>
              <a:off x="1804086" y="4156705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交易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67264" y="4156705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会员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67264" y="4675689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商品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804086" y="4675689"/>
              <a:ext cx="1136822" cy="51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</a:rPr>
                <a:t>个性化服务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490318" y="3954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业务二</a:t>
            </a:r>
          </a:p>
        </p:txBody>
      </p:sp>
      <p:sp>
        <p:nvSpPr>
          <p:cNvPr id="20" name="矩形 19"/>
          <p:cNvSpPr/>
          <p:nvPr/>
        </p:nvSpPr>
        <p:spPr>
          <a:xfrm>
            <a:off x="4365005" y="4633417"/>
            <a:ext cx="4282794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分布式存储，缓存</a:t>
            </a:r>
          </a:p>
        </p:txBody>
      </p:sp>
      <p:sp>
        <p:nvSpPr>
          <p:cNvPr id="22" name="矩形 21"/>
          <p:cNvSpPr/>
          <p:nvPr/>
        </p:nvSpPr>
        <p:spPr>
          <a:xfrm>
            <a:off x="5174057" y="5453798"/>
            <a:ext cx="1136822" cy="518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DB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20618" y="5453798"/>
            <a:ext cx="1136822" cy="518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搜索</a:t>
            </a:r>
          </a:p>
        </p:txBody>
      </p:sp>
      <p:cxnSp>
        <p:nvCxnSpPr>
          <p:cNvPr id="25" name="直线连接符 24"/>
          <p:cNvCxnSpPr/>
          <p:nvPr/>
        </p:nvCxnSpPr>
        <p:spPr>
          <a:xfrm>
            <a:off x="9307286" y="1027906"/>
            <a:ext cx="0" cy="57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966774" y="378737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服务化接口（</a:t>
            </a:r>
            <a:r>
              <a:rPr kumimoji="1" lang="en-US" altLang="zh-CN"/>
              <a:t>SBI</a:t>
            </a:r>
            <a:r>
              <a:rPr kumimoji="1" lang="zh-CN" altLang="en-US"/>
              <a:t>）</a:t>
            </a:r>
          </a:p>
        </p:txBody>
      </p:sp>
      <p:cxnSp>
        <p:nvCxnSpPr>
          <p:cNvPr id="32" name="直线连接符 31"/>
          <p:cNvCxnSpPr>
            <a:stCxn id="7" idx="3"/>
          </p:cNvCxnSpPr>
          <p:nvPr/>
        </p:nvCxnSpPr>
        <p:spPr>
          <a:xfrm>
            <a:off x="8627140" y="2015711"/>
            <a:ext cx="680146" cy="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20" idx="3"/>
          </p:cNvCxnSpPr>
          <p:nvPr/>
        </p:nvCxnSpPr>
        <p:spPr>
          <a:xfrm flipV="1">
            <a:off x="8647799" y="4931229"/>
            <a:ext cx="659487" cy="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8996455" y="3244306"/>
            <a:ext cx="31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6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6409" y="161323"/>
            <a:ext cx="15824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MED</a:t>
            </a:r>
            <a:r>
              <a:rPr kumimoji="1" lang="zh-CN" altLang="en-US"/>
              <a:t>配置模块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07832" y="161323"/>
            <a:ext cx="1436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SSHS-Server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49487" y="161323"/>
            <a:ext cx="15824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MED</a:t>
            </a:r>
            <a:r>
              <a:rPr kumimoji="1" lang="zh-CN" altLang="en-US"/>
              <a:t>话统模块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42317" y="660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配置同步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62681" y="1397855"/>
            <a:ext cx="10550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CFG</a:t>
            </a:r>
            <a:r>
              <a:rPr kumimoji="1" lang="zh-CN" altLang="en-US"/>
              <a:t>进程</a:t>
            </a:r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5918893" y="345989"/>
            <a:ext cx="108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1"/>
            <a:endCxn id="5" idx="3"/>
          </p:cNvCxnSpPr>
          <p:nvPr/>
        </p:nvCxnSpPr>
        <p:spPr>
          <a:xfrm flipH="1">
            <a:off x="8444444" y="345989"/>
            <a:ext cx="130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0" idx="0"/>
          </p:cNvCxnSpPr>
          <p:nvPr/>
        </p:nvCxnSpPr>
        <p:spPr>
          <a:xfrm rot="16200000" flipH="1">
            <a:off x="8384821" y="-128029"/>
            <a:ext cx="1001925" cy="231929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0"/>
            <a:endCxn id="4" idx="2"/>
          </p:cNvCxnSpPr>
          <p:nvPr/>
        </p:nvCxnSpPr>
        <p:spPr>
          <a:xfrm rot="16200000" flipV="1">
            <a:off x="5175341" y="482965"/>
            <a:ext cx="867200" cy="9625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8476741" y="1163248"/>
            <a:ext cx="2347784" cy="838547"/>
            <a:chOff x="6487297" y="1163248"/>
            <a:chExt cx="2347784" cy="838547"/>
          </a:xfrm>
        </p:grpSpPr>
        <p:sp>
          <p:nvSpPr>
            <p:cNvPr id="9" name="文本框 8"/>
            <p:cNvSpPr txBox="1"/>
            <p:nvPr/>
          </p:nvSpPr>
          <p:spPr>
            <a:xfrm>
              <a:off x="6487297" y="116324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Proto2</a:t>
              </a:r>
              <a:r>
                <a:rPr kumimoji="1" lang="zh-CN" altLang="en-US"/>
                <a:t>进程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65732" y="1532580"/>
              <a:ext cx="138050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SSHS-Client</a:t>
              </a:r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87297" y="1163248"/>
              <a:ext cx="2347784" cy="83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755268" y="19307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EMS</a:t>
            </a:r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9035608" y="2443169"/>
            <a:ext cx="1208985" cy="1017665"/>
            <a:chOff x="5557815" y="2491653"/>
            <a:chExt cx="1208985" cy="1017665"/>
          </a:xfrm>
        </p:grpSpPr>
        <p:sp>
          <p:nvSpPr>
            <p:cNvPr id="11" name="文本框 10"/>
            <p:cNvSpPr txBox="1"/>
            <p:nvPr/>
          </p:nvSpPr>
          <p:spPr>
            <a:xfrm>
              <a:off x="5557815" y="2498635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PERF</a:t>
              </a:r>
              <a:r>
                <a:rPr kumimoji="1" lang="zh-CN" altLang="en-US"/>
                <a:t> </a:t>
              </a:r>
              <a:r>
                <a:rPr kumimoji="1" lang="en-US" altLang="zh-CN"/>
                <a:t>BAM</a:t>
              </a:r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36694" y="2769111"/>
              <a:ext cx="9028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/>
                <a:t>结果汇总</a:t>
              </a:r>
              <a:endParaRPr kumimoji="1" lang="en-US" altLang="zh-CN" sz="1400"/>
            </a:p>
            <a:p>
              <a:r>
                <a:rPr kumimoji="1" lang="zh-CN" altLang="en-US" sz="1400"/>
                <a:t>任务管理</a:t>
              </a:r>
              <a:endParaRPr kumimoji="1" lang="en-US" altLang="zh-CN" sz="1400"/>
            </a:p>
            <a:p>
              <a:r>
                <a:rPr kumimoji="1" lang="zh-CN" altLang="en-US" sz="1400"/>
                <a:t>结果管理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557815" y="2491653"/>
              <a:ext cx="1208985" cy="1017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9014493" y="3633399"/>
            <a:ext cx="1347702" cy="853603"/>
            <a:chOff x="6339016" y="4053016"/>
            <a:chExt cx="1347702" cy="853603"/>
          </a:xfrm>
        </p:grpSpPr>
        <p:sp>
          <p:nvSpPr>
            <p:cNvPr id="38" name="文本框 37"/>
            <p:cNvSpPr txBox="1"/>
            <p:nvPr/>
          </p:nvSpPr>
          <p:spPr>
            <a:xfrm>
              <a:off x="6339016" y="4053016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PERF</a:t>
              </a:r>
              <a:r>
                <a:rPr kumimoji="1" lang="zh-CN" altLang="en-US"/>
                <a:t> </a:t>
              </a:r>
              <a:r>
                <a:rPr kumimoji="1" lang="en-US" altLang="zh-CN"/>
                <a:t>DATA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487297" y="437153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/>
                <a:t>数据分流</a:t>
              </a:r>
              <a:endParaRPr kumimoji="1" lang="en-US" altLang="zh-CN" sz="1400"/>
            </a:p>
            <a:p>
              <a:r>
                <a:rPr kumimoji="1" lang="zh-CN" altLang="en-US" sz="1400"/>
                <a:t>结果合并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01987" y="43832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398010" y="4072047"/>
              <a:ext cx="1139352" cy="834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965117" y="4694640"/>
            <a:ext cx="1297150" cy="810342"/>
            <a:chOff x="8045377" y="3375451"/>
            <a:chExt cx="1297150" cy="810342"/>
          </a:xfrm>
        </p:grpSpPr>
        <p:sp>
          <p:nvSpPr>
            <p:cNvPr id="46" name="文本框 45"/>
            <p:cNvSpPr txBox="1"/>
            <p:nvPr/>
          </p:nvSpPr>
          <p:spPr>
            <a:xfrm>
              <a:off x="8045377" y="3375451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PERF</a:t>
              </a:r>
              <a:r>
                <a:rPr kumimoji="1" lang="zh-CN" altLang="en-US"/>
                <a:t> </a:t>
              </a:r>
              <a:r>
                <a:rPr kumimoji="1" lang="en-US" altLang="zh-CN"/>
                <a:t>Client</a:t>
              </a:r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221697" y="366257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/>
                <a:t>数据采集</a:t>
              </a:r>
              <a:endParaRPr kumimoji="1" lang="en-US" altLang="zh-CN" sz="1400"/>
            </a:p>
            <a:p>
              <a:r>
                <a:rPr kumimoji="1" lang="zh-CN" altLang="en-US" sz="1400"/>
                <a:t>结果计算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8055985" y="3375451"/>
              <a:ext cx="1286542" cy="7994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3" name="直线箭头连接符 52"/>
          <p:cNvCxnSpPr>
            <a:stCxn id="46" idx="0"/>
            <a:endCxn id="39" idx="2"/>
          </p:cNvCxnSpPr>
          <p:nvPr/>
        </p:nvCxnSpPr>
        <p:spPr>
          <a:xfrm flipV="1">
            <a:off x="9613692" y="4475137"/>
            <a:ext cx="488" cy="21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38" idx="0"/>
            <a:endCxn id="12" idx="2"/>
          </p:cNvCxnSpPr>
          <p:nvPr/>
        </p:nvCxnSpPr>
        <p:spPr>
          <a:xfrm flipH="1" flipV="1">
            <a:off x="9665893" y="3459291"/>
            <a:ext cx="1984" cy="17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36" idx="0"/>
            <a:endCxn id="26" idx="2"/>
          </p:cNvCxnSpPr>
          <p:nvPr/>
        </p:nvCxnSpPr>
        <p:spPr>
          <a:xfrm flipV="1">
            <a:off x="9640101" y="2001795"/>
            <a:ext cx="10532" cy="4413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471359" y="1078805"/>
            <a:ext cx="9564128" cy="10648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586851" y="1087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NOS</a:t>
            </a:r>
            <a:endParaRPr kumimoji="1"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5325767" y="2232106"/>
            <a:ext cx="6709719" cy="34149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007793" y="3384547"/>
            <a:ext cx="23246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/>
              <a:t>话统可配置测量对象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952984" y="4290471"/>
            <a:ext cx="25218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/>
              <a:t>话统不可配置测量对象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407" y="3199881"/>
            <a:ext cx="2201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APP</a:t>
            </a:r>
            <a:r>
              <a:rPr kumimoji="1" lang="zh-CN" altLang="en-US"/>
              <a:t>配置测量对象表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992060" y="601637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APP</a:t>
            </a:r>
            <a:r>
              <a:rPr kumimoji="1" lang="zh-CN" altLang="en-US"/>
              <a:t>组件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970586" y="607792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对已添加的测量对象示例进行统计上报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672265" y="24850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PERF</a:t>
            </a:r>
            <a:endParaRPr kumimoji="1"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471359" y="5806508"/>
            <a:ext cx="9564128" cy="7269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472306" y="82811"/>
            <a:ext cx="9564128" cy="5659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肘形连接符 70"/>
          <p:cNvCxnSpPr>
            <a:stCxn id="68" idx="1"/>
            <a:endCxn id="8" idx="1"/>
          </p:cNvCxnSpPr>
          <p:nvPr/>
        </p:nvCxnSpPr>
        <p:spPr>
          <a:xfrm rot="10800000" flipH="1">
            <a:off x="2471359" y="1582521"/>
            <a:ext cx="3091322" cy="4587484"/>
          </a:xfrm>
          <a:prstGeom prst="bentConnector3">
            <a:avLst>
              <a:gd name="adj1" fmla="val -739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782855" y="668406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EMS</a:t>
            </a:r>
            <a:r>
              <a:rPr kumimoji="1" lang="zh-CN" altLang="en-US" sz="1400"/>
              <a:t>与</a:t>
            </a:r>
            <a:r>
              <a:rPr kumimoji="1" lang="en-US" altLang="zh-CN" sz="1400"/>
              <a:t>Ne</a:t>
            </a:r>
            <a:r>
              <a:rPr kumimoji="1" lang="zh-CN" altLang="en-US" sz="1400"/>
              <a:t>通信通道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54329" y="45848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添加不可测量对象</a:t>
            </a:r>
          </a:p>
        </p:txBody>
      </p:sp>
      <p:cxnSp>
        <p:nvCxnSpPr>
          <p:cNvPr id="76" name="肘形连接符 75"/>
          <p:cNvCxnSpPr>
            <a:stCxn id="8" idx="2"/>
            <a:endCxn id="64" idx="0"/>
          </p:cNvCxnSpPr>
          <p:nvPr/>
        </p:nvCxnSpPr>
        <p:spPr>
          <a:xfrm rot="5400000">
            <a:off x="4342283" y="1451934"/>
            <a:ext cx="1432694" cy="2063201"/>
          </a:xfrm>
          <a:prstGeom prst="bentConnector3">
            <a:avLst>
              <a:gd name="adj1" fmla="val 1118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3"/>
            <a:endCxn id="63" idx="1"/>
          </p:cNvCxnSpPr>
          <p:nvPr/>
        </p:nvCxnSpPr>
        <p:spPr>
          <a:xfrm>
            <a:off x="5127651" y="3384547"/>
            <a:ext cx="825333" cy="109059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8" idx="2"/>
            <a:endCxn id="62" idx="0"/>
          </p:cNvCxnSpPr>
          <p:nvPr/>
        </p:nvCxnSpPr>
        <p:spPr>
          <a:xfrm rot="16200000" flipH="1">
            <a:off x="5821500" y="2035916"/>
            <a:ext cx="1617360" cy="1079901"/>
          </a:xfrm>
          <a:prstGeom prst="bentConnector3">
            <a:avLst>
              <a:gd name="adj1" fmla="val 18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62" idx="3"/>
            <a:endCxn id="36" idx="1"/>
          </p:cNvCxnSpPr>
          <p:nvPr/>
        </p:nvCxnSpPr>
        <p:spPr>
          <a:xfrm flipV="1">
            <a:off x="8332468" y="2952002"/>
            <a:ext cx="703140" cy="61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2" idx="3"/>
            <a:endCxn id="44" idx="1"/>
          </p:cNvCxnSpPr>
          <p:nvPr/>
        </p:nvCxnSpPr>
        <p:spPr>
          <a:xfrm>
            <a:off x="8332468" y="3569213"/>
            <a:ext cx="741019" cy="50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62" idx="3"/>
            <a:endCxn id="48" idx="1"/>
          </p:cNvCxnSpPr>
          <p:nvPr/>
        </p:nvCxnSpPr>
        <p:spPr>
          <a:xfrm>
            <a:off x="8332468" y="3569213"/>
            <a:ext cx="643257" cy="15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63" idx="3"/>
            <a:endCxn id="36" idx="1"/>
          </p:cNvCxnSpPr>
          <p:nvPr/>
        </p:nvCxnSpPr>
        <p:spPr>
          <a:xfrm flipV="1">
            <a:off x="8474828" y="2952002"/>
            <a:ext cx="560780" cy="152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3" idx="3"/>
          </p:cNvCxnSpPr>
          <p:nvPr/>
        </p:nvCxnSpPr>
        <p:spPr>
          <a:xfrm flipV="1">
            <a:off x="8474828" y="4066917"/>
            <a:ext cx="588372" cy="40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63" idx="3"/>
            <a:endCxn id="48" idx="1"/>
          </p:cNvCxnSpPr>
          <p:nvPr/>
        </p:nvCxnSpPr>
        <p:spPr>
          <a:xfrm>
            <a:off x="8474828" y="4475137"/>
            <a:ext cx="500897" cy="61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493650" y="3282087"/>
            <a:ext cx="39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/>
              <a:t>配置数据同步</a:t>
            </a:r>
          </a:p>
        </p:txBody>
      </p:sp>
      <p:sp>
        <p:nvSpPr>
          <p:cNvPr id="101" name="任意形状 100"/>
          <p:cNvSpPr/>
          <p:nvPr/>
        </p:nvSpPr>
        <p:spPr>
          <a:xfrm>
            <a:off x="10256114" y="2854411"/>
            <a:ext cx="790833" cy="2298357"/>
          </a:xfrm>
          <a:custGeom>
            <a:avLst/>
            <a:gdLst>
              <a:gd name="connsiteX0" fmla="*/ 0 w 790833"/>
              <a:gd name="connsiteY0" fmla="*/ 0 h 2298357"/>
              <a:gd name="connsiteX1" fmla="*/ 790833 w 790833"/>
              <a:gd name="connsiteY1" fmla="*/ 457200 h 2298357"/>
              <a:gd name="connsiteX2" fmla="*/ 0 w 790833"/>
              <a:gd name="connsiteY2" fmla="*/ 2298357 h 229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833" h="2298357">
                <a:moveTo>
                  <a:pt x="0" y="0"/>
                </a:moveTo>
                <a:cubicBezTo>
                  <a:pt x="395416" y="37070"/>
                  <a:pt x="790833" y="74141"/>
                  <a:pt x="790833" y="457200"/>
                </a:cubicBezTo>
                <a:cubicBezTo>
                  <a:pt x="790833" y="840259"/>
                  <a:pt x="123568" y="1983260"/>
                  <a:pt x="0" y="2298357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任意形状 101"/>
          <p:cNvSpPr/>
          <p:nvPr/>
        </p:nvSpPr>
        <p:spPr>
          <a:xfrm>
            <a:off x="10219044" y="2842054"/>
            <a:ext cx="494390" cy="1297460"/>
          </a:xfrm>
          <a:custGeom>
            <a:avLst/>
            <a:gdLst>
              <a:gd name="connsiteX0" fmla="*/ 37070 w 494390"/>
              <a:gd name="connsiteY0" fmla="*/ 0 h 1297460"/>
              <a:gd name="connsiteX1" fmla="*/ 494270 w 494390"/>
              <a:gd name="connsiteY1" fmla="*/ 383060 h 1297460"/>
              <a:gd name="connsiteX2" fmla="*/ 0 w 494390"/>
              <a:gd name="connsiteY2" fmla="*/ 1297460 h 129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90" h="1297460">
                <a:moveTo>
                  <a:pt x="37070" y="0"/>
                </a:moveTo>
                <a:cubicBezTo>
                  <a:pt x="268759" y="83408"/>
                  <a:pt x="500448" y="166817"/>
                  <a:pt x="494270" y="383060"/>
                </a:cubicBezTo>
                <a:cubicBezTo>
                  <a:pt x="488092" y="599303"/>
                  <a:pt x="0" y="1297460"/>
                  <a:pt x="0" y="1297460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0392244" y="32077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测量管理</a:t>
            </a:r>
          </a:p>
        </p:txBody>
      </p:sp>
      <p:cxnSp>
        <p:nvCxnSpPr>
          <p:cNvPr id="107" name="肘形连接符 106"/>
          <p:cNvCxnSpPr>
            <a:stCxn id="8" idx="3"/>
            <a:endCxn id="36" idx="1"/>
          </p:cNvCxnSpPr>
          <p:nvPr/>
        </p:nvCxnSpPr>
        <p:spPr>
          <a:xfrm>
            <a:off x="6617778" y="1582521"/>
            <a:ext cx="2417830" cy="1369481"/>
          </a:xfrm>
          <a:prstGeom prst="bentConnector3">
            <a:avLst>
              <a:gd name="adj1" fmla="val 351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26" idx="1"/>
            <a:endCxn id="8" idx="0"/>
          </p:cNvCxnSpPr>
          <p:nvPr/>
        </p:nvCxnSpPr>
        <p:spPr>
          <a:xfrm rot="10800000">
            <a:off x="6090231" y="1397856"/>
            <a:ext cx="2386511" cy="184667"/>
          </a:xfrm>
          <a:prstGeom prst="bentConnector4">
            <a:avLst>
              <a:gd name="adj1" fmla="val 38947"/>
              <a:gd name="adj2" fmla="val 2237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7421865" y="24963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数据查询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539327" y="20759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任务管理</a:t>
            </a:r>
          </a:p>
        </p:txBody>
      </p:sp>
      <p:cxnSp>
        <p:nvCxnSpPr>
          <p:cNvPr id="114" name="直线箭头连接符 113"/>
          <p:cNvCxnSpPr>
            <a:stCxn id="66" idx="0"/>
            <a:endCxn id="47" idx="2"/>
          </p:cNvCxnSpPr>
          <p:nvPr/>
        </p:nvCxnSpPr>
        <p:spPr>
          <a:xfrm flipV="1">
            <a:off x="9588978" y="5504982"/>
            <a:ext cx="3865" cy="57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 flipH="1">
            <a:off x="9403498" y="2001794"/>
            <a:ext cx="13849" cy="444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680374" y="20887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结果输出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85791" y="1767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/>
              <a:t>话统框架</a:t>
            </a:r>
          </a:p>
        </p:txBody>
      </p:sp>
    </p:spTree>
    <p:extLst>
      <p:ext uri="{BB962C8B-B14F-4D97-AF65-F5344CB8AC3E}">
        <p14:creationId xmlns:p14="http://schemas.microsoft.com/office/powerpoint/2010/main" val="1340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416" y="494270"/>
            <a:ext cx="13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SON</a:t>
            </a:r>
            <a:r>
              <a:rPr kumimoji="1" lang="zh-CN" altLang="en-US"/>
              <a:t>架构图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6190" y="223175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AMF1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9973" y="223175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AMF2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0855" y="39533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RAN1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06429" y="39533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RAN2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4926" y="39533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RAN3</a:t>
            </a:r>
            <a:endParaRPr kumimoji="1" lang="zh-CN" altLang="en-US"/>
          </a:p>
        </p:txBody>
      </p:sp>
      <p:cxnSp>
        <p:nvCxnSpPr>
          <p:cNvPr id="12" name="直线连接符 11"/>
          <p:cNvCxnSpPr>
            <a:stCxn id="6" idx="3"/>
            <a:endCxn id="7" idx="1"/>
          </p:cNvCxnSpPr>
          <p:nvPr/>
        </p:nvCxnSpPr>
        <p:spPr>
          <a:xfrm>
            <a:off x="3601143" y="2416422"/>
            <a:ext cx="121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6" idx="2"/>
            <a:endCxn id="8" idx="0"/>
          </p:cNvCxnSpPr>
          <p:nvPr/>
        </p:nvCxnSpPr>
        <p:spPr>
          <a:xfrm flipH="1">
            <a:off x="2458523" y="2601088"/>
            <a:ext cx="760144" cy="135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2"/>
            <a:endCxn id="9" idx="0"/>
          </p:cNvCxnSpPr>
          <p:nvPr/>
        </p:nvCxnSpPr>
        <p:spPr>
          <a:xfrm flipH="1">
            <a:off x="4484097" y="2601088"/>
            <a:ext cx="718353" cy="135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7" idx="2"/>
            <a:endCxn id="10" idx="0"/>
          </p:cNvCxnSpPr>
          <p:nvPr/>
        </p:nvCxnSpPr>
        <p:spPr>
          <a:xfrm>
            <a:off x="5202450" y="2601088"/>
            <a:ext cx="760144" cy="135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8" idx="3"/>
            <a:endCxn id="9" idx="1"/>
          </p:cNvCxnSpPr>
          <p:nvPr/>
        </p:nvCxnSpPr>
        <p:spPr>
          <a:xfrm>
            <a:off x="2836190" y="4138047"/>
            <a:ext cx="12702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9" idx="3"/>
            <a:endCxn id="10" idx="1"/>
          </p:cNvCxnSpPr>
          <p:nvPr/>
        </p:nvCxnSpPr>
        <p:spPr>
          <a:xfrm>
            <a:off x="4861764" y="4138047"/>
            <a:ext cx="7231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45058" y="192179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N14</a:t>
            </a:r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5742" y="3115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N2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46691" y="319265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N2</a:t>
            </a:r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49526" y="3115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N2</a:t>
            </a:r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00496" y="36763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Xn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20854" y="37383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Xn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4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966" y="20147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同一</a:t>
            </a:r>
            <a:r>
              <a:rPr kumimoji="1" lang="en-US" altLang="zh-CN"/>
              <a:t>Ds</a:t>
            </a:r>
            <a:r>
              <a:rPr kumimoji="1" lang="zh-CN" altLang="en-US"/>
              <a:t>内</a:t>
            </a:r>
            <a:r>
              <a:rPr kumimoji="1" lang="en-US" altLang="zh-CN"/>
              <a:t>SON</a:t>
            </a:r>
            <a:r>
              <a:rPr kumimoji="1" lang="zh-CN" altLang="en-US"/>
              <a:t>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15433" y="18907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8994" y="26734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48430" y="398201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Src RAN1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2379" y="398201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Dst RAN2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25767" y="26734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5400000" flipH="1" flipV="1">
            <a:off x="4338427" y="3512402"/>
            <a:ext cx="9392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1"/>
            <a:endCxn id="5" idx="1"/>
          </p:cNvCxnSpPr>
          <p:nvPr/>
        </p:nvCxnSpPr>
        <p:spPr>
          <a:xfrm rot="10800000" flipH="1">
            <a:off x="4548993" y="2075460"/>
            <a:ext cx="1066439" cy="782665"/>
          </a:xfrm>
          <a:prstGeom prst="bentConnector3">
            <a:avLst>
              <a:gd name="adj1" fmla="val -21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6" idx="0"/>
          </p:cNvCxnSpPr>
          <p:nvPr/>
        </p:nvCxnSpPr>
        <p:spPr>
          <a:xfrm flipH="1">
            <a:off x="4808040" y="2075459"/>
            <a:ext cx="1269379" cy="597999"/>
          </a:xfrm>
          <a:prstGeom prst="bentConnector4">
            <a:avLst>
              <a:gd name="adj1" fmla="val -18009"/>
              <a:gd name="adj2" fmla="val 65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9" idx="1"/>
          </p:cNvCxnSpPr>
          <p:nvPr/>
        </p:nvCxnSpPr>
        <p:spPr>
          <a:xfrm>
            <a:off x="5067085" y="2858124"/>
            <a:ext cx="155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  <a:endCxn id="8" idx="0"/>
          </p:cNvCxnSpPr>
          <p:nvPr/>
        </p:nvCxnSpPr>
        <p:spPr>
          <a:xfrm rot="5400000">
            <a:off x="6415201" y="3512402"/>
            <a:ext cx="9392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46427" y="3284460"/>
            <a:ext cx="234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Uplink</a:t>
            </a:r>
            <a:r>
              <a:rPr kumimoji="1" lang="zh-CN" altLang="en-US"/>
              <a:t> </a:t>
            </a:r>
            <a:r>
              <a:rPr kumimoji="1" lang="en-US" altLang="zh-CN"/>
              <a:t>ran configuration update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63733" y="209746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Query (Dst Ran)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22825" y="207545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Rsp (in same DS)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11441" y="296346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88852" y="3354397"/>
            <a:ext cx="227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Downlink ran configuration update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099543" y="1766807"/>
            <a:ext cx="3309427" cy="156598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3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49" y="37195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同一</a:t>
            </a:r>
            <a:r>
              <a:rPr kumimoji="1" lang="en-US" altLang="zh-CN"/>
              <a:t>AMF</a:t>
            </a:r>
            <a:r>
              <a:rPr kumimoji="1" lang="zh-CN" altLang="en-US"/>
              <a:t>不同</a:t>
            </a:r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30114" y="17506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9130" y="25649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08566" y="387352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Src RAN1</a:t>
            </a:r>
            <a:endParaRPr kumimoji="1" lang="zh-CN" altLang="en-US"/>
          </a:p>
        </p:txBody>
      </p:sp>
      <p:cxnSp>
        <p:nvCxnSpPr>
          <p:cNvPr id="12" name="肘形连接符 11"/>
          <p:cNvCxnSpPr>
            <a:stCxn id="12" idx="0"/>
          </p:cNvCxnSpPr>
          <p:nvPr/>
        </p:nvCxnSpPr>
        <p:spPr>
          <a:xfrm rot="5400000" flipH="1" flipV="1">
            <a:off x="3098563" y="3403914"/>
            <a:ext cx="9392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1"/>
            <a:endCxn id="7" idx="1"/>
          </p:cNvCxnSpPr>
          <p:nvPr/>
        </p:nvCxnSpPr>
        <p:spPr>
          <a:xfrm rot="10800000" flipH="1">
            <a:off x="3309130" y="1935318"/>
            <a:ext cx="120984" cy="814318"/>
          </a:xfrm>
          <a:prstGeom prst="bentConnector3">
            <a:avLst>
              <a:gd name="adj1" fmla="val -188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3"/>
          </p:cNvCxnSpPr>
          <p:nvPr/>
        </p:nvCxnSpPr>
        <p:spPr>
          <a:xfrm flipH="1">
            <a:off x="3568177" y="1935318"/>
            <a:ext cx="323923" cy="629652"/>
          </a:xfrm>
          <a:prstGeom prst="bentConnector4">
            <a:avLst>
              <a:gd name="adj1" fmla="val -70572"/>
              <a:gd name="adj2" fmla="val 64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3"/>
            <a:endCxn id="23" idx="1"/>
          </p:cNvCxnSpPr>
          <p:nvPr/>
        </p:nvCxnSpPr>
        <p:spPr>
          <a:xfrm flipV="1">
            <a:off x="3827221" y="2728621"/>
            <a:ext cx="1632498" cy="2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06563" y="3175972"/>
            <a:ext cx="234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Uplink</a:t>
            </a:r>
            <a:r>
              <a:rPr kumimoji="1" lang="zh-CN" altLang="en-US"/>
              <a:t> </a:t>
            </a:r>
            <a:r>
              <a:rPr kumimoji="1" lang="en-US" altLang="zh-CN"/>
              <a:t>ran configuration update</a:t>
            </a: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1568" y="206127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Query (Dst Ran)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9906" y="195764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Rsp (not in this DS)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69881" y="282673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58266" y="3378140"/>
            <a:ext cx="227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Downlink ran configuration update</a:t>
            </a:r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859679" y="1658319"/>
            <a:ext cx="1497579" cy="1275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59719" y="254395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LOCM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57813" y="39309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Dst RAN2</a:t>
            </a:r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71201" y="27047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cxnSp>
        <p:nvCxnSpPr>
          <p:cNvPr id="37" name="肘形连接符 36"/>
          <p:cNvCxnSpPr>
            <a:stCxn id="36" idx="2"/>
            <a:endCxn id="35" idx="0"/>
          </p:cNvCxnSpPr>
          <p:nvPr/>
        </p:nvCxnSpPr>
        <p:spPr>
          <a:xfrm rot="5400000">
            <a:off x="7001778" y="3502519"/>
            <a:ext cx="8569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40" idx="2"/>
            <a:endCxn id="36" idx="0"/>
          </p:cNvCxnSpPr>
          <p:nvPr/>
        </p:nvCxnSpPr>
        <p:spPr>
          <a:xfrm>
            <a:off x="7430246" y="2384441"/>
            <a:ext cx="1" cy="32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199253" y="20151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cxnSp>
        <p:nvCxnSpPr>
          <p:cNvPr id="43" name="肘形连接符 42"/>
          <p:cNvCxnSpPr>
            <a:stCxn id="23" idx="3"/>
            <a:endCxn id="40" idx="1"/>
          </p:cNvCxnSpPr>
          <p:nvPr/>
        </p:nvCxnSpPr>
        <p:spPr>
          <a:xfrm flipV="1">
            <a:off x="6287190" y="2199775"/>
            <a:ext cx="912063" cy="52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510725" y="1224366"/>
            <a:ext cx="5491953" cy="22162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802179" y="12560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AMF</a:t>
            </a:r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972896" y="1942807"/>
            <a:ext cx="861787" cy="11299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88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969" y="34096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SON</a:t>
            </a:r>
            <a:r>
              <a:rPr kumimoji="1" lang="zh-CN" altLang="en-US"/>
              <a:t> 流程在跨</a:t>
            </a:r>
            <a:r>
              <a:rPr kumimoji="1" lang="en-US" altLang="zh-CN"/>
              <a:t>AMF</a:t>
            </a:r>
            <a:r>
              <a:rPr kumimoji="1" lang="zh-CN" altLang="en-US"/>
              <a:t>情况下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1536" y="17196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0552" y="25339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5698" y="533903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Src RAN1</a:t>
            </a:r>
            <a:endParaRPr kumimoji="1" lang="zh-CN" altLang="en-US"/>
          </a:p>
        </p:txBody>
      </p:sp>
      <p:cxnSp>
        <p:nvCxnSpPr>
          <p:cNvPr id="8" name="肘形连接符 7"/>
          <p:cNvCxnSpPr>
            <a:stCxn id="7" idx="0"/>
          </p:cNvCxnSpPr>
          <p:nvPr/>
        </p:nvCxnSpPr>
        <p:spPr>
          <a:xfrm rot="5400000" flipH="1" flipV="1">
            <a:off x="1326721" y="4099697"/>
            <a:ext cx="2457927" cy="20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1"/>
            <a:endCxn id="10" idx="1"/>
          </p:cNvCxnSpPr>
          <p:nvPr/>
        </p:nvCxnSpPr>
        <p:spPr>
          <a:xfrm rot="10800000" flipH="1">
            <a:off x="2310552" y="1904322"/>
            <a:ext cx="120984" cy="814318"/>
          </a:xfrm>
          <a:prstGeom prst="bentConnector3">
            <a:avLst>
              <a:gd name="adj1" fmla="val -188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0" idx="3"/>
          </p:cNvCxnSpPr>
          <p:nvPr/>
        </p:nvCxnSpPr>
        <p:spPr>
          <a:xfrm flipH="1">
            <a:off x="2569599" y="1904322"/>
            <a:ext cx="323923" cy="629652"/>
          </a:xfrm>
          <a:prstGeom prst="bentConnector4">
            <a:avLst>
              <a:gd name="adj1" fmla="val -70572"/>
              <a:gd name="adj2" fmla="val 64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1" idx="3"/>
          </p:cNvCxnSpPr>
          <p:nvPr/>
        </p:nvCxnSpPr>
        <p:spPr>
          <a:xfrm flipV="1">
            <a:off x="2828643" y="2697625"/>
            <a:ext cx="1632498" cy="2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0866" y="4351217"/>
            <a:ext cx="234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Uplink</a:t>
            </a:r>
            <a:r>
              <a:rPr kumimoji="1" lang="zh-CN" altLang="en-US"/>
              <a:t> </a:t>
            </a:r>
            <a:r>
              <a:rPr kumimoji="1" lang="en-US" altLang="zh-CN"/>
              <a:t>ran configuration update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990" y="203027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Query (Dst Ran)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41328" y="192665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Rsp (not in this DS)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18035" y="27795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932804" y="4673716"/>
            <a:ext cx="227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Downlink ran configuration update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61101" y="1627323"/>
            <a:ext cx="1497579" cy="1275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61141" y="25129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LOCM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45814" y="54372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Dst RAN2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559201" y="27050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DO</a:t>
            </a:r>
            <a:endParaRPr kumimoji="1" lang="zh-CN" altLang="en-US"/>
          </a:p>
        </p:txBody>
      </p:sp>
      <p:cxnSp>
        <p:nvCxnSpPr>
          <p:cNvPr id="21" name="肘形连接符 20"/>
          <p:cNvCxnSpPr>
            <a:stCxn id="20" idx="2"/>
            <a:endCxn id="19" idx="0"/>
          </p:cNvCxnSpPr>
          <p:nvPr/>
        </p:nvCxnSpPr>
        <p:spPr>
          <a:xfrm rot="5400000">
            <a:off x="8636777" y="4255815"/>
            <a:ext cx="23629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9794799" y="2384736"/>
            <a:ext cx="1" cy="32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87253" y="201540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</a:t>
            </a:r>
            <a:endParaRPr kumimoji="1" lang="zh-CN" altLang="en-US"/>
          </a:p>
        </p:txBody>
      </p:sp>
      <p:cxnSp>
        <p:nvCxnSpPr>
          <p:cNvPr id="24" name="肘形连接符 23"/>
          <p:cNvCxnSpPr>
            <a:endCxn id="33" idx="0"/>
          </p:cNvCxnSpPr>
          <p:nvPr/>
        </p:nvCxnSpPr>
        <p:spPr>
          <a:xfrm>
            <a:off x="5288612" y="2697625"/>
            <a:ext cx="1034480" cy="94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512147" y="1193370"/>
            <a:ext cx="5878169" cy="32856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337449" y="1943102"/>
            <a:ext cx="861787" cy="11299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506820" y="125799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AMF1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07629" y="361452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TOPO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51836" y="363812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39249" y="363812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HTTP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81821" y="269683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LOCM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711485" y="2964608"/>
            <a:ext cx="0" cy="64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5083445" y="2964608"/>
            <a:ext cx="0" cy="64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303040" y="3673034"/>
            <a:ext cx="49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>
            <a:off x="5303040" y="3983854"/>
            <a:ext cx="64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950915" y="480774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NRF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cxnSp>
        <p:nvCxnSpPr>
          <p:cNvPr id="46" name="直线箭头连接符 45"/>
          <p:cNvCxnSpPr>
            <a:stCxn id="33" idx="3"/>
            <a:endCxn id="34" idx="1"/>
          </p:cNvCxnSpPr>
          <p:nvPr/>
        </p:nvCxnSpPr>
        <p:spPr>
          <a:xfrm>
            <a:off x="6694347" y="3822795"/>
            <a:ext cx="124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6104976" y="4123860"/>
            <a:ext cx="0" cy="64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6476936" y="4123860"/>
            <a:ext cx="0" cy="64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4" idx="0"/>
            <a:endCxn id="35" idx="2"/>
          </p:cNvCxnSpPr>
          <p:nvPr/>
        </p:nvCxnSpPr>
        <p:spPr>
          <a:xfrm flipH="1" flipV="1">
            <a:off x="8295557" y="3066170"/>
            <a:ext cx="14948" cy="57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3"/>
            <a:endCxn id="20" idx="1"/>
          </p:cNvCxnSpPr>
          <p:nvPr/>
        </p:nvCxnSpPr>
        <p:spPr>
          <a:xfrm>
            <a:off x="8709292" y="2881504"/>
            <a:ext cx="849909" cy="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787423" y="1210355"/>
            <a:ext cx="2541056" cy="32856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07782" y="423676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qry</a:t>
            </a:r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646534" y="426161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rsp</a:t>
            </a:r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926624" y="34117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513459" y="248384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454123" y="22274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Transfer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4674966" y="3090237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>
                          <a:latin typeface="Cambria Math" charset="0"/>
                        </a:rPr>
                        <m:t>①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6" y="3090237"/>
                <a:ext cx="47801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/>
          <p:cNvSpPr txBox="1"/>
          <p:nvPr/>
        </p:nvSpPr>
        <p:spPr>
          <a:xfrm>
            <a:off x="5409990" y="3626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②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091016" y="4202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③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20509" y="2853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08631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流控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6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638" y="44169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/>
              <a:t>流控机制框架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51343" y="177971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ServiceController</a:t>
            </a:r>
            <a:r>
              <a:rPr kumimoji="1" lang="zh-CN" altLang="en-US"/>
              <a:t> </a:t>
            </a:r>
            <a:r>
              <a:rPr kumimoji="1" lang="en-US" altLang="zh-CN"/>
              <a:t>Cell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18486" y="231071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Ctrl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1385" y="2816655"/>
            <a:ext cx="1184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FcCtrlTrait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5601" y="3794895"/>
            <a:ext cx="7072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FCA1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4719" y="166679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ServiceExcute</a:t>
            </a:r>
            <a:r>
              <a:rPr kumimoji="1" lang="zh-CN" altLang="en-US"/>
              <a:t> </a:t>
            </a:r>
            <a:r>
              <a:rPr kumimoji="1" lang="en-US" altLang="zh-CN"/>
              <a:t>Cell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9880" y="217273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Exec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4191" y="2782965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DomainSet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0892" y="3290964"/>
            <a:ext cx="83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FcTrait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03527" y="4371661"/>
            <a:ext cx="7072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FCA2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79773" y="5486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sdrCtrl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40571" y="5855732"/>
            <a:ext cx="5806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FCC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99740" y="2310714"/>
            <a:ext cx="1748449" cy="1024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52368" y="1667819"/>
            <a:ext cx="2693773" cy="263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252520" y="2117019"/>
            <a:ext cx="1950168" cy="1971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30099" y="1585907"/>
            <a:ext cx="3052119" cy="335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412999" y="2680737"/>
            <a:ext cx="1564524" cy="1174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13424" y="4371661"/>
            <a:ext cx="11785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RmfAgent</a:t>
            </a:r>
          </a:p>
        </p:txBody>
      </p:sp>
      <p:cxnSp>
        <p:nvCxnSpPr>
          <p:cNvPr id="23" name="直线箭头连接符 22"/>
          <p:cNvCxnSpPr>
            <a:stCxn id="7" idx="2"/>
            <a:endCxn id="8" idx="0"/>
          </p:cNvCxnSpPr>
          <p:nvPr/>
        </p:nvCxnSpPr>
        <p:spPr>
          <a:xfrm>
            <a:off x="3363855" y="3185987"/>
            <a:ext cx="645369" cy="60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2" idx="2"/>
            <a:endCxn id="13" idx="0"/>
          </p:cNvCxnSpPr>
          <p:nvPr/>
        </p:nvCxnSpPr>
        <p:spPr>
          <a:xfrm flipH="1">
            <a:off x="6857150" y="3660296"/>
            <a:ext cx="263088" cy="71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3" idx="3"/>
            <a:endCxn id="21" idx="1"/>
          </p:cNvCxnSpPr>
          <p:nvPr/>
        </p:nvCxnSpPr>
        <p:spPr>
          <a:xfrm>
            <a:off x="7210772" y="4556327"/>
            <a:ext cx="4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646141" y="5486400"/>
            <a:ext cx="1560105" cy="951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肘形连接符 31"/>
          <p:cNvCxnSpPr>
            <a:stCxn id="8" idx="2"/>
            <a:endCxn id="15" idx="1"/>
          </p:cNvCxnSpPr>
          <p:nvPr/>
        </p:nvCxnSpPr>
        <p:spPr>
          <a:xfrm rot="16200000" flipH="1">
            <a:off x="3636812" y="4536638"/>
            <a:ext cx="1876171" cy="1131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3" idx="2"/>
            <a:endCxn id="15" idx="3"/>
          </p:cNvCxnSpPr>
          <p:nvPr/>
        </p:nvCxnSpPr>
        <p:spPr>
          <a:xfrm rot="5400000">
            <a:off x="5639463" y="4822710"/>
            <a:ext cx="1299405" cy="1135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AMF </a:t>
            </a:r>
            <a:r>
              <a:rPr kumimoji="1" lang="zh-CN" altLang="en-US"/>
              <a:t>设计模型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333" y="23484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UNC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7470" y="2348469"/>
            <a:ext cx="5597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OM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03129" y="1717923"/>
            <a:ext cx="37449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/>
              <a:t>业务微服务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6524" y="1717923"/>
            <a:ext cx="38549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/>
              <a:t>业务微服务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8995" y="3602680"/>
            <a:ext cx="57022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/>
              <a:t>PAAS</a:t>
            </a:r>
            <a:r>
              <a:rPr kumimoji="1" lang="zh-CN" altLang="en-US"/>
              <a:t>（提供容器、微服务管理能力，例如</a:t>
            </a:r>
            <a:r>
              <a:rPr kumimoji="1" lang="en-US" altLang="zh-CN"/>
              <a:t>CSP</a:t>
            </a:r>
            <a:r>
              <a:rPr kumimoji="1" lang="zh-CN" altLang="en-US"/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58995" y="4263081"/>
            <a:ext cx="57022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/>
              <a:t>Iaas</a:t>
            </a:r>
            <a:r>
              <a:rPr kumimoji="1" lang="zh-CN" altLang="en-US"/>
              <a:t>（提供虚拟化能力，例如</a:t>
            </a:r>
            <a:r>
              <a:rPr kumimoji="1" lang="en-US" altLang="zh-CN"/>
              <a:t>Fusion</a:t>
            </a:r>
            <a:r>
              <a:rPr kumimoji="1" lang="zh-CN" altLang="en-US"/>
              <a:t> </a:t>
            </a:r>
            <a:r>
              <a:rPr kumimoji="1" lang="en-US" altLang="zh-CN"/>
              <a:t>Sphere</a:t>
            </a:r>
            <a:r>
              <a:rPr kumimoji="1" lang="zh-CN" altLang="en-US"/>
              <a:t>，</a:t>
            </a:r>
            <a:r>
              <a:rPr kumimoji="1" lang="en-US" altLang="zh-CN"/>
              <a:t>RedHat</a:t>
            </a:r>
            <a:r>
              <a:rPr kumimoji="1" lang="zh-CN" altLang="en-US"/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58994" y="4923482"/>
            <a:ext cx="153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cost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73145" y="4923482"/>
            <a:ext cx="1753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cost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08573" y="4923482"/>
            <a:ext cx="13526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cost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5855" y="457200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/>
              <a:t>UNC</a:t>
            </a:r>
            <a:r>
              <a:rPr kumimoji="1" lang="zh-CN" altLang="en-US" sz="4000"/>
              <a:t> </a:t>
            </a:r>
            <a:r>
              <a:rPr kumimoji="1" lang="en-US" altLang="zh-CN" sz="4000"/>
              <a:t>VNF</a:t>
            </a:r>
            <a:r>
              <a:rPr kumimoji="1" lang="zh-CN" altLang="en-US" sz="4000"/>
              <a:t>架构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99684" y="1594022"/>
            <a:ext cx="5761513" cy="1878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46293" y="1717923"/>
            <a:ext cx="38549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/>
              <a:t>业务微服务</a:t>
            </a:r>
            <a:r>
              <a:rPr kumimoji="1" lang="mr-IN" altLang="zh-CN"/>
              <a:t>…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26623" y="24104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9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7964" y="150752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Ctrl/</a:t>
            </a:r>
            <a:r>
              <a:rPr kumimoji="1" lang="zh-CN" altLang="en-US"/>
              <a:t> </a:t>
            </a:r>
            <a:r>
              <a:rPr kumimoji="1" lang="en-US" altLang="zh-CN"/>
              <a:t>Exec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9461" y="207593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细胞壁</a:t>
            </a:r>
            <a:r>
              <a:rPr kumimoji="1" lang="en-US" altLang="zh-CN"/>
              <a:t>/</a:t>
            </a:r>
            <a:r>
              <a:rPr kumimoji="1" lang="zh-CN" altLang="en-US"/>
              <a:t>细胞核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6586" y="28667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DS/DO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12742" y="38058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流程调度模型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2742" y="4337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流程事务模型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94870" y="4868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DCI</a:t>
            </a:r>
            <a:r>
              <a:rPr kumimoji="1" lang="zh-CN" altLang="en-US"/>
              <a:t>模型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4176584" y="2594920"/>
            <a:ext cx="32251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198868" y="3464012"/>
            <a:ext cx="32251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633784" y="1408671"/>
            <a:ext cx="2248930" cy="4102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68065" y="437429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Transaction</a:t>
            </a:r>
            <a:r>
              <a:rPr kumimoji="1" lang="zh-CN" altLang="en-US"/>
              <a:t> </a:t>
            </a:r>
            <a:r>
              <a:rPr kumimoji="1" lang="en-US" altLang="zh-CN"/>
              <a:t>DSL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68065" y="486856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Data</a:t>
            </a:r>
            <a:r>
              <a:rPr kumimoji="1" lang="zh-CN" altLang="en-US"/>
              <a:t>，</a:t>
            </a:r>
            <a:r>
              <a:rPr kumimoji="1" lang="en-US" altLang="zh-CN"/>
              <a:t>Context and Interaction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23981" y="38058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Schedule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8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DCI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526" y="200431"/>
            <a:ext cx="404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/>
              <a:t>消息处理流程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2531" y="4132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消息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42156" y="3911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触发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0185" y="4561189"/>
            <a:ext cx="69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分解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07242" y="498701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Action(s)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87004" y="4987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接口方法</a:t>
            </a:r>
          </a:p>
        </p:txBody>
      </p:sp>
      <p:cxnSp>
        <p:nvCxnSpPr>
          <p:cNvPr id="15" name="直线箭头连接符 14"/>
          <p:cNvCxnSpPr>
            <a:stCxn id="5" idx="3"/>
            <a:endCxn id="51" idx="1"/>
          </p:cNvCxnSpPr>
          <p:nvPr/>
        </p:nvCxnSpPr>
        <p:spPr>
          <a:xfrm>
            <a:off x="2078862" y="4317178"/>
            <a:ext cx="1291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1" idx="2"/>
            <a:endCxn id="9" idx="0"/>
          </p:cNvCxnSpPr>
          <p:nvPr/>
        </p:nvCxnSpPr>
        <p:spPr>
          <a:xfrm>
            <a:off x="4032386" y="4501844"/>
            <a:ext cx="0" cy="48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3" idx="3"/>
            <a:endCxn id="11" idx="1"/>
          </p:cNvCxnSpPr>
          <p:nvPr/>
        </p:nvCxnSpPr>
        <p:spPr>
          <a:xfrm>
            <a:off x="9327045" y="5156159"/>
            <a:ext cx="659959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368116" y="4649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019128" y="272400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大对象</a:t>
            </a:r>
            <a:r>
              <a:rPr kumimoji="1" lang="en-US" altLang="zh-CN"/>
              <a:t>UE</a:t>
            </a:r>
            <a:r>
              <a:rPr kumimoji="1" lang="zh-CN" altLang="en-US"/>
              <a:t> </a:t>
            </a:r>
            <a:r>
              <a:rPr kumimoji="1" lang="en-US" altLang="zh-CN"/>
              <a:t>Instance</a:t>
            </a:r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62818" y="248245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DCI</a:t>
            </a:r>
            <a:r>
              <a:rPr kumimoji="1" lang="zh-CN" altLang="en-US"/>
              <a:t> </a:t>
            </a:r>
            <a:r>
              <a:rPr kumimoji="1" lang="en-US" altLang="zh-CN"/>
              <a:t>Object</a:t>
            </a:r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562818" y="2885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值对象</a:t>
            </a:r>
          </a:p>
        </p:txBody>
      </p:sp>
      <p:cxnSp>
        <p:nvCxnSpPr>
          <p:cNvPr id="49" name="肘形连接符 48"/>
          <p:cNvCxnSpPr>
            <a:endCxn id="47" idx="1"/>
          </p:cNvCxnSpPr>
          <p:nvPr/>
        </p:nvCxnSpPr>
        <p:spPr>
          <a:xfrm flipV="1">
            <a:off x="5045645" y="2667116"/>
            <a:ext cx="517173" cy="241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48" idx="1"/>
          </p:cNvCxnSpPr>
          <p:nvPr/>
        </p:nvCxnSpPr>
        <p:spPr>
          <a:xfrm>
            <a:off x="5045645" y="2908674"/>
            <a:ext cx="517173" cy="16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370185" y="413251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Transaction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739984" y="49870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DCI</a:t>
            </a:r>
            <a:r>
              <a:rPr kumimoji="1" lang="zh-CN" altLang="en-US"/>
              <a:t> </a:t>
            </a:r>
            <a:r>
              <a:rPr kumimoji="1" lang="en-US" altLang="zh-CN"/>
              <a:t>Object</a:t>
            </a:r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699950" y="4971493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Role</a:t>
            </a:r>
            <a:endParaRPr kumimoji="1" lang="zh-CN" altLang="en-US"/>
          </a:p>
        </p:txBody>
      </p:sp>
      <p:cxnSp>
        <p:nvCxnSpPr>
          <p:cNvPr id="55" name="直线箭头连接符 54"/>
          <p:cNvCxnSpPr>
            <a:stCxn id="46" idx="2"/>
            <a:endCxn id="51" idx="0"/>
          </p:cNvCxnSpPr>
          <p:nvPr/>
        </p:nvCxnSpPr>
        <p:spPr>
          <a:xfrm flipH="1">
            <a:off x="4032386" y="3093340"/>
            <a:ext cx="1" cy="10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289265" y="3504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传入</a:t>
            </a:r>
          </a:p>
        </p:txBody>
      </p:sp>
      <p:cxnSp>
        <p:nvCxnSpPr>
          <p:cNvPr id="58" name="直线箭头连接符 57"/>
          <p:cNvCxnSpPr>
            <a:stCxn id="9" idx="3"/>
            <a:endCxn id="52" idx="1"/>
          </p:cNvCxnSpPr>
          <p:nvPr/>
        </p:nvCxnSpPr>
        <p:spPr>
          <a:xfrm>
            <a:off x="4557530" y="5171684"/>
            <a:ext cx="1182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79717" y="470753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Cast</a:t>
            </a:r>
            <a:r>
              <a:rPr kumimoji="1" lang="zh-CN" altLang="en-US"/>
              <a:t> （断言）</a:t>
            </a:r>
          </a:p>
        </p:txBody>
      </p:sp>
      <p:cxnSp>
        <p:nvCxnSpPr>
          <p:cNvPr id="62" name="直线箭头连接符 61"/>
          <p:cNvCxnSpPr>
            <a:stCxn id="52" idx="3"/>
            <a:endCxn id="53" idx="1"/>
          </p:cNvCxnSpPr>
          <p:nvPr/>
        </p:nvCxnSpPr>
        <p:spPr>
          <a:xfrm flipV="1">
            <a:off x="7001868" y="5156159"/>
            <a:ext cx="1698082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65980" y="5425987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（</a:t>
            </a:r>
            <a:r>
              <a:rPr kumimoji="1" lang="en-US" altLang="zh-CN"/>
              <a:t>DCI</a:t>
            </a:r>
            <a:r>
              <a:rPr kumimoji="1" lang="zh-CN" altLang="en-US"/>
              <a:t> </a:t>
            </a:r>
            <a:r>
              <a:rPr kumimoji="1" lang="en-US" altLang="zh-CN"/>
              <a:t>Object</a:t>
            </a:r>
            <a:r>
              <a:rPr kumimoji="1" lang="zh-CN" altLang="en-US"/>
              <a:t> 可看成是</a:t>
            </a:r>
            <a:r>
              <a:rPr kumimoji="1" lang="en-US" altLang="zh-CN"/>
              <a:t>role</a:t>
            </a:r>
            <a:r>
              <a:rPr kumimoji="1" lang="zh-CN" altLang="en-US"/>
              <a:t>的集合）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925297" y="472058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选择合适的</a:t>
            </a:r>
            <a:r>
              <a:rPr kumimoji="1" lang="en-US" altLang="zh-CN"/>
              <a:t>role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10834</TotalTime>
  <Words>681</Words>
  <Application>Microsoft Macintosh PowerPoint</Application>
  <PresentationFormat>宽屏</PresentationFormat>
  <Paragraphs>306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Cambria Math</vt:lpstr>
      <vt:lpstr>DengXian</vt:lpstr>
      <vt:lpstr>DengXian Light</vt:lpstr>
      <vt:lpstr>Mangal</vt:lpstr>
      <vt:lpstr>Arial</vt:lpstr>
      <vt:lpstr>Office 主题</vt:lpstr>
      <vt:lpstr>话统</vt:lpstr>
      <vt:lpstr>PowerPoint 演示文稿</vt:lpstr>
      <vt:lpstr>流控</vt:lpstr>
      <vt:lpstr>PowerPoint 演示文稿</vt:lpstr>
      <vt:lpstr>AMF 设计模型</vt:lpstr>
      <vt:lpstr>PowerPoint 演示文稿</vt:lpstr>
      <vt:lpstr>PowerPoint 演示文稿</vt:lpstr>
      <vt:lpstr>DCI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Cell 框架</vt:lpstr>
      <vt:lpstr>PowerPoint 演示文稿</vt:lpstr>
      <vt:lpstr>PowerPoint 演示文稿</vt:lpstr>
      <vt:lpstr>微服务</vt:lpstr>
      <vt:lpstr>SON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</cp:revision>
  <dcterms:created xsi:type="dcterms:W3CDTF">2019-10-29T13:01:25Z</dcterms:created>
  <dcterms:modified xsi:type="dcterms:W3CDTF">2019-12-27T05:13:34Z</dcterms:modified>
</cp:coreProperties>
</file>