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3"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9A74A3-8E14-C945-A9E3-95D490B9D0BA}">
          <p14:sldIdLst/>
        </p14:section>
        <p14:section name="Untitled Section" id="{6C6B1544-D89D-2D4F-B3F8-31D530A0D1BD}">
          <p14:sldIdLst>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70"/>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8C23C-38C4-0344-A296-BB1CB0229834}"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5DB14-2891-B149-8361-1E201C38CF75}" type="slidenum">
              <a:rPr lang="en-US" smtClean="0"/>
              <a:t>‹#›</a:t>
            </a:fld>
            <a:endParaRPr lang="en-US"/>
          </a:p>
        </p:txBody>
      </p:sp>
    </p:spTree>
    <p:extLst>
      <p:ext uri="{BB962C8B-B14F-4D97-AF65-F5344CB8AC3E}">
        <p14:creationId xmlns:p14="http://schemas.microsoft.com/office/powerpoint/2010/main" val="241892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A75B-1352-8716-3805-50D79A93E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29EE8-E875-FD19-AA6B-93AFBC918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1C84CE-9D5F-F263-4EC0-CE9A1F8ADB6D}"/>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3C6D1BEB-BF37-17AA-3A39-A505685CC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DEB0E-853C-94A8-5C34-E4D1C8FCF940}"/>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45165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EDD9-15EF-59B0-AD8D-87E385C50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8D0A8-5ECD-676C-D9C8-35DD91636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69519-1670-9151-77F3-2530B98CE897}"/>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58F1AB84-8369-68F9-2AAA-64BB081C8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718C2-CC4F-DCD1-3C54-CB7CBAA5EBB5}"/>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314390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DF5CC-F5C9-00B9-8BFB-D0352431F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F6D516-293D-DB01-B5BF-338E9DC7E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F187B-A78F-1E82-8076-331AEA64BF1E}"/>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43E988CA-80E9-A7AC-4B34-400BF28A7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F78C0-7AB8-7052-5A19-40780019B0B3}"/>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422628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16AC-9687-D00A-A988-51DA3FFE0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BE7F2-F384-4310-F1CB-923D184006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E89E4-D5B6-F9C1-D17F-58DF2450200A}"/>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AE4A6E26-4EDB-82E0-66EE-428AE5BEC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2C6E9-E07B-1CD8-7F06-16186822F987}"/>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80908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D9F8-01B2-0218-F879-2A236E53F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6166E2-DCB1-47F1-1E93-7D40DDEED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F486B6-7582-3262-64B8-D0573EEFE52A}"/>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F3EDB542-582B-3AEA-AB79-31E68EE84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656AE-2EC7-6D44-484B-FFE2BBB4771D}"/>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263997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E8D5-5317-789D-C755-66645469A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D8606-93A4-D5FB-CB8D-3584737A9E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BC22D-3F49-1C33-83FE-78AB63E104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20F24-28F8-1EFD-C1EE-7B3D8C34AF75}"/>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6" name="Footer Placeholder 5">
            <a:extLst>
              <a:ext uri="{FF2B5EF4-FFF2-40B4-BE49-F238E27FC236}">
                <a16:creationId xmlns:a16="http://schemas.microsoft.com/office/drawing/2014/main" id="{C8A0D83F-D2F6-ACB7-CE43-17B7E2358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FD480-00AD-7B9A-B709-467D6B51968C}"/>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417295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CD4D-40C0-7D49-13CE-39093AC76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FCCB7A-3ED9-F634-A544-7390BC082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F42E7-5780-FD73-6114-D2AE723C2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D6F648-61D9-D981-B07C-64FA8A27F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5D25E-7E83-2693-E113-1B769717AA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CC6DF-2705-C8BC-E326-6D4560CC4443}"/>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8" name="Footer Placeholder 7">
            <a:extLst>
              <a:ext uri="{FF2B5EF4-FFF2-40B4-BE49-F238E27FC236}">
                <a16:creationId xmlns:a16="http://schemas.microsoft.com/office/drawing/2014/main" id="{6324C583-112F-A51E-EFC0-42FBECAE3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9462CF-E90F-A251-D455-2C4B1495175F}"/>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162088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3988-389E-9D87-5A99-1BE3F8F23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5BC95-7B56-13DA-155F-4B445FF0CAE9}"/>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4" name="Footer Placeholder 3">
            <a:extLst>
              <a:ext uri="{FF2B5EF4-FFF2-40B4-BE49-F238E27FC236}">
                <a16:creationId xmlns:a16="http://schemas.microsoft.com/office/drawing/2014/main" id="{130BF283-CEB0-ECD2-FDF3-CA05804B0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CD161-9E42-0D44-B57C-C4C9E9C4E88D}"/>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168893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19F5D-E370-DF8F-9713-CBDCAA6C3E62}"/>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3" name="Footer Placeholder 2">
            <a:extLst>
              <a:ext uri="{FF2B5EF4-FFF2-40B4-BE49-F238E27FC236}">
                <a16:creationId xmlns:a16="http://schemas.microsoft.com/office/drawing/2014/main" id="{065946BE-4491-0932-61D8-25657C64BC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50790-C7EC-BD31-E932-34E024F1634B}"/>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48034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6E38-E5CF-11B1-633E-908EA07B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C678E-E67C-95DE-9BF8-8D43284F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47B3D-354C-1DEB-435B-2B7F7D06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CB1B-A7F7-24E8-85AD-BBB73F3BD5DF}"/>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6" name="Footer Placeholder 5">
            <a:extLst>
              <a:ext uri="{FF2B5EF4-FFF2-40B4-BE49-F238E27FC236}">
                <a16:creationId xmlns:a16="http://schemas.microsoft.com/office/drawing/2014/main" id="{894A2006-BE9A-92BB-090C-51C2DF428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F7426-47C1-E58A-CDB1-02CA864C90BE}"/>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77192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4F2F-ACF1-DB70-DB1F-4C906EE64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8BB003-9A04-A31C-86A9-4448E1A11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C19028-E9EF-9DC1-B12A-B828A515E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3A8C7-E994-5EAF-E21A-FCE6B325E670}"/>
              </a:ext>
            </a:extLst>
          </p:cNvPr>
          <p:cNvSpPr>
            <a:spLocks noGrp="1"/>
          </p:cNvSpPr>
          <p:nvPr>
            <p:ph type="dt" sz="half" idx="10"/>
          </p:nvPr>
        </p:nvSpPr>
        <p:spPr/>
        <p:txBody>
          <a:bodyPr/>
          <a:lstStyle/>
          <a:p>
            <a:fld id="{DB8DAC95-41FA-5644-8C3E-B6689986483E}" type="datetimeFigureOut">
              <a:rPr lang="en-US" smtClean="0"/>
              <a:t>3/26/24</a:t>
            </a:fld>
            <a:endParaRPr lang="en-US"/>
          </a:p>
        </p:txBody>
      </p:sp>
      <p:sp>
        <p:nvSpPr>
          <p:cNvPr id="6" name="Footer Placeholder 5">
            <a:extLst>
              <a:ext uri="{FF2B5EF4-FFF2-40B4-BE49-F238E27FC236}">
                <a16:creationId xmlns:a16="http://schemas.microsoft.com/office/drawing/2014/main" id="{383638BC-3A0E-4F27-D4A2-A03A74E0F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AAFF1-C349-D18F-693E-BE6F2105BA90}"/>
              </a:ext>
            </a:extLst>
          </p:cNvPr>
          <p:cNvSpPr>
            <a:spLocks noGrp="1"/>
          </p:cNvSpPr>
          <p:nvPr>
            <p:ph type="sldNum" sz="quarter" idx="12"/>
          </p:nvPr>
        </p:nvSpPr>
        <p:spPr/>
        <p:txBody>
          <a:bodyPr/>
          <a:lstStyle/>
          <a:p>
            <a:fld id="{7254D734-170F-344B-ACAF-FE320C1B8B4F}" type="slidenum">
              <a:rPr lang="en-US" smtClean="0"/>
              <a:t>‹#›</a:t>
            </a:fld>
            <a:endParaRPr lang="en-US"/>
          </a:p>
        </p:txBody>
      </p:sp>
    </p:spTree>
    <p:extLst>
      <p:ext uri="{BB962C8B-B14F-4D97-AF65-F5344CB8AC3E}">
        <p14:creationId xmlns:p14="http://schemas.microsoft.com/office/powerpoint/2010/main" val="374609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22324-03B1-13A2-A0B7-E82770A8A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5FCA0D-D413-631A-B9C7-2761E64BC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56AE1-E008-B76C-86A8-2CD674882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DAC95-41FA-5644-8C3E-B6689986483E}" type="datetimeFigureOut">
              <a:rPr lang="en-US" smtClean="0"/>
              <a:t>3/26/24</a:t>
            </a:fld>
            <a:endParaRPr lang="en-US"/>
          </a:p>
        </p:txBody>
      </p:sp>
      <p:sp>
        <p:nvSpPr>
          <p:cNvPr id="5" name="Footer Placeholder 4">
            <a:extLst>
              <a:ext uri="{FF2B5EF4-FFF2-40B4-BE49-F238E27FC236}">
                <a16:creationId xmlns:a16="http://schemas.microsoft.com/office/drawing/2014/main" id="{202F5C80-AE87-0A7D-1A07-95B0F9215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F344E2-FD16-582E-52C6-0DD588EAC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4D734-170F-344B-ACAF-FE320C1B8B4F}" type="slidenum">
              <a:rPr lang="en-US" smtClean="0"/>
              <a:t>‹#›</a:t>
            </a:fld>
            <a:endParaRPr lang="en-US"/>
          </a:p>
        </p:txBody>
      </p:sp>
    </p:spTree>
    <p:extLst>
      <p:ext uri="{BB962C8B-B14F-4D97-AF65-F5344CB8AC3E}">
        <p14:creationId xmlns:p14="http://schemas.microsoft.com/office/powerpoint/2010/main" val="231818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amazon.com/Teaching-AI-Practical-Guide-Learning/dp/1421449226" TargetMode="Externa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2803-8030-EB70-2326-BA1F625FBF7E}"/>
              </a:ext>
            </a:extLst>
          </p:cNvPr>
          <p:cNvSpPr>
            <a:spLocks noGrp="1"/>
          </p:cNvSpPr>
          <p:nvPr>
            <p:ph type="title"/>
          </p:nvPr>
        </p:nvSpPr>
        <p:spPr>
          <a:xfrm>
            <a:off x="98853" y="86497"/>
            <a:ext cx="11998411" cy="1604191"/>
          </a:xfrm>
        </p:spPr>
        <p:txBody>
          <a:bodyPr>
            <a:normAutofit fontScale="90000"/>
          </a:bodyPr>
          <a:lstStyle/>
          <a:p>
            <a:pPr algn="ctr"/>
            <a:r>
              <a:rPr lang="en-US" sz="4400" dirty="0">
                <a:solidFill>
                  <a:schemeClr val="accent6"/>
                </a:solidFill>
                <a:latin typeface="Abril Fatface"/>
                <a:ea typeface="Abril Fatface"/>
                <a:cs typeface="Abril Fatface"/>
                <a:sym typeface="Abril Fatface"/>
              </a:rPr>
              <a:t>Free Faculty</a:t>
            </a:r>
            <a:r>
              <a:rPr lang="en-US" sz="4400">
                <a:solidFill>
                  <a:schemeClr val="accent6"/>
                </a:solidFill>
                <a:latin typeface="Abril Fatface"/>
                <a:ea typeface="Abril Fatface"/>
                <a:cs typeface="Abril Fatface"/>
                <a:sym typeface="Abril Fatface"/>
              </a:rPr>
              <a:t>&amp; Adjuncts </a:t>
            </a:r>
            <a:r>
              <a:rPr lang="en-US" sz="4400" dirty="0">
                <a:solidFill>
                  <a:schemeClr val="accent6"/>
                </a:solidFill>
                <a:latin typeface="Abril Fatface"/>
                <a:ea typeface="Abril Fatface"/>
                <a:cs typeface="Abril Fatface"/>
                <a:sym typeface="Abril Fatface"/>
              </a:rPr>
              <a:t>Event</a:t>
            </a:r>
            <a:br>
              <a:rPr lang="en-US" sz="4400" dirty="0">
                <a:solidFill>
                  <a:schemeClr val="accent6"/>
                </a:solidFill>
                <a:latin typeface="Abril Fatface"/>
                <a:ea typeface="Abril Fatface"/>
                <a:cs typeface="Abril Fatface"/>
                <a:sym typeface="Abril Fatface"/>
              </a:rPr>
            </a:br>
            <a:r>
              <a:rPr lang="en-US" sz="4400" dirty="0">
                <a:latin typeface="Abril Fatface"/>
                <a:ea typeface="Abril Fatface"/>
                <a:cs typeface="Abril Fatface"/>
                <a:sym typeface="Abril Fatface"/>
              </a:rPr>
              <a:t>SOE-Summer Institute 2024 Prelude!</a:t>
            </a:r>
            <a:br>
              <a:rPr lang="en-US" sz="4400" dirty="0">
                <a:latin typeface="Abril Fatface"/>
                <a:ea typeface="Abril Fatface"/>
                <a:cs typeface="Abril Fatface"/>
                <a:sym typeface="Abril Fatface"/>
              </a:rPr>
            </a:br>
            <a:r>
              <a:rPr lang="en-US" sz="4400" dirty="0">
                <a:solidFill>
                  <a:schemeClr val="accent6"/>
                </a:solidFill>
                <a:latin typeface="Abril Fatface"/>
                <a:ea typeface="Abril Fatface"/>
                <a:cs typeface="Abril Fatface"/>
                <a:sym typeface="Abril Fatface"/>
              </a:rPr>
              <a:t>Dr. C. Edward Watson</a:t>
            </a:r>
            <a:endParaRPr lang="en-US" dirty="0">
              <a:solidFill>
                <a:schemeClr val="accent6"/>
              </a:solidFill>
            </a:endParaRPr>
          </a:p>
        </p:txBody>
      </p:sp>
      <p:sp>
        <p:nvSpPr>
          <p:cNvPr id="3" name="Text Placeholder 2">
            <a:extLst>
              <a:ext uri="{FF2B5EF4-FFF2-40B4-BE49-F238E27FC236}">
                <a16:creationId xmlns:a16="http://schemas.microsoft.com/office/drawing/2014/main" id="{F19D1C45-88D1-F78B-2AC0-2328DF7F9361}"/>
              </a:ext>
            </a:extLst>
          </p:cNvPr>
          <p:cNvSpPr>
            <a:spLocks noGrp="1"/>
          </p:cNvSpPr>
          <p:nvPr>
            <p:ph type="body" idx="1"/>
          </p:nvPr>
        </p:nvSpPr>
        <p:spPr>
          <a:xfrm>
            <a:off x="836612" y="5550459"/>
            <a:ext cx="5160963" cy="1307541"/>
          </a:xfrm>
        </p:spPr>
        <p:txBody>
          <a:bodyPr>
            <a:normAutofit fontScale="25000" lnSpcReduction="20000"/>
          </a:bodyPr>
          <a:lstStyle/>
          <a:p>
            <a:pPr marL="0" marR="0" lvl="0" indent="0" algn="ctr" rtl="0">
              <a:spcBef>
                <a:spcPts val="0"/>
              </a:spcBef>
              <a:spcAft>
                <a:spcPts val="0"/>
              </a:spcAft>
              <a:buClr>
                <a:schemeClr val="dk1"/>
              </a:buClr>
              <a:buSzPts val="2000"/>
              <a:buFont typeface="Abril Fatface"/>
              <a:buNone/>
            </a:pPr>
            <a:endParaRPr lang="en-US" sz="2400" b="0" u="none"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b="0"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2400" b="0" u="none"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2400" b="0" u="none"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2400" b="0" u="none"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r>
              <a:rPr lang="en-US" sz="8000" b="0" u="none" dirty="0">
                <a:solidFill>
                  <a:schemeClr val="accent6"/>
                </a:solidFill>
                <a:latin typeface="Abril Fatface"/>
                <a:ea typeface="Abril Fatface"/>
                <a:cs typeface="Abril Fatface"/>
                <a:sym typeface="Abril Fatface"/>
              </a:rPr>
              <a:t>When: Monday, </a:t>
            </a:r>
            <a:r>
              <a:rPr lang="en-US" sz="8000" dirty="0">
                <a:solidFill>
                  <a:schemeClr val="accent6"/>
                </a:solidFill>
                <a:latin typeface="Abril Fatface"/>
                <a:ea typeface="Abril Fatface"/>
                <a:cs typeface="Abril Fatface"/>
                <a:sym typeface="Abril Fatface"/>
              </a:rPr>
              <a:t>April</a:t>
            </a:r>
            <a:r>
              <a:rPr lang="en-US" sz="8000" b="0" u="none" dirty="0">
                <a:solidFill>
                  <a:schemeClr val="accent6"/>
                </a:solidFill>
                <a:latin typeface="Abril Fatface"/>
                <a:ea typeface="Abril Fatface"/>
                <a:cs typeface="Abril Fatface"/>
                <a:sym typeface="Abril Fatface"/>
              </a:rPr>
              <a:t> 29, 2024  </a:t>
            </a:r>
          </a:p>
          <a:p>
            <a:pPr marL="0" marR="0" lvl="0" indent="0" algn="ctr" rtl="0">
              <a:spcBef>
                <a:spcPts val="0"/>
              </a:spcBef>
              <a:spcAft>
                <a:spcPts val="0"/>
              </a:spcAft>
              <a:buClr>
                <a:schemeClr val="dk1"/>
              </a:buClr>
              <a:buSzPts val="2000"/>
              <a:buFont typeface="Abril Fatface"/>
              <a:buNone/>
            </a:pPr>
            <a:r>
              <a:rPr lang="en-US" sz="8000" b="0" u="none" dirty="0">
                <a:solidFill>
                  <a:schemeClr val="accent6"/>
                </a:solidFill>
                <a:latin typeface="Abril Fatface"/>
                <a:ea typeface="Abril Fatface"/>
                <a:cs typeface="Abril Fatface"/>
                <a:sym typeface="Abril Fatface"/>
              </a:rPr>
              <a:t> </a:t>
            </a:r>
          </a:p>
          <a:p>
            <a:pPr marL="0" marR="0" lvl="0" indent="0" algn="ctr" rtl="0">
              <a:spcBef>
                <a:spcPts val="0"/>
              </a:spcBef>
              <a:spcAft>
                <a:spcPts val="0"/>
              </a:spcAft>
              <a:buClr>
                <a:schemeClr val="dk1"/>
              </a:buClr>
              <a:buSzPts val="2000"/>
              <a:buFont typeface="Abril Fatface"/>
              <a:buNone/>
            </a:pPr>
            <a:r>
              <a:rPr lang="en-US" sz="8000" b="0" u="none" dirty="0">
                <a:solidFill>
                  <a:schemeClr val="accent6"/>
                </a:solidFill>
                <a:latin typeface="Abril Fatface"/>
                <a:ea typeface="Abril Fatface"/>
                <a:cs typeface="Abril Fatface"/>
                <a:sym typeface="Abril Fatface"/>
              </a:rPr>
              <a:t>Time: 1:30 p.m. – 2:30 p.m. Common Hour</a:t>
            </a:r>
            <a:endParaRPr lang="en-US" sz="8000" dirty="0">
              <a:solidFill>
                <a:schemeClr val="accent6"/>
              </a:solidFill>
              <a:ea typeface="Abril Fatface"/>
            </a:endParaRPr>
          </a:p>
          <a:p>
            <a:pPr marL="0" marR="0" lvl="0" indent="0" algn="ctr" rtl="0">
              <a:spcBef>
                <a:spcPts val="0"/>
              </a:spcBef>
              <a:spcAft>
                <a:spcPts val="0"/>
              </a:spcAft>
              <a:buClr>
                <a:schemeClr val="dk1"/>
              </a:buClr>
              <a:buSzPts val="2000"/>
              <a:buFont typeface="Abril Fatface"/>
              <a:buNone/>
            </a:pPr>
            <a:endParaRPr lang="en-US" sz="8000" b="0" u="none" dirty="0">
              <a:solidFill>
                <a:schemeClr val="accent6"/>
              </a:solidFill>
              <a:latin typeface="Abril Fatface"/>
              <a:ea typeface="Abril Fatface"/>
              <a:cs typeface="Abril Fatface"/>
              <a:sym typeface="Abril Fatface"/>
            </a:endParaRPr>
          </a:p>
          <a:p>
            <a:pPr marL="0" marR="0" lvl="0" indent="0" algn="ctr" rtl="0">
              <a:spcBef>
                <a:spcPts val="0"/>
              </a:spcBef>
              <a:spcAft>
                <a:spcPts val="0"/>
              </a:spcAft>
              <a:buClr>
                <a:schemeClr val="dk1"/>
              </a:buClr>
              <a:buSzPts val="2000"/>
              <a:buFont typeface="Abril Fatface"/>
              <a:buNone/>
            </a:pPr>
            <a:r>
              <a:rPr lang="en-US" sz="8000" b="0" u="none" dirty="0">
                <a:solidFill>
                  <a:schemeClr val="accent6"/>
                </a:solidFill>
                <a:latin typeface="Abril Fatface"/>
                <a:ea typeface="Abril Fatface"/>
                <a:cs typeface="Abril Fatface"/>
                <a:sym typeface="Abril Fatface"/>
              </a:rPr>
              <a:t>Format: Zoom</a:t>
            </a:r>
          </a:p>
          <a:p>
            <a:endParaRPr lang="en-US" dirty="0"/>
          </a:p>
        </p:txBody>
      </p:sp>
      <p:sp>
        <p:nvSpPr>
          <p:cNvPr id="5" name="Text Placeholder 4">
            <a:extLst>
              <a:ext uri="{FF2B5EF4-FFF2-40B4-BE49-F238E27FC236}">
                <a16:creationId xmlns:a16="http://schemas.microsoft.com/office/drawing/2014/main" id="{2D48538F-C527-F895-7E2A-192FCF8F7B58}"/>
              </a:ext>
            </a:extLst>
          </p:cNvPr>
          <p:cNvSpPr>
            <a:spLocks noGrp="1"/>
          </p:cNvSpPr>
          <p:nvPr>
            <p:ph type="body" sz="quarter" idx="3"/>
          </p:nvPr>
        </p:nvSpPr>
        <p:spPr>
          <a:xfrm>
            <a:off x="5924902" y="1681163"/>
            <a:ext cx="5801660" cy="823912"/>
          </a:xfrm>
        </p:spPr>
        <p:txBody>
          <a:bodyPr>
            <a:normAutofit fontScale="25000" lnSpcReduction="20000"/>
          </a:bodyPr>
          <a:lstStyle/>
          <a:p>
            <a:pPr algn="ctr"/>
            <a:r>
              <a:rPr lang="en-US" sz="9600"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Pedagogical Practice in the New Era of AI</a:t>
            </a:r>
            <a:endParaRPr lang="en-US" sz="9600"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FB7996F2-51CB-C124-0AAA-B9CE0AC23513}"/>
              </a:ext>
            </a:extLst>
          </p:cNvPr>
          <p:cNvSpPr>
            <a:spLocks noGrp="1"/>
          </p:cNvSpPr>
          <p:nvPr>
            <p:ph sz="quarter" idx="4"/>
          </p:nvPr>
        </p:nvSpPr>
        <p:spPr>
          <a:xfrm>
            <a:off x="5924903" y="2505075"/>
            <a:ext cx="6036438" cy="4266428"/>
          </a:xfrm>
        </p:spPr>
        <p:txBody>
          <a:bodyPr>
            <a:normAutofit fontScale="55000" lnSpcReduction="20000"/>
          </a:bodyPr>
          <a:lstStyle/>
          <a:p>
            <a:pPr marL="0" indent="0">
              <a:buNone/>
            </a:pPr>
            <a:r>
              <a:rPr lang="en-US" sz="32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 Edward Watson</a:t>
            </a:r>
            <a:r>
              <a:rPr lang="en-US" sz="32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is the Associate Vice President for Curricular and Pedagogical Innovation and Executive Director of Open Educational Resources and Digital Innovation at the American Association of Colleges and Universities (AAC&amp;U). Prior to joining AAC&amp;U, Dr. Watson was the Director of the Center for Teaching and Learning at the University of Georgia (UGA) where he led university efforts associated with faculty development, TA development, learning technologies, and the Scholarship of Teaching and Learning. He continues to serve as a Fellow in the Louise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McBee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Institute of Higher Education at UGA and recently stepped down after more than a decade as the Executive Editor of the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Teaching and Learning in Higher Education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His most recent book is </a:t>
            </a:r>
            <a:r>
              <a:rPr lang="en-US" sz="3200" i="1" u="none" strike="noStrike"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Teaching with AI: A Practical Guide to a New Era of Human Learning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Dr. Watson been quoted in the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New York Times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Chronicle of Higher Education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Campus Technology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1" dirty="0" err="1">
                <a:effectLst/>
                <a:latin typeface="Times New Roman" panose="02020603050405020304" pitchFamily="18" charset="0"/>
                <a:ea typeface="Calibri" panose="020F0502020204030204" pitchFamily="34" charset="0"/>
                <a:cs typeface="Times New Roman" panose="02020603050405020304" pitchFamily="18" charset="0"/>
              </a:rPr>
              <a:t>EdSurge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Consumer Reports, UK Financial Times,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University Business Magazine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and by the AP, CNN and NPR regarding current teaching and learning issues and trends in higher education.</a:t>
            </a:r>
          </a:p>
          <a:p>
            <a:endParaRPr lang="en-US" dirty="0"/>
          </a:p>
        </p:txBody>
      </p:sp>
      <p:pic>
        <p:nvPicPr>
          <p:cNvPr id="7" name="Picture Placeholder 6" descr="A person wearing glasses and smiling&#10;&#10;Description automatically generated">
            <a:extLst>
              <a:ext uri="{FF2B5EF4-FFF2-40B4-BE49-F238E27FC236}">
                <a16:creationId xmlns:a16="http://schemas.microsoft.com/office/drawing/2014/main" id="{86B338A1-5F3A-0362-717D-B0A12CA19ECD}"/>
              </a:ext>
            </a:extLst>
          </p:cNvPr>
          <p:cNvPicPr>
            <a:picLocks noGrp="1" noChangeAspect="1"/>
          </p:cNvPicPr>
          <p:nvPr>
            <p:ph sz="half" idx="2"/>
          </p:nvPr>
        </p:nvPicPr>
        <p:blipFill>
          <a:blip r:embed="rId3"/>
          <a:srcRect t="10497" b="10497"/>
          <a:stretch>
            <a:fillRect/>
          </a:stretch>
        </p:blipFill>
        <p:spPr>
          <a:xfrm>
            <a:off x="836612" y="1690688"/>
            <a:ext cx="4551673" cy="3594023"/>
          </a:xfrm>
        </p:spPr>
      </p:pic>
      <p:pic>
        <p:nvPicPr>
          <p:cNvPr id="8" name="Picture 7" descr="A logo for a school&#10;&#10;Description automatically generated">
            <a:extLst>
              <a:ext uri="{FF2B5EF4-FFF2-40B4-BE49-F238E27FC236}">
                <a16:creationId xmlns:a16="http://schemas.microsoft.com/office/drawing/2014/main" id="{68233E32-2FFC-2B08-2134-2F191432143B}"/>
              </a:ext>
            </a:extLst>
          </p:cNvPr>
          <p:cNvPicPr>
            <a:picLocks noChangeAspect="1"/>
          </p:cNvPicPr>
          <p:nvPr/>
        </p:nvPicPr>
        <p:blipFill>
          <a:blip r:embed="rId4"/>
          <a:stretch>
            <a:fillRect/>
          </a:stretch>
        </p:blipFill>
        <p:spPr>
          <a:xfrm>
            <a:off x="10597980" y="415624"/>
            <a:ext cx="1495167" cy="1450247"/>
          </a:xfrm>
          <a:prstGeom prst="rect">
            <a:avLst/>
          </a:prstGeom>
        </p:spPr>
      </p:pic>
    </p:spTree>
    <p:extLst>
      <p:ext uri="{BB962C8B-B14F-4D97-AF65-F5344CB8AC3E}">
        <p14:creationId xmlns:p14="http://schemas.microsoft.com/office/powerpoint/2010/main" val="15547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13FD-210D-0140-0194-7BD1FC48ACA2}"/>
              </a:ext>
            </a:extLst>
          </p:cNvPr>
          <p:cNvSpPr>
            <a:spLocks noGrp="1"/>
          </p:cNvSpPr>
          <p:nvPr>
            <p:ph type="title"/>
          </p:nvPr>
        </p:nvSpPr>
        <p:spPr/>
        <p:txBody>
          <a:bodyPr>
            <a:normAutofit/>
          </a:bodyPr>
          <a:lstStyle/>
          <a:p>
            <a:pPr algn="ctr"/>
            <a:r>
              <a:rPr lang="en-US" sz="7200" b="1" i="1" dirty="0">
                <a:solidFill>
                  <a:schemeClr val="accent6"/>
                </a:solidFill>
              </a:rPr>
              <a:t>An Interactive Session</a:t>
            </a:r>
          </a:p>
        </p:txBody>
      </p:sp>
      <p:sp>
        <p:nvSpPr>
          <p:cNvPr id="3" name="Content Placeholder 2">
            <a:extLst>
              <a:ext uri="{FF2B5EF4-FFF2-40B4-BE49-F238E27FC236}">
                <a16:creationId xmlns:a16="http://schemas.microsoft.com/office/drawing/2014/main" id="{FB0D6383-BD68-51C0-B774-11FAD4861A52}"/>
              </a:ext>
            </a:extLst>
          </p:cNvPr>
          <p:cNvSpPr>
            <a:spLocks noGrp="1"/>
          </p:cNvSpPr>
          <p:nvPr>
            <p:ph idx="1"/>
          </p:nvPr>
        </p:nvSpPr>
        <p:spPr>
          <a:xfrm>
            <a:off x="345989" y="1825624"/>
            <a:ext cx="11007811" cy="4908807"/>
          </a:xfrm>
        </p:spPr>
        <p:txBody>
          <a:bodyPr>
            <a:normAutofit fontScale="85000" lnSpcReduction="10000"/>
          </a:bodyPr>
          <a:lstStyle/>
          <a:p>
            <a:pPr marL="0" indent="0">
              <a:buNone/>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Generative AI tools, such as </a:t>
            </a:r>
            <a:r>
              <a:rPr lang="en-US" sz="33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 Claude, Gemini, and others, have had an astonishingly quick impact on the ways we learn, work, think, and create, and this evolution is clearly apparent on college campuses.  AI, in a variety of ways, will be present in our classrooms going forward, and there are a range of opportunities and challenges as a result.  Drawing from the presenter’s new book, </a:t>
            </a:r>
            <a:r>
              <a:rPr lang="en-US" sz="3300" i="1" dirty="0">
                <a:effectLst/>
                <a:latin typeface="Times New Roman" panose="02020603050405020304" pitchFamily="18" charset="0"/>
                <a:ea typeface="Calibri" panose="020F0502020204030204" pitchFamily="34" charset="0"/>
                <a:cs typeface="Times New Roman" panose="02020603050405020304" pitchFamily="18" charset="0"/>
              </a:rPr>
              <a:t>Teaching with AI: A Practical Guide to a New Era of Human Learning</a:t>
            </a: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 (Johns Hopkins University Press), </a:t>
            </a:r>
            <a:r>
              <a:rPr lang="en-US" sz="33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this presentation will begin by highlighting key aspects of the current AI landscape.  Participants will then be provided with guided opportunities to explore AI and rethink their approaches to assignments and other elements of their teaching and learning practice.  This will include strategies that serve to achieve the learning outcomes you currently have for your courses while also engendering AI literacies students will need in life beyond college.</a:t>
            </a:r>
          </a:p>
          <a:p>
            <a:endParaRPr lang="en-US" dirty="0"/>
          </a:p>
        </p:txBody>
      </p:sp>
    </p:spTree>
    <p:extLst>
      <p:ext uri="{BB962C8B-B14F-4D97-AF65-F5344CB8AC3E}">
        <p14:creationId xmlns:p14="http://schemas.microsoft.com/office/powerpoint/2010/main" val="3957433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22140</TotalTime>
  <Words>431</Words>
  <Application>Microsoft Macintosh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Abril Fatface</vt:lpstr>
      <vt:lpstr>Arial</vt:lpstr>
      <vt:lpstr>Calibri</vt:lpstr>
      <vt:lpstr>Calibri Light</vt:lpstr>
      <vt:lpstr>Times New Roman</vt:lpstr>
      <vt:lpstr>Office Theme</vt:lpstr>
      <vt:lpstr>Free Faculty&amp; Adjuncts Event SOE-Summer Institute 2024 Prelude! Dr. C. Edward Watson</vt:lpstr>
      <vt:lpstr>An Interactive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SUNY Old Westbury                            School of Education   </dc:title>
  <dc:creator>Diana Sukhram</dc:creator>
  <cp:lastModifiedBy>Diana Sukhram</cp:lastModifiedBy>
  <cp:revision>10</cp:revision>
  <dcterms:created xsi:type="dcterms:W3CDTF">2023-08-28T14:57:32Z</dcterms:created>
  <dcterms:modified xsi:type="dcterms:W3CDTF">2024-03-28T16:09:43Z</dcterms:modified>
</cp:coreProperties>
</file>