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drawingml.chart+xml" PartName="/ppt/charts/chart4.xml"/>
  <Override ContentType="application/vnd.openxmlformats-officedocument.drawingml.chart+xml" PartName="/ppt/charts/chart5.xml"/>
  <Override ContentType="application/vnd.openxmlformats-officedocument.drawingml.chart+xml" PartName="/ppt/charts/chart6.xml"/>
  <Override ContentType="application/vnd.openxmlformats-officedocument.drawingml.chart+xml" PartName="/ppt/charts/chart7.xml"/>
  <Override ContentType="application/vnd.openxmlformats-officedocument.drawingml.chart+xml" PartName="/ppt/charts/chart8.xml"/>
  <Override ContentType="application/vnd.openxmlformats-officedocument.drawingml.chart+xml" PartName="/ppt/charts/chart9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Override+xml" PartName="/ppt/theme/themeOverride2.xml"/>
  <Override ContentType="application/vnd.openxmlformats-officedocument.themeOverride+xml" PartName="/ppt/theme/themeOverride3.xml"/>
  <Override ContentType="application/vnd.openxmlformats-officedocument.themeOverride+xml" PartName="/ppt/theme/themeOverride4.xml"/>
  <Override ContentType="application/vnd.openxmlformats-officedocument.themeOverride+xml" PartName="/ppt/theme/themeOverride7.xml"/>
  <Override ContentType="application/vnd.openxmlformats-officedocument.themeOverride+xml" PartName="/ppt/theme/themeOverride8.xml"/>
  <Override ContentType="application/vnd.openxmlformats-officedocument.themeOverride+xml" PartName="/ppt/theme/themeOverride9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/><Relationship Target="docProps/thumbnail.jpeg" Type="http://schemas.openxmlformats.org/package/2006/relationships/metadata/thumbnail" Id="rId2"/><Relationship Target="ppt/presentation.xml" Type="http://schemas.openxmlformats.org/officeDocument/2006/relationships/officeDocument" Id="rId1"/><Relationship Target="docProps/app.xml" Type="http://schemas.openxmlformats.org/officeDocument/2006/relationships/extended-properties" Id="rId4"/></Relationships>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notesMasterIdLst>
    <p:notesMasterId r:id="rId3"/>
  </p:notesMasterIdLst>
  <p:sldIdLst>
    <p:sldId id="373168328" r:id="rId8"/>
    <p:sldId id="357021246" r:id="rId9"/>
    <p:sldId id="1158533749" r:id="rId10"/>
    <p:sldId id="134011852" r:id="rId11"/>
    <p:sldId id="1587807167" r:id="rId12"/>
    <p:sldId id="443328760" r:id="rId13"/>
    <p:sldId id="84500585" r:id="rId14"/>
  </p:sldIdLst>
  <p:sldSz cx="9144000" cy="6858000" type="screen4x3"/>
  <p:notesSz cx="6858000" cy="9144000"/>
  <p:defaultTextStyle>
    <a:defPPr>
      <a:defRPr lang="en-US"/>
    </a:defPPr>
    <a:lvl1pPr marL="0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7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5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3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1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8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6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4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2" algn="l" defTabSz="914295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lrMru>
    <a:srgbClr val="191919"/>
    <a:srgbClr val="282828"/>
    <a:srgbClr val="262626"/>
    <a:srgbClr val="48484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def="{5C22544A-7EE6-4342-B048-85BDC9FD1C3A}"/>
</file>

<file path=ppt/viewProps.xml><?xml version="1.0" encoding="utf-8"?>
<p:viewPr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normalViewPr>
    <p:restoredLeft sz="15620"/>
    <p:restoredTop sz="94660"/>
  </p:normalViewPr>
  <p:slideViewPr>
    <p:cSldViewPr snapToGrid="false" snapToObjects="true">
      <p:cViewPr varScale="true">
        <p:scale>
          <a:sx n="72" d="100"/>
          <a:sy n="72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notesMasters/notesMaster1.xml" Type="http://schemas.openxmlformats.org/officeDocument/2006/relationships/notesMaster" Id="rId3"/><Relationship Target="tableStyles.xml" Type="http://schemas.openxmlformats.org/officeDocument/2006/relationships/tableStyles" Id="rId7"/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6"/><Relationship Target="viewProps.xml" Type="http://schemas.openxmlformats.org/officeDocument/2006/relationships/viewProps" Id="rId5"/><Relationship Target="presProps.xml" Type="http://schemas.openxmlformats.org/officeDocument/2006/relationships/presProps" Id="rId4"/><Relationship Target="slides/slide1.xml" Type="http://schemas.openxmlformats.org/officeDocument/2006/relationships/slide" Id="rId8"/><Relationship Target="slides/slide2.xml" Type="http://schemas.openxmlformats.org/officeDocument/2006/relationships/slide" Id="rId9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7.xml" Type="http://schemas.openxmlformats.org/officeDocument/2006/relationships/slide" Id="rId14"/></Relationships>
</file>

<file path=ppt/charts/_rels/chart2.xml.rels><?xml version="1.0" encoding="UTF-8" standalone="yes"?><Relationships xmlns="http://schemas.openxmlformats.org/package/2006/relationships"><Relationship Target="../theme/themeOverride2.xml" Type="http://schemas.openxmlformats.org/officeDocument/2006/relationships/themeOverride" Id="rId1"/></Relationships>
</file>

<file path=ppt/charts/_rels/chart3.xml.rels><?xml version="1.0" encoding="UTF-8" standalone="yes"?><Relationships xmlns="http://schemas.openxmlformats.org/package/2006/relationships"><Relationship Target="../theme/themeOverride3.xml" Type="http://schemas.openxmlformats.org/officeDocument/2006/relationships/themeOverride" Id="rId1"/></Relationships>
</file>

<file path=ppt/charts/_rels/chart4.xml.rels><?xml version="1.0" encoding="UTF-8" standalone="yes"?><Relationships xmlns="http://schemas.openxmlformats.org/package/2006/relationships"><Relationship Target="../theme/themeOverride4.xml" Type="http://schemas.openxmlformats.org/officeDocument/2006/relationships/themeOverride" Id="rId1"/></Relationships>
</file>

<file path=ppt/charts/_rels/chart7.xml.rels><?xml version="1.0" encoding="UTF-8" standalone="yes"?><Relationships xmlns="http://schemas.openxmlformats.org/package/2006/relationships"><Relationship Target="../theme/themeOverride7.xml" Type="http://schemas.openxmlformats.org/officeDocument/2006/relationships/themeOverride" Id="rId1"/></Relationships>
</file>

<file path=ppt/charts/_rels/chart8.xml.rels><?xml version="1.0" encoding="UTF-8" standalone="yes"?><Relationships xmlns="http://schemas.openxmlformats.org/package/2006/relationships"><Relationship Target="../theme/themeOverride8.xml" Type="http://schemas.openxmlformats.org/officeDocument/2006/relationships/themeOverride" Id="rId1"/></Relationships>
</file>

<file path=ppt/charts/_rels/chart9.xml.rels><?xml version="1.0" encoding="UTF-8" standalone="yes"?><Relationships xmlns="http://schemas.openxmlformats.org/package/2006/relationships"><Relationship Target="../theme/themeOverride9.xml" Type="http://schemas.openxmlformats.org/officeDocument/2006/relationships/themeOverride" Id="rId1"/></Relationships>
</file>

<file path=ppt/charts/chart1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hart>
    <c:title>
      <c:tx>
        <c:rich>
          <a:bodyPr/>
          <a:lstStyle/>
          <a:p>
            <a:pPr>
              <a:defRPr sz="1130" b="false" cap="none">
                <a:solidFill>
                  <a:srgbClr val="DCDCDC"/>
                </a:solidFill>
                <a:latin typeface="Calibri"/>
              </a:defRPr>
            </a:pP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Audience Follower Distribution</a:t>
            </a:r>
          </a:p>
        </c:rich>
      </c:tx>
      <c:layout>
        <c:manualLayout>
          <c:xMode val="edge"/>
          <c:yMode val="edge"/>
          <c:x val="0.05821917808219178"/>
          <c:y val="0.027777777777777776"/>
        </c:manualLayout>
      </c:layout>
      <c:overlay val="false"/>
    </c:title>
    <c:autoTitleDeleted val="false"/>
    <c:plotArea>
      <c:layout>
        <c:manualLayout>
          <c:layoutTarget val="inner"/>
          <c:xMode val="edge"/>
          <c:yMode val="edge"/>
          <c:x val="0.1232876712328767"/>
          <c:y val="0.1875"/>
          <c:w val="0.803082191780822"/>
          <c:h val="0.5763888888888888"/>
        </c:manualLayout>
      </c:layout>
      <c:barChart>
        <c:barDir val="col"/>
        <c:grouping val="clustered"/>
        <c:varyColors val="false"/>
        <c:ser>
          <c:idx val="0"/>
          <c:order val="0"/>
          <c:spPr>
            <a:gradFill flip="none" rotWithShape="true">
              <a:gsLst>
                <a:gs pos="0">
                  <a:srgbClr val="356994"/>
                </a:gs>
                <a:gs pos="100000">
                  <a:srgbClr val="61B7FD"/>
                </a:gs>
                <a:gs pos="50000">
                  <a:srgbClr val="5099D5"/>
                </a:gs>
              </a:gsLst>
              <a:lin ang="0" scaled="true"/>
              <a:tileRect/>
            </a:gradFill>
            <a:ln w="12700">
              <a:solidFill>
                <a:srgbClr val="61B7FD"/>
              </a:solidFill>
            </a:ln>
          </c:spPr>
          <c:invertIfNegative val="false"/>
          <c:dLbls>
            <c:numFmt formatCode="[&gt;=1000000].0,,&quot;M&quot;;[&gt;=10000].0,&quot;K&quot;;#,##0" sourceLinked="false"/>
            <c:txPr>
              <a:bodyPr/>
              <a:lstStyle/>
              <a:p>
                <a:pPr>
                  <a:defRPr sz="56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</c:dLbls>
          <c:cat>
            <c:strRef>
              <c:f>Calculations!$B$42:$B$46</c:f>
              <c:strCache>
                <c:ptCount val="5"/>
                <c:pt idx="0">
                  <c:v>0 to 100</c:v>
                </c:pt>
                <c:pt idx="1">
                  <c:v>100 to 500</c:v>
                </c:pt>
                <c:pt idx="2">
                  <c:v>500 to 1,000</c:v>
                </c:pt>
                <c:pt idx="3">
                  <c:v>1,000 to 2,500</c:v>
                </c:pt>
                <c:pt idx="4">
                  <c:v>&gt; 2,500</c:v>
                </c:pt>
              </c:strCache>
            </c:strRef>
          </c:cat>
          <c:val>
            <c:numRef>
              <c:f>Calculations!$C$42:$C$46</c:f>
              <c:numCache>
                <c:formatCode>#,##0</c:formatCode>
                <c:ptCount val="5"/>
                <c:pt idx="0">
                  <c:v>55</c:v>
                </c:pt>
                <c:pt idx="1">
                  <c:v>230</c:v>
                </c:pt>
                <c:pt idx="2">
                  <c:v>235</c:v>
                </c:pt>
                <c:pt idx="3">
                  <c:v>803</c:v>
                </c:pt>
                <c:pt idx="4">
                  <c:v>1676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00"/>
        <c:axId val="73364480"/>
        <c:axId val="76563008"/>
      </c:barChart>
      <c:catAx>
        <c:axId val="73364480"/>
        <c:scaling>
          <c:orientation val="minMax"/>
        </c:scaling>
        <c:delete val="false"/>
        <c:axPos val="b"/>
        <c:numFmt formatCode="#,##0.00" sourceLinked="false"/>
        <c:majorTickMark val="none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0" vert="horz"/>
          <a:lstStyle/>
          <a:p>
            <a:pPr>
              <a:defRPr sz="700" b="false">
                <a:solidFill>
                  <a:srgbClr val="C8C8C8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6563008"/>
        <c:crosses val="autoZero"/>
        <c:auto val="true"/>
        <c:lblAlgn val="ctr"/>
        <c:lblOffset val="50"/>
        <c:noMultiLvlLbl val="false"/>
      </c:catAx>
      <c:valAx>
        <c:axId val="76563008"/>
        <c:scaling>
          <c:orientation val="minMax"/>
        </c:scaling>
        <c:delete val="false"/>
        <c:axPos val="l"/>
        <c:numFmt formatCode="[&gt;=1000000].0,,&quot;M&quot;;[&gt;=1000].0,&quot;K&quot;;#,##0" sourceLinked="false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3364480"/>
        <c:crosses val="autoZero"/>
        <c:crossBetween val="between"/>
      </c:val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5400000" scaled="true"/>
          <a:tileRect/>
        </a:gradFill>
        <a:ln w="12700">
          <a:solidFill>
            <a:srgbClr val="262626"/>
          </a:solidFill>
        </a:ln>
      </c:spPr>
    </c:plotArea>
    <c:plotVisOnly val="true"/>
    <c:dispBlanksAs val="gap"/>
    <c:showDLblsOverMax val="false"/>
  </c:chart>
  <c:spPr>
    <a:noFill/>
    <a:ln w="19050">
      <a:noFill/>
    </a:ln>
  </c:spPr>
  <c:printSettings>
    <c:headerFooter/>
    <c:pageMargins l="0.7" r="0.7" t="0.75" b="0.75" header="0.3" footer="0.3"/>
    <c:pageSetup/>
  </c:printSettings>
</c:chartSpace>
</file>

<file path=ppt/charts/chart2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30" b="false" cap="none" baseline="0">
                <a:solidFill>
                  <a:srgbClr val="DCDCDC"/>
                </a:solidFill>
                <a:latin typeface="Calibri"/>
                <a:cs typeface="Arial" pitchFamily="34" charset="0"/>
              </a:defRPr>
            </a:pP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Audience Profile Analysis: Top Keywords</a:t>
            </a:r>
          </a:p>
        </c:rich>
      </c:tx>
      <c:layout>
        <c:manualLayout>
          <c:xMode val="edge"/>
          <c:yMode val="edge"/>
          <c:x val="0.038636363636363635"/>
          <c:y val="0.027777777777777776"/>
        </c:manualLayout>
      </c:layout>
      <c:overlay val="true"/>
    </c:title>
    <c:autoTitleDeleted val="false"/>
    <c:plotArea>
      <c:layout>
        <c:manualLayout>
          <c:layoutTarget val="inner"/>
          <c:xMode val="edge"/>
          <c:yMode val="edge"/>
          <c:x val="0.08181818181818182"/>
          <c:y val="0.1875"/>
          <c:w val="0.8318181818181818"/>
          <c:h val="0.5763888888888888"/>
        </c:manualLayout>
      </c:layout>
      <c:barChart>
        <c:barDir val="col"/>
        <c:grouping val="clustered"/>
        <c:varyColors val="false"/>
        <c:ser>
          <c:idx val="0"/>
          <c:order val="0"/>
          <c:spPr>
            <a:gradFill flip="none" rotWithShape="true">
              <a:gsLst>
                <a:gs pos="0">
                  <a:srgbClr val="3F1260"/>
                </a:gs>
                <a:gs pos="100000">
                  <a:srgbClr val="7128A8"/>
                </a:gs>
                <a:gs pos="50000">
                  <a:srgbClr val="5E1F8D"/>
                </a:gs>
              </a:gsLst>
              <a:lin ang="0" scaled="true"/>
              <a:tileRect/>
            </a:gradFill>
            <a:ln w="9525">
              <a:solidFill>
                <a:srgbClr val="7128A8"/>
              </a:solidFill>
            </a:ln>
          </c:spPr>
          <c:invertIfNegative val="false"/>
          <c:dPt>
            <c:idx val="0"/>
            <c:invertIfNegative val="false"/>
            <c:bubble3D val="false"/>
            <c:spPr>
              <a:gradFill flip="none" rotWithShape="true">
                <a:gsLst>
                  <a:gs pos="0">
                    <a:srgbClr val="620014"/>
                  </a:gs>
                  <a:gs pos="100000">
                    <a:srgbClr val="AC082B"/>
                  </a:gs>
                  <a:gs pos="50000">
                    <a:srgbClr val="900522"/>
                  </a:gs>
                </a:gsLst>
                <a:lin ang="0" scaled="true"/>
                <a:tileRect/>
              </a:gradFill>
              <a:ln w="12700">
                <a:solidFill>
                  <a:srgbClr val="AC082B"/>
                </a:solidFill>
              </a:ln>
            </c:spPr>
          </c:dPt>
          <c:dPt>
            <c:idx val="1"/>
            <c:invertIfNegative val="false"/>
            <c:bubble3D val="false"/>
            <c:spPr>
              <a:gradFill flip="none" rotWithShape="true">
                <a:gsLst>
                  <a:gs pos="0">
                    <a:srgbClr val="A03500"/>
                  </a:gs>
                  <a:gs pos="100000">
                    <a:srgbClr val="FF6200"/>
                  </a:gs>
                  <a:gs pos="50000">
                    <a:srgbClr val="E65100"/>
                  </a:gs>
                </a:gsLst>
                <a:lin ang="0" scaled="true"/>
                <a:tileRect/>
              </a:gradFill>
              <a:ln w="12700">
                <a:solidFill>
                  <a:srgbClr val="FF6200"/>
                </a:solidFill>
              </a:ln>
            </c:spPr>
          </c:dPt>
          <c:dPt>
            <c:idx val="2"/>
            <c:invertIfNegative val="false"/>
            <c:bubble3D val="false"/>
            <c:spPr>
              <a:gradFill flip="none" rotWithShape="true">
                <a:gsLst>
                  <a:gs pos="0">
                    <a:srgbClr val="A0A000"/>
                  </a:gs>
                  <a:gs pos="100000">
                    <a:srgbClr val="FFFF00"/>
                  </a:gs>
                  <a:gs pos="50000">
                    <a:srgbClr val="E6E600"/>
                  </a:gs>
                </a:gsLst>
                <a:lin ang="0" scaled="true"/>
                <a:tileRect/>
              </a:gradFill>
              <a:ln w="12700">
                <a:solidFill>
                  <a:srgbClr val="FFFF00"/>
                </a:solidFill>
              </a:ln>
            </c:spPr>
          </c:dPt>
          <c:dPt>
            <c:idx val="3"/>
            <c:invertIfNegative val="false"/>
            <c:bubble3D val="false"/>
            <c:spPr>
              <a:gradFill flip="none" rotWithShape="true">
                <a:gsLst>
                  <a:gs pos="0">
                    <a:srgbClr val="238000"/>
                  </a:gs>
                  <a:gs pos="100000">
                    <a:srgbClr val="41D509"/>
                  </a:gs>
                  <a:gs pos="50000">
                    <a:srgbClr val="35B305"/>
                  </a:gs>
                </a:gsLst>
                <a:lin ang="0" scaled="true"/>
                <a:tileRect/>
              </a:gradFill>
              <a:ln w="12700">
                <a:solidFill>
                  <a:srgbClr val="41D509"/>
                </a:solidFill>
              </a:ln>
            </c:spPr>
          </c:dPt>
          <c:dPt>
            <c:idx val="4"/>
            <c:invertIfNegative val="false"/>
            <c:bubble3D val="false"/>
            <c:spPr>
              <a:gradFill flip="none" rotWithShape="true">
                <a:gsLst>
                  <a:gs pos="0">
                    <a:srgbClr val="356994"/>
                  </a:gs>
                  <a:gs pos="100000">
                    <a:srgbClr val="61B7FD"/>
                  </a:gs>
                  <a:gs pos="50000">
                    <a:srgbClr val="5099D5"/>
                  </a:gs>
                </a:gsLst>
                <a:lin ang="0" scaled="true"/>
                <a:tileRect/>
              </a:gradFill>
              <a:ln w="12700">
                <a:solidFill>
                  <a:srgbClr val="61B7FD"/>
                </a:solidFill>
              </a:ln>
            </c:spPr>
          </c:dPt>
          <c:dPt>
            <c:idx val="5"/>
            <c:invertIfNegative val="false"/>
            <c:bubble3D val="false"/>
            <c:spPr>
              <a:gradFill flip="none" rotWithShape="true">
                <a:gsLst>
                  <a:gs pos="0">
                    <a:srgbClr val="184479"/>
                  </a:gs>
                  <a:gs pos="100000">
                    <a:srgbClr val="3B7AC6"/>
                  </a:gs>
                  <a:gs pos="50000">
                    <a:srgbClr val="2765AF"/>
                  </a:gs>
                </a:gsLst>
                <a:lin ang="0" scaled="true"/>
                <a:tileRect/>
              </a:gradFill>
              <a:ln w="12700">
                <a:solidFill>
                  <a:srgbClr val="3B7AC6"/>
                </a:solidFill>
              </a:ln>
            </c:spPr>
          </c:dPt>
          <c:dPt>
            <c:idx val="6"/>
            <c:invertIfNegative val="false"/>
            <c:bubble3D val="false"/>
            <c:spPr>
              <a:gradFill flip="none" rotWithShape="true">
                <a:gsLst>
                  <a:gs pos="0">
                    <a:srgbClr val="0B2A50"/>
                  </a:gs>
                  <a:gs pos="100000">
                    <a:srgbClr val="1B4E8C"/>
                  </a:gs>
                  <a:gs pos="50000">
                    <a:srgbClr val="144075"/>
                  </a:gs>
                </a:gsLst>
                <a:lin ang="0" scaled="true"/>
                <a:tileRect/>
              </a:gradFill>
              <a:ln w="12700">
                <a:solidFill>
                  <a:srgbClr val="1B4E8C"/>
                </a:solidFill>
              </a:ln>
            </c:spPr>
          </c:dPt>
          <c:dPt>
            <c:idx val="7"/>
            <c:invertIfNegative val="false"/>
            <c:bubble3D val="false"/>
            <c:spPr>
              <a:gradFill flip="none" rotWithShape="true">
                <a:gsLst>
                  <a:gs pos="0">
                    <a:srgbClr val="3F1260"/>
                  </a:gs>
                  <a:gs pos="100000">
                    <a:srgbClr val="7128A8"/>
                  </a:gs>
                  <a:gs pos="50000">
                    <a:srgbClr val="5E1F8D"/>
                  </a:gs>
                </a:gsLst>
                <a:lin ang="0" scaled="true"/>
                <a:tileRect/>
              </a:gradFill>
              <a:ln w="12700">
                <a:solidFill>
                  <a:srgbClr val="7128A8"/>
                </a:solidFill>
              </a:ln>
            </c:spPr>
          </c:dPt>
          <c:dLbls>
            <c:numFmt formatCode="[&gt;=1000000].0,,&quot;M&quot;;[&gt;=10000].0,&quot;K&quot;;#,##0" sourceLinked="false"/>
            <c:txPr>
              <a:bodyPr/>
              <a:lstStyle/>
              <a:p>
                <a:pPr>
                  <a:defRPr sz="56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</c:dLbls>
          <c:cat>
            <c:strRef>
              <c:f>Calculations!$A$62:$A$69</c:f>
              <c:strCache>
                <c:ptCount val="8"/>
                <c:pt idx="0">
                  <c:v>marketing</c:v>
                </c:pt>
                <c:pt idx="1">
                  <c:v>internet</c:v>
                </c:pt>
                <c:pt idx="2">
                  <c:v>business</c:v>
                </c:pt>
                <c:pt idx="3">
                  <c:v>online</c:v>
                </c:pt>
                <c:pt idx="4">
                  <c:v>social</c:v>
                </c:pt>
                <c:pt idx="5">
                  <c:v>life</c:v>
                </c:pt>
                <c:pt idx="6">
                  <c:v>media</c:v>
                </c:pt>
                <c:pt idx="7">
                  <c:v>web</c:v>
                </c:pt>
              </c:strCache>
            </c:strRef>
          </c:cat>
          <c:val>
            <c:numRef>
              <c:f>Calculations!$B$62:$B$69</c:f>
              <c:numCache>
                <c:formatCode>#,##0</c:formatCode>
                <c:ptCount val="8"/>
                <c:pt idx="0">
                  <c:v>250</c:v>
                </c:pt>
                <c:pt idx="1">
                  <c:v>166</c:v>
                </c:pt>
                <c:pt idx="2">
                  <c:v>184</c:v>
                </c:pt>
                <c:pt idx="3">
                  <c:v>147</c:v>
                </c:pt>
                <c:pt idx="4">
                  <c:v>151</c:v>
                </c:pt>
                <c:pt idx="5">
                  <c:v>166</c:v>
                </c:pt>
                <c:pt idx="6">
                  <c:v>125</c:v>
                </c:pt>
                <c:pt idx="7">
                  <c:v>170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00"/>
        <c:axId val="75846144"/>
        <c:axId val="75355776"/>
      </c:barChart>
      <c:catAx>
        <c:axId val="75846144"/>
        <c:scaling>
          <c:orientation val="minMax"/>
        </c:scaling>
        <c:delete val="false"/>
        <c:axPos val="b"/>
        <c:numFmt formatCode="#,##0" sourceLinked="true"/>
        <c:majorTickMark val="none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-2820000" vert="horz"/>
          <a:lstStyle/>
          <a:p>
            <a:pPr>
              <a:defRPr sz="560" b="true">
                <a:solidFill>
                  <a:srgbClr val="C8C8C8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5355776"/>
        <c:crosses val="autoZero"/>
        <c:auto val="true"/>
        <c:lblAlgn val="ctr"/>
        <c:lblOffset val="50"/>
        <c:noMultiLvlLbl val="false"/>
      </c:catAx>
      <c:valAx>
        <c:axId val="75355776"/>
        <c:scaling>
          <c:orientation val="minMax"/>
        </c:scaling>
        <c:delete val="false"/>
        <c:axPos val="l"/>
        <c:title>
          <c:tx>
            <c:rich>
              <a:bodyPr rot="-5400000" vert="horz"/>
              <a:lstStyle/>
              <a:p>
                <a:pPr>
                  <a:defRPr sz="70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# Profiles</a:t>
                </a:r>
              </a:p>
            </c:rich>
          </c:tx>
          <c:layout>
            <c:manualLayout>
              <c:xMode val="edge"/>
              <c:yMode val="edge"/>
              <c:x val="0.0125"/>
              <c:y val="0.39984361329833773"/>
            </c:manualLayout>
          </c:layout>
          <c:overlay val="false"/>
        </c:title>
        <c:numFmt formatCode="[&gt;=1000000].0,,&quot;M&quot;;[&gt;=1000].0,&quot;K&quot;;#,##0" sourceLinked="false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5846144"/>
        <c:crosses val="autoZero"/>
        <c:crossBetween val="between"/>
      </c:val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5400000" scaled="true"/>
          <a:tileRect/>
        </a:gradFill>
        <a:ln w="12700">
          <a:solidFill>
            <a:srgbClr val="262626"/>
          </a:solidFill>
        </a:ln>
      </c:spPr>
    </c:plotArea>
    <c:plotVisOnly val="true"/>
    <c:dispBlanksAs val="zero"/>
    <c:showDLblsOverMax val="false"/>
  </c:chart>
  <c:spPr>
    <a:solidFill>
      <a:srgbClr val="262626"/>
    </a:solidFill>
    <a:ln w="19050">
      <a:solidFill>
        <a:srgbClr val="151515"/>
      </a:solidFill>
    </a:ln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printSettings>
    <c:headerFooter/>
    <c:pageMargins l="0.7" r="0.7" t="0.75" b="0.75" header="0.3" footer="0.3"/>
    <c:pageSetup/>
  </c:printSettings>
</c:chartSpace>
</file>

<file path=ppt/charts/chart3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30" b="false" cap="none" baseline="0">
                <a:solidFill>
                  <a:srgbClr val="DCDCDC"/>
                </a:solidFill>
                <a:latin typeface="Calibri"/>
                <a:cs typeface="Arial" pitchFamily="34" charset="0"/>
              </a:defRPr>
            </a:pP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Audience by # Followers</a:t>
            </a:r>
          </a:p>
        </c:rich>
      </c:tx>
      <c:layout>
        <c:manualLayout>
          <c:xMode val="edge"/>
          <c:yMode val="edge"/>
          <c:x val="0.11805555555555555"/>
          <c:y val="0.027777777777777776"/>
        </c:manualLayout>
      </c:layout>
      <c:overlay val="false"/>
    </c:title>
    <c:autoTitleDeleted val="false"/>
    <c:plotArea>
      <c:layout>
        <c:manualLayout>
          <c:layoutTarget val="inner"/>
          <c:xMode val="edge"/>
          <c:yMode val="edge"/>
          <c:x val="0.3576388888888889"/>
          <c:y val="0.1527777777777778"/>
          <c:w val="0.5"/>
          <c:h val="0.71875"/>
        </c:manualLayout>
      </c:layout>
      <c:barChart>
        <c:barDir val="bar"/>
        <c:grouping val="clustered"/>
        <c:varyColors val="false"/>
        <c:ser>
          <c:idx val="0"/>
          <c:order val="0"/>
          <c:tx>
            <c:strRef>
              <c:f>Calculations!$C$123</c:f>
              <c:strCache>
                <c:ptCount val="1"/>
                <c:pt idx="0">
                  <c:v>Followers</c:v>
                </c:pt>
              </c:strCache>
            </c:strRef>
          </c:tx>
          <c:spPr>
            <a:gradFill flip="none" rotWithShape="true">
              <a:gsLst>
                <a:gs pos="0">
                  <a:srgbClr val="620014"/>
                </a:gs>
                <a:gs pos="100000">
                  <a:srgbClr val="AC082B"/>
                </a:gs>
                <a:gs pos="50000">
                  <a:srgbClr val="900522"/>
                </a:gs>
              </a:gsLst>
              <a:lin ang="16200000" scaled="true"/>
              <a:tileRect/>
            </a:gradFill>
            <a:ln w="12700">
              <a:solidFill>
                <a:srgbClr val="AC082B"/>
              </a:solidFill>
            </a:ln>
          </c:spPr>
          <c:invertIfNegative val="false"/>
          <c:dLbls>
            <c:numFmt formatCode="[&gt;=1000000].0,,&quot;M&quot;;[&gt;=10000].0,&quot;K&quot;;#,##0" sourceLinked="false"/>
            <c:txPr>
              <a:bodyPr/>
              <a:lstStyle/>
              <a:p>
                <a:pPr>
                  <a:defRPr sz="56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</c:dLbls>
          <c:cat>
            <c:strRef>
              <c:f>[0]!calculations.most_followed_users_name</c:f>
              <c:strCache>
                <c:ptCount val="10"/>
                <c:pt idx="0">
                  <c:v>RealDRothschild</c:v>
                </c:pt>
                <c:pt idx="1">
                  <c:v>klout</c:v>
                </c:pt>
                <c:pt idx="2">
                  <c:v>HubSpot</c:v>
                </c:pt>
                <c:pt idx="3">
                  <c:v>SamsungUS</c:v>
                </c:pt>
                <c:pt idx="4">
                  <c:v>Wandiasinfo</c:v>
                </c:pt>
                <c:pt idx="5">
                  <c:v>brentnhunter</c:v>
                </c:pt>
                <c:pt idx="6">
                  <c:v>xoBetseyJohnson</c:v>
                </c:pt>
                <c:pt idx="7">
                  <c:v>Brat13</c:v>
                </c:pt>
                <c:pt idx="8">
                  <c:v>TweetSmarter</c:v>
                </c:pt>
                <c:pt idx="9">
                  <c:v>thejimjams</c:v>
                </c:pt>
              </c:strCache>
            </c:strRef>
          </c:cat>
          <c:val>
            <c:numRef>
              <c:f>[0]!calculations.most_followed_users_count</c:f>
              <c:numCache>
                <c:formatCode>#,##0</c:formatCode>
                <c:ptCount val="10"/>
                <c:pt idx="0">
                  <c:v>979851</c:v>
                </c:pt>
                <c:pt idx="1">
                  <c:v>718162</c:v>
                </c:pt>
                <c:pt idx="2">
                  <c:v>703795</c:v>
                </c:pt>
                <c:pt idx="3">
                  <c:v>606478</c:v>
                </c:pt>
                <c:pt idx="4">
                  <c:v>576400</c:v>
                </c:pt>
                <c:pt idx="5">
                  <c:v>514276</c:v>
                </c:pt>
                <c:pt idx="6">
                  <c:v>500239</c:v>
                </c:pt>
                <c:pt idx="7">
                  <c:v>459835</c:v>
                </c:pt>
                <c:pt idx="8">
                  <c:v>394548</c:v>
                </c:pt>
                <c:pt idx="9">
                  <c:v>354175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00"/>
        <c:axId val="75617280"/>
        <c:axId val="75351744"/>
      </c:barChart>
      <c:catAx>
        <c:axId val="75617280"/>
        <c:scaling>
          <c:orientation val="maxMin"/>
        </c:scaling>
        <c:delete val="false"/>
        <c:axPos val="l"/>
        <c:numFmt formatCode="General" sourceLinked="true"/>
        <c:majorTickMark val="none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0" vert="horz"/>
          <a:lstStyle/>
          <a:p>
            <a:pPr>
              <a:defRPr sz="700" b="false">
                <a:solidFill>
                  <a:srgbClr val="C8C8C8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5351744"/>
        <c:crosses val="autoZero"/>
        <c:auto val="true"/>
        <c:lblAlgn val="ctr"/>
        <c:lblOffset val="50"/>
        <c:noMultiLvlLbl val="false"/>
      </c:catAx>
      <c:valAx>
        <c:axId val="75351744"/>
        <c:scaling>
          <c:orientation val="minMax"/>
        </c:scaling>
        <c:delete val="false"/>
        <c:axPos val="b"/>
        <c:title>
          <c:tx>
            <c:rich>
              <a:bodyPr rot="0" vert="horz"/>
              <a:lstStyle/>
              <a:p>
                <a:pPr>
                  <a:defRPr sz="70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Followers</a:t>
                </a:r>
              </a:p>
            </c:rich>
          </c:tx>
          <c:layout>
            <c:manualLayout>
              <c:xMode val="edge"/>
              <c:yMode val="edge"/>
              <c:x val="0.5290709755030621"/>
              <c:y val="0.9270833333333334"/>
            </c:manualLayout>
          </c:layout>
          <c:overlay val="false"/>
        </c:title>
        <c:numFmt formatCode="[&gt;=1000000].0,,&quot;M&quot;;[&gt;=1000].0,&quot;K&quot;;#,##0" sourceLinked="false"/>
        <c:majorTickMark val="none"/>
        <c:minorTickMark val="none"/>
        <c:tickLblPos val="none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5617280"/>
        <c:crosses val="max"/>
        <c:crossBetween val="between"/>
      </c:val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10800000" scaled="true"/>
          <a:tileRect/>
        </a:gradFill>
        <a:ln w="12700">
          <a:solidFill>
            <a:srgbClr val="262626"/>
          </a:solidFill>
        </a:ln>
      </c:spPr>
    </c:plotArea>
    <c:plotVisOnly val="false"/>
    <c:dispBlanksAs val="gap"/>
    <c:showDLblsOverMax val="false"/>
  </c:chart>
  <c:spPr>
    <a:solidFill>
      <a:srgbClr val="262626"/>
    </a:solidFill>
    <a:ln w="19050">
      <a:solidFill>
        <a:srgbClr val="151515"/>
      </a:solidFill>
    </a:ln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printSettings>
    <c:headerFooter/>
    <c:pageMargins l="0.7" r="0.7" t="0.75" b="0.75" header="0.3" footer="0.3"/>
    <c:pageSetup/>
  </c:printSettings>
</c:chartSpace>
</file>

<file path=ppt/charts/chart4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30" b="false" cap="none" baseline="0">
                <a:solidFill>
                  <a:srgbClr val="DCDCDC"/>
                </a:solidFill>
                <a:latin typeface="Calibri"/>
                <a:cs typeface="Arial" pitchFamily="34" charset="0"/>
              </a:defRPr>
            </a:pP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Audience Distribution by Date of Last Tweet</a:t>
            </a:r>
          </a:p>
        </c:rich>
      </c:tx>
      <c:layout>
        <c:manualLayout>
          <c:xMode val="edge"/>
          <c:yMode val="edge"/>
          <c:x val="0.05821917808219178"/>
          <c:y val="0.027777777777777776"/>
        </c:manualLayout>
      </c:layout>
      <c:overlay val="true"/>
    </c:title>
    <c:autoTitleDeleted val="false"/>
    <c:plotArea>
      <c:layout>
        <c:manualLayout>
          <c:layoutTarget val="inner"/>
          <c:xMode val="edge"/>
          <c:yMode val="edge"/>
          <c:x val="0.1232876712328767"/>
          <c:y val="0.1875"/>
          <c:w val="0.8030963655541774"/>
          <c:h val="0.5763888888888888"/>
        </c:manualLayout>
      </c:layout>
      <c:barChart>
        <c:barDir val="col"/>
        <c:grouping val="clustered"/>
        <c:varyColors val="false"/>
        <c:ser>
          <c:idx val="0"/>
          <c:order val="0"/>
          <c:tx>
            <c:v>Followers by Date of Last Tweet (%)</c:v>
          </c:tx>
          <c:spPr>
            <a:gradFill flip="none" rotWithShape="true">
              <a:gsLst>
                <a:gs pos="0">
                  <a:srgbClr val="620014"/>
                </a:gs>
                <a:gs pos="100000">
                  <a:srgbClr val="AC082B"/>
                </a:gs>
                <a:gs pos="50000">
                  <a:srgbClr val="900522"/>
                </a:gs>
              </a:gsLst>
              <a:lin ang="0" scaled="true"/>
              <a:tileRect/>
            </a:gradFill>
            <a:ln w="12700">
              <a:solidFill>
                <a:srgbClr val="AC082B"/>
              </a:solidFill>
            </a:ln>
          </c:spPr>
          <c:invertIfNegative val="false"/>
          <c:dLbls>
            <c:numFmt formatCode="[&gt;=0.1]#%;[=0]0%;0.0%" sourceLinked="false"/>
            <c:txPr>
              <a:bodyPr/>
              <a:lstStyle/>
              <a:p>
                <a:pPr>
                  <a:defRPr sz="56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</c:dLbls>
          <c:cat>
            <c:strRef>
              <c:f>Calculations!$A$106:$A$113</c:f>
              <c:strCache>
                <c:ptCount val="8"/>
                <c:pt idx="0">
                  <c:v>Last 24 hours</c:v>
                </c:pt>
                <c:pt idx="1">
                  <c:v>24 hours-1 week</c:v>
                </c:pt>
                <c:pt idx="2">
                  <c:v>1-2 weeks</c:v>
                </c:pt>
                <c:pt idx="3">
                  <c:v>2-4 weeks</c:v>
                </c:pt>
                <c:pt idx="4">
                  <c:v>1-3 months</c:v>
                </c:pt>
                <c:pt idx="5">
                  <c:v>3-6 months</c:v>
                </c:pt>
                <c:pt idx="6">
                  <c:v>6-12 months</c:v>
                </c:pt>
                <c:pt idx="7">
                  <c:v>&gt; One year</c:v>
                </c:pt>
              </c:strCache>
            </c:strRef>
          </c:cat>
          <c:val>
            <c:numRef>
              <c:f>Calculations!$B$106:$B$113</c:f>
              <c:numCache>
                <c:formatCode>0.0%</c:formatCode>
                <c:ptCount val="8"/>
                <c:pt idx="0">
                  <c:v>9.2001373154823207E-2</c:v>
                </c:pt>
                <c:pt idx="1">
                  <c:v>9.440439409543426E-2</c:v>
                </c:pt>
                <c:pt idx="2">
                  <c:v>3.7075180226570546E-2</c:v>
                </c:pt>
                <c:pt idx="3">
                  <c:v>2.0940611053896326E-2</c:v>
                </c:pt>
                <c:pt idx="4">
                  <c:v>3.7761757638173701E-2</c:v>
                </c:pt>
                <c:pt idx="5">
                  <c:v>4.2911088225197389E-2</c:v>
                </c:pt>
                <c:pt idx="6">
                  <c:v>4.9433573635427393E-2</c:v>
                </c:pt>
                <c:pt idx="7">
                  <c:v>0.62547202197047713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00"/>
        <c:axId val="75617792"/>
        <c:axId val="75350592"/>
      </c:barChart>
      <c:catAx>
        <c:axId val="75617792"/>
        <c:scaling>
          <c:orientation val="minMax"/>
        </c:scaling>
        <c:delete val="false"/>
        <c:axPos val="b"/>
        <c:numFmt formatCode="General" sourceLinked="true"/>
        <c:majorTickMark val="none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-2820000" vert="horz"/>
          <a:lstStyle/>
          <a:p>
            <a:pPr>
              <a:defRPr sz="700" b="false">
                <a:solidFill>
                  <a:srgbClr val="C8C8C8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5350592"/>
        <c:crosses val="autoZero"/>
        <c:auto val="true"/>
        <c:lblAlgn val="ctr"/>
        <c:lblOffset val="50"/>
        <c:noMultiLvlLbl val="false"/>
      </c:catAx>
      <c:valAx>
        <c:axId val="75350592"/>
        <c:scaling>
          <c:orientation val="minMax"/>
        </c:scaling>
        <c:delete val="false"/>
        <c:axPos val="l"/>
        <c:numFmt formatCode="0.0%" sourceLinked="true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5617792"/>
        <c:crosses val="autoZero"/>
        <c:crossBetween val="between"/>
      </c:val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5400000" scaled="true"/>
          <a:tileRect/>
        </a:gradFill>
        <a:ln w="12700">
          <a:solidFill>
            <a:srgbClr val="262626"/>
          </a:solidFill>
        </a:ln>
      </c:spPr>
    </c:plotArea>
    <c:plotVisOnly val="true"/>
    <c:dispBlanksAs val="zero"/>
    <c:showDLblsOverMax val="false"/>
  </c:chart>
  <c:spPr>
    <a:solidFill>
      <a:srgbClr val="262626"/>
    </a:solidFill>
    <a:ln w="19050">
      <a:solidFill>
        <a:srgbClr val="151515"/>
      </a:solidFill>
    </a:ln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printSettings>
    <c:headerFooter/>
    <c:pageMargins l="0.7" r="0.7" t="0.75" b="0.75" header="0.3" footer="0.3"/>
    <c:pageSetup/>
  </c:printSettings>
</c:chartSpace>
</file>

<file path=ppt/charts/chart5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hart>
    <c:title>
      <c:tx>
        <c:rich>
          <a:bodyPr/>
          <a:lstStyle/>
          <a:p>
            <a:pPr>
              <a:defRPr sz="1130" b="false" cap="none">
                <a:solidFill>
                  <a:srgbClr val="DCDCDC"/>
                </a:solidFill>
                <a:latin typeface="Calibri"/>
              </a:defRPr>
            </a:pP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Top Klout Topics</a:t>
            </a:r>
          </a:p>
        </c:rich>
      </c:tx>
      <c:layout>
        <c:manualLayout>
          <c:xMode val="edge"/>
          <c:yMode val="edge"/>
          <c:x val="0.0779816513761468"/>
          <c:y val="0.027777777777777776"/>
        </c:manualLayout>
      </c:layout>
      <c:overlay val="false"/>
    </c:title>
    <c:autoTitleDeleted val="false"/>
    <c:plotArea>
      <c:layout>
        <c:manualLayout>
          <c:layoutTarget val="inner"/>
          <c:xMode val="edge"/>
          <c:yMode val="edge"/>
          <c:x val="0.2085263309976161"/>
          <c:y val="0.1527777777777778"/>
          <c:w val="0.7064220183486238"/>
          <c:h val="0.71875"/>
        </c:manualLayout>
      </c:layout>
      <c:barChart>
        <c:barDir val="bar"/>
        <c:grouping val="clustered"/>
        <c:varyColors val="false"/>
        <c:ser>
          <c:idx val="0"/>
          <c:order val="0"/>
          <c:spPr>
            <a:gradFill flip="none" rotWithShape="true">
              <a:gsLst>
                <a:gs pos="0">
                  <a:srgbClr val="184479"/>
                </a:gs>
                <a:gs pos="100000">
                  <a:srgbClr val="3B7AC6"/>
                </a:gs>
                <a:gs pos="50000">
                  <a:srgbClr val="2765AF"/>
                </a:gs>
              </a:gsLst>
              <a:lin ang="16200000" scaled="true"/>
              <a:tileRect/>
            </a:gradFill>
            <a:ln w="9525">
              <a:solidFill>
                <a:srgbClr val="3B7AC6"/>
              </a:solidFill>
            </a:ln>
          </c:spPr>
          <c:invertIfNegative val="false"/>
          <c:dLbls>
            <c:numFmt formatCode="[&gt;=1000000].0,,&quot;M&quot;;[&gt;=10000].0,&quot;K&quot;;#,##0" sourceLinked="false"/>
            <c:txPr>
              <a:bodyPr/>
              <a:lstStyle/>
              <a:p>
                <a:pPr>
                  <a:defRPr sz="560" b="tru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</c:dLbls>
          <c:cat>
            <c:strRef>
              <c:f>Calculations!$B$255:$B$264</c:f>
              <c:strCache>
                <c:ptCount val="10"/>
                <c:pt idx="0">
                  <c:v>seo</c:v>
                </c:pt>
                <c:pt idx="1">
                  <c:v>politics</c:v>
                </c:pt>
                <c:pt idx="2">
                  <c:v>music</c:v>
                </c:pt>
                <c:pt idx="3">
                  <c:v>blogging</c:v>
                </c:pt>
                <c:pt idx="4">
                  <c:v>technology</c:v>
                </c:pt>
                <c:pt idx="5">
                  <c:v>entrepreneurship</c:v>
                </c:pt>
                <c:pt idx="6">
                  <c:v>internet marketing</c:v>
                </c:pt>
                <c:pt idx="7">
                  <c:v>business</c:v>
                </c:pt>
                <c:pt idx="8">
                  <c:v>marketing</c:v>
                </c:pt>
                <c:pt idx="9">
                  <c:v>social media</c:v>
                </c:pt>
              </c:strCache>
            </c:strRef>
          </c:cat>
          <c:val>
            <c:numRef>
              <c:f>Calculations!$C$255:$C$264</c:f>
              <c:numCache>
                <c:formatCode>0</c:formatCode>
                <c:ptCount val="10"/>
                <c:pt idx="0">
                  <c:v>58</c:v>
                </c:pt>
                <c:pt idx="1">
                  <c:v>68</c:v>
                </c:pt>
                <c:pt idx="2">
                  <c:v>77</c:v>
                </c:pt>
                <c:pt idx="3">
                  <c:v>94</c:v>
                </c:pt>
                <c:pt idx="4">
                  <c:v>104</c:v>
                </c:pt>
                <c:pt idx="5">
                  <c:v>126</c:v>
                </c:pt>
                <c:pt idx="6">
                  <c:v>199</c:v>
                </c:pt>
                <c:pt idx="7">
                  <c:v>240</c:v>
                </c:pt>
                <c:pt idx="8">
                  <c:v>264</c:v>
                </c:pt>
                <c:pt idx="9">
                  <c:v>327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00"/>
        <c:axId val="72884736"/>
        <c:axId val="73581696"/>
      </c:barChart>
      <c:catAx>
        <c:axId val="72884736"/>
        <c:scaling>
          <c:orientation val="minMax"/>
        </c:scaling>
        <c:delete val="false"/>
        <c:axPos val="l"/>
        <c:majorTickMark val="none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0" vert="horz"/>
          <a:lstStyle/>
          <a:p>
            <a:pPr>
              <a:defRPr sz="700" b="false">
                <a:solidFill>
                  <a:srgbClr val="C8C8C8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3581696"/>
        <c:crosses val="autoZero"/>
        <c:auto val="true"/>
        <c:lblAlgn val="ctr"/>
        <c:lblOffset val="50"/>
        <c:noMultiLvlLbl val="false"/>
      </c:catAx>
      <c:valAx>
        <c:axId val="73581696"/>
        <c:scaling>
          <c:orientation val="minMax"/>
        </c:scaling>
        <c:delete val="false"/>
        <c:axPos val="b"/>
        <c:numFmt formatCode="[&gt;=1000000].0,,&quot;M&quot;;[&gt;=1000].0,&quot;K&quot;;#,##0" sourceLinked="false"/>
        <c:majorTickMark val="none"/>
        <c:minorTickMark val="none"/>
        <c:tickLblPos val="none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2884736"/>
        <c:crosses val="autoZero"/>
        <c:crossBetween val="between"/>
      </c:val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10800000" scaled="true"/>
          <a:tileRect/>
        </a:gradFill>
        <a:ln w="12700">
          <a:solidFill>
            <a:srgbClr val="262626"/>
          </a:solidFill>
        </a:ln>
      </c:spPr>
    </c:plotArea>
    <c:plotVisOnly val="true"/>
    <c:dispBlanksAs val="gap"/>
    <c:showDLblsOverMax val="false"/>
  </c:chart>
  <c:spPr>
    <a:solidFill>
      <a:srgbClr val="262626"/>
    </a:solidFill>
    <a:ln w="19050">
      <a:solidFill>
        <a:srgbClr val="151515"/>
      </a:solidFill>
    </a:ln>
  </c:spPr>
  <c:printSettings>
    <c:headerFooter/>
    <c:pageMargins l="0.7" r="0.7" t="0.75" b="0.75" header="0.3" footer="0.3"/>
    <c:pageSetup/>
  </c:printSettings>
</c:chartSpace>
</file>

<file path=ppt/charts/chart6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hart>
    <c:title>
      <c:tx>
        <c:rich>
          <a:bodyPr/>
          <a:lstStyle/>
          <a:p>
            <a:pPr>
              <a:defRPr sz="1130" b="false" cap="none">
                <a:solidFill>
                  <a:srgbClr val="DCDCDC"/>
                </a:solidFill>
                <a:latin typeface="Calibri"/>
              </a:defRPr>
            </a:pPr>
            <a:r>
              <a:rPr lang="en-US"/>
              <a:t>Audience Klout Score Distribution</a:t>
            </a:r>
          </a:p>
        </c:rich>
      </c:tx>
      <c:layout>
        <c:manualLayout>
          <c:xMode val="edge"/>
          <c:yMode val="edge"/>
          <c:x val="0.07813844474817543"/>
          <c:y val="0.035080062646915024"/>
        </c:manualLayout>
      </c:layout>
      <c:overlay val="false"/>
    </c:title>
    <c:autoTitleDeleted val="false"/>
    <c:plotArea>
      <c:layout>
        <c:manualLayout>
          <c:layoutTarget val="inner"/>
          <c:xMode val="edge"/>
          <c:yMode val="edge"/>
          <c:x val="0.13019683590875644"/>
          <c:y val="0.22760457677165355"/>
          <c:w val="0.8070052710353355"/>
          <c:h val="0.5911187664041995"/>
        </c:manualLayout>
      </c:layout>
      <c:areaChart>
        <c:grouping val="standard"/>
        <c:varyColors val="false"/>
        <c:ser>
          <c:idx val="1"/>
          <c:order val="0"/>
          <c:tx>
            <c:v>Distribution</c:v>
          </c:tx>
          <c:spPr>
            <a:gradFill flip="none" rotWithShape="true">
              <a:gsLst>
                <a:gs pos="0">
                  <a:srgbClr val="A03500"/>
                </a:gs>
                <a:gs pos="100000">
                  <a:srgbClr val="FF6200"/>
                </a:gs>
                <a:gs pos="50000">
                  <a:srgbClr val="E65100"/>
                </a:gs>
              </a:gsLst>
              <a:lin ang="16200000" scaled="true"/>
              <a:tileRect/>
            </a:gradFill>
            <a:ln w="9525">
              <a:solidFill>
                <a:srgbClr val="FF6200"/>
              </a:solidFill>
              <a:bevel/>
            </a:ln>
          </c:spPr>
          <c:cat>
            <c:numRef>
              <c:f>Calculations!$A$149:$A$239</c:f>
              <c:numCache>
                <c:formatCode>General</c:formatCode>
                <c:ptCount val="9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</c:numCache>
            </c:numRef>
          </c:cat>
          <c:val>
            <c:numRef>
              <c:f>Calculations!$B$149:$B$239</c:f>
              <c:numCache>
                <c:formatCode>#,##0</c:formatCode>
                <c:ptCount val="91"/>
                <c:pt idx="0">
                  <c:v>8</c:v>
                </c:pt>
                <c:pt idx="1">
                  <c:v>237</c:v>
                </c:pt>
                <c:pt idx="2">
                  <c:v>246</c:v>
                </c:pt>
                <c:pt idx="3">
                  <c:v>195</c:v>
                </c:pt>
                <c:pt idx="4">
                  <c:v>92</c:v>
                </c:pt>
                <c:pt idx="5">
                  <c:v>51</c:v>
                </c:pt>
                <c:pt idx="6">
                  <c:v>20</c:v>
                </c:pt>
                <c:pt idx="7">
                  <c:v>19</c:v>
                </c:pt>
                <c:pt idx="8">
                  <c:v>29</c:v>
                </c:pt>
                <c:pt idx="9">
                  <c:v>40</c:v>
                </c:pt>
                <c:pt idx="10">
                  <c:v>41</c:v>
                </c:pt>
                <c:pt idx="11">
                  <c:v>53</c:v>
                </c:pt>
                <c:pt idx="12">
                  <c:v>50</c:v>
                </c:pt>
                <c:pt idx="13">
                  <c:v>59</c:v>
                </c:pt>
                <c:pt idx="14">
                  <c:v>70</c:v>
                </c:pt>
                <c:pt idx="15">
                  <c:v>88</c:v>
                </c:pt>
                <c:pt idx="16">
                  <c:v>84</c:v>
                </c:pt>
                <c:pt idx="17">
                  <c:v>88</c:v>
                </c:pt>
                <c:pt idx="18">
                  <c:v>94</c:v>
                </c:pt>
                <c:pt idx="19">
                  <c:v>95</c:v>
                </c:pt>
                <c:pt idx="20">
                  <c:v>86</c:v>
                </c:pt>
                <c:pt idx="21">
                  <c:v>70</c:v>
                </c:pt>
                <c:pt idx="22">
                  <c:v>82</c:v>
                </c:pt>
                <c:pt idx="23">
                  <c:v>64</c:v>
                </c:pt>
                <c:pt idx="24">
                  <c:v>67</c:v>
                </c:pt>
                <c:pt idx="25">
                  <c:v>68</c:v>
                </c:pt>
                <c:pt idx="26">
                  <c:v>62</c:v>
                </c:pt>
                <c:pt idx="27">
                  <c:v>48</c:v>
                </c:pt>
                <c:pt idx="28">
                  <c:v>49</c:v>
                </c:pt>
                <c:pt idx="29">
                  <c:v>51</c:v>
                </c:pt>
                <c:pt idx="30">
                  <c:v>111</c:v>
                </c:pt>
                <c:pt idx="31">
                  <c:v>86</c:v>
                </c:pt>
                <c:pt idx="32">
                  <c:v>56</c:v>
                </c:pt>
                <c:pt idx="33">
                  <c:v>52</c:v>
                </c:pt>
                <c:pt idx="34">
                  <c:v>34</c:v>
                </c:pt>
                <c:pt idx="35">
                  <c:v>28</c:v>
                </c:pt>
                <c:pt idx="36">
                  <c:v>32</c:v>
                </c:pt>
                <c:pt idx="37">
                  <c:v>31</c:v>
                </c:pt>
                <c:pt idx="38">
                  <c:v>21</c:v>
                </c:pt>
                <c:pt idx="39">
                  <c:v>15</c:v>
                </c:pt>
                <c:pt idx="40">
                  <c:v>19</c:v>
                </c:pt>
                <c:pt idx="41">
                  <c:v>11</c:v>
                </c:pt>
                <c:pt idx="42">
                  <c:v>15</c:v>
                </c:pt>
                <c:pt idx="43">
                  <c:v>8</c:v>
                </c:pt>
                <c:pt idx="44">
                  <c:v>17</c:v>
                </c:pt>
                <c:pt idx="45">
                  <c:v>5</c:v>
                </c:pt>
                <c:pt idx="46">
                  <c:v>4</c:v>
                </c:pt>
                <c:pt idx="47">
                  <c:v>7</c:v>
                </c:pt>
                <c:pt idx="48">
                  <c:v>2</c:v>
                </c:pt>
                <c:pt idx="49">
                  <c:v>5</c:v>
                </c:pt>
                <c:pt idx="50">
                  <c:v>2</c:v>
                </c:pt>
                <c:pt idx="51">
                  <c:v>7</c:v>
                </c:pt>
                <c:pt idx="52">
                  <c:v>3</c:v>
                </c:pt>
                <c:pt idx="53">
                  <c:v>6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4</c:v>
                </c:pt>
                <c:pt idx="72">
                  <c:v>3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axId val="72887296"/>
        <c:axId val="73583424"/>
      </c:areaChart>
      <c:barChart>
        <c:barDir val="col"/>
        <c:grouping val="clustered"/>
        <c:varyColors val="false"/>
        <c:ser>
          <c:idx val="0"/>
          <c:order val="1"/>
          <c:tx>
            <c:v>WW Score</c:v>
          </c:tx>
          <c:spPr>
            <a:solidFill>
              <a:srgbClr val="3B7AC6"/>
            </a:solidFill>
            <a:ln w="9525">
              <a:noFill/>
            </a:ln>
          </c:spPr>
          <c:invertIfNegative val="false"/>
          <c:dPt>
            <c:idx val="38"/>
            <c:invertIfNegative val="false"/>
            <c:bubble3D val="false"/>
            <c:spPr>
              <a:solidFill>
                <a:srgbClr val="3B7AC6"/>
              </a:solidFill>
              <a:ln w="12700">
                <a:solidFill>
                  <a:srgbClr val="3B7AC6"/>
                </a:solidFill>
              </a:ln>
            </c:spPr>
          </c:dPt>
          <c:cat>
            <c:multiLvlStrRef>
              <c:f>#REF!</c:f>
            </c:multiLvlStrRef>
          </c:cat>
          <c:val>
            <c:numRef>
              <c:f>Calculations!$C$149:$C$239</c:f>
              <c:numCache>
                <c:formatCode>General</c:formatCode>
                <c:ptCount val="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 formatCode="0%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200"/>
        <c:overlap val="100"/>
        <c:axId val="72921600"/>
        <c:axId val="73584000"/>
      </c:barChart>
      <c:catAx>
        <c:axId val="72887296"/>
        <c:scaling>
          <c:orientation val="minMax"/>
        </c:scaling>
        <c:delete val="false"/>
        <c:axPos val="b"/>
        <c:title>
          <c:tx>
            <c:rich>
              <a:bodyPr/>
              <a:lstStyle/>
              <a:p>
                <a:pPr algn="ctr" rtl="false">
                  <a:defRPr lang="en-US" sz="700" b="false" i="false" u="none" strike="noStrike" kern="1200" baseline="0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700" b="false" i="false" u="none" strike="noStrike" kern="1200" baseline="0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rPr>
                  <a:t>Klout Score</a:t>
                </a:r>
              </a:p>
            </c:rich>
          </c:tx>
          <c:overlay val="false"/>
        </c:title>
        <c:numFmt formatCode="General" sourceLinked="true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0" vert="horz"/>
          <a:lstStyle/>
          <a:p>
            <a:pPr>
              <a:defRPr sz="600" b="false">
                <a:solidFill>
                  <a:srgbClr val="B4B4B4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3583424"/>
        <c:crosses val="autoZero"/>
        <c:auto val="true"/>
        <c:lblAlgn val="ctr"/>
        <c:lblOffset val="50"/>
        <c:tickLblSkip val="10"/>
        <c:tickMarkSkip val="10"/>
        <c:noMultiLvlLbl val="false"/>
      </c:catAx>
      <c:valAx>
        <c:axId val="73583424"/>
        <c:scaling>
          <c:orientation val="minMax"/>
        </c:scaling>
        <c:delete val="false"/>
        <c:axPos val="l"/>
        <c:title>
          <c:tx>
            <c:rich>
              <a:bodyPr rot="-5400000" vert="horz"/>
              <a:lstStyle/>
              <a:p>
                <a:pPr algn="ctr">
                  <a:defRPr lang="en-US" sz="700" b="false" i="false" u="none" strike="noStrike" kern="1200" baseline="0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700" b="false" i="false" u="none" strike="noStrike" kern="1200" baseline="0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rPr>
                  <a:t>Users</a:t>
                </a:r>
              </a:p>
            </c:rich>
          </c:tx>
          <c:layout>
            <c:manualLayout>
              <c:xMode val="edge"/>
              <c:yMode val="edge"/>
              <c:x val="0.027049124024786163"/>
              <c:y val="0.40862245734908137"/>
            </c:manualLayout>
          </c:layout>
          <c:overlay val="false"/>
        </c:title>
        <c:numFmt formatCode="[&gt;=1000000].0,,&quot;M&quot;;[&gt;=1000].0,&quot;K&quot;;#,##0" sourceLinked="false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2887296"/>
        <c:crosses val="autoZero"/>
        <c:crossBetween val="midCat"/>
      </c:valAx>
      <c:valAx>
        <c:axId val="73584000"/>
        <c:scaling>
          <c:orientation val="minMax"/>
          <c:max val="1.0"/>
        </c:scaling>
        <c:delete val="false"/>
        <c:axPos val="r"/>
        <c:numFmt formatCode="General" sourceLinked="true"/>
        <c:majorTickMark val="none"/>
        <c:minorTickMark val="none"/>
        <c:tickLblPos val="none"/>
        <c:spPr>
          <a:ln>
            <a:noFill/>
          </a:ln>
        </c:spPr>
        <c:crossAx val="72921600"/>
        <c:crosses val="max"/>
        <c:crossBetween val="between"/>
      </c:valAx>
      <c:catAx>
        <c:axId val="72921600"/>
        <c:scaling>
          <c:orientation val="minMax"/>
        </c:scaling>
        <c:delete val="true"/>
        <c:axPos val="b"/>
        <c:numFmt formatCode="0" sourceLinked="true"/>
        <c:majorTickMark val="out"/>
        <c:minorTickMark val="none"/>
        <c:tickLblPos val="nextTo"/>
        <c:crossAx val="73584000"/>
        <c:crosses val="autoZero"/>
        <c:auto val="true"/>
        <c:lblAlgn val="ctr"/>
        <c:lblOffset val="100"/>
        <c:noMultiLvlLbl val="false"/>
      </c:cat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5400000" scaled="true"/>
          <a:tileRect/>
        </a:gradFill>
        <a:ln w="12700">
          <a:solidFill>
            <a:srgbClr val="262626"/>
          </a:solidFill>
        </a:ln>
      </c:spPr>
    </c:plotArea>
    <c:plotVisOnly val="true"/>
    <c:dispBlanksAs val="gap"/>
    <c:showDLblsOverMax val="false"/>
  </c:chart>
  <c:spPr>
    <a:noFill/>
    <a:ln w="19050">
      <a:noFill/>
    </a:ln>
  </c:spPr>
  <c:printSettings>
    <c:headerFooter/>
    <c:pageMargins l="0.7" r="0.7" t="0.75" b="0.75" header="0.3" footer="0.3"/>
    <c:pageSetup/>
  </c:printSettings>
</c:chartSpace>
</file>

<file path=ppt/charts/chart7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30" b="false" cap="none" baseline="0">
                <a:solidFill>
                  <a:srgbClr val="DCDCDC"/>
                </a:solidFill>
                <a:latin typeface="Calibri"/>
                <a:cs typeface="Arial" pitchFamily="34" charset="0"/>
              </a:defRPr>
            </a:pP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Audience </a:t>
            </a:r>
            <a:r>
              <a:rPr lang="en-US" sz="1130" b="false" cap="none" baseline="0">
                <a:solidFill>
                  <a:srgbClr val="DCDCDC"/>
                </a:solidFill>
                <a:latin typeface="Calibri"/>
              </a:rPr>
              <a:t>Distribution </a:t>
            </a: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by Time Zone (Relative to GMT)</a:t>
            </a:r>
          </a:p>
        </c:rich>
      </c:tx>
      <c:layout>
        <c:manualLayout>
          <c:xMode val="edge"/>
          <c:yMode val="edge"/>
          <c:x val="0.038636363636363635"/>
          <c:y val="0.027777777777777776"/>
        </c:manualLayout>
      </c:layout>
      <c:overlay val="true"/>
    </c:title>
    <c:autoTitleDeleted val="false"/>
    <c:plotArea>
      <c:layout>
        <c:manualLayout>
          <c:layoutTarget val="inner"/>
          <c:xMode val="edge"/>
          <c:yMode val="edge"/>
          <c:x val="0.08181818181818182"/>
          <c:y val="0.2638888888888889"/>
          <c:w val="0.8318181818181818"/>
          <c:h val="0.5"/>
        </c:manualLayout>
      </c:layout>
      <c:barChart>
        <c:barDir val="col"/>
        <c:grouping val="clustered"/>
        <c:varyColors val="false"/>
        <c:ser>
          <c:idx val="0"/>
          <c:order val="0"/>
          <c:tx>
            <c:strRef>
              <c:f>Calculations!$D$298</c:f>
              <c:strCache>
                <c:ptCount val="1"/>
                <c:pt idx="0">
                  <c:v>Audience</c:v>
                </c:pt>
              </c:strCache>
            </c:strRef>
          </c:tx>
          <c:spPr>
            <a:gradFill flip="none" rotWithShape="true">
              <a:gsLst>
                <a:gs pos="0">
                  <a:srgbClr val="184479"/>
                </a:gs>
                <a:gs pos="100000">
                  <a:srgbClr val="3B7AC6"/>
                </a:gs>
                <a:gs pos="50000">
                  <a:srgbClr val="2765AF"/>
                </a:gs>
              </a:gsLst>
              <a:lin ang="0" scaled="true"/>
              <a:tileRect/>
            </a:gradFill>
            <a:ln w="12700">
              <a:solidFill>
                <a:srgbClr val="3B7AC6"/>
              </a:solidFill>
            </a:ln>
          </c:spPr>
          <c:invertIfNegative val="false"/>
          <c:cat>
            <c:strRef>
              <c:f>Calculations!$F$299:$F$331</c:f>
              <c:strCache>
                <c:ptCount val="33"/>
                <c:pt idx="0">
                  <c:v>GMT-11:00</c:v>
                </c:pt>
                <c:pt idx="1">
                  <c:v>GMT-10:00</c:v>
                </c:pt>
                <c:pt idx="2">
                  <c:v>GMT-09:00</c:v>
                </c:pt>
                <c:pt idx="3">
                  <c:v>GMT-08:00</c:v>
                </c:pt>
                <c:pt idx="4">
                  <c:v>GMT-07:00</c:v>
                </c:pt>
                <c:pt idx="5">
                  <c:v>GMT-06:00</c:v>
                </c:pt>
                <c:pt idx="6">
                  <c:v>GMT-05:00</c:v>
                </c:pt>
                <c:pt idx="7">
                  <c:v>GMT-04:30</c:v>
                </c:pt>
                <c:pt idx="8">
                  <c:v>GMT-04:00</c:v>
                </c:pt>
                <c:pt idx="9">
                  <c:v>GMT-03:30</c:v>
                </c:pt>
                <c:pt idx="10">
                  <c:v>GMT-03:00</c:v>
                </c:pt>
                <c:pt idx="11">
                  <c:v>GMT-02:00</c:v>
                </c:pt>
                <c:pt idx="12">
                  <c:v>GMT-01:00</c:v>
                </c:pt>
                <c:pt idx="13">
                  <c:v>GMT</c:v>
                </c:pt>
                <c:pt idx="14">
                  <c:v>GMT+01:00</c:v>
                </c:pt>
                <c:pt idx="15">
                  <c:v>GMT+02:00</c:v>
                </c:pt>
                <c:pt idx="16">
                  <c:v>GMT+03:00</c:v>
                </c:pt>
                <c:pt idx="17">
                  <c:v>GMT+03:30</c:v>
                </c:pt>
                <c:pt idx="18">
                  <c:v>GMT+04:00</c:v>
                </c:pt>
                <c:pt idx="19">
                  <c:v>GMT+04:30</c:v>
                </c:pt>
                <c:pt idx="20">
                  <c:v>GMT+05:00</c:v>
                </c:pt>
                <c:pt idx="21">
                  <c:v>GMT+05:30</c:v>
                </c:pt>
                <c:pt idx="22">
                  <c:v>GMT+05:45</c:v>
                </c:pt>
                <c:pt idx="23">
                  <c:v>GMT+06:00</c:v>
                </c:pt>
                <c:pt idx="24">
                  <c:v>GMT+06:30</c:v>
                </c:pt>
                <c:pt idx="25">
                  <c:v>GMT+07:00</c:v>
                </c:pt>
                <c:pt idx="26">
                  <c:v>GMT+08:00</c:v>
                </c:pt>
                <c:pt idx="27">
                  <c:v>GMT+09:00</c:v>
                </c:pt>
                <c:pt idx="28">
                  <c:v>GMT+09:30</c:v>
                </c:pt>
                <c:pt idx="29">
                  <c:v>GMT+10:00</c:v>
                </c:pt>
                <c:pt idx="30">
                  <c:v>GMT+11:00</c:v>
                </c:pt>
                <c:pt idx="31">
                  <c:v>GMT+12:00</c:v>
                </c:pt>
                <c:pt idx="32">
                  <c:v>GMT+13:00</c:v>
                </c:pt>
              </c:strCache>
            </c:strRef>
          </c:cat>
          <c:val>
            <c:numRef>
              <c:f>Calculations!$G$299:$G$331</c:f>
              <c:numCache>
                <c:formatCode>0.0%</c:formatCode>
                <c:ptCount val="33"/>
                <c:pt idx="0">
                  <c:v>1.1098779134295228E-3</c:v>
                </c:pt>
                <c:pt idx="1">
                  <c:v>2.5157232704402517E-2</c:v>
                </c:pt>
                <c:pt idx="2">
                  <c:v>1.8867924528301886E-2</c:v>
                </c:pt>
                <c:pt idx="3">
                  <c:v>0.19422863485016648</c:v>
                </c:pt>
                <c:pt idx="4">
                  <c:v>6.8072512023677395E-2</c:v>
                </c:pt>
                <c:pt idx="5">
                  <c:v>0.18978912319644839</c:v>
                </c:pt>
                <c:pt idx="6">
                  <c:v>0.30595634480207179</c:v>
                </c:pt>
                <c:pt idx="7">
                  <c:v>1.1098779134295228E-3</c:v>
                </c:pt>
                <c:pt idx="8">
                  <c:v>1.5168331483536811E-2</c:v>
                </c:pt>
                <c:pt idx="9">
                  <c:v>7.3991860895301518E-4</c:v>
                </c:pt>
                <c:pt idx="10">
                  <c:v>1.7018128005919349E-2</c:v>
                </c:pt>
                <c:pt idx="11">
                  <c:v>1.1098779134295228E-3</c:v>
                </c:pt>
                <c:pt idx="12">
                  <c:v>3.6995930447650759E-4</c:v>
                </c:pt>
                <c:pt idx="13">
                  <c:v>5.4014058453570109E-2</c:v>
                </c:pt>
                <c:pt idx="14">
                  <c:v>3.477617462079171E-2</c:v>
                </c:pt>
                <c:pt idx="15">
                  <c:v>9.6189419163891978E-3</c:v>
                </c:pt>
                <c:pt idx="16">
                  <c:v>2.2197558268590455E-3</c:v>
                </c:pt>
                <c:pt idx="17">
                  <c:v>2.2197558268590455E-3</c:v>
                </c:pt>
                <c:pt idx="18">
                  <c:v>3.6995930447650759E-4</c:v>
                </c:pt>
                <c:pt idx="19">
                  <c:v>0</c:v>
                </c:pt>
                <c:pt idx="20">
                  <c:v>1.1098779134295228E-3</c:v>
                </c:pt>
                <c:pt idx="21">
                  <c:v>8.5090640029596744E-3</c:v>
                </c:pt>
                <c:pt idx="22">
                  <c:v>0</c:v>
                </c:pt>
                <c:pt idx="23">
                  <c:v>3.6995930447650759E-4</c:v>
                </c:pt>
                <c:pt idx="24">
                  <c:v>3.6995930447650759E-4</c:v>
                </c:pt>
                <c:pt idx="25">
                  <c:v>5.1794302626711058E-3</c:v>
                </c:pt>
                <c:pt idx="26">
                  <c:v>1.5538290788013319E-2</c:v>
                </c:pt>
                <c:pt idx="27">
                  <c:v>2.2197558268590455E-3</c:v>
                </c:pt>
                <c:pt idx="28">
                  <c:v>1.4798372179060304E-3</c:v>
                </c:pt>
                <c:pt idx="29">
                  <c:v>1.9607843137254902E-2</c:v>
                </c:pt>
                <c:pt idx="30">
                  <c:v>3.6995930447650759E-4</c:v>
                </c:pt>
                <c:pt idx="31">
                  <c:v>3.3296337402885681E-3</c:v>
                </c:pt>
                <c:pt idx="32">
                  <c:v>0</c:v>
                </c:pt>
              </c:numCache>
            </c:numRef>
          </c:val>
        </c:ser>
        <c:ser>
          <c:idx val="1"/>
          <c:order val="1"/>
          <c:tx>
            <c:strRef>
              <c:f>Calculations!$E$298</c:f>
              <c:strCache>
                <c:ptCount val="1"/>
                <c:pt idx="0">
                  <c:v>Audience With Klout Scores Above Worldwide Average</c:v>
                </c:pt>
              </c:strCache>
            </c:strRef>
          </c:tx>
          <c:spPr>
            <a:gradFill flip="none" rotWithShape="true">
              <a:gsLst>
                <a:gs pos="0">
                  <a:srgbClr val="620014"/>
                </a:gs>
                <a:gs pos="100000">
                  <a:srgbClr val="AC082B"/>
                </a:gs>
                <a:gs pos="50000">
                  <a:srgbClr val="900522"/>
                </a:gs>
              </a:gsLst>
              <a:lin ang="0" scaled="true"/>
              <a:tileRect/>
            </a:gradFill>
            <a:ln w="12700">
              <a:solidFill>
                <a:srgbClr val="AC082B"/>
              </a:solidFill>
            </a:ln>
          </c:spPr>
          <c:invertIfNegative val="false"/>
          <c:val>
            <c:numRef>
              <c:f>Calculations!$I$299:$I$331</c:f>
              <c:numCache>
                <c:formatCode>0.0%</c:formatCode>
                <c:ptCount val="33"/>
                <c:pt idx="0">
                  <c:v>0</c:v>
                </c:pt>
                <c:pt idx="1">
                  <c:v>1.0256410256410256E-2</c:v>
                </c:pt>
                <c:pt idx="2">
                  <c:v>6.8376068376068376E-3</c:v>
                </c:pt>
                <c:pt idx="3">
                  <c:v>0.23247863247863249</c:v>
                </c:pt>
                <c:pt idx="4">
                  <c:v>6.8376068376068383E-2</c:v>
                </c:pt>
                <c:pt idx="5">
                  <c:v>0.18632478632478633</c:v>
                </c:pt>
                <c:pt idx="6">
                  <c:v>0.31282051282051282</c:v>
                </c:pt>
                <c:pt idx="7">
                  <c:v>1.7094017094017094E-3</c:v>
                </c:pt>
                <c:pt idx="8">
                  <c:v>5.1282051282051282E-3</c:v>
                </c:pt>
                <c:pt idx="9">
                  <c:v>1.7094017094017094E-3</c:v>
                </c:pt>
                <c:pt idx="10">
                  <c:v>5.1282051282051282E-3</c:v>
                </c:pt>
                <c:pt idx="11">
                  <c:v>1.7094017094017094E-3</c:v>
                </c:pt>
                <c:pt idx="12">
                  <c:v>0</c:v>
                </c:pt>
                <c:pt idx="13">
                  <c:v>5.2991452991452991E-2</c:v>
                </c:pt>
                <c:pt idx="14">
                  <c:v>3.9316239316239315E-2</c:v>
                </c:pt>
                <c:pt idx="15">
                  <c:v>1.1965811965811967E-2</c:v>
                </c:pt>
                <c:pt idx="16">
                  <c:v>0</c:v>
                </c:pt>
                <c:pt idx="17">
                  <c:v>0</c:v>
                </c:pt>
                <c:pt idx="18">
                  <c:v>1.7094017094017094E-3</c:v>
                </c:pt>
                <c:pt idx="19">
                  <c:v>0</c:v>
                </c:pt>
                <c:pt idx="20">
                  <c:v>0</c:v>
                </c:pt>
                <c:pt idx="21">
                  <c:v>1.0256410256410256E-2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5.1282051282051282E-3</c:v>
                </c:pt>
                <c:pt idx="26">
                  <c:v>1.3675213675213675E-2</c:v>
                </c:pt>
                <c:pt idx="27">
                  <c:v>3.4188034188034188E-3</c:v>
                </c:pt>
                <c:pt idx="28">
                  <c:v>0</c:v>
                </c:pt>
                <c:pt idx="29">
                  <c:v>2.735042735042735E-2</c:v>
                </c:pt>
                <c:pt idx="30">
                  <c:v>0</c:v>
                </c:pt>
                <c:pt idx="31">
                  <c:v>1.7094017094017094E-3</c:v>
                </c:pt>
                <c:pt idx="32">
                  <c:v>0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00"/>
        <c:axId val="72886784"/>
        <c:axId val="75356352"/>
      </c:barChart>
      <c:catAx>
        <c:axId val="72886784"/>
        <c:scaling>
          <c:orientation val="minMax"/>
        </c:scaling>
        <c:delete val="false"/>
        <c:axPos val="b"/>
        <c:numFmt formatCode="h:mm\ AM/PM" sourceLinked="true"/>
        <c:majorTickMark val="none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-2820000" vert="horz"/>
          <a:lstStyle/>
          <a:p>
            <a:pPr>
              <a:defRPr sz="560" b="true">
                <a:solidFill>
                  <a:srgbClr val="C8C8C8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5356352"/>
        <c:crosses val="autoZero"/>
        <c:auto val="true"/>
        <c:lblAlgn val="ctr"/>
        <c:lblOffset val="50"/>
        <c:noMultiLvlLbl val="false"/>
      </c:catAx>
      <c:valAx>
        <c:axId val="75356352"/>
        <c:scaling>
          <c:orientation val="minMax"/>
        </c:scaling>
        <c:delete val="false"/>
        <c:axPos val="l"/>
        <c:title>
          <c:tx>
            <c:rich>
              <a:bodyPr rot="-5400000" vert="horz"/>
              <a:lstStyle/>
              <a:p>
                <a:pPr>
                  <a:defRPr sz="70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% Of User Base</a:t>
                </a:r>
              </a:p>
            </c:rich>
          </c:tx>
          <c:layout>
            <c:manualLayout>
              <c:xMode val="edge"/>
              <c:yMode val="edge"/>
              <c:x val="0.0125"/>
              <c:y val="0.3967013888888889"/>
            </c:manualLayout>
          </c:layout>
          <c:overlay val="false"/>
        </c:title>
        <c:numFmt formatCode="0%" sourceLinked="false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2886784"/>
        <c:crosses val="autoZero"/>
        <c:crossBetween val="between"/>
      </c:val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5400000" scaled="true"/>
          <a:tileRect/>
        </a:gradFill>
        <a:ln w="12700">
          <a:solidFill>
            <a:srgbClr val="262626"/>
          </a:solidFill>
        </a:ln>
      </c:spPr>
    </c:plotArea>
    <c:legend>
      <c:legendPos val="t"/>
      <c:layout>
        <c:manualLayout>
          <c:xMode val="edge"/>
          <c:yMode val="edge"/>
          <c:x val="0.08181818181818182"/>
          <c:y val="0.13541666666666666"/>
          <c:w val="0.8318181818181818"/>
          <c:h val="0.08333333333333333"/>
        </c:manualLayout>
      </c:layout>
      <c:overlay val="false"/>
      <c:spPr>
        <a:gradFill flip="none" rotWithShape="true">
          <a:gsLst>
            <a:gs pos="0">
              <a:srgbClr val="151515"/>
            </a:gs>
            <a:gs pos="100000">
              <a:srgbClr val="404040"/>
            </a:gs>
            <a:gs pos="3000">
              <a:srgbClr val="151515"/>
            </a:gs>
            <a:gs pos="4000">
              <a:srgbClr val="404040"/>
            </a:gs>
            <a:gs pos="7000">
              <a:srgbClr val="404040"/>
            </a:gs>
            <a:gs pos="8000">
              <a:srgbClr val="262626"/>
            </a:gs>
            <a:gs pos="92000">
              <a:srgbClr val="262626"/>
            </a:gs>
            <a:gs pos="93000">
              <a:srgbClr val="151515"/>
            </a:gs>
            <a:gs pos="96000">
              <a:srgbClr val="151515"/>
            </a:gs>
            <a:gs pos="97000">
              <a:srgbClr val="404040"/>
            </a:gs>
          </a:gsLst>
          <a:lin ang="5400000" scaled="true"/>
          <a:tileRect/>
        </a:gradFill>
      </c:spPr>
      <c:txPr>
        <a:bodyPr/>
        <a:lstStyle/>
        <a:p>
          <a:pPr>
            <a:defRPr sz="700" b="false">
              <a:solidFill>
                <a:srgbClr val="C8C8C8"/>
              </a:solidFill>
              <a:latin typeface="Calibri"/>
            </a:defRPr>
          </a:pPr>
          <a:endParaRPr lang="en-US"/>
        </a:p>
      </c:txPr>
    </c:legend>
    <c:plotVisOnly val="true"/>
    <c:dispBlanksAs val="zero"/>
    <c:showDLblsOverMax val="false"/>
  </c:chart>
  <c:spPr>
    <a:solidFill>
      <a:srgbClr val="262626"/>
    </a:solidFill>
    <a:ln w="19050">
      <a:solidFill>
        <a:srgbClr val="151515"/>
      </a:solidFill>
    </a:ln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printSettings>
    <c:headerFooter/>
    <c:pageMargins l="0.7" r="0.7" t="0.75" b="0.75" header="0.3" footer="0.3"/>
    <c:pageSetup/>
  </c:printSettings>
</c:chartSpace>
</file>

<file path=ppt/charts/chart8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30" b="false" cap="none" baseline="0">
                <a:solidFill>
                  <a:srgbClr val="DCDCDC"/>
                </a:solidFill>
                <a:latin typeface="Calibri"/>
                <a:cs typeface="Arial" pitchFamily="34" charset="0"/>
              </a:defRPr>
            </a:pP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Top Time Zones: Total</a:t>
            </a:r>
            <a:r>
              <a:rPr lang="en-US" sz="1130" b="false" cap="none" baseline="0">
                <a:solidFill>
                  <a:srgbClr val="DCDCDC"/>
                </a:solidFill>
                <a:latin typeface="Calibri"/>
              </a:rPr>
              <a:t> Audience</a:t>
            </a:r>
            <a:endParaRPr lang="en-US" sz="1130" b="false" cap="none">
              <a:solidFill>
                <a:srgbClr val="DCDCDC"/>
              </a:solidFill>
              <a:latin typeface="Calibri"/>
            </a:endParaRPr>
          </a:p>
        </c:rich>
      </c:tx>
      <c:layout>
        <c:manualLayout>
          <c:xMode val="edge"/>
          <c:yMode val="edge"/>
          <c:x val="0.0779816513761468"/>
          <c:y val="0.027777777777777776"/>
        </c:manualLayout>
      </c:layout>
      <c:overlay val="false"/>
    </c:title>
    <c:autoTitleDeleted val="false"/>
    <c:plotArea>
      <c:layout>
        <c:manualLayout>
          <c:layoutTarget val="inner"/>
          <c:xMode val="edge"/>
          <c:yMode val="edge"/>
          <c:x val="0.22390088853572201"/>
          <c:y val="0.1527777777777778"/>
          <c:w val="0.7210532399046449"/>
          <c:h val="0.71875"/>
        </c:manualLayout>
      </c:layout>
      <c:barChart>
        <c:barDir val="bar"/>
        <c:grouping val="clustered"/>
        <c:varyColors val="false"/>
        <c:ser>
          <c:idx val="0"/>
          <c:order val="0"/>
          <c:tx>
            <c:strRef>
              <c:f>Calculations!$L$298</c:f>
              <c:strCache>
                <c:ptCount val="1"/>
                <c:pt idx="0">
                  <c:v>Time Zone</c:v>
                </c:pt>
              </c:strCache>
            </c:strRef>
          </c:tx>
          <c:spPr>
            <a:gradFill flip="none" rotWithShape="true">
              <a:gsLst>
                <a:gs pos="0">
                  <a:srgbClr val="184479"/>
                </a:gs>
                <a:gs pos="100000">
                  <a:srgbClr val="3B7AC6"/>
                </a:gs>
                <a:gs pos="50000">
                  <a:srgbClr val="2765AF"/>
                </a:gs>
              </a:gsLst>
              <a:lin ang="16200000" scaled="true"/>
              <a:tileRect/>
            </a:gradFill>
            <a:ln w="12700">
              <a:solidFill>
                <a:srgbClr val="3B7AC6"/>
              </a:solidFill>
            </a:ln>
          </c:spPr>
          <c:invertIfNegative val="false"/>
          <c:dLbls>
            <c:numFmt formatCode="0%" sourceLinked="false"/>
            <c:txPr>
              <a:bodyPr/>
              <a:lstStyle/>
              <a:p>
                <a:pPr>
                  <a:defRPr sz="56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</c:dLbls>
          <c:cat>
            <c:strRef>
              <c:f>[0]!calculations.top_time_zones_followers_zone</c:f>
              <c:strCache>
                <c:ptCount val="10"/>
                <c:pt idx="0">
                  <c:v>GMT-05:00</c:v>
                </c:pt>
                <c:pt idx="1">
                  <c:v>GMT-08:00</c:v>
                </c:pt>
                <c:pt idx="2">
                  <c:v>GMT-06:00</c:v>
                </c:pt>
                <c:pt idx="3">
                  <c:v>GMT-07:00</c:v>
                </c:pt>
                <c:pt idx="4">
                  <c:v>GMT</c:v>
                </c:pt>
                <c:pt idx="5">
                  <c:v>GMT+01:00</c:v>
                </c:pt>
                <c:pt idx="6">
                  <c:v>GMT-10:00</c:v>
                </c:pt>
                <c:pt idx="7">
                  <c:v>GMT+10:00</c:v>
                </c:pt>
                <c:pt idx="8">
                  <c:v>GMT-09:00</c:v>
                </c:pt>
                <c:pt idx="9">
                  <c:v>GMT-03:00</c:v>
                </c:pt>
              </c:strCache>
            </c:strRef>
          </c:cat>
          <c:val>
            <c:numRef>
              <c:f>[0]!calculations.top_time_zones_followers_pct</c:f>
              <c:numCache>
                <c:formatCode>0.0%</c:formatCode>
                <c:ptCount val="10"/>
                <c:pt idx="0">
                  <c:v>0.30595634480207179</c:v>
                </c:pt>
                <c:pt idx="1">
                  <c:v>0.19422863485016648</c:v>
                </c:pt>
                <c:pt idx="2">
                  <c:v>0.18978912319644839</c:v>
                </c:pt>
                <c:pt idx="3">
                  <c:v>6.8072512023677395E-2</c:v>
                </c:pt>
                <c:pt idx="4">
                  <c:v>5.4014058453570109E-2</c:v>
                </c:pt>
                <c:pt idx="5">
                  <c:v>3.477617462079171E-2</c:v>
                </c:pt>
                <c:pt idx="6">
                  <c:v>2.5157232704402517E-2</c:v>
                </c:pt>
                <c:pt idx="7">
                  <c:v>1.9607843137254902E-2</c:v>
                </c:pt>
                <c:pt idx="8">
                  <c:v>1.8867924528301886E-2</c:v>
                </c:pt>
                <c:pt idx="9">
                  <c:v>1.7018128005919349E-2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00"/>
        <c:axId val="72924160"/>
        <c:axId val="73586880"/>
      </c:barChart>
      <c:catAx>
        <c:axId val="72924160"/>
        <c:scaling>
          <c:orientation val="maxMin"/>
        </c:scaling>
        <c:delete val="false"/>
        <c:axPos val="l"/>
        <c:numFmt formatCode="General" sourceLinked="true"/>
        <c:majorTickMark val="none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0" vert="horz"/>
          <a:lstStyle/>
          <a:p>
            <a:pPr>
              <a:defRPr sz="700" b="false">
                <a:solidFill>
                  <a:srgbClr val="C8C8C8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3586880"/>
        <c:crosses val="autoZero"/>
        <c:auto val="true"/>
        <c:lblAlgn val="ctr"/>
        <c:lblOffset val="50"/>
        <c:noMultiLvlLbl val="false"/>
      </c:catAx>
      <c:valAx>
        <c:axId val="73586880"/>
        <c:scaling>
          <c:orientation val="minMax"/>
        </c:scaling>
        <c:delete val="false"/>
        <c:axPos val="b"/>
        <c:numFmt formatCode="[&gt;=1000000].0,,&quot;M&quot;;[&gt;=1000].0,&quot;K&quot;;#,##0" sourceLinked="false"/>
        <c:majorTickMark val="none"/>
        <c:minorTickMark val="none"/>
        <c:tickLblPos val="none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2924160"/>
        <c:crosses val="max"/>
        <c:crossBetween val="between"/>
      </c:val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10800000" scaled="true"/>
          <a:tileRect/>
        </a:gradFill>
        <a:ln w="12700">
          <a:solidFill>
            <a:srgbClr val="262626"/>
          </a:solidFill>
        </a:ln>
      </c:spPr>
    </c:plotArea>
    <c:plotVisOnly val="false"/>
    <c:dispBlanksAs val="gap"/>
    <c:showDLblsOverMax val="false"/>
  </c:chart>
  <c:spPr>
    <a:solidFill>
      <a:srgbClr val="262626"/>
    </a:solidFill>
    <a:ln w="19050">
      <a:solidFill>
        <a:srgbClr val="151515"/>
      </a:solidFill>
    </a:ln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printSettings>
    <c:headerFooter/>
    <c:pageMargins l="0.7" r="0.7" t="0.75" b="0.75" header="0.3" footer="0.3"/>
    <c:pageSetup/>
  </c:printSettings>
</c:chartSpace>
</file>

<file path=ppt/charts/chart9.xml><?xml version="1.0" encoding="utf-8"?>
<c:chartSpac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c:date1904 val="false"/>
  <c:lang val="en-US"/>
  <c:roundedCorners val="false"/>
  <c:style val="2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30" b="false" cap="none" baseline="0">
                <a:solidFill>
                  <a:srgbClr val="DCDCDC"/>
                </a:solidFill>
                <a:latin typeface="Calibri"/>
                <a:cs typeface="Arial" pitchFamily="34" charset="0"/>
              </a:defRPr>
            </a:pPr>
            <a:r>
              <a:rPr lang="en-US" sz="1130" b="false" cap="none">
                <a:solidFill>
                  <a:srgbClr val="DCDCDC"/>
                </a:solidFill>
                <a:latin typeface="Calibri"/>
              </a:rPr>
              <a:t>Top Time Zones: All Influencers</a:t>
            </a:r>
          </a:p>
        </c:rich>
      </c:tx>
      <c:layout>
        <c:manualLayout>
          <c:xMode val="edge"/>
          <c:yMode val="edge"/>
          <c:x val="0.0779816513761468"/>
          <c:y val="0.027777777777777776"/>
        </c:manualLayout>
      </c:layout>
      <c:overlay val="false"/>
    </c:title>
    <c:autoTitleDeleted val="false"/>
    <c:plotArea>
      <c:layout>
        <c:manualLayout>
          <c:layoutTarget val="inner"/>
          <c:xMode val="edge"/>
          <c:yMode val="edge"/>
          <c:x val="0.22390088853572201"/>
          <c:y val="0.1527777777777778"/>
          <c:w val="0.7164660839413421"/>
          <c:h val="0.71875"/>
        </c:manualLayout>
      </c:layout>
      <c:barChart>
        <c:barDir val="bar"/>
        <c:grouping val="clustered"/>
        <c:varyColors val="false"/>
        <c:ser>
          <c:idx val="0"/>
          <c:order val="0"/>
          <c:tx>
            <c:strRef>
              <c:f>Calculations!$L$327</c:f>
              <c:strCache>
                <c:ptCount val="1"/>
                <c:pt idx="0">
                  <c:v>Time Zone</c:v>
                </c:pt>
              </c:strCache>
            </c:strRef>
          </c:tx>
          <c:spPr>
            <a:gradFill flip="none" rotWithShape="true">
              <a:gsLst>
                <a:gs pos="0">
                  <a:srgbClr val="3F1260"/>
                </a:gs>
                <a:gs pos="100000">
                  <a:srgbClr val="7128A8"/>
                </a:gs>
                <a:gs pos="50000">
                  <a:srgbClr val="5E1F8D"/>
                </a:gs>
              </a:gsLst>
              <a:lin ang="16200000" scaled="true"/>
              <a:tileRect/>
            </a:gradFill>
            <a:ln w="12700">
              <a:solidFill>
                <a:srgbClr val="7128A8"/>
              </a:solidFill>
            </a:ln>
          </c:spPr>
          <c:invertIfNegative val="false"/>
          <c:dLbls>
            <c:numFmt formatCode="0%" sourceLinked="false"/>
            <c:txPr>
              <a:bodyPr/>
              <a:lstStyle/>
              <a:p>
                <a:pPr>
                  <a:defRPr sz="560" b="false">
                    <a:solidFill>
                      <a:srgbClr val="B4B4B4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false"/>
            <c:showVal val="true"/>
            <c:showCatName val="false"/>
            <c:showSerName val="false"/>
            <c:showPercent val="false"/>
            <c:showBubbleSize val="false"/>
            <c:showLeaderLines val="false"/>
          </c:dLbls>
          <c:cat>
            <c:strRef>
              <c:f>[0]!calculations.top_time_zones_influencers_zone</c:f>
              <c:strCache>
                <c:ptCount val="10"/>
                <c:pt idx="0">
                  <c:v>GMT-05:00</c:v>
                </c:pt>
                <c:pt idx="1">
                  <c:v>GMT-08:00</c:v>
                </c:pt>
                <c:pt idx="2">
                  <c:v>GMT-06:00</c:v>
                </c:pt>
                <c:pt idx="3">
                  <c:v>GMT-07:00</c:v>
                </c:pt>
                <c:pt idx="4">
                  <c:v>GMT</c:v>
                </c:pt>
                <c:pt idx="5">
                  <c:v>GMT+01:00</c:v>
                </c:pt>
                <c:pt idx="6">
                  <c:v>GMT+10:00</c:v>
                </c:pt>
                <c:pt idx="7">
                  <c:v>GMT+08:00</c:v>
                </c:pt>
                <c:pt idx="8">
                  <c:v>GMT+02:00</c:v>
                </c:pt>
                <c:pt idx="9">
                  <c:v>GMT-10:00</c:v>
                </c:pt>
              </c:strCache>
            </c:strRef>
          </c:cat>
          <c:val>
            <c:numRef>
              <c:f>[0]!calculations.top_time_zones_influencers_pct</c:f>
              <c:numCache>
                <c:formatCode>0.0%</c:formatCode>
                <c:ptCount val="10"/>
                <c:pt idx="0">
                  <c:v>0.31282051282051282</c:v>
                </c:pt>
                <c:pt idx="1">
                  <c:v>0.23247863247863249</c:v>
                </c:pt>
                <c:pt idx="2">
                  <c:v>0.18632478632478633</c:v>
                </c:pt>
                <c:pt idx="3">
                  <c:v>6.8376068376068383E-2</c:v>
                </c:pt>
                <c:pt idx="4">
                  <c:v>5.2991452991452991E-2</c:v>
                </c:pt>
                <c:pt idx="5">
                  <c:v>3.9316239316239315E-2</c:v>
                </c:pt>
                <c:pt idx="6">
                  <c:v>2.735042735042735E-2</c:v>
                </c:pt>
                <c:pt idx="7">
                  <c:v>1.3675213675213675E-2</c:v>
                </c:pt>
                <c:pt idx="8">
                  <c:v>1.1965811965811967E-2</c:v>
                </c:pt>
                <c:pt idx="9">
                  <c:v>1.0256410256410256E-2</c:v>
                </c:pt>
              </c:numCache>
            </c:numRef>
          </c:val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100"/>
        <c:axId val="72924672"/>
        <c:axId val="75350016"/>
      </c:barChart>
      <c:catAx>
        <c:axId val="72924672"/>
        <c:scaling>
          <c:orientation val="maxMin"/>
        </c:scaling>
        <c:delete val="false"/>
        <c:axPos val="l"/>
        <c:numFmt formatCode="General" sourceLinked="true"/>
        <c:majorTickMark val="none"/>
        <c:minorTickMark val="none"/>
        <c:tickLblPos val="nextTo"/>
        <c:spPr>
          <a:ln>
            <a:solidFill>
              <a:srgbClr val="969696"/>
            </a:solidFill>
          </a:ln>
        </c:spPr>
        <c:txPr>
          <a:bodyPr rot="0" vert="horz"/>
          <a:lstStyle/>
          <a:p>
            <a:pPr>
              <a:defRPr sz="700" b="false">
                <a:solidFill>
                  <a:srgbClr val="C8C8C8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5350016"/>
        <c:crosses val="autoZero"/>
        <c:auto val="true"/>
        <c:lblAlgn val="ctr"/>
        <c:lblOffset val="50"/>
        <c:noMultiLvlLbl val="false"/>
      </c:catAx>
      <c:valAx>
        <c:axId val="75350016"/>
        <c:scaling>
          <c:orientation val="minMax"/>
        </c:scaling>
        <c:delete val="false"/>
        <c:axPos val="b"/>
        <c:numFmt formatCode="[&gt;=1000000].0,,&quot;M&quot;;[&gt;=1000].0,&quot;K&quot;;#,##0" sourceLinked="false"/>
        <c:majorTickMark val="none"/>
        <c:minorTickMark val="none"/>
        <c:tickLblPos val="none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560" b="false">
                <a:solidFill>
                  <a:srgbClr val="A0A0A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72924672"/>
        <c:crosses val="max"/>
        <c:crossBetween val="between"/>
      </c:valAx>
      <c:spPr>
        <a:gradFill flip="none" rotWithShape="true">
          <a:gsLst>
            <a:gs pos="0">
              <a:srgbClr val="262626"/>
            </a:gs>
            <a:gs pos="60000">
              <a:srgbClr val="151515"/>
            </a:gs>
          </a:gsLst>
          <a:lin ang="10800000" scaled="true"/>
          <a:tileRect/>
        </a:gradFill>
        <a:ln w="12700">
          <a:solidFill>
            <a:srgbClr val="262626"/>
          </a:solidFill>
        </a:ln>
      </c:spPr>
    </c:plotArea>
    <c:plotVisOnly val="false"/>
    <c:dispBlanksAs val="gap"/>
    <c:showDLblsOverMax val="false"/>
  </c:chart>
  <c:spPr>
    <a:solidFill>
      <a:srgbClr val="262626"/>
    </a:solidFill>
    <a:ln w="19050">
      <a:solidFill>
        <a:srgbClr val="151515"/>
      </a:solidFill>
    </a:ln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printSettings>
    <c:headerFooter/>
    <c:pageMargins l="0.7" r="0.7" t="0.75" b="0.75" header="0.3" footer="0.3"/>
    <c:pageSetup/>
  </c:printSettings>
</c:chartSpace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false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false"/>
          <a:lstStyle>
            <a:lvl1pPr algn="r">
              <a:defRPr sz="1200"/>
            </a:lvl1pPr>
          </a:lstStyle>
          <a:p>
            <a:fld id="{30DED86C-46D1-6948-ACCC-C6D06C506C37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false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false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false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false" anchor="b"/>
          <a:lstStyle>
            <a:lvl1pPr algn="r">
              <a:defRPr sz="1200"/>
            </a:lvl1pPr>
          </a:lstStyle>
          <a:p>
            <a:fld id="{F122D43D-1AAC-184E-BBCA-916112F956DD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5702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1403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7105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2806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78508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4210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9911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5613" algn="l" defTabSz="355702" rtl="false" eaLnBrk="true" latinLnBrk="false" hangingPunct="true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Target="../slides/slide1.xml" Type="http://schemas.openxmlformats.org/officeDocument/2006/relationships/slide" Id="rId1"/><Relationship Target="../notesMasters/notesMaster1.xml" Type="http://schemas.openxmlformats.org/officeDocument/2006/relationships/notesMaster" Id="rId2"/></Relationships>
</file>

<file path=ppt/notesSlides/_rels/notesSlide3.xml.rels><?xml version="1.0" encoding="UTF-8" standalone="yes"?><Relationships xmlns="http://schemas.openxmlformats.org/package/2006/relationships"><Relationship Target="../slides/slide2.xml" Type="http://schemas.openxmlformats.org/officeDocument/2006/relationships/slide" Id="rId1"/><Relationship Target="../notesMasters/notesMaster1.xml" Type="http://schemas.openxmlformats.org/officeDocument/2006/relationships/notesMaster" Id="rId2"/></Relationships>
</file>

<file path=ppt/notesSlides/_rels/notesSlide4.xml.rels><?xml version="1.0" encoding="UTF-8" standalone="yes"?><Relationships xmlns="http://schemas.openxmlformats.org/package/2006/relationships"><Relationship Target="../slides/slide3.xml" Type="http://schemas.openxmlformats.org/officeDocument/2006/relationships/slide" Id="rId1"/><Relationship Target="../notesMasters/notesMaster1.xml" Type="http://schemas.openxmlformats.org/officeDocument/2006/relationships/notesMaster" Id="rId2"/></Relationships>
</file>

<file path=ppt/notesSlides/_rels/notesSlide5.xml.rels><?xml version="1.0" encoding="UTF-8" standalone="yes"?><Relationships xmlns="http://schemas.openxmlformats.org/package/2006/relationships"><Relationship Target="../slides/slide4.xml" Type="http://schemas.openxmlformats.org/officeDocument/2006/relationships/slide" Id="rId1"/><Relationship Target="../notesMasters/notesMaster1.xml" Type="http://schemas.openxmlformats.org/officeDocument/2006/relationships/notesMaster" Id="rId2"/></Relationships>
</file>

<file path=ppt/notesSlides/_rels/notesSlide6.xml.rels><?xml version="1.0" encoding="UTF-8" standalone="yes"?><Relationships xmlns="http://schemas.openxmlformats.org/package/2006/relationships"><Relationship Target="../slides/slide5.xml" Type="http://schemas.openxmlformats.org/officeDocument/2006/relationships/slide" Id="rId1"/><Relationship Target="../notesMasters/notesMaster1.xml" Type="http://schemas.openxmlformats.org/officeDocument/2006/relationships/notesMaster" Id="rId2"/></Relationships>
</file>

<file path=ppt/notesSlides/_rels/notesSlide7.xml.rels><?xml version="1.0" encoding="UTF-8" standalone="yes"?><Relationships xmlns="http://schemas.openxmlformats.org/package/2006/relationships"><Relationship Target="../slides/slide6.xml" Type="http://schemas.openxmlformats.org/officeDocument/2006/relationships/slide" Id="rId1"/><Relationship Target="../notesMasters/notesMaster1.xml" Type="http://schemas.openxmlformats.org/officeDocument/2006/relationships/notesMaster" Id="rId2"/></Relationships>
</file>

<file path=ppt/notesSlides/_rels/notesSlide8.xml.rels><?xml version="1.0" encoding="UTF-8" standalone="yes"?><Relationships xmlns="http://schemas.openxmlformats.org/package/2006/relationships"><Relationship Target="../slides/slide7.xml" Type="http://schemas.openxmlformats.org/officeDocument/2006/relationships/slide" Id="rId1"/><Relationship Target="../notesMasters/notesMaster1.xml" Type="http://schemas.openxmlformats.org/officeDocument/2006/relationships/notesMaster" Id="rId2"/></Relationships>
</file>

<file path=ppt/notesSlides/notesSlide2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Click here to add notes</a:t>
            </a:r>
            <a:endParaRPr lang="en-US"/>
          </a:p>
        </p:txBody>
      </p:sp>
      <p:sp>
        <p:nvSpPr>
          <p:cNvPr id="4" name="Slide Number Placeholder 3"/>
          <p:cNvSpPr>
            <a:spLocks/>
          </p:cNvSpPr>
          <p:nvPr>
            <p:ph type="sldNum" sz="quarter"/>
          </p:nvPr>
        </p:nvSpPr>
        <p:spPr/>
        <p:txBody>
          <a:bodyPr/>
          <a:lstStyle/>
          <a:p>
            <a:fld id="{EB3FF10B-E4C7-4C0E-8C20-D89BD88582B9}" type="slidenum">
              <a:rPr lang="en-US"/>
              <a:pPr/>
              <a:t>1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3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Click here to add notes</a:t>
            </a:r>
            <a:endParaRPr lang="en-US"/>
          </a:p>
        </p:txBody>
      </p:sp>
      <p:sp>
        <p:nvSpPr>
          <p:cNvPr id="4" name="Slide Number Placeholder 3"/>
          <p:cNvSpPr>
            <a:spLocks/>
          </p:cNvSpPr>
          <p:nvPr>
            <p:ph type="sldNum" sz="quarter"/>
          </p:nvPr>
        </p:nvSpPr>
        <p:spPr/>
        <p:txBody>
          <a:bodyPr/>
          <a:lstStyle/>
          <a:p>
            <a:fld id="{EB3FF10B-E4C7-4C0E-8C20-D89BD88582B9}" type="slidenum">
              <a:rPr lang="en-US"/>
              <a:pPr/>
              <a:t>1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4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Click here to add notes</a:t>
            </a:r>
            <a:endParaRPr lang="en-US"/>
          </a:p>
        </p:txBody>
      </p:sp>
      <p:sp>
        <p:nvSpPr>
          <p:cNvPr id="4" name="Slide Number Placeholder 3"/>
          <p:cNvSpPr>
            <a:spLocks/>
          </p:cNvSpPr>
          <p:nvPr>
            <p:ph type="sldNum" sz="quarter"/>
          </p:nvPr>
        </p:nvSpPr>
        <p:spPr/>
        <p:txBody>
          <a:bodyPr/>
          <a:lstStyle/>
          <a:p>
            <a:fld id="{EB3FF10B-E4C7-4C0E-8C20-D89BD88582B9}" type="slidenum">
              <a:rPr lang="en-US"/>
              <a:pPr/>
              <a:t>1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5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Click here to add notes</a:t>
            </a:r>
            <a:endParaRPr lang="en-US"/>
          </a:p>
        </p:txBody>
      </p:sp>
      <p:sp>
        <p:nvSpPr>
          <p:cNvPr id="4" name="Slide Number Placeholder 3"/>
          <p:cNvSpPr>
            <a:spLocks/>
          </p:cNvSpPr>
          <p:nvPr>
            <p:ph type="sldNum" sz="quarter"/>
          </p:nvPr>
        </p:nvSpPr>
        <p:spPr/>
        <p:txBody>
          <a:bodyPr/>
          <a:lstStyle/>
          <a:p>
            <a:fld id="{EB3FF10B-E4C7-4C0E-8C20-D89BD88582B9}" type="slidenum">
              <a:rPr lang="en-US"/>
              <a:pPr/>
              <a:t>1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6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Click here to add notes</a:t>
            </a:r>
            <a:endParaRPr lang="en-US"/>
          </a:p>
        </p:txBody>
      </p:sp>
      <p:sp>
        <p:nvSpPr>
          <p:cNvPr id="4" name="Slide Number Placeholder 3"/>
          <p:cNvSpPr>
            <a:spLocks/>
          </p:cNvSpPr>
          <p:nvPr>
            <p:ph type="sldNum" sz="quarter"/>
          </p:nvPr>
        </p:nvSpPr>
        <p:spPr/>
        <p:txBody>
          <a:bodyPr/>
          <a:lstStyle/>
          <a:p>
            <a:fld id="{EB3FF10B-E4C7-4C0E-8C20-D89BD88582B9}" type="slidenum">
              <a:rPr lang="en-US"/>
              <a:pPr/>
              <a:t>1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7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Click here to add notes</a:t>
            </a:r>
            <a:endParaRPr lang="en-US"/>
          </a:p>
        </p:txBody>
      </p:sp>
      <p:sp>
        <p:nvSpPr>
          <p:cNvPr id="4" name="Slide Number Placeholder 3"/>
          <p:cNvSpPr>
            <a:spLocks/>
          </p:cNvSpPr>
          <p:nvPr>
            <p:ph type="sldNum" sz="quarter"/>
          </p:nvPr>
        </p:nvSpPr>
        <p:spPr/>
        <p:txBody>
          <a:bodyPr/>
          <a:lstStyle/>
          <a:p>
            <a:fld id="{EB3FF10B-E4C7-4C0E-8C20-D89BD88582B9}" type="slidenum">
              <a:rPr lang="en-US"/>
              <a:pPr/>
              <a:t>1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8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Click here to add notes</a:t>
            </a:r>
            <a:endParaRPr lang="en-US"/>
          </a:p>
        </p:txBody>
      </p:sp>
      <p:sp>
        <p:nvSpPr>
          <p:cNvPr id="4" name="Slide Number Placeholder 3"/>
          <p:cNvSpPr>
            <a:spLocks/>
          </p:cNvSpPr>
          <p:nvPr>
            <p:ph type="sldNum" sz="quarter"/>
          </p:nvPr>
        </p:nvSpPr>
        <p:spPr/>
        <p:txBody>
          <a:bodyPr/>
          <a:lstStyle/>
          <a:p>
            <a:fld id="{EB3FF10B-E4C7-4C0E-8C20-D89BD88582B9}" type="slidenum">
              <a:rPr lang="en-US"/>
              <a:pPr/>
              <a:t>1</a:t>
            </a:fld>
            <a:endParaRPr lang="en-US"/>
          </a:p>
        </p:txBody>
      </p:sp>
    </p:spTree>
    <p:extLst/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71140" tIns="35570" rIns="71140" bIns="35570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71140" tIns="35570" rIns="71140" bIns="3557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71140" tIns="35570" rIns="71140" bIns="35570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71140" tIns="35570" rIns="71140" bIns="35570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2940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 lIns="71140" tIns="35570" rIns="71140" bIns="35570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 lIns="71140" tIns="35570" rIns="71140" bIns="35570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973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71140" tIns="35570" rIns="71140" bIns="35570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71140" tIns="35570" rIns="71140" bIns="35570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4874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lIns="71140" tIns="35570" rIns="71140" bIns="35570" anchor="t"/>
          <a:lstStyle>
            <a:lvl1pPr algn="l">
              <a:defRPr sz="4000" b="true" cap="all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lIns="71140" tIns="35570" rIns="71140" bIns="3557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7337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71140" tIns="35570" rIns="71140" bIns="35570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71140" tIns="35570" rIns="71140" bIns="3557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71140" tIns="35570" rIns="71140" bIns="3557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6890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71140" tIns="35570" rIns="71140" bIns="35570"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71140" tIns="35570" rIns="71140" bIns="35570" anchor="b"/>
          <a:lstStyle>
            <a:lvl1pPr marL="0" indent="0">
              <a:buNone/>
              <a:defRPr sz="2400" b="true"/>
            </a:lvl1pPr>
            <a:lvl2pPr marL="457147" indent="0">
              <a:buNone/>
              <a:defRPr sz="2000" b="true"/>
            </a:lvl2pPr>
            <a:lvl3pPr marL="914295" indent="0">
              <a:buNone/>
              <a:defRPr sz="1800" b="true"/>
            </a:lvl3pPr>
            <a:lvl4pPr marL="1371443" indent="0">
              <a:buNone/>
              <a:defRPr sz="1600" b="true"/>
            </a:lvl4pPr>
            <a:lvl5pPr marL="1828591" indent="0">
              <a:buNone/>
              <a:defRPr sz="1600" b="true"/>
            </a:lvl5pPr>
            <a:lvl6pPr marL="2285738" indent="0">
              <a:buNone/>
              <a:defRPr sz="1600" b="true"/>
            </a:lvl6pPr>
            <a:lvl7pPr marL="2742886" indent="0">
              <a:buNone/>
              <a:defRPr sz="1600" b="true"/>
            </a:lvl7pPr>
            <a:lvl8pPr marL="3200034" indent="0">
              <a:buNone/>
              <a:defRPr sz="1600" b="true"/>
            </a:lvl8pPr>
            <a:lvl9pPr marL="3657182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71140" tIns="35570" rIns="71140" bIns="3557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71140" tIns="35570" rIns="71140" bIns="35570" anchor="b"/>
          <a:lstStyle>
            <a:lvl1pPr marL="0" indent="0">
              <a:buNone/>
              <a:defRPr sz="2400" b="true"/>
            </a:lvl1pPr>
            <a:lvl2pPr marL="457147" indent="0">
              <a:buNone/>
              <a:defRPr sz="2000" b="true"/>
            </a:lvl2pPr>
            <a:lvl3pPr marL="914295" indent="0">
              <a:buNone/>
              <a:defRPr sz="1800" b="true"/>
            </a:lvl3pPr>
            <a:lvl4pPr marL="1371443" indent="0">
              <a:buNone/>
              <a:defRPr sz="1600" b="true"/>
            </a:lvl4pPr>
            <a:lvl5pPr marL="1828591" indent="0">
              <a:buNone/>
              <a:defRPr sz="1600" b="true"/>
            </a:lvl5pPr>
            <a:lvl6pPr marL="2285738" indent="0">
              <a:buNone/>
              <a:defRPr sz="1600" b="true"/>
            </a:lvl6pPr>
            <a:lvl7pPr marL="2742886" indent="0">
              <a:buNone/>
              <a:defRPr sz="1600" b="true"/>
            </a:lvl7pPr>
            <a:lvl8pPr marL="3200034" indent="0">
              <a:buNone/>
              <a:defRPr sz="1600" b="true"/>
            </a:lvl8pPr>
            <a:lvl9pPr marL="3657182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71140" tIns="35570" rIns="71140" bIns="3557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463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71140" tIns="35570" rIns="71140" bIns="35570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1262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2158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lIns="71140" tIns="35570" rIns="71140" bIns="35570"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 lIns="71140" tIns="35570" rIns="71140" bIns="3557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  <a:prstGeom prst="rect">
            <a:avLst/>
          </a:prstGeom>
        </p:spPr>
        <p:txBody>
          <a:bodyPr lIns="71140" tIns="35570" rIns="71140" bIns="35570"/>
          <a:lstStyle>
            <a:lvl1pPr marL="0" indent="0">
              <a:buNone/>
              <a:defRPr sz="1400"/>
            </a:lvl1pPr>
            <a:lvl2pPr marL="457147" indent="0">
              <a:buNone/>
              <a:defRPr sz="1200"/>
            </a:lvl2pPr>
            <a:lvl3pPr marL="914295" indent="0">
              <a:buNone/>
              <a:defRPr sz="1000"/>
            </a:lvl3pPr>
            <a:lvl4pPr marL="1371443" indent="0">
              <a:buNone/>
              <a:defRPr sz="900"/>
            </a:lvl4pPr>
            <a:lvl5pPr marL="1828591" indent="0">
              <a:buNone/>
              <a:defRPr sz="900"/>
            </a:lvl5pPr>
            <a:lvl6pPr marL="2285738" indent="0">
              <a:buNone/>
              <a:defRPr sz="900"/>
            </a:lvl6pPr>
            <a:lvl7pPr marL="2742886" indent="0">
              <a:buNone/>
              <a:defRPr sz="900"/>
            </a:lvl7pPr>
            <a:lvl8pPr marL="3200034" indent="0">
              <a:buNone/>
              <a:defRPr sz="900"/>
            </a:lvl8pPr>
            <a:lvl9pPr marL="3657182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243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71140" tIns="35570" rIns="71140" bIns="35570"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71140" tIns="35570" rIns="71140" bIns="35570"/>
          <a:lstStyle>
            <a:lvl1pPr marL="0" indent="0">
              <a:buNone/>
              <a:defRPr sz="3200"/>
            </a:lvl1pPr>
            <a:lvl2pPr marL="457147" indent="0">
              <a:buNone/>
              <a:defRPr sz="2800"/>
            </a:lvl2pPr>
            <a:lvl3pPr marL="914295" indent="0">
              <a:buNone/>
              <a:defRPr sz="2400"/>
            </a:lvl3pPr>
            <a:lvl4pPr marL="1371443" indent="0">
              <a:buNone/>
              <a:defRPr sz="2000"/>
            </a:lvl4pPr>
            <a:lvl5pPr marL="1828591" indent="0">
              <a:buNone/>
              <a:defRPr sz="2000"/>
            </a:lvl5pPr>
            <a:lvl6pPr marL="2285738" indent="0">
              <a:buNone/>
              <a:defRPr sz="2000"/>
            </a:lvl6pPr>
            <a:lvl7pPr marL="2742886" indent="0">
              <a:buNone/>
              <a:defRPr sz="2000"/>
            </a:lvl7pPr>
            <a:lvl8pPr marL="3200034" indent="0">
              <a:buNone/>
              <a:defRPr sz="2000"/>
            </a:lvl8pPr>
            <a:lvl9pPr marL="3657182" indent="0">
              <a:buNone/>
              <a:defRPr sz="2000"/>
            </a:lvl9pPr>
          </a:lstStyle>
          <a:p>
            <a:r>
              <a:rPr lang="en-US" smtClean="fals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71140" tIns="35570" rIns="71140" bIns="35570"/>
          <a:lstStyle>
            <a:lvl1pPr marL="0" indent="0">
              <a:buNone/>
              <a:defRPr sz="1400"/>
            </a:lvl1pPr>
            <a:lvl2pPr marL="457147" indent="0">
              <a:buNone/>
              <a:defRPr sz="1200"/>
            </a:lvl2pPr>
            <a:lvl3pPr marL="914295" indent="0">
              <a:buNone/>
              <a:defRPr sz="1000"/>
            </a:lvl3pPr>
            <a:lvl4pPr marL="1371443" indent="0">
              <a:buNone/>
              <a:defRPr sz="900"/>
            </a:lvl4pPr>
            <a:lvl5pPr marL="1828591" indent="0">
              <a:buNone/>
              <a:defRPr sz="900"/>
            </a:lvl5pPr>
            <a:lvl6pPr marL="2285738" indent="0">
              <a:buNone/>
              <a:defRPr sz="900"/>
            </a:lvl6pPr>
            <a:lvl7pPr marL="2742886" indent="0">
              <a:buNone/>
              <a:defRPr sz="900"/>
            </a:lvl7pPr>
            <a:lvl8pPr marL="3200034" indent="0">
              <a:buNone/>
              <a:defRPr sz="900"/>
            </a:lvl8pPr>
            <a:lvl9pPr marL="3657182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A6F31F7E-DF37-4992-8C46-BE4DD64F06C1}" type="datetimeFigureOut">
              <a:rPr lang="en-US" smtClean="false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71140" tIns="35570" rIns="71140" bIns="35570"/>
          <a:lstStyle/>
          <a:p>
            <a:fld id="{F4C13BE0-8F6C-46A5-903E-A580EB3272C5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1196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/><Relationship Target="../media/image1.png" Type="http://schemas.openxmlformats.org/officeDocument/2006/relationships/image" Id="rId13"/><Relationship Target="../slideLayouts/slideLayout3.xml" Type="http://schemas.openxmlformats.org/officeDocument/2006/relationships/slideLayout" Id="rId3"/><Relationship Target="../slideLayouts/slideLayout7.xml" Type="http://schemas.openxmlformats.org/officeDocument/2006/relationships/slideLayout" Id="rId7"/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6.xml" Type="http://schemas.openxmlformats.org/officeDocument/2006/relationships/slideLayout" Id="rId6"/><Relationship Target="../slideLayouts/slideLayout11.xml" Type="http://schemas.openxmlformats.org/officeDocument/2006/relationships/slideLayout" Id="rId11"/><Relationship Target="../slideLayouts/slideLayout5.xml" Type="http://schemas.openxmlformats.org/officeDocument/2006/relationships/slideLayout" Id="rId5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9.xml" Type="http://schemas.openxmlformats.org/officeDocument/2006/relationships/slideLayout" Id="rId9"/></Relationships>
</file>

<file path=ppt/slideMasters/slideMaster1.xml><?xml version="1.0" encoding="utf-8"?>
<p:sldMaster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true"/>
        </p:nvSpPr>
        <p:spPr>
          <a:xfrm>
            <a:off x="-1" y="6277895"/>
            <a:ext cx="9144001" cy="572550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40" tIns="35570" rIns="71140" bIns="35570" rtlCol="false" anchor="ctr"/>
          <a:lstStyle/>
          <a:p>
            <a:pPr algn="ctr"/>
            <a:endParaRPr lang="en-US" dirty="false"/>
          </a:p>
        </p:txBody>
      </p:sp>
      <p:sp>
        <p:nvSpPr>
          <p:cNvPr id="11" name="Rectangle 10"/>
          <p:cNvSpPr/>
          <p:nvPr userDrawn="true"/>
        </p:nvSpPr>
        <p:spPr>
          <a:xfrm>
            <a:off x="0" y="6356351"/>
            <a:ext cx="9144001" cy="5205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40" tIns="35570" rIns="71140" bIns="35570" rtlCol="false" anchor="ctr"/>
          <a:lstStyle/>
          <a:p>
            <a:pPr algn="ctr"/>
            <a:endParaRPr lang="en-US"/>
          </a:p>
        </p:txBody>
      </p:sp>
      <p:pic>
        <p:nvPicPr>
          <p:cNvPr id="6" name="Picture 5" descr="darkthemelogo.png"/>
          <p:cNvPicPr>
            <a:picLocks noChangeAspect="true"/>
          </p:cNvPicPr>
          <p:nvPr userDrawn="true"/>
        </p:nvPicPr>
        <p:blipFill>
          <a:blip cstate="email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9" y="6479222"/>
            <a:ext cx="1450980" cy="2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5" rtl="false" eaLnBrk="true" latinLnBrk="false" hangingPunct="true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5" rtl="false" eaLnBrk="true" latinLnBrk="false" hangingPunct="true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5" rtl="false" eaLnBrk="true" latinLnBrk="false" hangingPunct="true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5" rtl="false" eaLnBrk="true" latinLnBrk="false" hangingPunct="true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5" rtl="false" eaLnBrk="true" latinLnBrk="false" hangingPunct="true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4" indent="-228574" algn="l" defTabSz="914295" rtl="false" eaLnBrk="true" latinLnBrk="false" hangingPunct="true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2" indent="-228574" algn="l" defTabSz="914295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0" indent="-228574" algn="l" defTabSz="914295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8" indent="-228574" algn="l" defTabSz="914295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5" indent="-228574" algn="l" defTabSz="914295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5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3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1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6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4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2" algn="l" defTabSz="914295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notesSlides/notesSlide2.xml" Type="http://schemas.openxmlformats.org/officeDocument/2006/relationships/notesSlide" Id="rId2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charts/chart1.xml" Type="http://schemas.openxmlformats.org/officeDocument/2006/relationships/chart" Id="rId2"/><Relationship Target="../notesSlides/notesSlide3.xml" Type="http://schemas.openxmlformats.org/officeDocument/2006/relationships/notesSlide" Id="rId3"/></Relationships>
</file>

<file path=ppt/slides/_rels/slide3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charts/chart2.xml" Type="http://schemas.openxmlformats.org/officeDocument/2006/relationships/chart" Id="rId2"/><Relationship Target="../notesSlides/notesSlide4.xml" Type="http://schemas.openxmlformats.org/officeDocument/2006/relationships/notesSlide" Id="rId3"/></Relationships>
</file>

<file path=ppt/slides/_rels/slide4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charts/chart3.xml" Type="http://schemas.openxmlformats.org/officeDocument/2006/relationships/chart" Id="rId2"/><Relationship Target="../charts/chart4.xml" Type="http://schemas.openxmlformats.org/officeDocument/2006/relationships/chart" Id="rId3"/><Relationship Target="../notesSlides/notesSlide5.xml" Type="http://schemas.openxmlformats.org/officeDocument/2006/relationships/notesSlide" Id="rId4"/></Relationships>
</file>

<file path=ppt/slides/_rels/slide5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charts/chart5.xml" Type="http://schemas.openxmlformats.org/officeDocument/2006/relationships/chart" Id="rId2"/><Relationship Target="../charts/chart6.xml" Type="http://schemas.openxmlformats.org/officeDocument/2006/relationships/chart" Id="rId3"/><Relationship Target="../notesSlides/notesSlide6.xml" Type="http://schemas.openxmlformats.org/officeDocument/2006/relationships/notesSlide" Id="rId4"/></Relationships>
</file>

<file path=ppt/slides/_rels/slide6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charts/chart7.xml" Type="http://schemas.openxmlformats.org/officeDocument/2006/relationships/chart" Id="rId2"/><Relationship Target="../notesSlides/notesSlide7.xml" Type="http://schemas.openxmlformats.org/officeDocument/2006/relationships/notesSlide" Id="rId3"/></Relationships>
</file>

<file path=ppt/slides/_rels/slide7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charts/chart8.xml" Type="http://schemas.openxmlformats.org/officeDocument/2006/relationships/chart" Id="rId2"/><Relationship Target="../charts/chart9.xml" Type="http://schemas.openxmlformats.org/officeDocument/2006/relationships/chart" Id="rId3"/><Relationship Target="../notesSlides/notesSlide8.xml" Type="http://schemas.openxmlformats.org/officeDocument/2006/relationships/notesSlide" Id="rId4"/></Relationships>
</file>

<file path=ppt/slides/slide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a="http://schemas.openxmlformats.org/drawingml/2006/main" xmlns:p="http://schemas.openxmlformats.org/presentation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 descr="" hidden="false"/>
          <p:cNvGrpSpPr/>
          <p:nvPr/>
        </p:nvGrpSpPr>
        <p:grpSpPr>
          <a:xfrm>
            <a:off x="55864" y="1939139"/>
            <a:ext cx="9032272" cy="2225342"/>
            <a:chOff x="247650" y="885824"/>
            <a:chExt cx="11172825" cy="2752725"/>
          </a:xfrm>
        </p:grpSpPr>
        <p:sp useBgFill="false">
          <p:nvSpPr>
            <p:cNvPr id="143" name="Rectangle 142" descr="" hidden="false"/>
            <p:cNvSpPr txBox="false"/>
            <p:nvPr/>
          </p:nvSpPr>
          <p:spPr>
            <a:xfrm>
              <a:off x="247650" y="885824"/>
              <a:ext cx="11172825" cy="2752725"/>
            </a:xfrm>
            <a:prstGeom prst="rect">
              <a:avLst/>
            </a:prstGeom>
            <a:solidFill>
              <a:srgbClr val="262626"/>
            </a:solidFill>
            <a:ln w="19050">
              <a:solidFill>
                <a:srgbClr val="151515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Overflow="clip" horzOverflow="clip" rtlCol="false" anchor="t"/>
            <a:lstStyle/>
            <a:p>
              <a:pPr algn="l"/>
              <a:endParaRPr lang="en-US" sz="770">
                <a:solidFill>
                  <a:srgbClr val="EBEBEB"/>
                </a:solidFill>
              </a:endParaRPr>
            </a:p>
          </p:txBody>
        </p:sp>
        <p:grpSp>
          <p:nvGrpSpPr>
            <p:cNvPr id="58" name="Group 57" descr="" hidden="false"/>
            <p:cNvGrpSpPr/>
            <p:nvPr/>
          </p:nvGrpSpPr>
          <p:grpSpPr>
            <a:xfrm>
              <a:off x="904876" y="1066209"/>
              <a:ext cx="9848849" cy="609429"/>
              <a:chOff x="904876" y="1066209"/>
              <a:chExt cx="9848849" cy="609429"/>
            </a:xfrm>
          </p:grpSpPr>
          <p:sp useBgFill="false">
            <p:nvSpPr>
              <p:cNvPr id="138" name="TextBox 137" descr="" hidden="false"/>
              <p:cNvSpPr txBox="true"/>
              <p:nvPr/>
            </p:nvSpPr>
            <p:spPr>
              <a:xfrm>
                <a:off x="904876" y="1066209"/>
                <a:ext cx="9839324" cy="455399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Overflow="clip" horzOverflow="clip" wrap="square" lIns="0" tIns="0" rIns="0" bIns="0" rtlCol="false" anchor="ctr"/>
              <a:lstStyle/>
              <a:p>
                <a:pPr algn="l"/>
                <a:fld id="{1A38B0F4-6E90-468F-A9D7-818F995823D9}" type="TxLink">
                  <a:rPr lang="en-US" sz="1700" i="false">
                    <a:solidFill>
                      <a:srgbClr val="EBEBEB"/>
                    </a:solidFill>
                  </a:rPr>
                  <a:pPr algn="l"/>
                  <a:t>Twitter Follower Report</a:t>
                </a:fld>
                <a:endParaRPr lang="en-US" sz="1700" i="false">
                  <a:solidFill>
                    <a:srgbClr val="EBEBEB"/>
                  </a:solidFill>
                </a:endParaRPr>
              </a:p>
            </p:txBody>
          </p:sp>
          <p:sp useBgFill="false">
            <p:nvSpPr>
              <p:cNvPr id="142" name="Rectangle 141" descr="" hidden="false"/>
              <p:cNvSpPr txBox="false"/>
              <p:nvPr/>
            </p:nvSpPr>
            <p:spPr>
              <a:xfrm>
                <a:off x="923925" y="1657350"/>
                <a:ext cx="9829800" cy="18288"/>
              </a:xfrm>
              <a:prstGeom prst="rect">
                <a:avLst/>
              </a:prstGeom>
              <a:solidFill>
                <a:srgbClr val="2D9FD3"/>
              </a:solidFill>
              <a:ln w="19050">
                <a:noFill/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vertOverflow="clip" horzOverflow="clip" rtlCol="false" anchor="t"/>
              <a:lstStyle/>
              <a:p>
                <a:pPr algn="l"/>
                <a:endParaRPr lang="en-US" sz="770"/>
              </a:p>
            </p:txBody>
          </p:sp>
        </p:grpSp>
        <p:grpSp>
          <p:nvGrpSpPr>
            <p:cNvPr id="20" name="Group 19" descr="" hidden="false"/>
            <p:cNvGrpSpPr/>
            <p:nvPr/>
          </p:nvGrpSpPr>
          <p:grpSpPr>
            <a:xfrm>
              <a:off x="1640526" y="1924051"/>
              <a:ext cx="2334889" cy="1600200"/>
              <a:chOff x="304801" y="1905000"/>
              <a:chExt cx="2334889" cy="1600200"/>
            </a:xfrm>
          </p:grpSpPr>
          <p:grpSp>
            <p:nvGrpSpPr>
              <p:cNvPr id="28" name="Group 27" descr="" hidden="false"/>
              <p:cNvGrpSpPr/>
              <p:nvPr/>
            </p:nvGrpSpPr>
            <p:grpSpPr>
              <a:xfrm>
                <a:off x="304801" y="2543175"/>
                <a:ext cx="2334889" cy="962025"/>
                <a:chOff x="12801601" y="3505200"/>
                <a:chExt cx="2334889" cy="962025"/>
              </a:xfrm>
            </p:grpSpPr>
            <p:sp useBgFill="false">
              <p:nvSpPr>
                <p:cNvPr id="117" name="TextBox 116" descr="" hidden="false"/>
                <p:cNvSpPr txBox="true"/>
                <p:nvPr/>
              </p:nvSpPr>
              <p:spPr>
                <a:xfrm>
                  <a:off x="12801601" y="4038600"/>
                  <a:ext cx="2331720" cy="42862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0" bIns="0" rtlCol="false" anchor="ctr"/>
                <a:lstStyle/>
                <a:p>
                  <a:pPr algn="ctr"/>
                  <a:fld id="{44ADFC3C-2060-4C4C-96EC-54BEEC258FD6}" type="TxLink">
                    <a:rPr lang="en-US" sz="740" i="true">
                      <a:solidFill>
                        <a:srgbClr val="B4B4B4"/>
                      </a:solidFill>
                    </a:rPr>
                    <a:pPr algn="ctr"/>
                    <a:t>On average, your audience has 1.2x as many followers as users they are following.</a:t>
                  </a:fld>
                  <a:endParaRPr lang="en-US" sz="740" i="true">
                    <a:solidFill>
                      <a:srgbClr val="B4B4B4"/>
                    </a:solidFill>
                  </a:endParaRPr>
                </a:p>
              </p:txBody>
            </p:sp>
            <p:sp useBgFill="false">
              <p:nvSpPr>
                <p:cNvPr id="114" name="TextBox 113" descr="" hidden="false"/>
                <p:cNvSpPr txBox="true"/>
                <p:nvPr/>
              </p:nvSpPr>
              <p:spPr>
                <a:xfrm>
                  <a:off x="12801601" y="3505200"/>
                  <a:ext cx="1161288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91440" bIns="0" rtlCol="false" anchor="ctr"/>
                <a:lstStyle/>
                <a:p>
                  <a:pPr algn="r"/>
                  <a:r>
                    <a:rPr lang="en-US" sz="770">
                      <a:solidFill>
                        <a:srgbClr val="DCDCDC"/>
                      </a:solidFill>
                    </a:rPr>
                    <a:t>You</a:t>
                  </a:r>
                </a:p>
              </p:txBody>
            </p:sp>
            <p:sp useBgFill="false">
              <p:nvSpPr>
                <p:cNvPr id="121" name="TextBox 120" descr="" hidden="false"/>
                <p:cNvSpPr txBox="true"/>
                <p:nvPr/>
              </p:nvSpPr>
              <p:spPr>
                <a:xfrm>
                  <a:off x="12801601" y="3733800"/>
                  <a:ext cx="1163314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91440" bIns="0" rtlCol="false" anchor="ctr"/>
                <a:lstStyle/>
                <a:p>
                  <a:pPr algn="r"/>
                  <a:fld id="{95E38647-6C34-4EC5-A0AB-D7E4987A5EA4}" type="TxLink">
                    <a:rPr lang="en-US" sz="1270" b="true">
                      <a:solidFill>
                        <a:srgbClr val="6EA041"/>
                      </a:solidFill>
                    </a:rPr>
                    <a:pPr algn="r"/>
                    <a:t>3,001</a:t>
                  </a:fld>
                  <a:endParaRPr lang="en-US" sz="1270" b="true">
                    <a:solidFill>
                      <a:srgbClr val="6EA041"/>
                    </a:solidFill>
                  </a:endParaRPr>
                </a:p>
              </p:txBody>
            </p:sp>
            <p:sp useBgFill="false">
              <p:nvSpPr>
                <p:cNvPr id="123" name="TextBox 122" descr="" hidden="false"/>
                <p:cNvSpPr txBox="true"/>
                <p:nvPr/>
              </p:nvSpPr>
              <p:spPr>
                <a:xfrm>
                  <a:off x="13973176" y="3505200"/>
                  <a:ext cx="1161288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l"/>
                  <a:r>
                    <a:rPr lang="en-US" sz="770">
                      <a:solidFill>
                        <a:srgbClr val="DCDCDC"/>
                      </a:solidFill>
                    </a:rPr>
                    <a:t>Audience (Avg)</a:t>
                  </a:r>
                </a:p>
              </p:txBody>
            </p:sp>
            <p:sp useBgFill="false">
              <p:nvSpPr>
                <p:cNvPr id="124" name="TextBox 123" descr="" hidden="false"/>
                <p:cNvSpPr txBox="true"/>
                <p:nvPr/>
              </p:nvSpPr>
              <p:spPr>
                <a:xfrm>
                  <a:off x="13973176" y="3733800"/>
                  <a:ext cx="1163314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l"/>
                  <a:fld id="{B71BDA4B-671A-4849-BC14-5886DDA59DF9}" type="TxLink">
                    <a:rPr lang="en-US" sz="1270" b="true">
                      <a:solidFill>
                        <a:srgbClr val="6EA041"/>
                      </a:solidFill>
                    </a:rPr>
                    <a:pPr algn="l"/>
                    <a:t>10,205</a:t>
                  </a:fld>
                  <a:endParaRPr lang="en-US" sz="1270" b="true">
                    <a:solidFill>
                      <a:srgbClr val="6EA041"/>
                    </a:solidFill>
                  </a:endParaRPr>
                </a:p>
              </p:txBody>
            </p:sp>
            <p:sp useBgFill="false">
              <p:nvSpPr>
                <p:cNvPr id="24" name="Rectangle 23" descr="" hidden="false"/>
                <p:cNvSpPr txBox="false"/>
                <p:nvPr/>
              </p:nvSpPr>
              <p:spPr>
                <a:xfrm>
                  <a:off x="13963460" y="3590925"/>
                  <a:ext cx="9144" cy="402336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clip" horzOverflow="clip" rtlCol="false" anchor="t"/>
                <a:lstStyle/>
                <a:p>
                  <a:pPr algn="l"/>
                  <a:endParaRPr lang="en-US" sz="770"/>
                </a:p>
              </p:txBody>
            </p:sp>
          </p:grpSp>
          <p:grpSp>
            <p:nvGrpSpPr>
              <p:cNvPr id="14" name="Group 13" descr="" hidden="false"/>
              <p:cNvGrpSpPr/>
              <p:nvPr/>
            </p:nvGrpSpPr>
            <p:grpSpPr>
              <a:xfrm>
                <a:off x="495300" y="1905000"/>
                <a:ext cx="530352" cy="530352"/>
                <a:chOff x="514350" y="1924050"/>
                <a:chExt cx="530352" cy="530352"/>
              </a:xfrm>
            </p:grpSpPr>
            <p:sp useBgFill="false">
              <p:nvSpPr>
                <p:cNvPr id="83" name="Freeform 4" descr="" hidden="false"/>
                <p:cNvSpPr txBox="false">
                  <a:spLocks noTextEdit="false" noGrp="false" noSelect="false" noRot="false" noChangeAspect="false" noMove="false" noResize="false" noEditPoints="false" noAdjustHandles="false" noChangeArrowheads="false" noChangeShapeType="false"/>
                </p:cNvSpPr>
                <p:nvPr/>
              </p:nvSpPr>
              <p:spPr bwMode="auto">
                <a:xfrm>
                  <a:off x="514350" y="1924050"/>
                  <a:ext cx="530352" cy="530352"/>
                </a:xfrm>
                <a:custGeom>
                  <a:avLst/>
                  <a:gdLst>
                    <a:gd name="T0" fmla="*/ 384 w 384"/>
                    <a:gd name="T1" fmla="*/ 193 h 384"/>
                    <a:gd name="T2" fmla="*/ 380 w 384"/>
                    <a:gd name="T3" fmla="*/ 231 h 384"/>
                    <a:gd name="T4" fmla="*/ 369 w 384"/>
                    <a:gd name="T5" fmla="*/ 267 h 384"/>
                    <a:gd name="T6" fmla="*/ 352 w 384"/>
                    <a:gd name="T7" fmla="*/ 300 h 384"/>
                    <a:gd name="T8" fmla="*/ 328 w 384"/>
                    <a:gd name="T9" fmla="*/ 328 h 384"/>
                    <a:gd name="T10" fmla="*/ 299 w 384"/>
                    <a:gd name="T11" fmla="*/ 352 h 384"/>
                    <a:gd name="T12" fmla="*/ 267 w 384"/>
                    <a:gd name="T13" fmla="*/ 369 h 384"/>
                    <a:gd name="T14" fmla="*/ 231 w 384"/>
                    <a:gd name="T15" fmla="*/ 380 h 384"/>
                    <a:gd name="T16" fmla="*/ 193 w 384"/>
                    <a:gd name="T17" fmla="*/ 384 h 384"/>
                    <a:gd name="T18" fmla="*/ 173 w 384"/>
                    <a:gd name="T19" fmla="*/ 384 h 384"/>
                    <a:gd name="T20" fmla="*/ 136 w 384"/>
                    <a:gd name="T21" fmla="*/ 376 h 384"/>
                    <a:gd name="T22" fmla="*/ 101 w 384"/>
                    <a:gd name="T23" fmla="*/ 361 h 384"/>
                    <a:gd name="T24" fmla="*/ 70 w 384"/>
                    <a:gd name="T25" fmla="*/ 340 h 384"/>
                    <a:gd name="T26" fmla="*/ 44 w 384"/>
                    <a:gd name="T27" fmla="*/ 315 h 384"/>
                    <a:gd name="T28" fmla="*/ 23 w 384"/>
                    <a:gd name="T29" fmla="*/ 284 h 384"/>
                    <a:gd name="T30" fmla="*/ 8 w 384"/>
                    <a:gd name="T31" fmla="*/ 250 h 384"/>
                    <a:gd name="T32" fmla="*/ 1 w 384"/>
                    <a:gd name="T33" fmla="*/ 211 h 384"/>
                    <a:gd name="T34" fmla="*/ 0 w 384"/>
                    <a:gd name="T35" fmla="*/ 193 h 384"/>
                    <a:gd name="T36" fmla="*/ 4 w 384"/>
                    <a:gd name="T37" fmla="*/ 154 h 384"/>
                    <a:gd name="T38" fmla="*/ 15 w 384"/>
                    <a:gd name="T39" fmla="*/ 117 h 384"/>
                    <a:gd name="T40" fmla="*/ 33 w 384"/>
                    <a:gd name="T41" fmla="*/ 85 h 384"/>
                    <a:gd name="T42" fmla="*/ 56 w 384"/>
                    <a:gd name="T43" fmla="*/ 56 h 384"/>
                    <a:gd name="T44" fmla="*/ 85 w 384"/>
                    <a:gd name="T45" fmla="*/ 33 h 384"/>
                    <a:gd name="T46" fmla="*/ 117 w 384"/>
                    <a:gd name="T47" fmla="*/ 15 h 384"/>
                    <a:gd name="T48" fmla="*/ 153 w 384"/>
                    <a:gd name="T49" fmla="*/ 4 h 384"/>
                    <a:gd name="T50" fmla="*/ 193 w 384"/>
                    <a:gd name="T51" fmla="*/ 0 h 384"/>
                    <a:gd name="T52" fmla="*/ 211 w 384"/>
                    <a:gd name="T53" fmla="*/ 1 h 384"/>
                    <a:gd name="T54" fmla="*/ 250 w 384"/>
                    <a:gd name="T55" fmla="*/ 9 h 384"/>
                    <a:gd name="T56" fmla="*/ 284 w 384"/>
                    <a:gd name="T57" fmla="*/ 23 h 384"/>
                    <a:gd name="T58" fmla="*/ 315 w 384"/>
                    <a:gd name="T59" fmla="*/ 44 h 384"/>
                    <a:gd name="T60" fmla="*/ 340 w 384"/>
                    <a:gd name="T61" fmla="*/ 70 h 384"/>
                    <a:gd name="T62" fmla="*/ 361 w 384"/>
                    <a:gd name="T63" fmla="*/ 101 h 384"/>
                    <a:gd name="T64" fmla="*/ 376 w 384"/>
                    <a:gd name="T65" fmla="*/ 136 h 384"/>
                    <a:gd name="T66" fmla="*/ 384 w 384"/>
                    <a:gd name="T67" fmla="*/ 173 h 384"/>
                    <a:gd name="T68" fmla="*/ 384 w 384"/>
                    <a:gd name="T69" fmla="*/ 193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384" y="193"/>
                      </a:moveTo>
                      <a:lnTo>
                        <a:pt x="384" y="193"/>
                      </a:lnTo>
                      <a:lnTo>
                        <a:pt x="384" y="211"/>
                      </a:lnTo>
                      <a:lnTo>
                        <a:pt x="380" y="231"/>
                      </a:lnTo>
                      <a:lnTo>
                        <a:pt x="376" y="250"/>
                      </a:lnTo>
                      <a:lnTo>
                        <a:pt x="369" y="267"/>
                      </a:lnTo>
                      <a:lnTo>
                        <a:pt x="361" y="284"/>
                      </a:lnTo>
                      <a:lnTo>
                        <a:pt x="352" y="300"/>
                      </a:lnTo>
                      <a:lnTo>
                        <a:pt x="340" y="315"/>
                      </a:lnTo>
                      <a:lnTo>
                        <a:pt x="328" y="328"/>
                      </a:lnTo>
                      <a:lnTo>
                        <a:pt x="315" y="340"/>
                      </a:lnTo>
                      <a:lnTo>
                        <a:pt x="299" y="352"/>
                      </a:lnTo>
                      <a:lnTo>
                        <a:pt x="284" y="361"/>
                      </a:lnTo>
                      <a:lnTo>
                        <a:pt x="267" y="369"/>
                      </a:lnTo>
                      <a:lnTo>
                        <a:pt x="250" y="376"/>
                      </a:lnTo>
                      <a:lnTo>
                        <a:pt x="231" y="380"/>
                      </a:lnTo>
                      <a:lnTo>
                        <a:pt x="211" y="384"/>
                      </a:lnTo>
                      <a:lnTo>
                        <a:pt x="193" y="384"/>
                      </a:lnTo>
                      <a:lnTo>
                        <a:pt x="193" y="384"/>
                      </a:lnTo>
                      <a:lnTo>
                        <a:pt x="173" y="384"/>
                      </a:lnTo>
                      <a:lnTo>
                        <a:pt x="153" y="380"/>
                      </a:lnTo>
                      <a:lnTo>
                        <a:pt x="136" y="376"/>
                      </a:lnTo>
                      <a:lnTo>
                        <a:pt x="117" y="369"/>
                      </a:lnTo>
                      <a:lnTo>
                        <a:pt x="101" y="361"/>
                      </a:lnTo>
                      <a:lnTo>
                        <a:pt x="85" y="352"/>
                      </a:lnTo>
                      <a:lnTo>
                        <a:pt x="70" y="340"/>
                      </a:lnTo>
                      <a:lnTo>
                        <a:pt x="56" y="328"/>
                      </a:lnTo>
                      <a:lnTo>
                        <a:pt x="44" y="315"/>
                      </a:lnTo>
                      <a:lnTo>
                        <a:pt x="33" y="300"/>
                      </a:lnTo>
                      <a:lnTo>
                        <a:pt x="23" y="284"/>
                      </a:lnTo>
                      <a:lnTo>
                        <a:pt x="15" y="267"/>
                      </a:lnTo>
                      <a:lnTo>
                        <a:pt x="8" y="250"/>
                      </a:lnTo>
                      <a:lnTo>
                        <a:pt x="4" y="231"/>
                      </a:lnTo>
                      <a:lnTo>
                        <a:pt x="1" y="211"/>
                      </a:lnTo>
                      <a:lnTo>
                        <a:pt x="0" y="193"/>
                      </a:lnTo>
                      <a:lnTo>
                        <a:pt x="0" y="193"/>
                      </a:lnTo>
                      <a:lnTo>
                        <a:pt x="1" y="173"/>
                      </a:lnTo>
                      <a:lnTo>
                        <a:pt x="4" y="154"/>
                      </a:lnTo>
                      <a:lnTo>
                        <a:pt x="8" y="136"/>
                      </a:lnTo>
                      <a:lnTo>
                        <a:pt x="15" y="117"/>
                      </a:lnTo>
                      <a:lnTo>
                        <a:pt x="23" y="101"/>
                      </a:lnTo>
                      <a:lnTo>
                        <a:pt x="33" y="85"/>
                      </a:lnTo>
                      <a:lnTo>
                        <a:pt x="44" y="70"/>
                      </a:lnTo>
                      <a:lnTo>
                        <a:pt x="56" y="56"/>
                      </a:lnTo>
                      <a:lnTo>
                        <a:pt x="70" y="44"/>
                      </a:lnTo>
                      <a:lnTo>
                        <a:pt x="85" y="33"/>
                      </a:lnTo>
                      <a:lnTo>
                        <a:pt x="101" y="23"/>
                      </a:lnTo>
                      <a:lnTo>
                        <a:pt x="117" y="15"/>
                      </a:lnTo>
                      <a:lnTo>
                        <a:pt x="136" y="9"/>
                      </a:lnTo>
                      <a:lnTo>
                        <a:pt x="153" y="4"/>
                      </a:lnTo>
                      <a:lnTo>
                        <a:pt x="173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211" y="1"/>
                      </a:lnTo>
                      <a:lnTo>
                        <a:pt x="231" y="4"/>
                      </a:lnTo>
                      <a:lnTo>
                        <a:pt x="250" y="9"/>
                      </a:lnTo>
                      <a:lnTo>
                        <a:pt x="267" y="15"/>
                      </a:lnTo>
                      <a:lnTo>
                        <a:pt x="284" y="23"/>
                      </a:lnTo>
                      <a:lnTo>
                        <a:pt x="299" y="33"/>
                      </a:lnTo>
                      <a:lnTo>
                        <a:pt x="315" y="44"/>
                      </a:lnTo>
                      <a:lnTo>
                        <a:pt x="328" y="56"/>
                      </a:lnTo>
                      <a:lnTo>
                        <a:pt x="340" y="70"/>
                      </a:lnTo>
                      <a:lnTo>
                        <a:pt x="352" y="85"/>
                      </a:lnTo>
                      <a:lnTo>
                        <a:pt x="361" y="101"/>
                      </a:lnTo>
                      <a:lnTo>
                        <a:pt x="369" y="117"/>
                      </a:lnTo>
                      <a:lnTo>
                        <a:pt x="376" y="136"/>
                      </a:lnTo>
                      <a:lnTo>
                        <a:pt x="380" y="154"/>
                      </a:lnTo>
                      <a:lnTo>
                        <a:pt x="384" y="173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close/>
                    </a:path>
                  </a:pathLst>
                </a:custGeom>
                <a:solidFill>
                  <a:srgbClr val="6EA041"/>
                </a:solidFill>
                <a:ln>
                  <a:noFill/>
                </a:ln>
              </p:spPr>
            </p:sp>
            <p:sp useBgFill="false">
              <p:nvSpPr>
                <p:cNvPr id="84" name="Freeform 5" descr="" hidden="false"/>
                <p:cNvSpPr txBox="false">
                  <a:spLocks noTextEdit="false" noGrp="false" noSelect="false" noRot="false" noChangeAspect="false" noMove="false" noResize="false" noEditPoints="true" noAdjustHandles="false" noChangeArrowheads="false" noChangeShapeType="false"/>
                </p:cNvSpPr>
                <p:nvPr/>
              </p:nvSpPr>
              <p:spPr bwMode="auto">
                <a:xfrm>
                  <a:off x="608266" y="2060170"/>
                  <a:ext cx="342520" cy="225617"/>
                </a:xfrm>
                <a:custGeom>
                  <a:avLst/>
                  <a:gdLst>
                    <a:gd name="T0" fmla="*/ 240 w 249"/>
                    <a:gd name="T1" fmla="*/ 141 h 171"/>
                    <a:gd name="T2" fmla="*/ 194 w 249"/>
                    <a:gd name="T3" fmla="*/ 121 h 171"/>
                    <a:gd name="T4" fmla="*/ 181 w 249"/>
                    <a:gd name="T5" fmla="*/ 111 h 171"/>
                    <a:gd name="T6" fmla="*/ 177 w 249"/>
                    <a:gd name="T7" fmla="*/ 95 h 171"/>
                    <a:gd name="T8" fmla="*/ 184 w 249"/>
                    <a:gd name="T9" fmla="*/ 78 h 171"/>
                    <a:gd name="T10" fmla="*/ 188 w 249"/>
                    <a:gd name="T11" fmla="*/ 73 h 171"/>
                    <a:gd name="T12" fmla="*/ 192 w 249"/>
                    <a:gd name="T13" fmla="*/ 57 h 171"/>
                    <a:gd name="T14" fmla="*/ 192 w 249"/>
                    <a:gd name="T15" fmla="*/ 53 h 171"/>
                    <a:gd name="T16" fmla="*/ 190 w 249"/>
                    <a:gd name="T17" fmla="*/ 28 h 171"/>
                    <a:gd name="T18" fmla="*/ 186 w 249"/>
                    <a:gd name="T19" fmla="*/ 18 h 171"/>
                    <a:gd name="T20" fmla="*/ 165 w 249"/>
                    <a:gd name="T21" fmla="*/ 0 h 171"/>
                    <a:gd name="T22" fmla="*/ 148 w 249"/>
                    <a:gd name="T23" fmla="*/ 1 h 171"/>
                    <a:gd name="T24" fmla="*/ 125 w 249"/>
                    <a:gd name="T25" fmla="*/ 14 h 171"/>
                    <a:gd name="T26" fmla="*/ 124 w 249"/>
                    <a:gd name="T27" fmla="*/ 29 h 171"/>
                    <a:gd name="T28" fmla="*/ 124 w 249"/>
                    <a:gd name="T29" fmla="*/ 51 h 171"/>
                    <a:gd name="T30" fmla="*/ 121 w 249"/>
                    <a:gd name="T31" fmla="*/ 65 h 171"/>
                    <a:gd name="T32" fmla="*/ 127 w 249"/>
                    <a:gd name="T33" fmla="*/ 73 h 171"/>
                    <a:gd name="T34" fmla="*/ 132 w 249"/>
                    <a:gd name="T35" fmla="*/ 91 h 171"/>
                    <a:gd name="T36" fmla="*/ 124 w 249"/>
                    <a:gd name="T37" fmla="*/ 113 h 171"/>
                    <a:gd name="T38" fmla="*/ 101 w 249"/>
                    <a:gd name="T39" fmla="*/ 103 h 171"/>
                    <a:gd name="T40" fmla="*/ 95 w 249"/>
                    <a:gd name="T41" fmla="*/ 90 h 171"/>
                    <a:gd name="T42" fmla="*/ 100 w 249"/>
                    <a:gd name="T43" fmla="*/ 79 h 171"/>
                    <a:gd name="T44" fmla="*/ 103 w 249"/>
                    <a:gd name="T45" fmla="*/ 75 h 171"/>
                    <a:gd name="T46" fmla="*/ 105 w 249"/>
                    <a:gd name="T47" fmla="*/ 66 h 171"/>
                    <a:gd name="T48" fmla="*/ 104 w 249"/>
                    <a:gd name="T49" fmla="*/ 57 h 171"/>
                    <a:gd name="T50" fmla="*/ 104 w 249"/>
                    <a:gd name="T51" fmla="*/ 48 h 171"/>
                    <a:gd name="T52" fmla="*/ 96 w 249"/>
                    <a:gd name="T53" fmla="*/ 37 h 171"/>
                    <a:gd name="T54" fmla="*/ 85 w 249"/>
                    <a:gd name="T55" fmla="*/ 30 h 171"/>
                    <a:gd name="T56" fmla="*/ 71 w 249"/>
                    <a:gd name="T57" fmla="*/ 36 h 171"/>
                    <a:gd name="T58" fmla="*/ 62 w 249"/>
                    <a:gd name="T59" fmla="*/ 46 h 171"/>
                    <a:gd name="T60" fmla="*/ 60 w 249"/>
                    <a:gd name="T61" fmla="*/ 62 h 171"/>
                    <a:gd name="T62" fmla="*/ 62 w 249"/>
                    <a:gd name="T63" fmla="*/ 73 h 171"/>
                    <a:gd name="T64" fmla="*/ 66 w 249"/>
                    <a:gd name="T65" fmla="*/ 77 h 171"/>
                    <a:gd name="T66" fmla="*/ 67 w 249"/>
                    <a:gd name="T67" fmla="*/ 97 h 171"/>
                    <a:gd name="T68" fmla="*/ 56 w 249"/>
                    <a:gd name="T69" fmla="*/ 99 h 171"/>
                    <a:gd name="T70" fmla="*/ 46 w 249"/>
                    <a:gd name="T71" fmla="*/ 94 h 171"/>
                    <a:gd name="T72" fmla="*/ 42 w 249"/>
                    <a:gd name="T73" fmla="*/ 86 h 171"/>
                    <a:gd name="T74" fmla="*/ 44 w 249"/>
                    <a:gd name="T75" fmla="*/ 79 h 171"/>
                    <a:gd name="T76" fmla="*/ 47 w 249"/>
                    <a:gd name="T77" fmla="*/ 74 h 171"/>
                    <a:gd name="T78" fmla="*/ 47 w 249"/>
                    <a:gd name="T79" fmla="*/ 70 h 171"/>
                    <a:gd name="T80" fmla="*/ 47 w 249"/>
                    <a:gd name="T81" fmla="*/ 61 h 171"/>
                    <a:gd name="T82" fmla="*/ 42 w 249"/>
                    <a:gd name="T83" fmla="*/ 54 h 171"/>
                    <a:gd name="T84" fmla="*/ 32 w 249"/>
                    <a:gd name="T85" fmla="*/ 51 h 171"/>
                    <a:gd name="T86" fmla="*/ 22 w 249"/>
                    <a:gd name="T87" fmla="*/ 57 h 171"/>
                    <a:gd name="T88" fmla="*/ 22 w 249"/>
                    <a:gd name="T89" fmla="*/ 63 h 171"/>
                    <a:gd name="T90" fmla="*/ 20 w 249"/>
                    <a:gd name="T91" fmla="*/ 70 h 171"/>
                    <a:gd name="T92" fmla="*/ 22 w 249"/>
                    <a:gd name="T93" fmla="*/ 78 h 171"/>
                    <a:gd name="T94" fmla="*/ 26 w 249"/>
                    <a:gd name="T95" fmla="*/ 85 h 171"/>
                    <a:gd name="T96" fmla="*/ 16 w 249"/>
                    <a:gd name="T97" fmla="*/ 97 h 171"/>
                    <a:gd name="T98" fmla="*/ 3 w 249"/>
                    <a:gd name="T99" fmla="*/ 103 h 171"/>
                    <a:gd name="T100" fmla="*/ 38 w 249"/>
                    <a:gd name="T101" fmla="*/ 114 h 171"/>
                    <a:gd name="T102" fmla="*/ 32 w 249"/>
                    <a:gd name="T103" fmla="*/ 118 h 171"/>
                    <a:gd name="T104" fmla="*/ 78 w 249"/>
                    <a:gd name="T105" fmla="*/ 137 h 171"/>
                    <a:gd name="T106" fmla="*/ 74 w 249"/>
                    <a:gd name="T107" fmla="*/ 141 h 171"/>
                    <a:gd name="T108" fmla="*/ 249 w 249"/>
                    <a:gd name="T109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49" h="171">
                      <a:moveTo>
                        <a:pt x="78" y="171"/>
                      </a:moveTo>
                      <a:lnTo>
                        <a:pt x="237" y="171"/>
                      </a:lnTo>
                      <a:lnTo>
                        <a:pt x="157" y="171"/>
                      </a:lnTo>
                      <a:lnTo>
                        <a:pt x="78" y="171"/>
                      </a:lnTo>
                      <a:close/>
                      <a:moveTo>
                        <a:pt x="240" y="141"/>
                      </a:moveTo>
                      <a:lnTo>
                        <a:pt x="240" y="141"/>
                      </a:lnTo>
                      <a:lnTo>
                        <a:pt x="232" y="135"/>
                      </a:lnTo>
                      <a:lnTo>
                        <a:pt x="224" y="133"/>
                      </a:lnTo>
                      <a:lnTo>
                        <a:pt x="224" y="133"/>
                      </a:lnTo>
                      <a:lnTo>
                        <a:pt x="217" y="130"/>
                      </a:lnTo>
                      <a:lnTo>
                        <a:pt x="212" y="129"/>
                      </a:lnTo>
                      <a:lnTo>
                        <a:pt x="194" y="121"/>
                      </a:lnTo>
                      <a:lnTo>
                        <a:pt x="194" y="121"/>
                      </a:lnTo>
                      <a:lnTo>
                        <a:pt x="194" y="121"/>
                      </a:lnTo>
                      <a:lnTo>
                        <a:pt x="189" y="118"/>
                      </a:lnTo>
                      <a:lnTo>
                        <a:pt x="188" y="117"/>
                      </a:lnTo>
                      <a:lnTo>
                        <a:pt x="188" y="117"/>
                      </a:lnTo>
                      <a:lnTo>
                        <a:pt x="181" y="111"/>
                      </a:lnTo>
                      <a:lnTo>
                        <a:pt x="181" y="111"/>
                      </a:lnTo>
                      <a:lnTo>
                        <a:pt x="180" y="109"/>
                      </a:lnTo>
                      <a:lnTo>
                        <a:pt x="177" y="106"/>
                      </a:lnTo>
                      <a:lnTo>
                        <a:pt x="177" y="106"/>
                      </a:lnTo>
                      <a:lnTo>
                        <a:pt x="177" y="99"/>
                      </a:lnTo>
                      <a:lnTo>
                        <a:pt x="177" y="95"/>
                      </a:lnTo>
                      <a:lnTo>
                        <a:pt x="177" y="94"/>
                      </a:lnTo>
                      <a:lnTo>
                        <a:pt x="177" y="94"/>
                      </a:lnTo>
                      <a:lnTo>
                        <a:pt x="177" y="94"/>
                      </a:lnTo>
                      <a:lnTo>
                        <a:pt x="181" y="89"/>
                      </a:lnTo>
                      <a:lnTo>
                        <a:pt x="182" y="83"/>
                      </a:lnTo>
                      <a:lnTo>
                        <a:pt x="184" y="78"/>
                      </a:lnTo>
                      <a:lnTo>
                        <a:pt x="184" y="75"/>
                      </a:lnTo>
                      <a:lnTo>
                        <a:pt x="185" y="75"/>
                      </a:lnTo>
                      <a:lnTo>
                        <a:pt x="185" y="75"/>
                      </a:lnTo>
                      <a:lnTo>
                        <a:pt x="186" y="75"/>
                      </a:lnTo>
                      <a:lnTo>
                        <a:pt x="188" y="73"/>
                      </a:lnTo>
                      <a:lnTo>
                        <a:pt x="188" y="73"/>
                      </a:lnTo>
                      <a:lnTo>
                        <a:pt x="189" y="69"/>
                      </a:lnTo>
                      <a:lnTo>
                        <a:pt x="189" y="69"/>
                      </a:lnTo>
                      <a:lnTo>
                        <a:pt x="190" y="66"/>
                      </a:lnTo>
                      <a:lnTo>
                        <a:pt x="192" y="63"/>
                      </a:lnTo>
                      <a:lnTo>
                        <a:pt x="192" y="63"/>
                      </a:lnTo>
                      <a:lnTo>
                        <a:pt x="192" y="57"/>
                      </a:lnTo>
                      <a:lnTo>
                        <a:pt x="192" y="57"/>
                      </a:lnTo>
                      <a:lnTo>
                        <a:pt x="193" y="54"/>
                      </a:lnTo>
                      <a:lnTo>
                        <a:pt x="192" y="53"/>
                      </a:lnTo>
                      <a:lnTo>
                        <a:pt x="192" y="53"/>
                      </a:lnTo>
                      <a:lnTo>
                        <a:pt x="192" y="53"/>
                      </a:lnTo>
                      <a:lnTo>
                        <a:pt x="192" y="53"/>
                      </a:lnTo>
                      <a:lnTo>
                        <a:pt x="190" y="50"/>
                      </a:lnTo>
                      <a:lnTo>
                        <a:pt x="192" y="41"/>
                      </a:lnTo>
                      <a:lnTo>
                        <a:pt x="192" y="40"/>
                      </a:lnTo>
                      <a:lnTo>
                        <a:pt x="192" y="40"/>
                      </a:lnTo>
                      <a:lnTo>
                        <a:pt x="192" y="32"/>
                      </a:lnTo>
                      <a:lnTo>
                        <a:pt x="190" y="28"/>
                      </a:lnTo>
                      <a:lnTo>
                        <a:pt x="190" y="28"/>
                      </a:lnTo>
                      <a:lnTo>
                        <a:pt x="190" y="28"/>
                      </a:lnTo>
                      <a:lnTo>
                        <a:pt x="190" y="24"/>
                      </a:lnTo>
                      <a:lnTo>
                        <a:pt x="190" y="24"/>
                      </a:lnTo>
                      <a:lnTo>
                        <a:pt x="190" y="21"/>
                      </a:lnTo>
                      <a:lnTo>
                        <a:pt x="186" y="18"/>
                      </a:lnTo>
                      <a:lnTo>
                        <a:pt x="186" y="18"/>
                      </a:lnTo>
                      <a:lnTo>
                        <a:pt x="177" y="9"/>
                      </a:lnTo>
                      <a:lnTo>
                        <a:pt x="177" y="9"/>
                      </a:lnTo>
                      <a:lnTo>
                        <a:pt x="169" y="2"/>
                      </a:lnTo>
                      <a:lnTo>
                        <a:pt x="169" y="2"/>
                      </a:lnTo>
                      <a:lnTo>
                        <a:pt x="165" y="0"/>
                      </a:lnTo>
                      <a:lnTo>
                        <a:pt x="160" y="0"/>
                      </a:lnTo>
                      <a:lnTo>
                        <a:pt x="160" y="0"/>
                      </a:lnTo>
                      <a:lnTo>
                        <a:pt x="155" y="0"/>
                      </a:lnTo>
                      <a:lnTo>
                        <a:pt x="152" y="1"/>
                      </a:lnTo>
                      <a:lnTo>
                        <a:pt x="152" y="1"/>
                      </a:lnTo>
                      <a:lnTo>
                        <a:pt x="148" y="1"/>
                      </a:lnTo>
                      <a:lnTo>
                        <a:pt x="145" y="1"/>
                      </a:lnTo>
                      <a:lnTo>
                        <a:pt x="145" y="1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31" y="10"/>
                      </a:lnTo>
                      <a:lnTo>
                        <a:pt x="125" y="14"/>
                      </a:lnTo>
                      <a:lnTo>
                        <a:pt x="125" y="14"/>
                      </a:lnTo>
                      <a:lnTo>
                        <a:pt x="123" y="17"/>
                      </a:lnTo>
                      <a:lnTo>
                        <a:pt x="123" y="20"/>
                      </a:lnTo>
                      <a:lnTo>
                        <a:pt x="123" y="25"/>
                      </a:lnTo>
                      <a:lnTo>
                        <a:pt x="123" y="25"/>
                      </a:lnTo>
                      <a:lnTo>
                        <a:pt x="124" y="29"/>
                      </a:lnTo>
                      <a:lnTo>
                        <a:pt x="123" y="33"/>
                      </a:lnTo>
                      <a:lnTo>
                        <a:pt x="123" y="33"/>
                      </a:lnTo>
                      <a:lnTo>
                        <a:pt x="123" y="37"/>
                      </a:lnTo>
                      <a:lnTo>
                        <a:pt x="123" y="42"/>
                      </a:lnTo>
                      <a:lnTo>
                        <a:pt x="123" y="48"/>
                      </a:lnTo>
                      <a:lnTo>
                        <a:pt x="124" y="51"/>
                      </a:lnTo>
                      <a:lnTo>
                        <a:pt x="120" y="50"/>
                      </a:lnTo>
                      <a:lnTo>
                        <a:pt x="120" y="50"/>
                      </a:lnTo>
                      <a:lnTo>
                        <a:pt x="120" y="51"/>
                      </a:lnTo>
                      <a:lnTo>
                        <a:pt x="120" y="51"/>
                      </a:lnTo>
                      <a:lnTo>
                        <a:pt x="120" y="58"/>
                      </a:lnTo>
                      <a:lnTo>
                        <a:pt x="121" y="65"/>
                      </a:lnTo>
                      <a:lnTo>
                        <a:pt x="121" y="65"/>
                      </a:lnTo>
                      <a:lnTo>
                        <a:pt x="123" y="67"/>
                      </a:lnTo>
                      <a:lnTo>
                        <a:pt x="123" y="67"/>
                      </a:lnTo>
                      <a:lnTo>
                        <a:pt x="123" y="70"/>
                      </a:lnTo>
                      <a:lnTo>
                        <a:pt x="124" y="71"/>
                      </a:lnTo>
                      <a:lnTo>
                        <a:pt x="127" y="73"/>
                      </a:lnTo>
                      <a:lnTo>
                        <a:pt x="128" y="73"/>
                      </a:lnTo>
                      <a:lnTo>
                        <a:pt x="128" y="74"/>
                      </a:lnTo>
                      <a:lnTo>
                        <a:pt x="128" y="74"/>
                      </a:lnTo>
                      <a:lnTo>
                        <a:pt x="128" y="82"/>
                      </a:lnTo>
                      <a:lnTo>
                        <a:pt x="131" y="87"/>
                      </a:lnTo>
                      <a:lnTo>
                        <a:pt x="132" y="91"/>
                      </a:lnTo>
                      <a:lnTo>
                        <a:pt x="133" y="93"/>
                      </a:lnTo>
                      <a:lnTo>
                        <a:pt x="133" y="103"/>
                      </a:lnTo>
                      <a:lnTo>
                        <a:pt x="131" y="106"/>
                      </a:lnTo>
                      <a:lnTo>
                        <a:pt x="131" y="106"/>
                      </a:lnTo>
                      <a:lnTo>
                        <a:pt x="124" y="113"/>
                      </a:lnTo>
                      <a:lnTo>
                        <a:pt x="124" y="113"/>
                      </a:lnTo>
                      <a:lnTo>
                        <a:pt x="120" y="111"/>
                      </a:lnTo>
                      <a:lnTo>
                        <a:pt x="117" y="110"/>
                      </a:lnTo>
                      <a:lnTo>
                        <a:pt x="107" y="106"/>
                      </a:lnTo>
                      <a:lnTo>
                        <a:pt x="105" y="106"/>
                      </a:lnTo>
                      <a:lnTo>
                        <a:pt x="105" y="106"/>
                      </a:lnTo>
                      <a:lnTo>
                        <a:pt x="101" y="103"/>
                      </a:lnTo>
                      <a:lnTo>
                        <a:pt x="101" y="103"/>
                      </a:lnTo>
                      <a:lnTo>
                        <a:pt x="99" y="99"/>
                      </a:lnTo>
                      <a:lnTo>
                        <a:pt x="99" y="99"/>
                      </a:lnTo>
                      <a:lnTo>
                        <a:pt x="96" y="97"/>
                      </a:lnTo>
                      <a:lnTo>
                        <a:pt x="96" y="97"/>
                      </a:lnTo>
                      <a:lnTo>
                        <a:pt x="95" y="90"/>
                      </a:lnTo>
                      <a:lnTo>
                        <a:pt x="95" y="90"/>
                      </a:lnTo>
                      <a:lnTo>
                        <a:pt x="96" y="89"/>
                      </a:lnTo>
                      <a:lnTo>
                        <a:pt x="96" y="89"/>
                      </a:lnTo>
                      <a:lnTo>
                        <a:pt x="97" y="86"/>
                      </a:lnTo>
                      <a:lnTo>
                        <a:pt x="99" y="83"/>
                      </a:lnTo>
                      <a:lnTo>
                        <a:pt x="100" y="79"/>
                      </a:lnTo>
                      <a:lnTo>
                        <a:pt x="100" y="78"/>
                      </a:lnTo>
                      <a:lnTo>
                        <a:pt x="100" y="78"/>
                      </a:lnTo>
                      <a:lnTo>
                        <a:pt x="100" y="78"/>
                      </a:lnTo>
                      <a:lnTo>
                        <a:pt x="101" y="78"/>
                      </a:lnTo>
                      <a:lnTo>
                        <a:pt x="103" y="75"/>
                      </a:lnTo>
                      <a:lnTo>
                        <a:pt x="103" y="75"/>
                      </a:lnTo>
                      <a:lnTo>
                        <a:pt x="103" y="74"/>
                      </a:lnTo>
                      <a:lnTo>
                        <a:pt x="103" y="74"/>
                      </a:lnTo>
                      <a:lnTo>
                        <a:pt x="104" y="70"/>
                      </a:lnTo>
                      <a:lnTo>
                        <a:pt x="104" y="70"/>
                      </a:lnTo>
                      <a:lnTo>
                        <a:pt x="105" y="66"/>
                      </a:lnTo>
                      <a:lnTo>
                        <a:pt x="105" y="66"/>
                      </a:lnTo>
                      <a:lnTo>
                        <a:pt x="105" y="65"/>
                      </a:lnTo>
                      <a:lnTo>
                        <a:pt x="105" y="65"/>
                      </a:lnTo>
                      <a:lnTo>
                        <a:pt x="104" y="63"/>
                      </a:lnTo>
                      <a:lnTo>
                        <a:pt x="104" y="63"/>
                      </a:lnTo>
                      <a:lnTo>
                        <a:pt x="104" y="62"/>
                      </a:lnTo>
                      <a:lnTo>
                        <a:pt x="104" y="57"/>
                      </a:lnTo>
                      <a:lnTo>
                        <a:pt x="104" y="55"/>
                      </a:lnTo>
                      <a:lnTo>
                        <a:pt x="104" y="55"/>
                      </a:lnTo>
                      <a:lnTo>
                        <a:pt x="105" y="50"/>
                      </a:lnTo>
                      <a:lnTo>
                        <a:pt x="104" y="49"/>
                      </a:lnTo>
                      <a:lnTo>
                        <a:pt x="104" y="48"/>
                      </a:lnTo>
                      <a:lnTo>
                        <a:pt x="104" y="48"/>
                      </a:lnTo>
                      <a:lnTo>
                        <a:pt x="104" y="45"/>
                      </a:lnTo>
                      <a:lnTo>
                        <a:pt x="104" y="45"/>
                      </a:lnTo>
                      <a:lnTo>
                        <a:pt x="104" y="45"/>
                      </a:lnTo>
                      <a:lnTo>
                        <a:pt x="101" y="42"/>
                      </a:lnTo>
                      <a:lnTo>
                        <a:pt x="101" y="42"/>
                      </a:lnTo>
                      <a:lnTo>
                        <a:pt x="96" y="37"/>
                      </a:lnTo>
                      <a:lnTo>
                        <a:pt x="96" y="37"/>
                      </a:lnTo>
                      <a:lnTo>
                        <a:pt x="91" y="33"/>
                      </a:lnTo>
                      <a:lnTo>
                        <a:pt x="91" y="33"/>
                      </a:lnTo>
                      <a:lnTo>
                        <a:pt x="88" y="32"/>
                      </a:lnTo>
                      <a:lnTo>
                        <a:pt x="85" y="30"/>
                      </a:lnTo>
                      <a:lnTo>
                        <a:pt x="85" y="30"/>
                      </a:lnTo>
                      <a:lnTo>
                        <a:pt x="80" y="32"/>
                      </a:lnTo>
                      <a:lnTo>
                        <a:pt x="80" y="32"/>
                      </a:lnTo>
                      <a:lnTo>
                        <a:pt x="76" y="32"/>
                      </a:lnTo>
                      <a:lnTo>
                        <a:pt x="76" y="32"/>
                      </a:lnTo>
                      <a:lnTo>
                        <a:pt x="71" y="36"/>
                      </a:lnTo>
                      <a:lnTo>
                        <a:pt x="71" y="36"/>
                      </a:lnTo>
                      <a:lnTo>
                        <a:pt x="67" y="37"/>
                      </a:lnTo>
                      <a:lnTo>
                        <a:pt x="63" y="41"/>
                      </a:lnTo>
                      <a:lnTo>
                        <a:pt x="63" y="41"/>
                      </a:lnTo>
                      <a:lnTo>
                        <a:pt x="62" y="44"/>
                      </a:lnTo>
                      <a:lnTo>
                        <a:pt x="62" y="46"/>
                      </a:lnTo>
                      <a:lnTo>
                        <a:pt x="62" y="46"/>
                      </a:lnTo>
                      <a:lnTo>
                        <a:pt x="62" y="51"/>
                      </a:lnTo>
                      <a:lnTo>
                        <a:pt x="62" y="51"/>
                      </a:lnTo>
                      <a:lnTo>
                        <a:pt x="62" y="57"/>
                      </a:lnTo>
                      <a:lnTo>
                        <a:pt x="63" y="61"/>
                      </a:lnTo>
                      <a:lnTo>
                        <a:pt x="63" y="63"/>
                      </a:lnTo>
                      <a:lnTo>
                        <a:pt x="60" y="62"/>
                      </a:lnTo>
                      <a:lnTo>
                        <a:pt x="60" y="62"/>
                      </a:lnTo>
                      <a:lnTo>
                        <a:pt x="60" y="63"/>
                      </a:lnTo>
                      <a:lnTo>
                        <a:pt x="60" y="63"/>
                      </a:lnTo>
                      <a:lnTo>
                        <a:pt x="62" y="71"/>
                      </a:lnTo>
                      <a:lnTo>
                        <a:pt x="62" y="71"/>
                      </a:lnTo>
                      <a:lnTo>
                        <a:pt x="62" y="73"/>
                      </a:lnTo>
                      <a:lnTo>
                        <a:pt x="62" y="73"/>
                      </a:lnTo>
                      <a:lnTo>
                        <a:pt x="63" y="75"/>
                      </a:lnTo>
                      <a:lnTo>
                        <a:pt x="64" y="77"/>
                      </a:lnTo>
                      <a:lnTo>
                        <a:pt x="66" y="77"/>
                      </a:lnTo>
                      <a:lnTo>
                        <a:pt x="66" y="77"/>
                      </a:lnTo>
                      <a:lnTo>
                        <a:pt x="66" y="77"/>
                      </a:lnTo>
                      <a:lnTo>
                        <a:pt x="66" y="82"/>
                      </a:lnTo>
                      <a:lnTo>
                        <a:pt x="67" y="85"/>
                      </a:lnTo>
                      <a:lnTo>
                        <a:pt x="68" y="87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67" y="97"/>
                      </a:lnTo>
                      <a:lnTo>
                        <a:pt x="67" y="97"/>
                      </a:lnTo>
                      <a:lnTo>
                        <a:pt x="63" y="101"/>
                      </a:lnTo>
                      <a:lnTo>
                        <a:pt x="63" y="101"/>
                      </a:lnTo>
                      <a:lnTo>
                        <a:pt x="59" y="99"/>
                      </a:lnTo>
                      <a:lnTo>
                        <a:pt x="59" y="99"/>
                      </a:lnTo>
                      <a:lnTo>
                        <a:pt x="56" y="99"/>
                      </a:lnTo>
                      <a:lnTo>
                        <a:pt x="55" y="98"/>
                      </a:lnTo>
                      <a:lnTo>
                        <a:pt x="48" y="95"/>
                      </a:lnTo>
                      <a:lnTo>
                        <a:pt x="48" y="95"/>
                      </a:lnTo>
                      <a:lnTo>
                        <a:pt x="48" y="95"/>
                      </a:lnTo>
                      <a:lnTo>
                        <a:pt x="46" y="94"/>
                      </a:lnTo>
                      <a:lnTo>
                        <a:pt x="46" y="94"/>
                      </a:lnTo>
                      <a:lnTo>
                        <a:pt x="43" y="91"/>
                      </a:lnTo>
                      <a:lnTo>
                        <a:pt x="43" y="91"/>
                      </a:lnTo>
                      <a:lnTo>
                        <a:pt x="42" y="90"/>
                      </a:lnTo>
                      <a:lnTo>
                        <a:pt x="42" y="90"/>
                      </a:lnTo>
                      <a:lnTo>
                        <a:pt x="42" y="86"/>
                      </a:lnTo>
                      <a:lnTo>
                        <a:pt x="42" y="86"/>
                      </a:lnTo>
                      <a:lnTo>
                        <a:pt x="42" y="86"/>
                      </a:lnTo>
                      <a:lnTo>
                        <a:pt x="42" y="86"/>
                      </a:lnTo>
                      <a:lnTo>
                        <a:pt x="43" y="82"/>
                      </a:lnTo>
                      <a:lnTo>
                        <a:pt x="44" y="79"/>
                      </a:lnTo>
                      <a:lnTo>
                        <a:pt x="44" y="79"/>
                      </a:lnTo>
                      <a:lnTo>
                        <a:pt x="44" y="79"/>
                      </a:lnTo>
                      <a:lnTo>
                        <a:pt x="44" y="79"/>
                      </a:lnTo>
                      <a:lnTo>
                        <a:pt x="46" y="78"/>
                      </a:lnTo>
                      <a:lnTo>
                        <a:pt x="46" y="78"/>
                      </a:lnTo>
                      <a:lnTo>
                        <a:pt x="46" y="77"/>
                      </a:lnTo>
                      <a:lnTo>
                        <a:pt x="46" y="77"/>
                      </a:lnTo>
                      <a:lnTo>
                        <a:pt x="47" y="74"/>
                      </a:lnTo>
                      <a:lnTo>
                        <a:pt x="47" y="74"/>
                      </a:lnTo>
                      <a:lnTo>
                        <a:pt x="47" y="73"/>
                      </a:lnTo>
                      <a:lnTo>
                        <a:pt x="47" y="73"/>
                      </a:lnTo>
                      <a:lnTo>
                        <a:pt x="47" y="70"/>
                      </a:lnTo>
                      <a:lnTo>
                        <a:pt x="47" y="70"/>
                      </a:lnTo>
                      <a:lnTo>
                        <a:pt x="47" y="70"/>
                      </a:lnTo>
                      <a:lnTo>
                        <a:pt x="47" y="70"/>
                      </a:lnTo>
                      <a:lnTo>
                        <a:pt x="47" y="66"/>
                      </a:lnTo>
                      <a:lnTo>
                        <a:pt x="47" y="66"/>
                      </a:lnTo>
                      <a:lnTo>
                        <a:pt x="47" y="66"/>
                      </a:lnTo>
                      <a:lnTo>
                        <a:pt x="47" y="61"/>
                      </a:lnTo>
                      <a:lnTo>
                        <a:pt x="47" y="61"/>
                      </a:lnTo>
                      <a:lnTo>
                        <a:pt x="47" y="61"/>
                      </a:lnTo>
                      <a:lnTo>
                        <a:pt x="47" y="59"/>
                      </a:lnTo>
                      <a:lnTo>
                        <a:pt x="47" y="59"/>
                      </a:lnTo>
                      <a:lnTo>
                        <a:pt x="46" y="58"/>
                      </a:lnTo>
                      <a:lnTo>
                        <a:pt x="46" y="58"/>
                      </a:lnTo>
                      <a:lnTo>
                        <a:pt x="42" y="54"/>
                      </a:lnTo>
                      <a:lnTo>
                        <a:pt x="42" y="54"/>
                      </a:lnTo>
                      <a:lnTo>
                        <a:pt x="39" y="51"/>
                      </a:lnTo>
                      <a:lnTo>
                        <a:pt x="39" y="51"/>
                      </a:lnTo>
                      <a:lnTo>
                        <a:pt x="35" y="50"/>
                      </a:lnTo>
                      <a:lnTo>
                        <a:pt x="35" y="50"/>
                      </a:lnTo>
                      <a:lnTo>
                        <a:pt x="32" y="51"/>
                      </a:lnTo>
                      <a:lnTo>
                        <a:pt x="32" y="51"/>
                      </a:lnTo>
                      <a:lnTo>
                        <a:pt x="30" y="51"/>
                      </a:lnTo>
                      <a:lnTo>
                        <a:pt x="30" y="51"/>
                      </a:lnTo>
                      <a:lnTo>
                        <a:pt x="27" y="53"/>
                      </a:lnTo>
                      <a:lnTo>
                        <a:pt x="27" y="53"/>
                      </a:lnTo>
                      <a:lnTo>
                        <a:pt x="22" y="57"/>
                      </a:lnTo>
                      <a:lnTo>
                        <a:pt x="22" y="57"/>
                      </a:lnTo>
                      <a:lnTo>
                        <a:pt x="22" y="58"/>
                      </a:lnTo>
                      <a:lnTo>
                        <a:pt x="22" y="61"/>
                      </a:lnTo>
                      <a:lnTo>
                        <a:pt x="22" y="61"/>
                      </a:lnTo>
                      <a:lnTo>
                        <a:pt x="22" y="63"/>
                      </a:lnTo>
                      <a:lnTo>
                        <a:pt x="22" y="63"/>
                      </a:lnTo>
                      <a:lnTo>
                        <a:pt x="22" y="66"/>
                      </a:lnTo>
                      <a:lnTo>
                        <a:pt x="22" y="69"/>
                      </a:lnTo>
                      <a:lnTo>
                        <a:pt x="22" y="70"/>
                      </a:lnTo>
                      <a:lnTo>
                        <a:pt x="20" y="69"/>
                      </a:lnTo>
                      <a:lnTo>
                        <a:pt x="20" y="69"/>
                      </a:lnTo>
                      <a:lnTo>
                        <a:pt x="20" y="70"/>
                      </a:lnTo>
                      <a:lnTo>
                        <a:pt x="20" y="70"/>
                      </a:lnTo>
                      <a:lnTo>
                        <a:pt x="20" y="75"/>
                      </a:lnTo>
                      <a:lnTo>
                        <a:pt x="20" y="75"/>
                      </a:lnTo>
                      <a:lnTo>
                        <a:pt x="22" y="77"/>
                      </a:lnTo>
                      <a:lnTo>
                        <a:pt x="22" y="77"/>
                      </a:lnTo>
                      <a:lnTo>
                        <a:pt x="22" y="78"/>
                      </a:lnTo>
                      <a:lnTo>
                        <a:pt x="23" y="78"/>
                      </a:lnTo>
                      <a:lnTo>
                        <a:pt x="23" y="78"/>
                      </a:lnTo>
                      <a:lnTo>
                        <a:pt x="23" y="78"/>
                      </a:lnTo>
                      <a:lnTo>
                        <a:pt x="23" y="78"/>
                      </a:lnTo>
                      <a:lnTo>
                        <a:pt x="24" y="83"/>
                      </a:lnTo>
                      <a:lnTo>
                        <a:pt x="26" y="85"/>
                      </a:lnTo>
                      <a:lnTo>
                        <a:pt x="26" y="85"/>
                      </a:lnTo>
                      <a:lnTo>
                        <a:pt x="26" y="89"/>
                      </a:lnTo>
                      <a:lnTo>
                        <a:pt x="24" y="90"/>
                      </a:lnTo>
                      <a:lnTo>
                        <a:pt x="24" y="90"/>
                      </a:lnTo>
                      <a:lnTo>
                        <a:pt x="20" y="94"/>
                      </a:lnTo>
                      <a:lnTo>
                        <a:pt x="16" y="97"/>
                      </a:lnTo>
                      <a:lnTo>
                        <a:pt x="14" y="99"/>
                      </a:lnTo>
                      <a:lnTo>
                        <a:pt x="14" y="99"/>
                      </a:lnTo>
                      <a:lnTo>
                        <a:pt x="10" y="99"/>
                      </a:lnTo>
                      <a:lnTo>
                        <a:pt x="10" y="99"/>
                      </a:lnTo>
                      <a:lnTo>
                        <a:pt x="7" y="101"/>
                      </a:lnTo>
                      <a:lnTo>
                        <a:pt x="3" y="103"/>
                      </a:lnTo>
                      <a:lnTo>
                        <a:pt x="3" y="103"/>
                      </a:lnTo>
                      <a:lnTo>
                        <a:pt x="2" y="107"/>
                      </a:lnTo>
                      <a:lnTo>
                        <a:pt x="0" y="114"/>
                      </a:lnTo>
                      <a:lnTo>
                        <a:pt x="34" y="114"/>
                      </a:lnTo>
                      <a:lnTo>
                        <a:pt x="38" y="114"/>
                      </a:lnTo>
                      <a:lnTo>
                        <a:pt x="38" y="114"/>
                      </a:lnTo>
                      <a:lnTo>
                        <a:pt x="38" y="114"/>
                      </a:lnTo>
                      <a:lnTo>
                        <a:pt x="34" y="114"/>
                      </a:lnTo>
                      <a:lnTo>
                        <a:pt x="4" y="114"/>
                      </a:lnTo>
                      <a:lnTo>
                        <a:pt x="38" y="114"/>
                      </a:lnTo>
                      <a:lnTo>
                        <a:pt x="38" y="114"/>
                      </a:lnTo>
                      <a:lnTo>
                        <a:pt x="32" y="118"/>
                      </a:lnTo>
                      <a:lnTo>
                        <a:pt x="32" y="118"/>
                      </a:lnTo>
                      <a:lnTo>
                        <a:pt x="30" y="121"/>
                      </a:lnTo>
                      <a:lnTo>
                        <a:pt x="28" y="126"/>
                      </a:lnTo>
                      <a:lnTo>
                        <a:pt x="26" y="137"/>
                      </a:lnTo>
                      <a:lnTo>
                        <a:pt x="78" y="137"/>
                      </a:lnTo>
                      <a:lnTo>
                        <a:pt x="78" y="137"/>
                      </a:lnTo>
                      <a:lnTo>
                        <a:pt x="78" y="138"/>
                      </a:lnTo>
                      <a:lnTo>
                        <a:pt x="34" y="138"/>
                      </a:lnTo>
                      <a:lnTo>
                        <a:pt x="78" y="138"/>
                      </a:lnTo>
                      <a:lnTo>
                        <a:pt x="78" y="138"/>
                      </a:lnTo>
                      <a:lnTo>
                        <a:pt x="74" y="141"/>
                      </a:lnTo>
                      <a:lnTo>
                        <a:pt x="74" y="141"/>
                      </a:lnTo>
                      <a:lnTo>
                        <a:pt x="71" y="144"/>
                      </a:lnTo>
                      <a:lnTo>
                        <a:pt x="68" y="152"/>
                      </a:lnTo>
                      <a:lnTo>
                        <a:pt x="66" y="171"/>
                      </a:lnTo>
                      <a:lnTo>
                        <a:pt x="157" y="171"/>
                      </a:lnTo>
                      <a:lnTo>
                        <a:pt x="249" y="171"/>
                      </a:lnTo>
                      <a:lnTo>
                        <a:pt x="249" y="171"/>
                      </a:lnTo>
                      <a:lnTo>
                        <a:pt x="246" y="152"/>
                      </a:lnTo>
                      <a:lnTo>
                        <a:pt x="244" y="144"/>
                      </a:lnTo>
                      <a:lnTo>
                        <a:pt x="240" y="141"/>
                      </a:lnTo>
                      <a:lnTo>
                        <a:pt x="240" y="1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</p:sp>
          </p:grpSp>
          <p:sp useBgFill="false">
            <p:nvSpPr>
              <p:cNvPr id="23" name="TextBox 22" descr="" hidden="false"/>
              <p:cNvSpPr txBox="true"/>
              <p:nvPr/>
            </p:nvSpPr>
            <p:spPr>
              <a:xfrm>
                <a:off x="1177479" y="2000218"/>
                <a:ext cx="1280160" cy="2827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Overflow="clip" horzOverflow="clip" wrap="square" lIns="0" tIns="0" rIns="0" bIns="0" rtlCol="false" anchor="ctr"/>
              <a:lstStyle/>
              <a:p>
                <a:pPr algn="l"/>
                <a:r>
                  <a:rPr lang="en-US" sz="1270" b="true">
                    <a:solidFill>
                      <a:srgbClr val="EBEBEB"/>
                    </a:solidFill>
                  </a:rPr>
                  <a:t>Followers</a:t>
                </a:r>
              </a:p>
            </p:txBody>
          </p:sp>
        </p:grpSp>
        <p:grpSp>
          <p:nvGrpSpPr>
            <p:cNvPr id="26" name="Group 25" descr="" hidden="false"/>
            <p:cNvGrpSpPr/>
            <p:nvPr/>
          </p:nvGrpSpPr>
          <p:grpSpPr>
            <a:xfrm>
              <a:off x="4509090" y="1924051"/>
              <a:ext cx="2564892" cy="1647825"/>
              <a:chOff x="2842085" y="1905000"/>
              <a:chExt cx="2564892" cy="1647825"/>
            </a:xfrm>
          </p:grpSpPr>
          <p:grpSp>
            <p:nvGrpSpPr>
              <p:cNvPr id="17" name="Group 16" descr="" hidden="false"/>
              <p:cNvGrpSpPr/>
              <p:nvPr/>
            </p:nvGrpSpPr>
            <p:grpSpPr>
              <a:xfrm>
                <a:off x="3190875" y="1905000"/>
                <a:ext cx="530352" cy="530352"/>
                <a:chOff x="3190875" y="1876425"/>
                <a:chExt cx="530352" cy="530352"/>
              </a:xfrm>
            </p:grpSpPr>
            <p:sp useBgFill="false">
              <p:nvSpPr>
                <p:cNvPr id="106" name="Freeform 9" descr="" hidden="false"/>
                <p:cNvSpPr txBox="false">
                  <a:spLocks noTextEdit="false" noGrp="false" noSelect="false" noRot="false" noChangeAspect="false" noMove="false" noResize="false" noEditPoints="false" noAdjustHandles="false" noChangeArrowheads="false" noChangeShapeType="false"/>
                </p:cNvSpPr>
                <p:nvPr/>
              </p:nvSpPr>
              <p:spPr bwMode="auto">
                <a:xfrm>
                  <a:off x="3190875" y="1876425"/>
                  <a:ext cx="530352" cy="530352"/>
                </a:xfrm>
                <a:custGeom>
                  <a:avLst/>
                  <a:gdLst>
                    <a:gd name="T0" fmla="*/ 291 w 291"/>
                    <a:gd name="T1" fmla="*/ 193 h 384"/>
                    <a:gd name="T2" fmla="*/ 288 w 291"/>
                    <a:gd name="T3" fmla="*/ 231 h 384"/>
                    <a:gd name="T4" fmla="*/ 279 w 291"/>
                    <a:gd name="T5" fmla="*/ 267 h 384"/>
                    <a:gd name="T6" fmla="*/ 266 w 291"/>
                    <a:gd name="T7" fmla="*/ 300 h 384"/>
                    <a:gd name="T8" fmla="*/ 248 w 291"/>
                    <a:gd name="T9" fmla="*/ 328 h 384"/>
                    <a:gd name="T10" fmla="*/ 227 w 291"/>
                    <a:gd name="T11" fmla="*/ 352 h 384"/>
                    <a:gd name="T12" fmla="*/ 202 w 291"/>
                    <a:gd name="T13" fmla="*/ 369 h 384"/>
                    <a:gd name="T14" fmla="*/ 175 w 291"/>
                    <a:gd name="T15" fmla="*/ 380 h 384"/>
                    <a:gd name="T16" fmla="*/ 146 w 291"/>
                    <a:gd name="T17" fmla="*/ 384 h 384"/>
                    <a:gd name="T18" fmla="*/ 130 w 291"/>
                    <a:gd name="T19" fmla="*/ 384 h 384"/>
                    <a:gd name="T20" fmla="*/ 102 w 291"/>
                    <a:gd name="T21" fmla="*/ 376 h 384"/>
                    <a:gd name="T22" fmla="*/ 76 w 291"/>
                    <a:gd name="T23" fmla="*/ 361 h 384"/>
                    <a:gd name="T24" fmla="*/ 53 w 291"/>
                    <a:gd name="T25" fmla="*/ 340 h 384"/>
                    <a:gd name="T26" fmla="*/ 33 w 291"/>
                    <a:gd name="T27" fmla="*/ 315 h 384"/>
                    <a:gd name="T28" fmla="*/ 18 w 291"/>
                    <a:gd name="T29" fmla="*/ 284 h 384"/>
                    <a:gd name="T30" fmla="*/ 7 w 291"/>
                    <a:gd name="T31" fmla="*/ 250 h 384"/>
                    <a:gd name="T32" fmla="*/ 1 w 291"/>
                    <a:gd name="T33" fmla="*/ 211 h 384"/>
                    <a:gd name="T34" fmla="*/ 0 w 291"/>
                    <a:gd name="T35" fmla="*/ 193 h 384"/>
                    <a:gd name="T36" fmla="*/ 3 w 291"/>
                    <a:gd name="T37" fmla="*/ 154 h 384"/>
                    <a:gd name="T38" fmla="*/ 12 w 291"/>
                    <a:gd name="T39" fmla="*/ 117 h 384"/>
                    <a:gd name="T40" fmla="*/ 25 w 291"/>
                    <a:gd name="T41" fmla="*/ 85 h 384"/>
                    <a:gd name="T42" fmla="*/ 43 w 291"/>
                    <a:gd name="T43" fmla="*/ 56 h 384"/>
                    <a:gd name="T44" fmla="*/ 64 w 291"/>
                    <a:gd name="T45" fmla="*/ 33 h 384"/>
                    <a:gd name="T46" fmla="*/ 89 w 291"/>
                    <a:gd name="T47" fmla="*/ 15 h 384"/>
                    <a:gd name="T48" fmla="*/ 116 w 291"/>
                    <a:gd name="T49" fmla="*/ 4 h 384"/>
                    <a:gd name="T50" fmla="*/ 146 w 291"/>
                    <a:gd name="T51" fmla="*/ 0 h 384"/>
                    <a:gd name="T52" fmla="*/ 161 w 291"/>
                    <a:gd name="T53" fmla="*/ 1 h 384"/>
                    <a:gd name="T54" fmla="*/ 189 w 291"/>
                    <a:gd name="T55" fmla="*/ 9 h 384"/>
                    <a:gd name="T56" fmla="*/ 215 w 291"/>
                    <a:gd name="T57" fmla="*/ 23 h 384"/>
                    <a:gd name="T58" fmla="*/ 238 w 291"/>
                    <a:gd name="T59" fmla="*/ 44 h 384"/>
                    <a:gd name="T60" fmla="*/ 258 w 291"/>
                    <a:gd name="T61" fmla="*/ 70 h 384"/>
                    <a:gd name="T62" fmla="*/ 273 w 291"/>
                    <a:gd name="T63" fmla="*/ 101 h 384"/>
                    <a:gd name="T64" fmla="*/ 284 w 291"/>
                    <a:gd name="T65" fmla="*/ 136 h 384"/>
                    <a:gd name="T66" fmla="*/ 290 w 291"/>
                    <a:gd name="T67" fmla="*/ 173 h 384"/>
                    <a:gd name="T68" fmla="*/ 291 w 291"/>
                    <a:gd name="T69" fmla="*/ 193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91" h="384">
                      <a:moveTo>
                        <a:pt x="291" y="193"/>
                      </a:moveTo>
                      <a:lnTo>
                        <a:pt x="291" y="193"/>
                      </a:lnTo>
                      <a:lnTo>
                        <a:pt x="290" y="211"/>
                      </a:lnTo>
                      <a:lnTo>
                        <a:pt x="288" y="231"/>
                      </a:lnTo>
                      <a:lnTo>
                        <a:pt x="284" y="250"/>
                      </a:lnTo>
                      <a:lnTo>
                        <a:pt x="279" y="267"/>
                      </a:lnTo>
                      <a:lnTo>
                        <a:pt x="273" y="284"/>
                      </a:lnTo>
                      <a:lnTo>
                        <a:pt x="266" y="300"/>
                      </a:lnTo>
                      <a:lnTo>
                        <a:pt x="258" y="315"/>
                      </a:lnTo>
                      <a:lnTo>
                        <a:pt x="248" y="328"/>
                      </a:lnTo>
                      <a:lnTo>
                        <a:pt x="238" y="340"/>
                      </a:lnTo>
                      <a:lnTo>
                        <a:pt x="227" y="352"/>
                      </a:lnTo>
                      <a:lnTo>
                        <a:pt x="215" y="361"/>
                      </a:lnTo>
                      <a:lnTo>
                        <a:pt x="202" y="369"/>
                      </a:lnTo>
                      <a:lnTo>
                        <a:pt x="189" y="376"/>
                      </a:lnTo>
                      <a:lnTo>
                        <a:pt x="175" y="380"/>
                      </a:lnTo>
                      <a:lnTo>
                        <a:pt x="161" y="384"/>
                      </a:lnTo>
                      <a:lnTo>
                        <a:pt x="146" y="384"/>
                      </a:lnTo>
                      <a:lnTo>
                        <a:pt x="146" y="384"/>
                      </a:lnTo>
                      <a:lnTo>
                        <a:pt x="130" y="384"/>
                      </a:lnTo>
                      <a:lnTo>
                        <a:pt x="116" y="380"/>
                      </a:lnTo>
                      <a:lnTo>
                        <a:pt x="102" y="376"/>
                      </a:lnTo>
                      <a:lnTo>
                        <a:pt x="89" y="369"/>
                      </a:lnTo>
                      <a:lnTo>
                        <a:pt x="76" y="361"/>
                      </a:lnTo>
                      <a:lnTo>
                        <a:pt x="64" y="352"/>
                      </a:lnTo>
                      <a:lnTo>
                        <a:pt x="53" y="340"/>
                      </a:lnTo>
                      <a:lnTo>
                        <a:pt x="43" y="328"/>
                      </a:lnTo>
                      <a:lnTo>
                        <a:pt x="33" y="315"/>
                      </a:lnTo>
                      <a:lnTo>
                        <a:pt x="25" y="300"/>
                      </a:lnTo>
                      <a:lnTo>
                        <a:pt x="18" y="284"/>
                      </a:lnTo>
                      <a:lnTo>
                        <a:pt x="12" y="267"/>
                      </a:lnTo>
                      <a:lnTo>
                        <a:pt x="7" y="250"/>
                      </a:lnTo>
                      <a:lnTo>
                        <a:pt x="3" y="231"/>
                      </a:lnTo>
                      <a:lnTo>
                        <a:pt x="1" y="211"/>
                      </a:lnTo>
                      <a:lnTo>
                        <a:pt x="0" y="193"/>
                      </a:lnTo>
                      <a:lnTo>
                        <a:pt x="0" y="193"/>
                      </a:lnTo>
                      <a:lnTo>
                        <a:pt x="1" y="173"/>
                      </a:lnTo>
                      <a:lnTo>
                        <a:pt x="3" y="154"/>
                      </a:lnTo>
                      <a:lnTo>
                        <a:pt x="7" y="136"/>
                      </a:lnTo>
                      <a:lnTo>
                        <a:pt x="12" y="117"/>
                      </a:lnTo>
                      <a:lnTo>
                        <a:pt x="18" y="101"/>
                      </a:lnTo>
                      <a:lnTo>
                        <a:pt x="25" y="85"/>
                      </a:lnTo>
                      <a:lnTo>
                        <a:pt x="33" y="70"/>
                      </a:lnTo>
                      <a:lnTo>
                        <a:pt x="43" y="56"/>
                      </a:lnTo>
                      <a:lnTo>
                        <a:pt x="53" y="44"/>
                      </a:lnTo>
                      <a:lnTo>
                        <a:pt x="64" y="33"/>
                      </a:lnTo>
                      <a:lnTo>
                        <a:pt x="76" y="23"/>
                      </a:lnTo>
                      <a:lnTo>
                        <a:pt x="89" y="15"/>
                      </a:lnTo>
                      <a:lnTo>
                        <a:pt x="102" y="9"/>
                      </a:lnTo>
                      <a:lnTo>
                        <a:pt x="116" y="4"/>
                      </a:lnTo>
                      <a:lnTo>
                        <a:pt x="130" y="1"/>
                      </a:lnTo>
                      <a:lnTo>
                        <a:pt x="146" y="0"/>
                      </a:lnTo>
                      <a:lnTo>
                        <a:pt x="146" y="0"/>
                      </a:lnTo>
                      <a:lnTo>
                        <a:pt x="161" y="1"/>
                      </a:lnTo>
                      <a:lnTo>
                        <a:pt x="175" y="4"/>
                      </a:lnTo>
                      <a:lnTo>
                        <a:pt x="189" y="9"/>
                      </a:lnTo>
                      <a:lnTo>
                        <a:pt x="202" y="15"/>
                      </a:lnTo>
                      <a:lnTo>
                        <a:pt x="215" y="23"/>
                      </a:lnTo>
                      <a:lnTo>
                        <a:pt x="227" y="33"/>
                      </a:lnTo>
                      <a:lnTo>
                        <a:pt x="238" y="44"/>
                      </a:lnTo>
                      <a:lnTo>
                        <a:pt x="248" y="56"/>
                      </a:lnTo>
                      <a:lnTo>
                        <a:pt x="258" y="70"/>
                      </a:lnTo>
                      <a:lnTo>
                        <a:pt x="266" y="85"/>
                      </a:lnTo>
                      <a:lnTo>
                        <a:pt x="273" y="101"/>
                      </a:lnTo>
                      <a:lnTo>
                        <a:pt x="279" y="117"/>
                      </a:lnTo>
                      <a:lnTo>
                        <a:pt x="284" y="136"/>
                      </a:lnTo>
                      <a:lnTo>
                        <a:pt x="288" y="154"/>
                      </a:lnTo>
                      <a:lnTo>
                        <a:pt x="290" y="173"/>
                      </a:lnTo>
                      <a:lnTo>
                        <a:pt x="291" y="193"/>
                      </a:lnTo>
                      <a:lnTo>
                        <a:pt x="291" y="193"/>
                      </a:lnTo>
                      <a:close/>
                    </a:path>
                  </a:pathLst>
                </a:custGeom>
                <a:solidFill>
                  <a:srgbClr val="2EA8E0"/>
                </a:solidFill>
                <a:ln>
                  <a:noFill/>
                </a:ln>
              </p:spPr>
            </p:sp>
            <p:sp useBgFill="false">
              <p:nvSpPr>
                <p:cNvPr id="107" name="Freeform 10" descr="" hidden="false"/>
                <p:cNvSpPr txBox="false">
                  <a:spLocks noTextEdit="false" noGrp="false" noSelect="false" noRot="false" noChangeAspect="false" noMove="false" noResize="false" noEditPoints="true" noAdjustHandles="false" noChangeArrowheads="false" noChangeShapeType="false"/>
                </p:cNvSpPr>
                <p:nvPr/>
              </p:nvSpPr>
              <p:spPr bwMode="auto">
                <a:xfrm>
                  <a:off x="3305784" y="2025821"/>
                  <a:ext cx="300535" cy="231560"/>
                </a:xfrm>
                <a:custGeom>
                  <a:avLst/>
                  <a:gdLst>
                    <a:gd name="T0" fmla="*/ 137 w 181"/>
                    <a:gd name="T1" fmla="*/ 59 h 190"/>
                    <a:gd name="T2" fmla="*/ 137 w 181"/>
                    <a:gd name="T3" fmla="*/ 16 h 190"/>
                    <a:gd name="T4" fmla="*/ 134 w 181"/>
                    <a:gd name="T5" fmla="*/ 6 h 190"/>
                    <a:gd name="T6" fmla="*/ 126 w 181"/>
                    <a:gd name="T7" fmla="*/ 0 h 190"/>
                    <a:gd name="T8" fmla="*/ 11 w 181"/>
                    <a:gd name="T9" fmla="*/ 0 h 190"/>
                    <a:gd name="T10" fmla="*/ 3 w 181"/>
                    <a:gd name="T11" fmla="*/ 6 h 190"/>
                    <a:gd name="T12" fmla="*/ 0 w 181"/>
                    <a:gd name="T13" fmla="*/ 16 h 190"/>
                    <a:gd name="T14" fmla="*/ 0 w 181"/>
                    <a:gd name="T15" fmla="*/ 103 h 190"/>
                    <a:gd name="T16" fmla="*/ 3 w 181"/>
                    <a:gd name="T17" fmla="*/ 113 h 190"/>
                    <a:gd name="T18" fmla="*/ 11 w 181"/>
                    <a:gd name="T19" fmla="*/ 117 h 190"/>
                    <a:gd name="T20" fmla="*/ 52 w 181"/>
                    <a:gd name="T21" fmla="*/ 141 h 190"/>
                    <a:gd name="T22" fmla="*/ 52 w 181"/>
                    <a:gd name="T23" fmla="*/ 154 h 190"/>
                    <a:gd name="T24" fmla="*/ 55 w 181"/>
                    <a:gd name="T25" fmla="*/ 161 h 190"/>
                    <a:gd name="T26" fmla="*/ 60 w 181"/>
                    <a:gd name="T27" fmla="*/ 164 h 190"/>
                    <a:gd name="T28" fmla="*/ 104 w 181"/>
                    <a:gd name="T29" fmla="*/ 164 h 190"/>
                    <a:gd name="T30" fmla="*/ 129 w 181"/>
                    <a:gd name="T31" fmla="*/ 190 h 190"/>
                    <a:gd name="T32" fmla="*/ 174 w 181"/>
                    <a:gd name="T33" fmla="*/ 164 h 190"/>
                    <a:gd name="T34" fmla="*/ 177 w 181"/>
                    <a:gd name="T35" fmla="*/ 164 h 190"/>
                    <a:gd name="T36" fmla="*/ 181 w 181"/>
                    <a:gd name="T37" fmla="*/ 158 h 190"/>
                    <a:gd name="T38" fmla="*/ 181 w 181"/>
                    <a:gd name="T39" fmla="*/ 68 h 190"/>
                    <a:gd name="T40" fmla="*/ 181 w 181"/>
                    <a:gd name="T41" fmla="*/ 64 h 190"/>
                    <a:gd name="T42" fmla="*/ 177 w 181"/>
                    <a:gd name="T43" fmla="*/ 59 h 190"/>
                    <a:gd name="T44" fmla="*/ 174 w 181"/>
                    <a:gd name="T45" fmla="*/ 59 h 190"/>
                    <a:gd name="T46" fmla="*/ 30 w 181"/>
                    <a:gd name="T47" fmla="*/ 107 h 190"/>
                    <a:gd name="T48" fmla="*/ 11 w 181"/>
                    <a:gd name="T49" fmla="*/ 107 h 190"/>
                    <a:gd name="T50" fmla="*/ 8 w 181"/>
                    <a:gd name="T51" fmla="*/ 103 h 190"/>
                    <a:gd name="T52" fmla="*/ 8 w 181"/>
                    <a:gd name="T53" fmla="*/ 16 h 190"/>
                    <a:gd name="T54" fmla="*/ 11 w 181"/>
                    <a:gd name="T55" fmla="*/ 11 h 190"/>
                    <a:gd name="T56" fmla="*/ 126 w 181"/>
                    <a:gd name="T57" fmla="*/ 11 h 190"/>
                    <a:gd name="T58" fmla="*/ 129 w 181"/>
                    <a:gd name="T59" fmla="*/ 16 h 190"/>
                    <a:gd name="T60" fmla="*/ 129 w 181"/>
                    <a:gd name="T61" fmla="*/ 59 h 190"/>
                    <a:gd name="T62" fmla="*/ 129 w 181"/>
                    <a:gd name="T63" fmla="*/ 103 h 190"/>
                    <a:gd name="T64" fmla="*/ 129 w 181"/>
                    <a:gd name="T65" fmla="*/ 103 h 190"/>
                    <a:gd name="T66" fmla="*/ 126 w 181"/>
                    <a:gd name="T67" fmla="*/ 107 h 190"/>
                    <a:gd name="T68" fmla="*/ 52 w 181"/>
                    <a:gd name="T69" fmla="*/ 128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1" h="190">
                      <a:moveTo>
                        <a:pt x="174" y="59"/>
                      </a:moveTo>
                      <a:lnTo>
                        <a:pt x="137" y="59"/>
                      </a:lnTo>
                      <a:lnTo>
                        <a:pt x="137" y="16"/>
                      </a:lnTo>
                      <a:lnTo>
                        <a:pt x="137" y="16"/>
                      </a:lnTo>
                      <a:lnTo>
                        <a:pt x="136" y="10"/>
                      </a:lnTo>
                      <a:lnTo>
                        <a:pt x="134" y="6"/>
                      </a:lnTo>
                      <a:lnTo>
                        <a:pt x="130" y="2"/>
                      </a:lnTo>
                      <a:lnTo>
                        <a:pt x="126" y="0"/>
                      </a:lnTo>
                      <a:lnTo>
                        <a:pt x="11" y="0"/>
                      </a:lnTo>
                      <a:lnTo>
                        <a:pt x="11" y="0"/>
                      </a:lnTo>
                      <a:lnTo>
                        <a:pt x="7" y="2"/>
                      </a:lnTo>
                      <a:lnTo>
                        <a:pt x="3" y="6"/>
                      </a:lnTo>
                      <a:lnTo>
                        <a:pt x="1" y="10"/>
                      </a:lnTo>
                      <a:lnTo>
                        <a:pt x="0" y="16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1" y="108"/>
                      </a:lnTo>
                      <a:lnTo>
                        <a:pt x="3" y="113"/>
                      </a:lnTo>
                      <a:lnTo>
                        <a:pt x="7" y="116"/>
                      </a:lnTo>
                      <a:lnTo>
                        <a:pt x="11" y="117"/>
                      </a:lnTo>
                      <a:lnTo>
                        <a:pt x="28" y="117"/>
                      </a:lnTo>
                      <a:lnTo>
                        <a:pt x="52" y="141"/>
                      </a:lnTo>
                      <a:lnTo>
                        <a:pt x="52" y="154"/>
                      </a:lnTo>
                      <a:lnTo>
                        <a:pt x="52" y="154"/>
                      </a:lnTo>
                      <a:lnTo>
                        <a:pt x="53" y="158"/>
                      </a:lnTo>
                      <a:lnTo>
                        <a:pt x="55" y="161"/>
                      </a:lnTo>
                      <a:lnTo>
                        <a:pt x="57" y="164"/>
                      </a:lnTo>
                      <a:lnTo>
                        <a:pt x="60" y="164"/>
                      </a:lnTo>
                      <a:lnTo>
                        <a:pt x="104" y="164"/>
                      </a:lnTo>
                      <a:lnTo>
                        <a:pt x="104" y="164"/>
                      </a:lnTo>
                      <a:lnTo>
                        <a:pt x="129" y="164"/>
                      </a:lnTo>
                      <a:lnTo>
                        <a:pt x="129" y="190"/>
                      </a:lnTo>
                      <a:lnTo>
                        <a:pt x="156" y="164"/>
                      </a:lnTo>
                      <a:lnTo>
                        <a:pt x="174" y="164"/>
                      </a:lnTo>
                      <a:lnTo>
                        <a:pt x="174" y="164"/>
                      </a:lnTo>
                      <a:lnTo>
                        <a:pt x="177" y="164"/>
                      </a:lnTo>
                      <a:lnTo>
                        <a:pt x="179" y="161"/>
                      </a:lnTo>
                      <a:lnTo>
                        <a:pt x="181" y="158"/>
                      </a:lnTo>
                      <a:lnTo>
                        <a:pt x="181" y="154"/>
                      </a:lnTo>
                      <a:lnTo>
                        <a:pt x="181" y="68"/>
                      </a:lnTo>
                      <a:lnTo>
                        <a:pt x="181" y="68"/>
                      </a:lnTo>
                      <a:lnTo>
                        <a:pt x="181" y="64"/>
                      </a:lnTo>
                      <a:lnTo>
                        <a:pt x="179" y="61"/>
                      </a:lnTo>
                      <a:lnTo>
                        <a:pt x="177" y="59"/>
                      </a:lnTo>
                      <a:lnTo>
                        <a:pt x="174" y="59"/>
                      </a:lnTo>
                      <a:lnTo>
                        <a:pt x="174" y="59"/>
                      </a:lnTo>
                      <a:close/>
                      <a:moveTo>
                        <a:pt x="52" y="128"/>
                      </a:moveTo>
                      <a:lnTo>
                        <a:pt x="30" y="107"/>
                      </a:lnTo>
                      <a:lnTo>
                        <a:pt x="11" y="107"/>
                      </a:lnTo>
                      <a:lnTo>
                        <a:pt x="11" y="107"/>
                      </a:lnTo>
                      <a:lnTo>
                        <a:pt x="9" y="105"/>
                      </a:lnTo>
                      <a:lnTo>
                        <a:pt x="8" y="103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9" y="12"/>
                      </a:lnTo>
                      <a:lnTo>
                        <a:pt x="11" y="11"/>
                      </a:lnTo>
                      <a:lnTo>
                        <a:pt x="126" y="11"/>
                      </a:lnTo>
                      <a:lnTo>
                        <a:pt x="126" y="11"/>
                      </a:lnTo>
                      <a:lnTo>
                        <a:pt x="128" y="12"/>
                      </a:lnTo>
                      <a:lnTo>
                        <a:pt x="129" y="16"/>
                      </a:lnTo>
                      <a:lnTo>
                        <a:pt x="129" y="59"/>
                      </a:lnTo>
                      <a:lnTo>
                        <a:pt x="129" y="59"/>
                      </a:lnTo>
                      <a:lnTo>
                        <a:pt x="129" y="103"/>
                      </a:lnTo>
                      <a:lnTo>
                        <a:pt x="129" y="103"/>
                      </a:lnTo>
                      <a:lnTo>
                        <a:pt x="129" y="103"/>
                      </a:lnTo>
                      <a:lnTo>
                        <a:pt x="129" y="103"/>
                      </a:lnTo>
                      <a:lnTo>
                        <a:pt x="128" y="105"/>
                      </a:lnTo>
                      <a:lnTo>
                        <a:pt x="126" y="107"/>
                      </a:lnTo>
                      <a:lnTo>
                        <a:pt x="52" y="107"/>
                      </a:lnTo>
                      <a:lnTo>
                        <a:pt x="52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</p:sp>
          </p:grpSp>
          <p:sp useBgFill="false">
            <p:nvSpPr>
              <p:cNvPr id="111" name="TextBox 110" descr="" hidden="false"/>
              <p:cNvSpPr txBox="true"/>
              <p:nvPr/>
            </p:nvSpPr>
            <p:spPr>
              <a:xfrm>
                <a:off x="3924300" y="1992216"/>
                <a:ext cx="1280160" cy="283464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Overflow="clip" horzOverflow="clip" wrap="square" lIns="0" tIns="0" rIns="0" bIns="0" rtlCol="false" anchor="ctr"/>
              <a:lstStyle/>
              <a:p>
                <a:pPr algn="l"/>
                <a:r>
                  <a:rPr lang="en-US" sz="1270" b="true">
                    <a:solidFill>
                      <a:srgbClr val="EBEBEB"/>
                    </a:solidFill>
                  </a:rPr>
                  <a:t>Tweets</a:t>
                </a:r>
              </a:p>
            </p:txBody>
          </p:sp>
          <p:grpSp>
            <p:nvGrpSpPr>
              <p:cNvPr id="185" name="Group 184" descr="" hidden="false"/>
              <p:cNvGrpSpPr/>
              <p:nvPr/>
            </p:nvGrpSpPr>
            <p:grpSpPr>
              <a:xfrm>
                <a:off x="2842085" y="2543175"/>
                <a:ext cx="2564892" cy="1009650"/>
                <a:chOff x="12643310" y="3505200"/>
                <a:chExt cx="2564892" cy="1009650"/>
              </a:xfrm>
            </p:grpSpPr>
            <p:sp useBgFill="false">
              <p:nvSpPr>
                <p:cNvPr id="190" name="TextBox 189" descr="" hidden="false"/>
                <p:cNvSpPr txBox="true"/>
                <p:nvPr/>
              </p:nvSpPr>
              <p:spPr>
                <a:xfrm>
                  <a:off x="12643310" y="4086225"/>
                  <a:ext cx="2564892" cy="42862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0" bIns="0" rtlCol="false" anchor="t"/>
                <a:lstStyle/>
                <a:p>
                  <a:pPr algn="ctr"/>
                  <a:fld id="{C7D17A53-1B87-4F22-B49E-572EF4DC4037}" type="TxLink">
                    <a:rPr lang="en-US" sz="740" i="true">
                      <a:solidFill>
                        <a:srgbClr val="B4B4B4"/>
                      </a:solidFill>
                    </a:rPr>
                    <a:pPr algn="ctr"/>
                    <a:t>On average, your audience tweets 2.2 times per day.</a:t>
                  </a:fld>
                  <a:endParaRPr lang="en-US" sz="740" i="true">
                    <a:solidFill>
                      <a:srgbClr val="B4B4B4"/>
                    </a:solidFill>
                  </a:endParaRPr>
                </a:p>
              </p:txBody>
            </p:sp>
            <p:sp useBgFill="false">
              <p:nvSpPr>
                <p:cNvPr id="191" name="TextBox 190" descr="" hidden="false"/>
                <p:cNvSpPr txBox="true"/>
                <p:nvPr/>
              </p:nvSpPr>
              <p:spPr>
                <a:xfrm>
                  <a:off x="12801601" y="3505200"/>
                  <a:ext cx="1161288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91440" bIns="0" rtlCol="false" anchor="ctr"/>
                <a:lstStyle/>
                <a:p>
                  <a:pPr algn="r"/>
                  <a:r>
                    <a:rPr lang="en-US" sz="770">
                      <a:solidFill>
                        <a:srgbClr val="DCDCDC"/>
                      </a:solidFill>
                    </a:rPr>
                    <a:t>You</a:t>
                  </a:r>
                </a:p>
              </p:txBody>
            </p:sp>
            <p:sp useBgFill="false">
              <p:nvSpPr>
                <p:cNvPr id="192" name="TextBox 191" descr="" hidden="false"/>
                <p:cNvSpPr txBox="true"/>
                <p:nvPr/>
              </p:nvSpPr>
              <p:spPr>
                <a:xfrm>
                  <a:off x="12801601" y="3733800"/>
                  <a:ext cx="1163314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91440" bIns="0" rtlCol="false" anchor="ctr"/>
                <a:lstStyle/>
                <a:p>
                  <a:pPr algn="r"/>
                  <a:fld id="{029DA047-1D79-4055-B8C5-83A40FF023B0}" type="TxLink">
                    <a:rPr lang="en-US" sz="1270" b="true">
                      <a:solidFill>
                        <a:srgbClr val="2EA8E0"/>
                      </a:solidFill>
                    </a:rPr>
                    <a:pPr algn="r"/>
                    <a:t>876</a:t>
                  </a:fld>
                  <a:endParaRPr lang="en-US" sz="1270" b="true">
                    <a:solidFill>
                      <a:srgbClr val="2EA8E0"/>
                    </a:solidFill>
                  </a:endParaRPr>
                </a:p>
              </p:txBody>
            </p:sp>
            <p:sp useBgFill="false">
              <p:nvSpPr>
                <p:cNvPr id="193" name="TextBox 192" descr="" hidden="false"/>
                <p:cNvSpPr txBox="true"/>
                <p:nvPr/>
              </p:nvSpPr>
              <p:spPr>
                <a:xfrm>
                  <a:off x="13973176" y="3505200"/>
                  <a:ext cx="1161288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l"/>
                  <a:r>
                    <a:rPr lang="en-US" sz="770">
                      <a:solidFill>
                        <a:srgbClr val="DCDCDC"/>
                      </a:solidFill>
                    </a:rPr>
                    <a:t>Audience  (Avg)</a:t>
                  </a:r>
                </a:p>
              </p:txBody>
            </p:sp>
            <p:sp useBgFill="false">
              <p:nvSpPr>
                <p:cNvPr id="194" name="TextBox 193" descr="" hidden="false"/>
                <p:cNvSpPr txBox="true"/>
                <p:nvPr/>
              </p:nvSpPr>
              <p:spPr>
                <a:xfrm>
                  <a:off x="13973176" y="3733800"/>
                  <a:ext cx="1163314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l"/>
                  <a:fld id="{2FBB60E3-92FF-49C6-9199-2DCE295DAEC8}" type="TxLink">
                    <a:rPr lang="en-US" sz="1270" b="true">
                      <a:solidFill>
                        <a:srgbClr val="2EA8E0"/>
                      </a:solidFill>
                    </a:rPr>
                    <a:pPr algn="l"/>
                    <a:t>8,440</a:t>
                  </a:fld>
                  <a:endParaRPr lang="en-US" sz="1270" b="true">
                    <a:solidFill>
                      <a:srgbClr val="2EA8E0"/>
                    </a:solidFill>
                  </a:endParaRPr>
                </a:p>
              </p:txBody>
            </p:sp>
            <p:sp useBgFill="false">
              <p:nvSpPr>
                <p:cNvPr id="195" name="Rectangle 194" descr="" hidden="false"/>
                <p:cNvSpPr txBox="false"/>
                <p:nvPr/>
              </p:nvSpPr>
              <p:spPr>
                <a:xfrm>
                  <a:off x="13963460" y="3590925"/>
                  <a:ext cx="9144" cy="402336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clip" horzOverflow="clip" rtlCol="false" anchor="t"/>
                <a:lstStyle/>
                <a:p>
                  <a:pPr algn="l"/>
                  <a:endParaRPr lang="en-US" sz="770"/>
                </a:p>
              </p:txBody>
            </p:sp>
          </p:grpSp>
          <p:sp useBgFill="false">
            <p:nvSpPr>
              <p:cNvPr id="208" name="TextBox 207" descr="" hidden="false"/>
              <p:cNvSpPr txBox="true"/>
              <p:nvPr/>
            </p:nvSpPr>
            <p:spPr>
              <a:xfrm>
                <a:off x="3933825" y="2200275"/>
                <a:ext cx="1280160" cy="283464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Overflow="clip" horzOverflow="clip" wrap="square" lIns="0" tIns="0" rIns="0" bIns="0" rtlCol="false" anchor="ctr"/>
              <a:lstStyle/>
              <a:p>
                <a:pPr algn="l"/>
                <a:r>
                  <a:rPr lang="en-US" sz="770" b="false">
                    <a:solidFill>
                      <a:srgbClr val="C8C8C8"/>
                    </a:solidFill>
                  </a:rPr>
                  <a:t>(Lifetime)</a:t>
                </a:r>
              </a:p>
            </p:txBody>
          </p:sp>
        </p:grpSp>
        <p:grpSp>
          <p:nvGrpSpPr>
            <p:cNvPr id="25" name="Group 24" descr="" hidden="false"/>
            <p:cNvGrpSpPr/>
            <p:nvPr/>
          </p:nvGrpSpPr>
          <p:grpSpPr>
            <a:xfrm>
              <a:off x="7694235" y="1924051"/>
              <a:ext cx="2335589" cy="1600200"/>
              <a:chOff x="5391151" y="1905000"/>
              <a:chExt cx="2335589" cy="1600200"/>
            </a:xfrm>
          </p:grpSpPr>
          <p:grpSp>
            <p:nvGrpSpPr>
              <p:cNvPr id="18" name="Group 17" descr="" hidden="false"/>
              <p:cNvGrpSpPr/>
              <p:nvPr/>
            </p:nvGrpSpPr>
            <p:grpSpPr>
              <a:xfrm>
                <a:off x="5629275" y="1905000"/>
                <a:ext cx="530352" cy="530352"/>
                <a:chOff x="5581650" y="1876425"/>
                <a:chExt cx="530352" cy="530352"/>
              </a:xfrm>
            </p:grpSpPr>
            <p:sp useBgFill="false">
              <p:nvSpPr>
                <p:cNvPr id="109" name="Freeform 14" descr="" hidden="false"/>
                <p:cNvSpPr txBox="false">
                  <a:spLocks noTextEdit="false" noGrp="false" noSelect="false" noRot="false" noChangeAspect="false" noMove="false" noResize="false" noEditPoints="false" noAdjustHandles="false" noChangeArrowheads="false" noChangeShapeType="false"/>
                </p:cNvSpPr>
                <p:nvPr/>
              </p:nvSpPr>
              <p:spPr bwMode="auto">
                <a:xfrm>
                  <a:off x="5581650" y="1876425"/>
                  <a:ext cx="530352" cy="530352"/>
                </a:xfrm>
                <a:custGeom>
                  <a:avLst/>
                  <a:gdLst>
                    <a:gd name="T0" fmla="*/ 384 w 384"/>
                    <a:gd name="T1" fmla="*/ 193 h 384"/>
                    <a:gd name="T2" fmla="*/ 380 w 384"/>
                    <a:gd name="T3" fmla="*/ 231 h 384"/>
                    <a:gd name="T4" fmla="*/ 368 w 384"/>
                    <a:gd name="T5" fmla="*/ 267 h 384"/>
                    <a:gd name="T6" fmla="*/ 351 w 384"/>
                    <a:gd name="T7" fmla="*/ 300 h 384"/>
                    <a:gd name="T8" fmla="*/ 327 w 384"/>
                    <a:gd name="T9" fmla="*/ 328 h 384"/>
                    <a:gd name="T10" fmla="*/ 299 w 384"/>
                    <a:gd name="T11" fmla="*/ 352 h 384"/>
                    <a:gd name="T12" fmla="*/ 267 w 384"/>
                    <a:gd name="T13" fmla="*/ 369 h 384"/>
                    <a:gd name="T14" fmla="*/ 230 w 384"/>
                    <a:gd name="T15" fmla="*/ 380 h 384"/>
                    <a:gd name="T16" fmla="*/ 191 w 384"/>
                    <a:gd name="T17" fmla="*/ 384 h 384"/>
                    <a:gd name="T18" fmla="*/ 171 w 384"/>
                    <a:gd name="T19" fmla="*/ 384 h 384"/>
                    <a:gd name="T20" fmla="*/ 134 w 384"/>
                    <a:gd name="T21" fmla="*/ 376 h 384"/>
                    <a:gd name="T22" fmla="*/ 100 w 384"/>
                    <a:gd name="T23" fmla="*/ 361 h 384"/>
                    <a:gd name="T24" fmla="*/ 69 w 384"/>
                    <a:gd name="T25" fmla="*/ 340 h 384"/>
                    <a:gd name="T26" fmla="*/ 44 w 384"/>
                    <a:gd name="T27" fmla="*/ 315 h 384"/>
                    <a:gd name="T28" fmla="*/ 23 w 384"/>
                    <a:gd name="T29" fmla="*/ 284 h 384"/>
                    <a:gd name="T30" fmla="*/ 8 w 384"/>
                    <a:gd name="T31" fmla="*/ 250 h 384"/>
                    <a:gd name="T32" fmla="*/ 0 w 384"/>
                    <a:gd name="T33" fmla="*/ 213 h 384"/>
                    <a:gd name="T34" fmla="*/ 0 w 384"/>
                    <a:gd name="T35" fmla="*/ 193 h 384"/>
                    <a:gd name="T36" fmla="*/ 3 w 384"/>
                    <a:gd name="T37" fmla="*/ 154 h 384"/>
                    <a:gd name="T38" fmla="*/ 15 w 384"/>
                    <a:gd name="T39" fmla="*/ 117 h 384"/>
                    <a:gd name="T40" fmla="*/ 32 w 384"/>
                    <a:gd name="T41" fmla="*/ 85 h 384"/>
                    <a:gd name="T42" fmla="*/ 56 w 384"/>
                    <a:gd name="T43" fmla="*/ 56 h 384"/>
                    <a:gd name="T44" fmla="*/ 84 w 384"/>
                    <a:gd name="T45" fmla="*/ 33 h 384"/>
                    <a:gd name="T46" fmla="*/ 117 w 384"/>
                    <a:gd name="T47" fmla="*/ 15 h 384"/>
                    <a:gd name="T48" fmla="*/ 153 w 384"/>
                    <a:gd name="T49" fmla="*/ 4 h 384"/>
                    <a:gd name="T50" fmla="*/ 191 w 384"/>
                    <a:gd name="T51" fmla="*/ 0 h 384"/>
                    <a:gd name="T52" fmla="*/ 211 w 384"/>
                    <a:gd name="T53" fmla="*/ 1 h 384"/>
                    <a:gd name="T54" fmla="*/ 248 w 384"/>
                    <a:gd name="T55" fmla="*/ 9 h 384"/>
                    <a:gd name="T56" fmla="*/ 283 w 384"/>
                    <a:gd name="T57" fmla="*/ 24 h 384"/>
                    <a:gd name="T58" fmla="*/ 314 w 384"/>
                    <a:gd name="T59" fmla="*/ 44 h 384"/>
                    <a:gd name="T60" fmla="*/ 340 w 384"/>
                    <a:gd name="T61" fmla="*/ 70 h 384"/>
                    <a:gd name="T62" fmla="*/ 360 w 384"/>
                    <a:gd name="T63" fmla="*/ 101 h 384"/>
                    <a:gd name="T64" fmla="*/ 375 w 384"/>
                    <a:gd name="T65" fmla="*/ 136 h 384"/>
                    <a:gd name="T66" fmla="*/ 383 w 384"/>
                    <a:gd name="T67" fmla="*/ 173 h 384"/>
                    <a:gd name="T68" fmla="*/ 384 w 384"/>
                    <a:gd name="T69" fmla="*/ 193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384" y="193"/>
                      </a:moveTo>
                      <a:lnTo>
                        <a:pt x="384" y="193"/>
                      </a:lnTo>
                      <a:lnTo>
                        <a:pt x="383" y="213"/>
                      </a:lnTo>
                      <a:lnTo>
                        <a:pt x="380" y="231"/>
                      </a:lnTo>
                      <a:lnTo>
                        <a:pt x="375" y="250"/>
                      </a:lnTo>
                      <a:lnTo>
                        <a:pt x="368" y="267"/>
                      </a:lnTo>
                      <a:lnTo>
                        <a:pt x="360" y="284"/>
                      </a:lnTo>
                      <a:lnTo>
                        <a:pt x="351" y="300"/>
                      </a:lnTo>
                      <a:lnTo>
                        <a:pt x="340" y="315"/>
                      </a:lnTo>
                      <a:lnTo>
                        <a:pt x="327" y="328"/>
                      </a:lnTo>
                      <a:lnTo>
                        <a:pt x="314" y="340"/>
                      </a:lnTo>
                      <a:lnTo>
                        <a:pt x="299" y="352"/>
                      </a:lnTo>
                      <a:lnTo>
                        <a:pt x="283" y="361"/>
                      </a:lnTo>
                      <a:lnTo>
                        <a:pt x="267" y="369"/>
                      </a:lnTo>
                      <a:lnTo>
                        <a:pt x="248" y="376"/>
                      </a:lnTo>
                      <a:lnTo>
                        <a:pt x="230" y="380"/>
                      </a:lnTo>
                      <a:lnTo>
                        <a:pt x="211" y="384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171" y="384"/>
                      </a:lnTo>
                      <a:lnTo>
                        <a:pt x="153" y="380"/>
                      </a:lnTo>
                      <a:lnTo>
                        <a:pt x="134" y="376"/>
                      </a:lnTo>
                      <a:lnTo>
                        <a:pt x="117" y="369"/>
                      </a:lnTo>
                      <a:lnTo>
                        <a:pt x="100" y="361"/>
                      </a:lnTo>
                      <a:lnTo>
                        <a:pt x="84" y="352"/>
                      </a:lnTo>
                      <a:lnTo>
                        <a:pt x="69" y="340"/>
                      </a:lnTo>
                      <a:lnTo>
                        <a:pt x="56" y="328"/>
                      </a:lnTo>
                      <a:lnTo>
                        <a:pt x="44" y="315"/>
                      </a:lnTo>
                      <a:lnTo>
                        <a:pt x="32" y="300"/>
                      </a:lnTo>
                      <a:lnTo>
                        <a:pt x="23" y="284"/>
                      </a:lnTo>
                      <a:lnTo>
                        <a:pt x="15" y="267"/>
                      </a:lnTo>
                      <a:lnTo>
                        <a:pt x="8" y="250"/>
                      </a:lnTo>
                      <a:lnTo>
                        <a:pt x="3" y="231"/>
                      </a:lnTo>
                      <a:lnTo>
                        <a:pt x="0" y="213"/>
                      </a:lnTo>
                      <a:lnTo>
                        <a:pt x="0" y="193"/>
                      </a:lnTo>
                      <a:lnTo>
                        <a:pt x="0" y="193"/>
                      </a:lnTo>
                      <a:lnTo>
                        <a:pt x="0" y="173"/>
                      </a:lnTo>
                      <a:lnTo>
                        <a:pt x="3" y="154"/>
                      </a:lnTo>
                      <a:lnTo>
                        <a:pt x="8" y="136"/>
                      </a:lnTo>
                      <a:lnTo>
                        <a:pt x="15" y="117"/>
                      </a:lnTo>
                      <a:lnTo>
                        <a:pt x="23" y="101"/>
                      </a:lnTo>
                      <a:lnTo>
                        <a:pt x="32" y="85"/>
                      </a:lnTo>
                      <a:lnTo>
                        <a:pt x="44" y="70"/>
                      </a:lnTo>
                      <a:lnTo>
                        <a:pt x="56" y="56"/>
                      </a:lnTo>
                      <a:lnTo>
                        <a:pt x="69" y="44"/>
                      </a:lnTo>
                      <a:lnTo>
                        <a:pt x="84" y="33"/>
                      </a:lnTo>
                      <a:lnTo>
                        <a:pt x="100" y="24"/>
                      </a:lnTo>
                      <a:lnTo>
                        <a:pt x="117" y="15"/>
                      </a:lnTo>
                      <a:lnTo>
                        <a:pt x="134" y="9"/>
                      </a:lnTo>
                      <a:lnTo>
                        <a:pt x="153" y="4"/>
                      </a:lnTo>
                      <a:lnTo>
                        <a:pt x="171" y="1"/>
                      </a:lnTo>
                      <a:lnTo>
                        <a:pt x="191" y="0"/>
                      </a:lnTo>
                      <a:lnTo>
                        <a:pt x="191" y="0"/>
                      </a:lnTo>
                      <a:lnTo>
                        <a:pt x="211" y="1"/>
                      </a:lnTo>
                      <a:lnTo>
                        <a:pt x="230" y="4"/>
                      </a:lnTo>
                      <a:lnTo>
                        <a:pt x="248" y="9"/>
                      </a:lnTo>
                      <a:lnTo>
                        <a:pt x="267" y="15"/>
                      </a:lnTo>
                      <a:lnTo>
                        <a:pt x="283" y="24"/>
                      </a:lnTo>
                      <a:lnTo>
                        <a:pt x="299" y="33"/>
                      </a:lnTo>
                      <a:lnTo>
                        <a:pt x="314" y="44"/>
                      </a:lnTo>
                      <a:lnTo>
                        <a:pt x="327" y="56"/>
                      </a:lnTo>
                      <a:lnTo>
                        <a:pt x="340" y="70"/>
                      </a:lnTo>
                      <a:lnTo>
                        <a:pt x="351" y="85"/>
                      </a:lnTo>
                      <a:lnTo>
                        <a:pt x="360" y="101"/>
                      </a:lnTo>
                      <a:lnTo>
                        <a:pt x="368" y="117"/>
                      </a:lnTo>
                      <a:lnTo>
                        <a:pt x="375" y="136"/>
                      </a:lnTo>
                      <a:lnTo>
                        <a:pt x="380" y="154"/>
                      </a:lnTo>
                      <a:lnTo>
                        <a:pt x="383" y="173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close/>
                    </a:path>
                  </a:pathLst>
                </a:custGeom>
                <a:solidFill>
                  <a:srgbClr val="E14B26"/>
                </a:solidFill>
                <a:ln>
                  <a:noFill/>
                </a:ln>
              </p:spPr>
            </p:sp>
            <p:sp useBgFill="false">
              <p:nvSpPr>
                <p:cNvPr id="110" name="Freeform 15" descr="" hidden="false"/>
                <p:cNvSpPr txBox="false">
                  <a:spLocks noTextEdit="false" noGrp="false" noSelect="false" noRot="false" noChangeAspect="false" noMove="false" noResize="false" noEditPoints="true" noAdjustHandles="false" noChangeArrowheads="false" noChangeShapeType="false"/>
                </p:cNvSpPr>
                <p:nvPr/>
              </p:nvSpPr>
              <p:spPr bwMode="auto">
                <a:xfrm>
                  <a:off x="5692140" y="2047685"/>
                  <a:ext cx="309372" cy="237554"/>
                </a:xfrm>
                <a:custGeom>
                  <a:avLst/>
                  <a:gdLst>
                    <a:gd name="T0" fmla="*/ 0 w 223"/>
                    <a:gd name="T1" fmla="*/ 0 h 173"/>
                    <a:gd name="T2" fmla="*/ 0 w 223"/>
                    <a:gd name="T3" fmla="*/ 136 h 173"/>
                    <a:gd name="T4" fmla="*/ 151 w 223"/>
                    <a:gd name="T5" fmla="*/ 136 h 173"/>
                    <a:gd name="T6" fmla="*/ 223 w 223"/>
                    <a:gd name="T7" fmla="*/ 173 h 173"/>
                    <a:gd name="T8" fmla="*/ 223 w 223"/>
                    <a:gd name="T9" fmla="*/ 0 h 173"/>
                    <a:gd name="T10" fmla="*/ 0 w 223"/>
                    <a:gd name="T11" fmla="*/ 0 h 173"/>
                    <a:gd name="T12" fmla="*/ 91 w 223"/>
                    <a:gd name="T13" fmla="*/ 79 h 173"/>
                    <a:gd name="T14" fmla="*/ 81 w 223"/>
                    <a:gd name="T15" fmla="*/ 79 h 173"/>
                    <a:gd name="T16" fmla="*/ 53 w 223"/>
                    <a:gd name="T17" fmla="*/ 116 h 173"/>
                    <a:gd name="T18" fmla="*/ 21 w 223"/>
                    <a:gd name="T19" fmla="*/ 116 h 173"/>
                    <a:gd name="T20" fmla="*/ 58 w 223"/>
                    <a:gd name="T21" fmla="*/ 67 h 173"/>
                    <a:gd name="T22" fmla="*/ 25 w 223"/>
                    <a:gd name="T23" fmla="*/ 19 h 173"/>
                    <a:gd name="T24" fmla="*/ 56 w 223"/>
                    <a:gd name="T25" fmla="*/ 19 h 173"/>
                    <a:gd name="T26" fmla="*/ 81 w 223"/>
                    <a:gd name="T27" fmla="*/ 56 h 173"/>
                    <a:gd name="T28" fmla="*/ 91 w 223"/>
                    <a:gd name="T29" fmla="*/ 56 h 173"/>
                    <a:gd name="T30" fmla="*/ 91 w 223"/>
                    <a:gd name="T31" fmla="*/ 79 h 173"/>
                    <a:gd name="T32" fmla="*/ 170 w 223"/>
                    <a:gd name="T33" fmla="*/ 116 h 173"/>
                    <a:gd name="T34" fmla="*/ 143 w 223"/>
                    <a:gd name="T35" fmla="*/ 79 h 173"/>
                    <a:gd name="T36" fmla="*/ 125 w 223"/>
                    <a:gd name="T37" fmla="*/ 79 h 173"/>
                    <a:gd name="T38" fmla="*/ 125 w 223"/>
                    <a:gd name="T39" fmla="*/ 116 h 173"/>
                    <a:gd name="T40" fmla="*/ 99 w 223"/>
                    <a:gd name="T41" fmla="*/ 116 h 173"/>
                    <a:gd name="T42" fmla="*/ 99 w 223"/>
                    <a:gd name="T43" fmla="*/ 19 h 173"/>
                    <a:gd name="T44" fmla="*/ 125 w 223"/>
                    <a:gd name="T45" fmla="*/ 19 h 173"/>
                    <a:gd name="T46" fmla="*/ 125 w 223"/>
                    <a:gd name="T47" fmla="*/ 56 h 173"/>
                    <a:gd name="T48" fmla="*/ 143 w 223"/>
                    <a:gd name="T49" fmla="*/ 56 h 173"/>
                    <a:gd name="T50" fmla="*/ 167 w 223"/>
                    <a:gd name="T51" fmla="*/ 19 h 173"/>
                    <a:gd name="T52" fmla="*/ 199 w 223"/>
                    <a:gd name="T53" fmla="*/ 19 h 173"/>
                    <a:gd name="T54" fmla="*/ 164 w 223"/>
                    <a:gd name="T55" fmla="*/ 67 h 173"/>
                    <a:gd name="T56" fmla="*/ 202 w 223"/>
                    <a:gd name="T57" fmla="*/ 116 h 173"/>
                    <a:gd name="T58" fmla="*/ 170 w 223"/>
                    <a:gd name="T59" fmla="*/ 11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3" h="173">
                      <a:moveTo>
                        <a:pt x="0" y="0"/>
                      </a:moveTo>
                      <a:lnTo>
                        <a:pt x="0" y="136"/>
                      </a:lnTo>
                      <a:lnTo>
                        <a:pt x="151" y="136"/>
                      </a:lnTo>
                      <a:lnTo>
                        <a:pt x="223" y="173"/>
                      </a:lnTo>
                      <a:lnTo>
                        <a:pt x="223" y="0"/>
                      </a:lnTo>
                      <a:lnTo>
                        <a:pt x="0" y="0"/>
                      </a:lnTo>
                      <a:close/>
                      <a:moveTo>
                        <a:pt x="91" y="79"/>
                      </a:moveTo>
                      <a:lnTo>
                        <a:pt x="81" y="79"/>
                      </a:lnTo>
                      <a:lnTo>
                        <a:pt x="53" y="116"/>
                      </a:lnTo>
                      <a:lnTo>
                        <a:pt x="21" y="116"/>
                      </a:lnTo>
                      <a:lnTo>
                        <a:pt x="58" y="67"/>
                      </a:lnTo>
                      <a:lnTo>
                        <a:pt x="25" y="19"/>
                      </a:lnTo>
                      <a:lnTo>
                        <a:pt x="56" y="19"/>
                      </a:lnTo>
                      <a:lnTo>
                        <a:pt x="81" y="56"/>
                      </a:lnTo>
                      <a:lnTo>
                        <a:pt x="91" y="56"/>
                      </a:lnTo>
                      <a:lnTo>
                        <a:pt x="91" y="79"/>
                      </a:lnTo>
                      <a:close/>
                      <a:moveTo>
                        <a:pt x="170" y="116"/>
                      </a:moveTo>
                      <a:lnTo>
                        <a:pt x="143" y="79"/>
                      </a:lnTo>
                      <a:lnTo>
                        <a:pt x="125" y="79"/>
                      </a:lnTo>
                      <a:lnTo>
                        <a:pt x="125" y="116"/>
                      </a:lnTo>
                      <a:lnTo>
                        <a:pt x="99" y="116"/>
                      </a:lnTo>
                      <a:lnTo>
                        <a:pt x="99" y="19"/>
                      </a:lnTo>
                      <a:lnTo>
                        <a:pt x="125" y="19"/>
                      </a:lnTo>
                      <a:lnTo>
                        <a:pt x="125" y="56"/>
                      </a:lnTo>
                      <a:lnTo>
                        <a:pt x="143" y="56"/>
                      </a:lnTo>
                      <a:lnTo>
                        <a:pt x="167" y="19"/>
                      </a:lnTo>
                      <a:lnTo>
                        <a:pt x="199" y="19"/>
                      </a:lnTo>
                      <a:lnTo>
                        <a:pt x="164" y="67"/>
                      </a:lnTo>
                      <a:lnTo>
                        <a:pt x="202" y="116"/>
                      </a:lnTo>
                      <a:lnTo>
                        <a:pt x="170" y="1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</p:sp>
          </p:grpSp>
          <p:sp useBgFill="false">
            <p:nvSpPr>
              <p:cNvPr id="112" name="TextBox 111" descr="" hidden="false"/>
              <p:cNvSpPr txBox="true"/>
              <p:nvPr/>
            </p:nvSpPr>
            <p:spPr>
              <a:xfrm>
                <a:off x="6343650" y="1992217"/>
                <a:ext cx="1280160" cy="28276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Overflow="clip" horzOverflow="clip" wrap="square" lIns="0" tIns="0" rIns="0" bIns="0" rtlCol="false" anchor="ctr"/>
              <a:lstStyle/>
              <a:p>
                <a:pPr algn="l"/>
                <a:r>
                  <a:rPr lang="en-US" sz="1270" b="true">
                    <a:solidFill>
                      <a:srgbClr val="EBEBEB"/>
                    </a:solidFill>
                  </a:rPr>
                  <a:t>Klout Score</a:t>
                </a:r>
              </a:p>
            </p:txBody>
          </p:sp>
          <p:grpSp>
            <p:nvGrpSpPr>
              <p:cNvPr id="197" name="Group 196" descr="" hidden="false"/>
              <p:cNvGrpSpPr/>
              <p:nvPr/>
            </p:nvGrpSpPr>
            <p:grpSpPr>
              <a:xfrm>
                <a:off x="5391151" y="2543175"/>
                <a:ext cx="2335589" cy="962025"/>
                <a:chOff x="12801601" y="3505200"/>
                <a:chExt cx="2335589" cy="962025"/>
              </a:xfrm>
            </p:grpSpPr>
            <p:sp useBgFill="false">
              <p:nvSpPr>
                <p:cNvPr id="202" name="TextBox 201" descr="" hidden="false"/>
                <p:cNvSpPr txBox="true"/>
                <p:nvPr/>
              </p:nvSpPr>
              <p:spPr>
                <a:xfrm>
                  <a:off x="12842015" y="4038600"/>
                  <a:ext cx="2295175" cy="42862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0" bIns="0" rtlCol="false" anchor="ctr"/>
                <a:lstStyle/>
                <a:p>
                  <a:pPr algn="ctr"/>
                  <a:fld id="{DDAF1840-9C83-4909-A30A-7D6E5B391541}" type="TxLink">
                    <a:rPr lang="en-US" sz="740" i="true">
                      <a:solidFill>
                        <a:srgbClr val="B4B4B4"/>
                      </a:solidFill>
                    </a:rPr>
                    <a:pPr algn="ctr"/>
                    <a:t>21% of your total followers are above the Worldwide Klout Score of 40.</a:t>
                  </a:fld>
                  <a:endParaRPr lang="en-US" sz="740" i="true">
                    <a:solidFill>
                      <a:srgbClr val="B4B4B4"/>
                    </a:solidFill>
                  </a:endParaRPr>
                </a:p>
              </p:txBody>
            </p:sp>
            <p:sp useBgFill="false">
              <p:nvSpPr>
                <p:cNvPr id="203" name="TextBox 202" descr="" hidden="false"/>
                <p:cNvSpPr txBox="true"/>
                <p:nvPr/>
              </p:nvSpPr>
              <p:spPr>
                <a:xfrm>
                  <a:off x="12801601" y="3505200"/>
                  <a:ext cx="1161288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91440" bIns="0" rtlCol="false" anchor="ctr"/>
                <a:lstStyle/>
                <a:p>
                  <a:pPr algn="r"/>
                  <a:r>
                    <a:rPr lang="en-US" sz="770">
                      <a:solidFill>
                        <a:srgbClr val="DCDCDC"/>
                      </a:solidFill>
                    </a:rPr>
                    <a:t>You</a:t>
                  </a:r>
                </a:p>
              </p:txBody>
            </p:sp>
            <p:sp useBgFill="false">
              <p:nvSpPr>
                <p:cNvPr id="204" name="TextBox 203" descr="" hidden="false"/>
                <p:cNvSpPr txBox="true"/>
                <p:nvPr/>
              </p:nvSpPr>
              <p:spPr>
                <a:xfrm>
                  <a:off x="12801601" y="3733800"/>
                  <a:ext cx="1163314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91440" bIns="0" rtlCol="false" anchor="ctr"/>
                <a:lstStyle/>
                <a:p>
                  <a:pPr algn="r"/>
                  <a:fld id="{170F225B-B390-4884-A8D7-D3D52E466744}" type="TxLink">
                    <a:rPr lang="en-US" sz="1270" b="true">
                      <a:solidFill>
                        <a:srgbClr val="E14B26"/>
                      </a:solidFill>
                    </a:rPr>
                    <a:pPr algn="r"/>
                    <a:t>33.0</a:t>
                  </a:fld>
                  <a:endParaRPr lang="en-US" sz="1270" b="true">
                    <a:solidFill>
                      <a:srgbClr val="E14B26"/>
                    </a:solidFill>
                  </a:endParaRPr>
                </a:p>
              </p:txBody>
            </p:sp>
            <p:sp useBgFill="false">
              <p:nvSpPr>
                <p:cNvPr id="205" name="TextBox 204" descr="" hidden="false"/>
                <p:cNvSpPr txBox="true"/>
                <p:nvPr/>
              </p:nvSpPr>
              <p:spPr>
                <a:xfrm>
                  <a:off x="13973176" y="3505200"/>
                  <a:ext cx="1161288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l"/>
                  <a:r>
                    <a:rPr lang="en-US" sz="770">
                      <a:solidFill>
                        <a:srgbClr val="DCDCDC"/>
                      </a:solidFill>
                    </a:rPr>
                    <a:t>Audience  (Avg)</a:t>
                  </a:r>
                </a:p>
              </p:txBody>
            </p:sp>
            <p:sp useBgFill="false">
              <p:nvSpPr>
                <p:cNvPr id="206" name="TextBox 205" descr="" hidden="false"/>
                <p:cNvSpPr txBox="true"/>
                <p:nvPr/>
              </p:nvSpPr>
              <p:spPr>
                <a:xfrm>
                  <a:off x="13973176" y="3733800"/>
                  <a:ext cx="1163314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l"/>
                  <a:fld id="{8EA0A298-84B6-405F-9AC2-9A3AB9965255}" type="TxLink">
                    <a:rPr lang="en-US" sz="1270" b="true">
                      <a:solidFill>
                        <a:srgbClr val="E14B26"/>
                      </a:solidFill>
                    </a:rPr>
                    <a:pPr algn="l"/>
                    <a:t>28.0</a:t>
                  </a:fld>
                  <a:endParaRPr lang="en-US" sz="1270" b="true">
                    <a:solidFill>
                      <a:srgbClr val="E14B26"/>
                    </a:solidFill>
                  </a:endParaRPr>
                </a:p>
              </p:txBody>
            </p:sp>
            <p:sp useBgFill="false">
              <p:nvSpPr>
                <p:cNvPr id="207" name="Rectangle 206" descr="" hidden="false"/>
                <p:cNvSpPr txBox="false"/>
                <p:nvPr/>
              </p:nvSpPr>
              <p:spPr>
                <a:xfrm>
                  <a:off x="13963460" y="3590925"/>
                  <a:ext cx="9144" cy="402336"/>
                </a:xfrm>
                <a:prstGeom prst="rect">
                  <a:avLst/>
                </a:prstGeom>
                <a:solidFill>
                  <a:srgbClr val="64646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clip" horzOverflow="clip" rtlCol="false" anchor="t"/>
                <a:lstStyle/>
                <a:p>
                  <a:pPr algn="l"/>
                  <a:endParaRPr lang="en-US" sz="770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a="http://schemas.openxmlformats.org/drawingml/2006/main" xmlns:p="http://schemas.openxmlformats.org/presentation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" hidden="false"/>
          <p:cNvGrpSpPr/>
          <p:nvPr/>
        </p:nvGrpSpPr>
        <p:grpSpPr>
          <a:xfrm>
            <a:off x="55864" y="1565990"/>
            <a:ext cx="9032272" cy="2971640"/>
            <a:chOff x="247650" y="3724275"/>
            <a:chExt cx="11172825" cy="3675888"/>
          </a:xfrm>
        </p:grpSpPr>
        <p:sp useBgFill="false">
          <p:nvSpPr>
            <p:cNvPr id="126" name="Rounded Rectangle 125" descr="" hidden="false"/>
            <p:cNvSpPr txBox="false"/>
            <p:nvPr/>
          </p:nvSpPr>
          <p:spPr>
            <a:xfrm>
              <a:off x="247650" y="3724275"/>
              <a:ext cx="11172825" cy="3675888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9050">
              <a:solidFill>
                <a:srgbClr val="15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rtlCol="false" anchor="t"/>
            <a:lstStyle/>
            <a:p>
              <a:pPr algn="l"/>
              <a:endParaRPr lang="en-US" sz="770"/>
            </a:p>
          </p:txBody>
        </p:sp>
        <p:graphicFrame>
          <p:nvGraphicFramePr>
            <p:cNvPr id="3" name="Chart 2"/>
            <p:cNvGraphicFramePr/>
            <p:nvPr/>
          </p:nvGraphicFramePr>
          <p:xfrm>
            <a:off x="247650" y="3742563"/>
            <a:ext cx="7416800" cy="3657600"/>
          </p:xfrm>
          <a:graphic>
            <a:graphicData uri="http://schemas.openxmlformats.org/drawingml/2006/chart">
              <c:chart r:id="rId2"/>
            </a:graphicData>
          </a:graphic>
        </p:graphicFrame>
        <p:grpSp>
          <p:nvGrpSpPr>
            <p:cNvPr id="6" name="Group 5" descr="" hidden="false"/>
            <p:cNvGrpSpPr/>
            <p:nvPr/>
          </p:nvGrpSpPr>
          <p:grpSpPr>
            <a:xfrm>
              <a:off x="7850436" y="3962400"/>
              <a:ext cx="3255714" cy="3209924"/>
              <a:chOff x="7850436" y="3962400"/>
              <a:chExt cx="3255714" cy="3209924"/>
            </a:xfrm>
          </p:grpSpPr>
          <p:grpSp>
            <p:nvGrpSpPr>
              <p:cNvPr id="15" name="Group 14" descr="" hidden="false"/>
              <p:cNvGrpSpPr/>
              <p:nvPr/>
            </p:nvGrpSpPr>
            <p:grpSpPr>
              <a:xfrm>
                <a:off x="7858125" y="3962400"/>
                <a:ext cx="3236976" cy="3209924"/>
                <a:chOff x="7858125" y="3990975"/>
                <a:chExt cx="3236976" cy="3209924"/>
              </a:xfrm>
            </p:grpSpPr>
            <p:grpSp>
              <p:nvGrpSpPr>
                <p:cNvPr id="22" name="Group 21" descr="" hidden="false"/>
                <p:cNvGrpSpPr/>
                <p:nvPr/>
              </p:nvGrpSpPr>
              <p:grpSpPr>
                <a:xfrm>
                  <a:off x="7858125" y="3990975"/>
                  <a:ext cx="3236976" cy="3200399"/>
                  <a:chOff x="7858125" y="3981450"/>
                  <a:chExt cx="3236976" cy="3200399"/>
                </a:xfrm>
              </p:grpSpPr>
              <p:sp useBgFill="false">
                <p:nvSpPr>
                  <p:cNvPr id="175" name="Rounded Rectangle 174" descr="" hidden="false"/>
                  <p:cNvSpPr txBox="false"/>
                  <p:nvPr/>
                </p:nvSpPr>
                <p:spPr>
                  <a:xfrm>
                    <a:off x="7858125" y="4257670"/>
                    <a:ext cx="3236976" cy="292417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151515"/>
                  </a:solidFill>
                  <a:ln w="12700">
                    <a:solidFill>
                      <a:srgbClr val="0F0F0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clip" horzOverflow="clip" rtlCol="false" anchor="t"/>
                  <a:lstStyle/>
                  <a:p>
                    <a:pPr marL="0" indent="0" algn="l"/>
                    <a:endParaRPr lang="en-US" sz="77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76" name="Group 175" descr="" hidden="false"/>
                  <p:cNvGrpSpPr/>
                  <p:nvPr/>
                </p:nvGrpSpPr>
                <p:grpSpPr>
                  <a:xfrm>
                    <a:off x="7858125" y="3981450"/>
                    <a:ext cx="3236976" cy="283845"/>
                    <a:chOff x="7896225" y="8267700"/>
                    <a:chExt cx="3236976" cy="283845"/>
                  </a:xfrm>
                </p:grpSpPr>
                <p:sp useBgFill="false">
                  <p:nvSpPr>
                    <p:cNvPr id="183" name="TextBox 182" descr="" hidden="false"/>
                    <p:cNvSpPr txBox="true"/>
                    <p:nvPr/>
                  </p:nvSpPr>
                  <p:spPr>
                    <a:xfrm>
                      <a:off x="7896225" y="8267700"/>
                      <a:ext cx="3236976" cy="274320"/>
                    </a:xfrm>
                    <a:prstGeom prst="rect">
                      <a:avLst/>
                    </a:prstGeom>
                    <a:gradFill flip="none" rotWithShape="true">
                      <a:gsLst>
                        <a:gs pos="0">
                          <a:srgbClr val="32323C"/>
                        </a:gs>
                        <a:gs pos="100000">
                          <a:srgbClr val="41414B"/>
                        </a:gs>
                      </a:gsLst>
                      <a:lin ang="16200000" scaled="false"/>
                      <a:tileRect/>
                    </a:gradFill>
                    <a:ln w="12700" cmpd="sng">
                      <a:gradFill>
                        <a:gsLst>
                          <a:gs pos="0">
                            <a:srgbClr val="4E4E61"/>
                          </a:gs>
                          <a:gs pos="100000">
                            <a:srgbClr val="373741"/>
                          </a:gs>
                        </a:gsLst>
                        <a:lin ang="5400000" scaled="false"/>
                      </a:gra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vertOverflow="clip" horzOverflow="clip" vert="horz" lIns="182880" tIns="0" rIns="0" bIns="0" rtlCol="false" anchor="ctr"/>
                    <a:lstStyle/>
                    <a:p>
                      <a:pPr algn="l"/>
                      <a:r>
                        <a:rPr lang="en-US" sz="850" b="true" baseline="0">
                          <a:solidFill>
                            <a:srgbClr val="151515"/>
                          </a:solidFill>
                          <a:latin typeface="Calibri"/>
                        </a:rPr>
                        <a:t>AUDIENCE SUMMARY</a:t>
                      </a:r>
                      <a:endParaRPr lang="en-US" sz="850" b="true">
                        <a:solidFill>
                          <a:srgbClr val="151515"/>
                        </a:solidFill>
                        <a:latin typeface="Calibri"/>
                      </a:endParaRPr>
                    </a:p>
                  </p:txBody>
                </p:sp>
                <p:sp useBgFill="false">
                  <p:nvSpPr>
                    <p:cNvPr id="184" name="TextBox 183" descr="" hidden="false"/>
                    <p:cNvSpPr txBox="true"/>
                    <p:nvPr/>
                  </p:nvSpPr>
                  <p:spPr>
                    <a:xfrm>
                      <a:off x="7896225" y="8277225"/>
                      <a:ext cx="2266950" cy="27432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vertOverflow="clip" horzOverflow="clip" vert="horz" lIns="182880" tIns="0" rIns="0" bIns="0" rtlCol="false" anchor="ctr"/>
                    <a:lstStyle/>
                    <a:p>
                      <a:pPr algn="l"/>
                      <a:r>
                        <a:rPr lang="en-US" sz="850" b="true">
                          <a:solidFill>
                            <a:srgbClr val="D2D2D2"/>
                          </a:solidFill>
                          <a:latin typeface="Calibri"/>
                        </a:rPr>
                        <a:t>AUDIENCE SUMMARY</a:t>
                      </a:r>
                    </a:p>
                  </p:txBody>
                </p:sp>
              </p:grpSp>
            </p:grpSp>
            <p:cxnSp>
              <p:nvCxnSpPr>
                <p:cNvPr id="186" name="Straight Connector 185" descr="" hidden="false"/>
                <p:cNvCxnSpPr/>
                <p:nvPr/>
              </p:nvCxnSpPr>
              <p:spPr>
                <a:xfrm>
                  <a:off x="7858125" y="7200899"/>
                  <a:ext cx="3236976" cy="0"/>
                </a:xfrm>
                <a:prstGeom prst="line">
                  <a:avLst/>
                </a:prstGeom>
                <a:ln w="12700">
                  <a:solidFill>
                    <a:srgbClr val="3E3E3E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" name="Group 148" descr="" hidden="false"/>
                <p:cNvGrpSpPr/>
                <p:nvPr/>
              </p:nvGrpSpPr>
              <p:grpSpPr>
                <a:xfrm>
                  <a:off x="8036433" y="5219700"/>
                  <a:ext cx="2880360" cy="9525"/>
                  <a:chOff x="11972925" y="5438775"/>
                  <a:chExt cx="2743200" cy="9525"/>
                </a:xfrm>
              </p:grpSpPr>
              <p:cxnSp>
                <p:nvCxnSpPr>
                  <p:cNvPr id="150" name="Straight Connector 149" descr="" hidden="false"/>
                  <p:cNvCxnSpPr/>
                  <p:nvPr/>
                </p:nvCxnSpPr>
                <p:spPr>
                  <a:xfrm>
                    <a:off x="11972925" y="5438775"/>
                    <a:ext cx="2743200" cy="0"/>
                  </a:xfrm>
                  <a:prstGeom prst="line">
                    <a:avLst/>
                  </a:prstGeom>
                  <a:ln w="12700">
                    <a:solidFill>
                      <a:srgbClr val="2A2A2A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 descr="" hidden="false"/>
                  <p:cNvCxnSpPr/>
                  <p:nvPr/>
                </p:nvCxnSpPr>
                <p:spPr>
                  <a:xfrm>
                    <a:off x="11972925" y="5448300"/>
                    <a:ext cx="27432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" name="Group 4" descr="" hidden="false"/>
              <p:cNvGrpSpPr/>
              <p:nvPr/>
            </p:nvGrpSpPr>
            <p:grpSpPr>
              <a:xfrm>
                <a:off x="7850436" y="4322185"/>
                <a:ext cx="3255714" cy="2718694"/>
                <a:chOff x="7850436" y="4322185"/>
                <a:chExt cx="3255714" cy="2718694"/>
              </a:xfrm>
            </p:grpSpPr>
            <p:sp useBgFill="false">
              <p:nvSpPr>
                <p:cNvPr id="135" name="TextBox 134" descr="" hidden="false"/>
                <p:cNvSpPr txBox="true"/>
                <p:nvPr/>
              </p:nvSpPr>
              <p:spPr>
                <a:xfrm>
                  <a:off x="8031861" y="5291337"/>
                  <a:ext cx="2889504" cy="64008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ctr"/>
                  <a:fld id="{463F3BA0-4335-4FAA-9E37-D6FEB77C21EC}" type="TxLink">
                    <a:rPr lang="en-US" sz="770" i="true">
                      <a:solidFill>
                        <a:srgbClr val="B4B4B4"/>
                      </a:solidFill>
                    </a:rPr>
                    <a:pPr algn="ctr"/>
                    <a:t>On average, your audience is followed by 10,205 people and follows 8,181 people.</a:t>
                  </a:fld>
                  <a:endParaRPr lang="en-US" sz="770" i="true">
                    <a:solidFill>
                      <a:srgbClr val="B4B4B4"/>
                    </a:solidFill>
                  </a:endParaRPr>
                </a:p>
              </p:txBody>
            </p:sp>
            <p:sp useBgFill="false">
              <p:nvSpPr>
                <p:cNvPr id="122" name="TextBox 121" descr="" hidden="false"/>
                <p:cNvSpPr txBox="true"/>
                <p:nvPr/>
              </p:nvSpPr>
              <p:spPr>
                <a:xfrm>
                  <a:off x="7850436" y="4322185"/>
                  <a:ext cx="1828800" cy="43295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0" bIns="0" rtlCol="false" anchor="ctr"/>
                <a:lstStyle/>
                <a:p>
                  <a:pPr algn="ctr"/>
                  <a:fld id="{B27CD631-5A47-41D0-8FA9-9FE7B19902BA}" type="TxLink">
                    <a:rPr lang="en-US" sz="1700" b="true">
                      <a:solidFill>
                        <a:srgbClr val="92B7E3"/>
                      </a:solidFill>
                    </a:rPr>
                    <a:pPr algn="ctr"/>
                    <a:t>3,001</a:t>
                  </a:fld>
                  <a:endParaRPr lang="en-US" sz="1700" b="true">
                    <a:solidFill>
                      <a:srgbClr val="92B7E3"/>
                    </a:solidFill>
                  </a:endParaRPr>
                </a:p>
              </p:txBody>
            </p:sp>
            <p:sp useBgFill="false">
              <p:nvSpPr>
                <p:cNvPr id="127" name="TextBox 126" descr="" hidden="false"/>
                <p:cNvSpPr txBox="true"/>
                <p:nvPr/>
              </p:nvSpPr>
              <p:spPr>
                <a:xfrm>
                  <a:off x="7851648" y="4676775"/>
                  <a:ext cx="1828800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0" bIns="0" rtlCol="false" anchor="ctr"/>
                <a:lstStyle/>
                <a:p>
                  <a:pPr algn="ctr"/>
                  <a:r>
                    <a:rPr lang="en-US" sz="770" b="true">
                      <a:solidFill>
                        <a:srgbClr val="DCDCDC"/>
                      </a:solidFill>
                    </a:rPr>
                    <a:t>Followers</a:t>
                  </a:r>
                </a:p>
              </p:txBody>
            </p:sp>
            <p:sp useBgFill="false">
              <p:nvSpPr>
                <p:cNvPr id="129" name="TextBox 128" descr="" hidden="false"/>
                <p:cNvSpPr txBox="true"/>
                <p:nvPr/>
              </p:nvSpPr>
              <p:spPr>
                <a:xfrm>
                  <a:off x="8029852" y="5841105"/>
                  <a:ext cx="2889504" cy="64008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ctr"/>
                  <a:fld id="{48339AAB-4B35-4AC6-B94F-4DF27514BCD0}" type="TxLink">
                    <a:rPr lang="en-US" sz="770" i="true">
                      <a:solidFill>
                        <a:srgbClr val="B4B4B4"/>
                      </a:solidFill>
                    </a:rPr>
                    <a:pPr algn="ctr"/>
                    <a:t>56% of your audience has greater than 2,500 followers.</a:t>
                  </a:fld>
                  <a:endParaRPr lang="en-US" sz="770" i="true">
                    <a:solidFill>
                      <a:srgbClr val="B4B4B4"/>
                    </a:solidFill>
                  </a:endParaRPr>
                </a:p>
              </p:txBody>
            </p:sp>
            <p:sp useBgFill="false">
              <p:nvSpPr>
                <p:cNvPr id="131" name="TextBox 130" descr="" hidden="false"/>
                <p:cNvSpPr txBox="true"/>
                <p:nvPr/>
              </p:nvSpPr>
              <p:spPr>
                <a:xfrm>
                  <a:off x="8031861" y="6400799"/>
                  <a:ext cx="2889504" cy="64008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91440" tIns="0" rIns="0" bIns="0" rtlCol="false" anchor="ctr"/>
                <a:lstStyle/>
                <a:p>
                  <a:pPr algn="ctr"/>
                  <a:fld id="{C6622470-1C55-411F-BB44-E8AB236C528E}" type="TxLink">
                    <a:rPr lang="en-US" sz="770" i="true">
                      <a:solidFill>
                        <a:srgbClr val="B4B4B4"/>
                      </a:solidFill>
                    </a:rPr>
                    <a:pPr algn="ctr"/>
                    <a:t>Your audience is included in other Twitter users' lists an average of 131 times. The top 1% has been listed an average of 3,412 times.</a:t>
                  </a:fld>
                  <a:endParaRPr lang="en-US" sz="770" i="true">
                    <a:solidFill>
                      <a:srgbClr val="B4B4B4"/>
                    </a:solidFill>
                  </a:endParaRPr>
                </a:p>
              </p:txBody>
            </p:sp>
            <p:sp useBgFill="false">
              <p:nvSpPr>
                <p:cNvPr id="148" name="TextBox 147" descr="" hidden="false"/>
                <p:cNvSpPr txBox="true"/>
                <p:nvPr/>
              </p:nvSpPr>
              <p:spPr>
                <a:xfrm>
                  <a:off x="9258300" y="4324350"/>
                  <a:ext cx="1828800" cy="432955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0" bIns="0" rtlCol="false" anchor="ctr"/>
                <a:lstStyle/>
                <a:p>
                  <a:pPr algn="ctr"/>
                  <a:fld id="{FD2C686F-B843-4DD7-994E-B7BCCD94022E}" type="TxLink">
                    <a:rPr lang="en-US" sz="1700" b="true">
                      <a:solidFill>
                        <a:srgbClr val="92B7E3"/>
                      </a:solidFill>
                    </a:rPr>
                    <a:pPr algn="ctr"/>
                    <a:t>2,999</a:t>
                  </a:fld>
                  <a:endParaRPr lang="en-US" sz="1700" b="true">
                    <a:solidFill>
                      <a:srgbClr val="92B7E3"/>
                    </a:solidFill>
                  </a:endParaRPr>
                </a:p>
              </p:txBody>
            </p:sp>
            <p:sp useBgFill="false">
              <p:nvSpPr>
                <p:cNvPr id="155" name="TextBox 154" descr="" hidden="false"/>
                <p:cNvSpPr txBox="true"/>
                <p:nvPr/>
              </p:nvSpPr>
              <p:spPr>
                <a:xfrm>
                  <a:off x="9259512" y="4688465"/>
                  <a:ext cx="1828800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0" bIns="0" rtlCol="false" anchor="ctr"/>
                <a:lstStyle/>
                <a:p>
                  <a:pPr algn="ctr"/>
                  <a:r>
                    <a:rPr lang="en-US" sz="770" b="true">
                      <a:solidFill>
                        <a:srgbClr val="DCDCDC"/>
                      </a:solidFill>
                    </a:rPr>
                    <a:t>Followers in this Report</a:t>
                  </a:r>
                </a:p>
              </p:txBody>
            </p:sp>
            <p:sp useBgFill="false">
              <p:nvSpPr>
                <p:cNvPr id="156" name="TextBox 155" descr="" hidden="false"/>
                <p:cNvSpPr txBox="true"/>
                <p:nvPr/>
              </p:nvSpPr>
              <p:spPr>
                <a:xfrm>
                  <a:off x="9277350" y="4857750"/>
                  <a:ext cx="1828800" cy="282767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Overflow="clip" horzOverflow="clip" wrap="square" lIns="0" tIns="0" rIns="0" bIns="0" rtlCol="false" anchor="ctr"/>
                <a:lstStyle/>
                <a:p>
                  <a:pPr algn="ctr"/>
                  <a:fld id="{4F31F978-D4BD-4C2D-A601-BE1BBB7AE6C2}" type="TxLink">
                    <a:rPr lang="en-US" sz="630" b="false">
                      <a:solidFill>
                        <a:srgbClr val="DCDCDC"/>
                      </a:solidFill>
                    </a:rPr>
                    <a:pPr algn="ctr"/>
                    <a:t> </a:t>
                  </a:fld>
                  <a:endParaRPr lang="en-US" sz="630" b="false">
                    <a:solidFill>
                      <a:srgbClr val="DCDCDC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a="http://schemas.openxmlformats.org/drawingml/2006/main" xmlns:p="http://schemas.openxmlformats.org/presentation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Chart 2"/>
          <p:cNvGraphicFramePr>
            <a:graphicFrameLocks/>
          </p:cNvGraphicFramePr>
          <p:nvPr/>
        </p:nvGraphicFramePr>
        <p:xfrm>
          <a:off x="55912" y="1574657"/>
          <a:ext cx="9032176" cy="2954306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</p:sld>
</file>

<file path=ppt/slides/slide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a="http://schemas.openxmlformats.org/drawingml/2006/main" xmlns:p="http://schemas.openxmlformats.org/presentation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 descr="" hidden="false"/>
          <p:cNvGrpSpPr/>
          <p:nvPr/>
        </p:nvGrpSpPr>
        <p:grpSpPr>
          <a:xfrm>
            <a:off x="55848" y="1572957"/>
            <a:ext cx="9032304" cy="2957707"/>
            <a:chOff x="247650" y="13230225"/>
            <a:chExt cx="11172823" cy="3657600"/>
          </a:xfrm>
        </p:grpSpPr>
        <p:graphicFrame>
          <p:nvGraphicFramePr>
            <p:cNvPr id="51" name="Chart 50"/>
            <p:cNvGraphicFramePr>
              <a:graphicFrameLocks/>
            </p:cNvGraphicFramePr>
            <p:nvPr/>
          </p:nvGraphicFramePr>
          <p:xfrm>
            <a:off x="7761834" y="13230225"/>
            <a:ext cx="3658639" cy="3657600"/>
          </p:xfrm>
          <a:graphic>
            <a:graphicData uri="http://schemas.openxmlformats.org/drawingml/2006/chart">
              <c:chart r:id="rId2"/>
            </a:graphicData>
          </a:graphic>
        </p:graphicFrame>
        <p:graphicFrame>
          <p:nvGraphicFramePr>
            <p:cNvPr id="52" name="Chart 51"/>
            <p:cNvGraphicFramePr>
              <a:graphicFrameLocks/>
            </p:cNvGraphicFramePr>
            <p:nvPr/>
          </p:nvGraphicFramePr>
          <p:xfrm>
            <a:off x="247650" y="13230225"/>
            <a:ext cx="7416800" cy="3657600"/>
          </p:xfrm>
          <a:graphic>
            <a:graphicData uri="http://schemas.openxmlformats.org/drawingml/2006/chart">
              <c:chart r:id="rId3"/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a="http://schemas.openxmlformats.org/drawingml/2006/main" xmlns:p="http://schemas.openxmlformats.org/presentation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" hidden="false"/>
          <p:cNvGrpSpPr/>
          <p:nvPr/>
        </p:nvGrpSpPr>
        <p:grpSpPr>
          <a:xfrm>
            <a:off x="55848" y="1572957"/>
            <a:ext cx="9032304" cy="2957707"/>
            <a:chOff x="247650" y="16506825"/>
            <a:chExt cx="11169650" cy="3657600"/>
          </a:xfrm>
        </p:grpSpPr>
        <p:graphicFrame>
          <p:nvGraphicFramePr>
            <p:cNvPr id="4" name="Chart 3"/>
            <p:cNvGraphicFramePr/>
            <p:nvPr/>
          </p:nvGraphicFramePr>
          <p:xfrm>
            <a:off x="5880100" y="16506825"/>
            <a:ext cx="5537200" cy="3657600"/>
          </p:xfrm>
          <a:graphic>
            <a:graphicData uri="http://schemas.openxmlformats.org/drawingml/2006/chart">
              <c:chart r:id="rId2"/>
            </a:graphicData>
          </a:graphic>
        </p:graphicFrame>
        <p:grpSp>
          <p:nvGrpSpPr>
            <p:cNvPr id="82" name="Group 81" descr="" hidden="false"/>
            <p:cNvGrpSpPr/>
            <p:nvPr/>
          </p:nvGrpSpPr>
          <p:grpSpPr>
            <a:xfrm>
              <a:off x="247650" y="16516350"/>
              <a:ext cx="5541835" cy="3648075"/>
              <a:chOff x="247650" y="16516350"/>
              <a:chExt cx="5541835" cy="3648075"/>
            </a:xfrm>
          </p:grpSpPr>
          <p:grpSp>
            <p:nvGrpSpPr>
              <p:cNvPr id="33" name="Group 32" descr="" hidden="false"/>
              <p:cNvGrpSpPr/>
              <p:nvPr/>
            </p:nvGrpSpPr>
            <p:grpSpPr>
              <a:xfrm>
                <a:off x="247650" y="16516350"/>
                <a:ext cx="5532501" cy="3648075"/>
                <a:chOff x="247650" y="16516350"/>
                <a:chExt cx="5532501" cy="3648075"/>
              </a:xfrm>
            </p:grpSpPr>
            <p:grpSp>
              <p:nvGrpSpPr>
                <p:cNvPr id="86" name="Group 85" descr="" hidden="false"/>
                <p:cNvGrpSpPr/>
                <p:nvPr/>
              </p:nvGrpSpPr>
              <p:grpSpPr>
                <a:xfrm>
                  <a:off x="247650" y="16516350"/>
                  <a:ext cx="5532120" cy="3648075"/>
                  <a:chOff x="6953250" y="13830300"/>
                  <a:chExt cx="5532120" cy="3648075"/>
                </a:xfrm>
              </p:grpSpPr>
              <p:sp useBgFill="false">
                <p:nvSpPr>
                  <p:cNvPr id="101" name="Rectangle 100" descr="" hidden="false"/>
                  <p:cNvSpPr txBox="false"/>
                  <p:nvPr/>
                </p:nvSpPr>
                <p:spPr>
                  <a:xfrm>
                    <a:off x="6953250" y="13830300"/>
                    <a:ext cx="5532120" cy="3648075"/>
                  </a:xfrm>
                  <a:prstGeom prst="rect">
                    <a:avLst/>
                  </a:prstGeom>
                  <a:solidFill>
                    <a:srgbClr val="262626"/>
                  </a:solidFill>
                  <a:ln w="31750" cap="flat" cmpd="sng" algn="ctr">
                    <a:solidFill>
                      <a:srgbClr val="15151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clip" horzOverflow="clip" rtlCol="false" anchor="t"/>
                  <a:lstStyle/>
                  <a:p>
                    <a:pPr algn="l"/>
                    <a:endParaRPr lang="en-US" sz="770"/>
                  </a:p>
                </p:txBody>
              </p:sp>
              <p:grpSp>
                <p:nvGrpSpPr>
                  <p:cNvPr id="102" name="Group 101" descr="" hidden="false"/>
                  <p:cNvGrpSpPr/>
                  <p:nvPr/>
                </p:nvGrpSpPr>
                <p:grpSpPr>
                  <a:xfrm>
                    <a:off x="6966966" y="16478251"/>
                    <a:ext cx="5513832" cy="1000124"/>
                    <a:chOff x="280416" y="13315950"/>
                    <a:chExt cx="5513832" cy="1000124"/>
                  </a:xfrm>
                </p:grpSpPr>
                <p:sp useBgFill="false">
                  <p:nvSpPr>
                    <p:cNvPr id="103" name="Rectangle 102" descr="" hidden="false"/>
                    <p:cNvSpPr txBox="false"/>
                    <p:nvPr/>
                  </p:nvSpPr>
                  <p:spPr>
                    <a:xfrm>
                      <a:off x="285750" y="13792200"/>
                      <a:ext cx="5504688" cy="523874"/>
                    </a:xfrm>
                    <a:prstGeom prst="rect">
                      <a:avLst/>
                    </a:prstGeom>
                    <a:solidFill>
                      <a:srgbClr val="202020"/>
                    </a:solidFill>
                    <a:ln w="19050" cap="flat" cmpd="sng" algn="ctr">
                      <a:noFill/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clip" horzOverflow="clip" rtlCol="false" anchor="t"/>
                    <a:lstStyle/>
                    <a:p>
                      <a:pPr algn="l"/>
                      <a:endParaRPr lang="en-US" sz="770"/>
                    </a:p>
                  </p:txBody>
                </p:sp>
                <p:sp useBgFill="false">
                  <p:nvSpPr>
                    <p:cNvPr id="104" name="Rectangle 103" descr="" hidden="false"/>
                    <p:cNvSpPr txBox="false"/>
                    <p:nvPr/>
                  </p:nvSpPr>
                  <p:spPr>
                    <a:xfrm>
                      <a:off x="285750" y="13323570"/>
                      <a:ext cx="5504688" cy="621029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101010"/>
                        </a:gs>
                        <a:gs pos="5000">
                          <a:srgbClr val="161616"/>
                        </a:gs>
                        <a:gs pos="100000">
                          <a:srgbClr val="202020"/>
                        </a:gs>
                      </a:gsLst>
                      <a:lin ang="5400000" scaled="false"/>
                    </a:gradFill>
                    <a:ln w="19050" cap="flat" cmpd="sng" algn="ctr">
                      <a:noFill/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Overflow="clip" horzOverflow="clip" rtlCol="false" anchor="t"/>
                    <a:lstStyle/>
                    <a:p>
                      <a:pPr algn="l"/>
                      <a:endParaRPr lang="en-US" sz="770"/>
                    </a:p>
                  </p:txBody>
                </p:sp>
                <p:cxnSp>
                  <p:nvCxnSpPr>
                    <p:cNvPr id="105" name="Straight Connector 104" descr="" hidden="false"/>
                    <p:cNvCxnSpPr/>
                    <p:nvPr/>
                  </p:nvCxnSpPr>
                  <p:spPr>
                    <a:xfrm>
                      <a:off x="280416" y="13315950"/>
                      <a:ext cx="5513832" cy="0"/>
                    </a:xfrm>
                    <a:prstGeom prst="line">
                      <a:avLst/>
                    </a:prstGeom>
                    <a:ln>
                      <a:solidFill>
                        <a:srgbClr val="2D2D2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 useBgFill="false">
              <p:nvSpPr>
                <p:cNvPr id="87" name="Rectangle 86" descr="" hidden="false"/>
                <p:cNvSpPr txBox="false"/>
                <p:nvPr/>
              </p:nvSpPr>
              <p:spPr>
                <a:xfrm>
                  <a:off x="257175" y="16525875"/>
                  <a:ext cx="5522976" cy="2642616"/>
                </a:xfrm>
                <a:prstGeom prst="rect">
                  <a:avLst/>
                </a:prstGeom>
                <a:solidFill>
                  <a:srgbClr val="262626"/>
                </a:solidFill>
                <a:ln w="1905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clip" horzOverflow="clip" rtlCol="false" anchor="t"/>
                <a:lstStyle/>
                <a:p>
                  <a:pPr algn="l"/>
                  <a:endParaRPr lang="en-US" sz="770"/>
                </a:p>
              </p:txBody>
            </p:sp>
            <p:grpSp>
              <p:nvGrpSpPr>
                <p:cNvPr id="94" name="Group 93" descr="" hidden="false"/>
                <p:cNvGrpSpPr/>
                <p:nvPr/>
              </p:nvGrpSpPr>
              <p:grpSpPr>
                <a:xfrm>
                  <a:off x="1570673" y="19211926"/>
                  <a:ext cx="2781300" cy="900684"/>
                  <a:chOff x="7222871" y="13354050"/>
                  <a:chExt cx="2781300" cy="900684"/>
                </a:xfrm>
              </p:grpSpPr>
              <p:sp useBgFill="false">
                <p:nvSpPr>
                  <p:cNvPr id="95" name="TextBox 94" descr="" hidden="false"/>
                  <p:cNvSpPr txBox="true"/>
                  <p:nvPr/>
                </p:nvSpPr>
                <p:spPr>
                  <a:xfrm>
                    <a:off x="8632571" y="13354050"/>
                    <a:ext cx="1371600" cy="329184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Overflow="clip" horzOverflow="clip" wrap="square" lIns="0" tIns="0" rIns="0" bIns="0" rtlCol="false" anchor="ctr"/>
                  <a:lstStyle/>
                  <a:p>
                    <a:pPr marL="0" indent="0" algn="r"/>
                    <a:fld id="{113AC961-149A-4A74-9437-B95406EEEC73}" type="TxLink">
                      <a:rPr lang="en-US" sz="990" b="false" i="false" baseline="0">
                        <a:solidFill>
                          <a:srgbClr val="92B7E3"/>
                        </a:solidFill>
                        <a:latin typeface="+mn-lt"/>
                        <a:ea typeface="+mn-ea"/>
                        <a:cs typeface="+mn-cs"/>
                      </a:rPr>
                      <a:pPr marL="0" indent="0" algn="r"/>
                      <a:t>85.3</a:t>
                    </a:fld>
                    <a:endParaRPr lang="en-US" sz="990" b="false" i="false" baseline="0">
                      <a:solidFill>
                        <a:srgbClr val="92B7E3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 useBgFill="false">
                <p:nvSpPr>
                  <p:cNvPr id="96" name="TextBox 95" descr="" hidden="false"/>
                  <p:cNvSpPr txBox="true"/>
                  <p:nvPr/>
                </p:nvSpPr>
                <p:spPr>
                  <a:xfrm>
                    <a:off x="7231126" y="13654088"/>
                    <a:ext cx="1828800" cy="324746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Overflow="clip" horzOverflow="clip" wrap="square" lIns="0" tIns="0" rIns="0" bIns="0" rtlCol="false" anchor="ctr"/>
                  <a:lstStyle/>
                  <a:p>
                    <a:pPr marL="0" indent="0" algn="l"/>
                    <a:r>
                      <a:rPr lang="en-US" sz="850" b="false">
                        <a:solidFill>
                          <a:srgbClr val="C8C8C8"/>
                        </a:solidFill>
                        <a:latin typeface="+mn-lt"/>
                        <a:ea typeface="+mn-ea"/>
                        <a:cs typeface="+mn-cs"/>
                      </a:rPr>
                      <a:t>Average</a:t>
                    </a:r>
                    <a:r>
                      <a:rPr lang="en-US" sz="850" b="false" baseline="0">
                        <a:solidFill>
                          <a:srgbClr val="C8C8C8"/>
                        </a:solidFill>
                        <a:latin typeface="+mn-lt"/>
                        <a:ea typeface="+mn-ea"/>
                        <a:cs typeface="+mn-cs"/>
                      </a:rPr>
                      <a:t> Klout Score</a:t>
                    </a:r>
                    <a:endParaRPr lang="en-US" sz="850" b="false">
                      <a:solidFill>
                        <a:srgbClr val="C8C8C8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 useBgFill="false">
                <p:nvSpPr>
                  <p:cNvPr id="97" name="TextBox 96" descr="" hidden="false"/>
                  <p:cNvSpPr txBox="true"/>
                  <p:nvPr/>
                </p:nvSpPr>
                <p:spPr>
                  <a:xfrm>
                    <a:off x="7231126" y="13373100"/>
                    <a:ext cx="1828800" cy="324746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Overflow="clip" horzOverflow="clip" wrap="square" lIns="0" tIns="0" rIns="0" bIns="0" rtlCol="false" anchor="ctr"/>
                  <a:lstStyle/>
                  <a:p>
                    <a:pPr marL="0" indent="0" algn="l"/>
                    <a:r>
                      <a:rPr lang="en-US" sz="850" b="false">
                        <a:solidFill>
                          <a:srgbClr val="C8C8C8"/>
                        </a:solidFill>
                        <a:latin typeface="+mn-lt"/>
                        <a:ea typeface="+mn-ea"/>
                        <a:cs typeface="+mn-cs"/>
                      </a:rPr>
                      <a:t>Highest Klout</a:t>
                    </a:r>
                    <a:r>
                      <a:rPr lang="en-US" sz="850" b="false" baseline="0">
                        <a:solidFill>
                          <a:srgbClr val="C8C8C8"/>
                        </a:solidFill>
                        <a:latin typeface="+mn-lt"/>
                        <a:ea typeface="+mn-ea"/>
                        <a:cs typeface="+mn-cs"/>
                      </a:rPr>
                      <a:t> Score</a:t>
                    </a:r>
                    <a:endParaRPr lang="en-US" sz="850" b="false">
                      <a:solidFill>
                        <a:srgbClr val="C8C8C8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 useBgFill="false">
                <p:nvSpPr>
                  <p:cNvPr id="98" name="TextBox 97" descr="" hidden="false"/>
                  <p:cNvSpPr txBox="true"/>
                  <p:nvPr/>
                </p:nvSpPr>
                <p:spPr>
                  <a:xfrm>
                    <a:off x="8632571" y="13639800"/>
                    <a:ext cx="1371600" cy="329184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Overflow="clip" horzOverflow="clip" wrap="square" lIns="0" tIns="0" rIns="0" bIns="0" rtlCol="false" anchor="ctr"/>
                  <a:lstStyle/>
                  <a:p>
                    <a:pPr marL="0" indent="0" algn="r"/>
                    <a:fld id="{BF071C25-FA15-4CC4-B1D1-30239F135602}" type="TxLink">
                      <a:rPr lang="en-US" sz="990" b="false" i="false" baseline="0">
                        <a:solidFill>
                          <a:srgbClr val="92B7E3"/>
                        </a:solidFill>
                        <a:latin typeface="+mn-lt"/>
                        <a:ea typeface="+mn-ea"/>
                        <a:cs typeface="+mn-cs"/>
                      </a:rPr>
                      <a:pPr marL="0" indent="0" algn="r"/>
                      <a:t>28.0</a:t>
                    </a:fld>
                    <a:endParaRPr lang="en-US" sz="990" b="false" i="false" baseline="0">
                      <a:solidFill>
                        <a:srgbClr val="92B7E3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 useBgFill="false">
                <p:nvSpPr>
                  <p:cNvPr id="99" name="TextBox 98" descr="" hidden="false"/>
                  <p:cNvSpPr txBox="true"/>
                  <p:nvPr/>
                </p:nvSpPr>
                <p:spPr>
                  <a:xfrm>
                    <a:off x="7222871" y="13935075"/>
                    <a:ext cx="1828800" cy="311496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Overflow="clip" horzOverflow="clip" wrap="square" lIns="0" tIns="0" rIns="0" bIns="0" rtlCol="false" anchor="ctr"/>
                  <a:lstStyle/>
                  <a:p>
                    <a:pPr marL="0" indent="0" algn="l"/>
                    <a:r>
                      <a:rPr lang="en-US" sz="850" b="false">
                        <a:solidFill>
                          <a:srgbClr val="C8C8C8"/>
                        </a:solidFill>
                        <a:latin typeface="+mn-lt"/>
                        <a:ea typeface="+mn-ea"/>
                        <a:cs typeface="+mn-cs"/>
                      </a:rPr>
                      <a:t>Lowest Klout Score</a:t>
                    </a:r>
                  </a:p>
                </p:txBody>
              </p:sp>
              <p:sp useBgFill="false">
                <p:nvSpPr>
                  <p:cNvPr id="100" name="TextBox 99" descr="" hidden="false"/>
                  <p:cNvSpPr txBox="true"/>
                  <p:nvPr/>
                </p:nvSpPr>
                <p:spPr>
                  <a:xfrm>
                    <a:off x="8632571" y="13925550"/>
                    <a:ext cx="1371600" cy="329184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Overflow="clip" horzOverflow="clip" wrap="square" lIns="0" tIns="0" rIns="0" bIns="0" rtlCol="false" anchor="ctr"/>
                  <a:lstStyle/>
                  <a:p>
                    <a:pPr marL="0" indent="0" algn="r"/>
                    <a:fld id="{8170E179-ADA0-4587-A2C7-CBFDC3370D6A}" type="TxLink">
                      <a:rPr lang="en-US" sz="990" b="false" i="false" baseline="0">
                        <a:solidFill>
                          <a:srgbClr val="92B7E3"/>
                        </a:solidFill>
                        <a:latin typeface="+mn-lt"/>
                        <a:ea typeface="+mn-ea"/>
                        <a:cs typeface="+mn-cs"/>
                      </a:rPr>
                      <a:pPr marL="0" indent="0" algn="r"/>
                      <a:t>10.0</a:t>
                    </a:fld>
                    <a:endParaRPr lang="en-US" sz="990" b="false" i="false" baseline="0">
                      <a:solidFill>
                        <a:srgbClr val="92B7E3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 useBgFill="false">
              <p:nvSpPr>
                <p:cNvPr id="92" name="TextBox 254" descr="" hidden="false"/>
                <p:cNvSpPr txBox="true"/>
                <p:nvPr/>
              </p:nvSpPr>
              <p:spPr>
                <a:xfrm>
                  <a:off x="2353945" y="16897350"/>
                  <a:ext cx="2152635" cy="200019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false" anchor="ctr"/>
                <a:lstStyle>
                  <a:lvl1pPr marL="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77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>
                      <a:solidFill>
                        <a:srgbClr val="C8C8C8"/>
                      </a:solidFill>
                    </a:rPr>
                    <a:t>Worldwide</a:t>
                  </a:r>
                  <a:r>
                    <a:rPr lang="en-US" sz="700" baseline="0">
                      <a:solidFill>
                        <a:srgbClr val="C8C8C8"/>
                      </a:solidFill>
                    </a:rPr>
                    <a:t> Average Klout Score</a:t>
                  </a:r>
                  <a:endParaRPr lang="en-US" sz="700">
                    <a:solidFill>
                      <a:srgbClr val="C8C8C8"/>
                    </a:solidFill>
                  </a:endParaRPr>
                </a:p>
              </p:txBody>
            </p:sp>
          </p:grpSp>
          <p:graphicFrame>
            <p:nvGraphicFramePr>
              <p:cNvPr id="157" name="Chart 156"/>
              <p:cNvGraphicFramePr>
                <a:graphicFrameLocks/>
              </p:cNvGraphicFramePr>
              <p:nvPr/>
            </p:nvGraphicFramePr>
            <p:xfrm>
              <a:off x="257365" y="16535400"/>
              <a:ext cx="5532120" cy="2438400"/>
            </p:xfrm>
            <a:graphic>
              <a:graphicData uri="http://schemas.openxmlformats.org/drawingml/2006/chart">
                <c:chart r:id="rId3"/>
              </a:graphicData>
            </a:graphic>
          </p:graphicFrame>
        </p:grpSp>
      </p:grpSp>
    </p:spTree>
  </p:cSld>
  <p:clrMapOvr>
    <a:masterClrMapping/>
  </p:clrMapOvr>
</p:sld>
</file>

<file path=ppt/slides/slide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a="http://schemas.openxmlformats.org/drawingml/2006/main" xmlns:p="http://schemas.openxmlformats.org/presentation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7"/>
          <p:cNvGraphicFramePr>
            <a:graphicFrameLocks/>
          </p:cNvGraphicFramePr>
          <p:nvPr/>
        </p:nvGraphicFramePr>
        <p:xfrm>
          <a:off x="55912" y="1582351"/>
          <a:ext cx="9032176" cy="2938919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</p:sld>
</file>

<file path=ppt/slides/slide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a="http://schemas.openxmlformats.org/drawingml/2006/main" xmlns:p="http://schemas.openxmlformats.org/presentation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 descr="" hidden="false"/>
          <p:cNvGrpSpPr/>
          <p:nvPr/>
        </p:nvGrpSpPr>
        <p:grpSpPr>
          <a:xfrm>
            <a:off x="55848" y="1572957"/>
            <a:ext cx="9032304" cy="2957707"/>
            <a:chOff x="247650" y="20869275"/>
            <a:chExt cx="11169650" cy="3657600"/>
          </a:xfrm>
        </p:grpSpPr>
        <p:graphicFrame>
          <p:nvGraphicFramePr>
            <p:cNvPr id="46" name="Chart 45"/>
            <p:cNvGraphicFramePr>
              <a:graphicFrameLocks/>
            </p:cNvGraphicFramePr>
            <p:nvPr/>
          </p:nvGraphicFramePr>
          <p:xfrm>
            <a:off x="247650" y="20869275"/>
            <a:ext cx="5537200" cy="3657600"/>
          </p:xfrm>
          <a:graphic>
            <a:graphicData uri="http://schemas.openxmlformats.org/drawingml/2006/chart">
              <c:chart r:id="rId2"/>
            </a:graphicData>
          </a:graphic>
        </p:graphicFrame>
        <p:graphicFrame>
          <p:nvGraphicFramePr>
            <p:cNvPr id="47" name="Chart 46"/>
            <p:cNvGraphicFramePr>
              <a:graphicFrameLocks/>
            </p:cNvGraphicFramePr>
            <p:nvPr/>
          </p:nvGraphicFramePr>
          <p:xfrm>
            <a:off x="5880100" y="20869275"/>
            <a:ext cx="5537200" cy="3657600"/>
          </p:xfrm>
          <a:graphic>
            <a:graphicData uri="http://schemas.openxmlformats.org/drawingml/2006/chart">
              <c:chart r:id="rId3"/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SM PPT Ex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2.xml><?xml version="1.0" encoding="utf-8"?>
<a:themeOverrid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mtScheme>
    <a:fillStyleLst>
      <a:solidFill>
        <a:schemeClr val="phClr"/>
      </a:solidFill>
      <a:gradFill rotWithShape="true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true"/>
      </a:gradFill>
      <a:gradFill rotWithShape="true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false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false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false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false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true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true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a:clrScheme name="Custom 2">
    <a:dk1>
      <a:srgbClr val="0C0C0C"/>
    </a:dk1>
    <a:lt1>
      <a:srgbClr val="FFFFFF"/>
    </a:lt1>
    <a:dk2>
      <a:srgbClr val="014A98"/>
    </a:dk2>
    <a:lt2>
      <a:srgbClr val="A8D2FE"/>
    </a:lt2>
    <a:accent1>
      <a:srgbClr val="D7EAFD"/>
    </a:accent1>
    <a:accent2>
      <a:srgbClr val="F8FAFF"/>
    </a:accent2>
    <a:accent3>
      <a:srgbClr val="FEFF86"/>
    </a:accent3>
    <a:accent4>
      <a:srgbClr val="FEFFBC"/>
    </a:accent4>
    <a:accent5>
      <a:srgbClr val="00B0F0"/>
    </a:accent5>
    <a:accent6>
      <a:srgbClr val="43CEFF"/>
    </a:accent6>
    <a:hlink>
      <a:srgbClr val="C5F0FF"/>
    </a:hlink>
    <a:folHlink>
      <a:srgbClr val="FDF709"/>
    </a:folHlink>
  </a:clrScheme>
  <a:fmtScheme>
    <a:fillStyleLst>
      <a:solidFill>
        <a:schemeClr val="phClr"/>
      </a:solidFill>
      <a:gradFill rotWithShape="true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true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true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false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false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false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true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true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mtScheme>
    <a:fillStyleLst>
      <a:solidFill>
        <a:schemeClr val="phClr"/>
      </a:solidFill>
      <a:gradFill rotWithShape="true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true"/>
      </a:gradFill>
      <a:gradFill rotWithShape="true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false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false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false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false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true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true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mtScheme>
    <a:fillStyleLst>
      <a:solidFill>
        <a:schemeClr val="phClr"/>
      </a:solidFill>
      <a:gradFill rotWithShape="true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true"/>
      </a:gradFill>
      <a:gradFill rotWithShape="true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false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false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false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false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true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true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a:clrScheme name="Custom 2">
    <a:dk1>
      <a:srgbClr val="0C0C0C"/>
    </a:dk1>
    <a:lt1>
      <a:srgbClr val="FFFFFF"/>
    </a:lt1>
    <a:dk2>
      <a:srgbClr val="014A98"/>
    </a:dk2>
    <a:lt2>
      <a:srgbClr val="A8D2FE"/>
    </a:lt2>
    <a:accent1>
      <a:srgbClr val="D7EAFD"/>
    </a:accent1>
    <a:accent2>
      <a:srgbClr val="F8FAFF"/>
    </a:accent2>
    <a:accent3>
      <a:srgbClr val="FEFF86"/>
    </a:accent3>
    <a:accent4>
      <a:srgbClr val="FEFFBC"/>
    </a:accent4>
    <a:accent5>
      <a:srgbClr val="00B0F0"/>
    </a:accent5>
    <a:accent6>
      <a:srgbClr val="43CEFF"/>
    </a:accent6>
    <a:hlink>
      <a:srgbClr val="C5F0FF"/>
    </a:hlink>
    <a:folHlink>
      <a:srgbClr val="FDF709"/>
    </a:folHlink>
  </a:clrScheme>
  <a:fmtScheme>
    <a:fillStyleLst>
      <a:solidFill>
        <a:schemeClr val="phClr"/>
      </a:solidFill>
      <a:gradFill rotWithShape="true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true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true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false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false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false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true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true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>
  <a:clrScheme name="Custom 2">
    <a:dk1>
      <a:srgbClr val="0C0C0C"/>
    </a:dk1>
    <a:lt1>
      <a:srgbClr val="FFFFFF"/>
    </a:lt1>
    <a:dk2>
      <a:srgbClr val="014A98"/>
    </a:dk2>
    <a:lt2>
      <a:srgbClr val="A8D2FE"/>
    </a:lt2>
    <a:accent1>
      <a:srgbClr val="D7EAFD"/>
    </a:accent1>
    <a:accent2>
      <a:srgbClr val="F8FAFF"/>
    </a:accent2>
    <a:accent3>
      <a:srgbClr val="FEFF86"/>
    </a:accent3>
    <a:accent4>
      <a:srgbClr val="FEFFBC"/>
    </a:accent4>
    <a:accent5>
      <a:srgbClr val="00B0F0"/>
    </a:accent5>
    <a:accent6>
      <a:srgbClr val="43CEFF"/>
    </a:accent6>
    <a:hlink>
      <a:srgbClr val="C5F0FF"/>
    </a:hlink>
    <a:folHlink>
      <a:srgbClr val="FDF709"/>
    </a:folHlink>
  </a:clrScheme>
  <a:fmtScheme>
    <a:fillStyleLst>
      <a:solidFill>
        <a:schemeClr val="phClr"/>
      </a:solidFill>
      <a:gradFill rotWithShape="true">
        <a:gsLst>
          <a:gs pos="20000">
            <a:schemeClr val="phClr">
              <a:tint val="9000"/>
            </a:schemeClr>
          </a:gs>
          <a:gs pos="100000">
            <a:schemeClr val="phClr">
              <a:tint val="70000"/>
              <a:satMod val="100000"/>
            </a:schemeClr>
          </a:gs>
        </a:gsLst>
        <a:path path="circle">
          <a:fillToRect l="-15000" t="-15000" r="115000" b="115000"/>
        </a:path>
      </a:gradFill>
      <a:gradFill rotWithShape="true">
        <a:gsLst>
          <a:gs pos="0">
            <a:schemeClr val="phClr">
              <a:shade val="60000"/>
            </a:schemeClr>
          </a:gs>
          <a:gs pos="33000">
            <a:schemeClr val="phClr">
              <a:tint val="86500"/>
            </a:schemeClr>
          </a:gs>
          <a:gs pos="46750">
            <a:schemeClr val="phClr">
              <a:tint val="71000"/>
              <a:satMod val="112000"/>
            </a:schemeClr>
          </a:gs>
          <a:gs pos="53000">
            <a:schemeClr val="phClr">
              <a:tint val="71000"/>
              <a:satMod val="112000"/>
            </a:schemeClr>
          </a:gs>
          <a:gs pos="68000">
            <a:schemeClr val="phClr">
              <a:tint val="86000"/>
            </a:schemeClr>
          </a:gs>
          <a:gs pos="100000">
            <a:schemeClr val="phClr">
              <a:shade val="60000"/>
            </a:schemeClr>
          </a:gs>
        </a:gsLst>
        <a:lin ang="8350000" scaled="true"/>
      </a:gradFill>
    </a:fillStyleLst>
    <a:lnStyleLst>
      <a:ln w="9525" cap="flat" cmpd="sng" algn="ctr">
        <a:solidFill>
          <a:schemeClr val="phClr">
            <a:shade val="48000"/>
            <a:satMod val="110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130000" dist="101600" dir="2700000" algn="tl" rotWithShape="false">
            <a:srgbClr val="000000">
              <a:alpha val="35000"/>
            </a:srgbClr>
          </a:outerShdw>
        </a:effectLst>
      </a:effectStyle>
      <a:effectStyle>
        <a:effectLst>
          <a:outerShdw blurRad="190500" dist="228600" dir="2700000" sy="90000" rotWithShape="false">
            <a:srgbClr val="000000">
              <a:alpha val="25500"/>
            </a:srgbClr>
          </a:outerShdw>
        </a:effectLst>
      </a:effectStyle>
      <a:effectStyle>
        <a:effectLst>
          <a:outerShdw blurRad="190500" dist="228600" dir="2700000" sy="90000" rotWithShape="false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a:effectStyle>
    </a:effectStyleLst>
    <a:bgFillStyleLst>
      <a:solidFill>
        <a:schemeClr val="phClr"/>
      </a:solidFill>
      <a:gradFill rotWithShape="true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true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/>
  <properties:Company>Simply Measured</properties:Company>
  <properties:Words>6</properties:Words>
  <properties:PresentationFormat>On-screen Show (4:3)</properties:PresentationFormat>
  <properties:Paragraphs>2</properties:Paragraphs>
  <properties:Slides>7</properties:Slides>
  <properties:Notes>7</properties:Notes>
  <properties:TotalTime>28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2">
      <vt:lpstr>SM PPT Export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Microsoft Office PowerPoint</properties:Application>
  <properties:AppVersion>14.0000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2012-12-07T23:25:07Z</dcterms:created>
  <dc:creator>Colin Henry</dc:creator>
  <cp:lastModifiedBy>Lisa Smith</cp:lastModifiedBy>
  <dcterms:modified xmlns:xsi="http://www.w3.org/2001/XMLSchema-instance" xsi:type="dcterms:W3CDTF">2013-09-12T19:41:14Z</dcterms:modified>
  <cp:revision>10</cp:revision>
  <dc:title>PowerPoint Presentation</dc:title>
</cp:coreProperties>
</file>