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9" r:id="rId3"/>
    <p:sldId id="298" r:id="rId4"/>
    <p:sldId id="306" r:id="rId5"/>
    <p:sldId id="299" r:id="rId6"/>
    <p:sldId id="307" r:id="rId7"/>
    <p:sldId id="300" r:id="rId8"/>
    <p:sldId id="301" r:id="rId9"/>
    <p:sldId id="302" r:id="rId10"/>
    <p:sldId id="277" r:id="rId11"/>
    <p:sldId id="276" r:id="rId12"/>
    <p:sldId id="308" r:id="rId13"/>
  </p:sldIdLst>
  <p:sldSz cx="9144000" cy="5143500" type="screen16x9"/>
  <p:notesSz cx="6858000" cy="9144000"/>
  <p:embeddedFontLst>
    <p:embeddedFont>
      <p:font typeface="Assistant" panose="020B0604020202020204" charset="-79"/>
      <p:regular r:id="rId15"/>
      <p:bold r:id="rId16"/>
    </p:embeddedFont>
    <p:embeddedFont>
      <p:font typeface="Assistant Light" panose="020B0604020202020204" charset="-79"/>
      <p:regular r:id="rId17"/>
      <p:bold r:id="rId18"/>
    </p:embeddedFont>
    <p:embeddedFont>
      <p:font typeface="Dosis Light" panose="020B0604020202020204" charset="0"/>
      <p:regular r:id="rId19"/>
      <p:bold r:id="rId20"/>
    </p:embeddedFont>
    <p:embeddedFont>
      <p:font typeface="Lucida Sans Unicode" panose="020B0602030504020204" pitchFamily="34" charset="0"/>
      <p:regular r:id="rId21"/>
    </p:embeddedFont>
    <p:embeddedFont>
      <p:font typeface="Marvel" panose="020B0604020202020204" charset="0"/>
      <p:regular r:id="rId22"/>
      <p:bold r:id="rId23"/>
      <p:italic r:id="rId24"/>
      <p:boldItalic r:id="rId25"/>
    </p:embeddedFont>
    <p:embeddedFont>
      <p:font typeface="Nunito Light" panose="020B0604020202020204" charset="0"/>
      <p:regular r:id="rId26"/>
      <p:italic r:id="rId27"/>
    </p:embeddedFont>
    <p:embeddedFont>
      <p:font typeface="PT Serif" panose="020B0604020202020204" charset="0"/>
      <p:regular r:id="rId28"/>
      <p:bold r:id="rId29"/>
      <p:italic r:id="rId30"/>
      <p:boldItalic r:id="rId31"/>
    </p:embeddedFont>
    <p:embeddedFont>
      <p:font typeface="Raleway SemiBold" panose="020B0604020202020204" charset="0"/>
      <p:bold r:id="rId32"/>
      <p:boldItalic r:id="rId33"/>
    </p:embeddedFont>
    <p:embeddedFont>
      <p:font typeface="Roboto Condensed Light" panose="020B0604020202020204" charset="0"/>
      <p:regular r:id="rId34"/>
      <p:italic r:id="rId35"/>
    </p:embeddedFont>
    <p:embeddedFont>
      <p:font typeface="Thasadith" panose="020B0604020202020204" charset="-34"/>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D6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7E5F0-6AF5-49A8-B1C0-A1DBB54EA045}">
  <a:tblStyle styleId="{E707E5F0-6AF5-49A8-B1C0-A1DBB54EA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52506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7c3e16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7c3e16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6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0a131ff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0a131ff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901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a131ff5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0a131ff5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03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6bd6ebcaa4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6bd6ebcaa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64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70a131ff5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70a131ff5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9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413900" y="2822600"/>
            <a:ext cx="2913300" cy="26100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898825" y="407700"/>
            <a:ext cx="2111400" cy="19524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a:endParaRPr/>
          </a:p>
        </p:txBody>
      </p:sp>
      <p:sp>
        <p:nvSpPr>
          <p:cNvPr id="13" name="Google Shape;13;p2"/>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7">
    <p:spTree>
      <p:nvGrpSpPr>
        <p:cNvPr id="1"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txBox="1">
            <a:spLocks noGrp="1"/>
          </p:cNvSpPr>
          <p:nvPr>
            <p:ph type="title"/>
          </p:nvPr>
        </p:nvSpPr>
        <p:spPr>
          <a:xfrm>
            <a:off x="4171050" y="344700"/>
            <a:ext cx="4345200" cy="745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4064375" y="3780725"/>
            <a:ext cx="5877000" cy="96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19000" y="1904250"/>
            <a:ext cx="2558400" cy="13350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4000575" y="1587725"/>
            <a:ext cx="4276800" cy="27885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Font typeface="Raleway SemiBold"/>
              <a:buChar char="●"/>
              <a:defRPr/>
            </a:lvl1pPr>
            <a:lvl2pPr marL="914400" lvl="1" indent="-330200">
              <a:spcBef>
                <a:spcPts val="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24" name="Google Shape;24;p4"/>
          <p:cNvSpPr txBox="1">
            <a:spLocks noGrp="1"/>
          </p:cNvSpPr>
          <p:nvPr>
            <p:ph type="title"/>
          </p:nvPr>
        </p:nvSpPr>
        <p:spPr>
          <a:xfrm>
            <a:off x="670850" y="2302053"/>
            <a:ext cx="3155400" cy="804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flipH="1">
            <a:off x="5623705" y="1995919"/>
            <a:ext cx="15606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 name="Google Shape;27;p5"/>
          <p:cNvSpPr txBox="1">
            <a:spLocks noGrp="1"/>
          </p:cNvSpPr>
          <p:nvPr>
            <p:ph type="subTitle" idx="1"/>
          </p:nvPr>
        </p:nvSpPr>
        <p:spPr>
          <a:xfrm flipH="1">
            <a:off x="5623768" y="2402167"/>
            <a:ext cx="25161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8" name="Google Shape;28;p5"/>
          <p:cNvSpPr txBox="1">
            <a:spLocks noGrp="1"/>
          </p:cNvSpPr>
          <p:nvPr>
            <p:ph type="ctrTitle" idx="2"/>
          </p:nvPr>
        </p:nvSpPr>
        <p:spPr>
          <a:xfrm flipH="1">
            <a:off x="1702544" y="1995914"/>
            <a:ext cx="1817700" cy="45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 name="Google Shape;29;p5"/>
          <p:cNvSpPr txBox="1">
            <a:spLocks noGrp="1"/>
          </p:cNvSpPr>
          <p:nvPr>
            <p:ph type="subTitle" idx="3"/>
          </p:nvPr>
        </p:nvSpPr>
        <p:spPr>
          <a:xfrm flipH="1">
            <a:off x="1004132" y="2402167"/>
            <a:ext cx="2516100" cy="17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0" name="Google Shape;30;p5"/>
          <p:cNvSpPr txBox="1">
            <a:spLocks noGrp="1"/>
          </p:cNvSpPr>
          <p:nvPr>
            <p:ph type="title" idx="4"/>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subTitle" idx="1"/>
          </p:nvPr>
        </p:nvSpPr>
        <p:spPr>
          <a:xfrm flipH="1">
            <a:off x="624750" y="1321800"/>
            <a:ext cx="7704000" cy="33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AutoNum type="arabicPeriod"/>
              <a:defRPr sz="14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37" name="Google Shape;37;p7"/>
          <p:cNvSpPr txBox="1">
            <a:spLocks noGrp="1"/>
          </p:cNvSpPr>
          <p:nvPr>
            <p:ph type="title"/>
          </p:nvPr>
        </p:nvSpPr>
        <p:spPr>
          <a:xfrm>
            <a:off x="594657" y="355641"/>
            <a:ext cx="3155400" cy="126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reserve="1">
  <p:cSld name="1_One column text">
    <p:spTree>
      <p:nvGrpSpPr>
        <p:cNvPr id="1"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name="adj" fmla="val 16667"/>
            </a:avLst>
          </a:prstGeom>
          <a:solidFill>
            <a:schemeClr val="accent6">
              <a:lumMod val="75000"/>
              <a:alpha val="2527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subTitle" idx="1"/>
          </p:nvPr>
        </p:nvSpPr>
        <p:spPr>
          <a:xfrm flipH="1">
            <a:off x="624750" y="1321800"/>
            <a:ext cx="7704000" cy="33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AutoNum type="arabicPeriod"/>
              <a:defRPr sz="14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37" name="Google Shape;37;p7"/>
          <p:cNvSpPr txBox="1">
            <a:spLocks noGrp="1"/>
          </p:cNvSpPr>
          <p:nvPr>
            <p:ph type="title"/>
          </p:nvPr>
        </p:nvSpPr>
        <p:spPr>
          <a:xfrm>
            <a:off x="594657" y="355641"/>
            <a:ext cx="3155400" cy="126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214775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rot="121">
            <a:off x="345816" y="2356616"/>
            <a:ext cx="8520600" cy="12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a:spLocks noGrp="1"/>
          </p:cNvSpPr>
          <p:nvPr>
            <p:ph type="subTitle" idx="1"/>
          </p:nvPr>
        </p:nvSpPr>
        <p:spPr>
          <a:xfrm flipH="1">
            <a:off x="3482150" y="1567376"/>
            <a:ext cx="2179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
  <p:cSld name="CUSTOM_2">
    <p:spTree>
      <p:nvGrpSpPr>
        <p:cNvPr id="1"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a:spLocks noGrp="1"/>
          </p:cNvSpPr>
          <p:nvPr>
            <p:ph type="ctrTitle"/>
          </p:nvPr>
        </p:nvSpPr>
        <p:spPr>
          <a:xfrm flipH="1">
            <a:off x="6605688" y="248933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3" name="Google Shape;93;p16"/>
          <p:cNvSpPr txBox="1">
            <a:spLocks noGrp="1"/>
          </p:cNvSpPr>
          <p:nvPr>
            <p:ph type="subTitle" idx="1"/>
          </p:nvPr>
        </p:nvSpPr>
        <p:spPr>
          <a:xfrm flipH="1">
            <a:off x="6404388" y="2911450"/>
            <a:ext cx="19632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4" name="Google Shape;94;p16"/>
          <p:cNvSpPr txBox="1">
            <a:spLocks noGrp="1"/>
          </p:cNvSpPr>
          <p:nvPr>
            <p:ph type="ctrTitle" idx="2"/>
          </p:nvPr>
        </p:nvSpPr>
        <p:spPr>
          <a:xfrm flipH="1">
            <a:off x="977706" y="2489339"/>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5" name="Google Shape;95;p16"/>
          <p:cNvSpPr txBox="1">
            <a:spLocks noGrp="1"/>
          </p:cNvSpPr>
          <p:nvPr>
            <p:ph type="subTitle" idx="3"/>
          </p:nvPr>
        </p:nvSpPr>
        <p:spPr>
          <a:xfrm flipH="1">
            <a:off x="877501" y="2911450"/>
            <a:ext cx="17610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6" name="Google Shape;96;p16"/>
          <p:cNvSpPr txBox="1">
            <a:spLocks noGrp="1"/>
          </p:cNvSpPr>
          <p:nvPr>
            <p:ph type="ctrTitle" idx="4"/>
          </p:nvPr>
        </p:nvSpPr>
        <p:spPr>
          <a:xfrm flipH="1">
            <a:off x="3664356" y="2489339"/>
            <a:ext cx="1815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subTitle" idx="5"/>
          </p:nvPr>
        </p:nvSpPr>
        <p:spPr>
          <a:xfrm flipH="1">
            <a:off x="3664351" y="2911450"/>
            <a:ext cx="1815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8" name="Google Shape;98;p16"/>
          <p:cNvSpPr txBox="1">
            <a:spLocks noGrp="1"/>
          </p:cNvSpPr>
          <p:nvPr>
            <p:ph type="title" idx="6"/>
          </p:nvPr>
        </p:nvSpPr>
        <p:spPr>
          <a:xfrm>
            <a:off x="603525" y="355646"/>
            <a:ext cx="3393600" cy="7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ll numbers">
  <p:cSld name="CUSTOM_4">
    <p:spTree>
      <p:nvGrpSpPr>
        <p:cNvPr id="1" name="Shape 114"/>
        <p:cNvGrpSpPr/>
        <p:nvPr/>
      </p:nvGrpSpPr>
      <p:grpSpPr>
        <a:xfrm>
          <a:off x="0" y="0"/>
          <a:ext cx="0" cy="0"/>
          <a:chOff x="0" y="0"/>
          <a:chExt cx="0" cy="0"/>
        </a:xfrm>
      </p:grpSpPr>
      <p:sp>
        <p:nvSpPr>
          <p:cNvPr id="115" name="Google Shape;115;p18"/>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title" hasCustomPrompt="1"/>
          </p:nvPr>
        </p:nvSpPr>
        <p:spPr>
          <a:xfrm>
            <a:off x="616850" y="3390750"/>
            <a:ext cx="3414600" cy="82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b="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7" name="Google Shape;117;p18"/>
          <p:cNvSpPr txBox="1">
            <a:spLocks noGrp="1"/>
          </p:cNvSpPr>
          <p:nvPr>
            <p:ph type="title" idx="2" hasCustomPrompt="1"/>
          </p:nvPr>
        </p:nvSpPr>
        <p:spPr>
          <a:xfrm>
            <a:off x="2152775" y="1767150"/>
            <a:ext cx="3545700" cy="96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b="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8" name="Google Shape;118;p18"/>
          <p:cNvSpPr txBox="1">
            <a:spLocks noGrp="1"/>
          </p:cNvSpPr>
          <p:nvPr>
            <p:ph type="subTitle" idx="1"/>
          </p:nvPr>
        </p:nvSpPr>
        <p:spPr>
          <a:xfrm flipH="1">
            <a:off x="4628375" y="3234752"/>
            <a:ext cx="2289300" cy="11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9" name="Google Shape;119;p18"/>
          <p:cNvSpPr txBox="1">
            <a:spLocks noGrp="1"/>
          </p:cNvSpPr>
          <p:nvPr>
            <p:ph type="subTitle" idx="3"/>
          </p:nvPr>
        </p:nvSpPr>
        <p:spPr>
          <a:xfrm flipH="1">
            <a:off x="5925775" y="1739777"/>
            <a:ext cx="2289300" cy="11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20" name="Google Shape;120;p18"/>
          <p:cNvSpPr txBox="1">
            <a:spLocks noGrp="1"/>
          </p:cNvSpPr>
          <p:nvPr>
            <p:ph type="title" idx="4"/>
          </p:nvPr>
        </p:nvSpPr>
        <p:spPr>
          <a:xfrm>
            <a:off x="603525" y="355646"/>
            <a:ext cx="3393600" cy="7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160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04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marL="1828800" lvl="3" indent="-304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marL="2286000" lvl="4" indent="-304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marL="2743200" lvl="5" indent="-304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marL="3200400" lvl="6" indent="-304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marL="3657600" lvl="7" indent="-304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marL="4114800" lvl="8" indent="-30480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75" r:id="rId5"/>
    <p:sldLayoutId id="2147483655" r:id="rId6"/>
    <p:sldLayoutId id="2147483658" r:id="rId7"/>
    <p:sldLayoutId id="2147483662" r:id="rId8"/>
    <p:sldLayoutId id="2147483664"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ubTitle" idx="1"/>
          </p:nvPr>
        </p:nvSpPr>
        <p:spPr>
          <a:xfrm rot="1416">
            <a:off x="5456937" y="3261947"/>
            <a:ext cx="2913300" cy="18199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u="sng" dirty="0"/>
              <a:t>קורס</a:t>
            </a:r>
            <a:r>
              <a:rPr lang="he-IL" dirty="0"/>
              <a:t>: מהנדסי יזמות וחדשנות</a:t>
            </a:r>
            <a:br>
              <a:rPr lang="en-US" dirty="0"/>
            </a:br>
            <a:r>
              <a:rPr lang="he-IL" u="sng" dirty="0"/>
              <a:t>מרצה</a:t>
            </a:r>
            <a:r>
              <a:rPr lang="he-IL" dirty="0"/>
              <a:t>: ד"ר נטע קלע מדר</a:t>
            </a:r>
            <a:br>
              <a:rPr lang="en-US" dirty="0"/>
            </a:br>
            <a:r>
              <a:rPr lang="he-IL" u="sng" dirty="0"/>
              <a:t>מגישות:</a:t>
            </a:r>
            <a:r>
              <a:rPr lang="he-IL" dirty="0"/>
              <a:t> ירין סגיב 209502251</a:t>
            </a:r>
            <a:br>
              <a:rPr lang="en-US" dirty="0"/>
            </a:br>
            <a:r>
              <a:rPr lang="he-IL" dirty="0"/>
              <a:t>מור גייר 208394700</a:t>
            </a:r>
            <a:br>
              <a:rPr lang="en-US" dirty="0"/>
            </a:br>
            <a:r>
              <a:rPr lang="he-IL" dirty="0"/>
              <a:t>נועה דהן 208375709</a:t>
            </a:r>
            <a:br>
              <a:rPr lang="en-US" dirty="0"/>
            </a:br>
            <a:r>
              <a:rPr lang="he-IL" dirty="0"/>
              <a:t>אופיר בן זקן 208839712 </a:t>
            </a:r>
            <a:endParaRPr dirty="0"/>
          </a:p>
        </p:txBody>
      </p:sp>
      <p:sp>
        <p:nvSpPr>
          <p:cNvPr id="156" name="Google Shape;156;p28"/>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BabyBuy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9"/>
          <p:cNvSpPr txBox="1">
            <a:spLocks noGrp="1"/>
          </p:cNvSpPr>
          <p:nvPr>
            <p:ph type="title"/>
          </p:nvPr>
        </p:nvSpPr>
        <p:spPr>
          <a:xfrm>
            <a:off x="3894992" y="735682"/>
            <a:ext cx="4621258" cy="354817"/>
          </a:xfrm>
          <a:prstGeom prst="rect">
            <a:avLst/>
          </a:prstGeom>
        </p:spPr>
        <p:txBody>
          <a:bodyPr spcFirstLastPara="1" wrap="square" lIns="91425" tIns="91425" rIns="91425" bIns="91425" anchor="t" anchorCtr="0">
            <a:noAutofit/>
          </a:bodyPr>
          <a:lstStyle/>
          <a:p>
            <a:pPr lvl="0"/>
            <a:r>
              <a:rPr lang="he-IL" sz="1800" b="0" dirty="0">
                <a:latin typeface="Assistant" panose="020B0604020202020204" charset="-79"/>
                <a:cs typeface="Assistant" panose="020B0604020202020204" charset="-79"/>
              </a:rPr>
              <a:t>נרצה להפיץ את האפליקציה שלנו באמצעות מודעות</a:t>
            </a:r>
            <a:endParaRPr sz="1800" b="0" dirty="0">
              <a:latin typeface="Assistant" panose="020B0604020202020204" charset="-79"/>
              <a:cs typeface="Assistant" panose="020B0604020202020204" charset="-79"/>
            </a:endParaRPr>
          </a:p>
        </p:txBody>
      </p:sp>
      <p:cxnSp>
        <p:nvCxnSpPr>
          <p:cNvPr id="751" name="Google Shape;751;p49"/>
          <p:cNvCxnSpPr>
            <a:stCxn id="752" idx="2"/>
            <a:endCxn id="753" idx="0"/>
          </p:cNvCxnSpPr>
          <p:nvPr/>
        </p:nvCxnSpPr>
        <p:spPr>
          <a:xfrm>
            <a:off x="4572000" y="2442925"/>
            <a:ext cx="0" cy="479400"/>
          </a:xfrm>
          <a:prstGeom prst="straightConnector1">
            <a:avLst/>
          </a:prstGeom>
          <a:noFill/>
          <a:ln w="19050" cap="flat" cmpd="sng">
            <a:solidFill>
              <a:schemeClr val="lt2"/>
            </a:solidFill>
            <a:prstDash val="solid"/>
            <a:round/>
            <a:headEnd type="none" w="med" len="med"/>
            <a:tailEnd type="none" w="med" len="med"/>
          </a:ln>
        </p:spPr>
      </p:cxnSp>
      <p:sp>
        <p:nvSpPr>
          <p:cNvPr id="754" name="Google Shape;754;p49"/>
          <p:cNvSpPr txBox="1">
            <a:spLocks noGrp="1"/>
          </p:cNvSpPr>
          <p:nvPr>
            <p:ph type="subTitle" idx="4294967295"/>
          </p:nvPr>
        </p:nvSpPr>
        <p:spPr>
          <a:xfrm flipH="1">
            <a:off x="6079725" y="3606255"/>
            <a:ext cx="2120100" cy="10404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he-IL" sz="1400" dirty="0"/>
              <a:t>משתמשת בלמידת מכונה כדי לקבוע איפה, מתי ולמי תוצג המודעת הפרסום שלנו, כדי להשיג תוצאות טובות.</a:t>
            </a:r>
            <a:endParaRPr sz="1400" dirty="0"/>
          </a:p>
        </p:txBody>
      </p:sp>
      <p:sp>
        <p:nvSpPr>
          <p:cNvPr id="755" name="Google Shape;755;p49"/>
          <p:cNvSpPr txBox="1">
            <a:spLocks noGrp="1"/>
          </p:cNvSpPr>
          <p:nvPr>
            <p:ph type="ctrTitle" idx="4294967295"/>
          </p:nvPr>
        </p:nvSpPr>
        <p:spPr>
          <a:xfrm flipH="1">
            <a:off x="1033426" y="3285852"/>
            <a:ext cx="1817700" cy="4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2000" dirty="0">
                <a:latin typeface="Assistant" panose="020B0604020202020204" charset="-79"/>
                <a:cs typeface="Assistant" panose="020B0604020202020204" charset="-79"/>
              </a:rPr>
              <a:t>ברשת הקהלים</a:t>
            </a:r>
            <a:endParaRPr sz="2000" dirty="0">
              <a:solidFill>
                <a:schemeClr val="dk1"/>
              </a:solidFill>
              <a:latin typeface="Assistant" panose="020B0604020202020204" charset="-79"/>
              <a:cs typeface="Assistant" panose="020B0604020202020204" charset="-79"/>
            </a:endParaRPr>
          </a:p>
        </p:txBody>
      </p:sp>
      <p:sp>
        <p:nvSpPr>
          <p:cNvPr id="756" name="Google Shape;756;p49"/>
          <p:cNvSpPr txBox="1">
            <a:spLocks noGrp="1"/>
          </p:cNvSpPr>
          <p:nvPr>
            <p:ph type="subTitle" idx="4294967295"/>
          </p:nvPr>
        </p:nvSpPr>
        <p:spPr>
          <a:xfrm flipH="1">
            <a:off x="944176" y="3606255"/>
            <a:ext cx="1996200" cy="1040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he-IL" sz="1400" dirty="0"/>
              <a:t>מאפשרת להגיע לקהל שלנו באתרים ובאפליקציות במכשירים ניידים ובמחשבים.</a:t>
            </a:r>
            <a:endParaRPr sz="1400" dirty="0"/>
          </a:p>
        </p:txBody>
      </p:sp>
      <p:sp>
        <p:nvSpPr>
          <p:cNvPr id="752" name="Google Shape;752;p49"/>
          <p:cNvSpPr/>
          <p:nvPr/>
        </p:nvSpPr>
        <p:spPr>
          <a:xfrm>
            <a:off x="3333750" y="1431325"/>
            <a:ext cx="2476500" cy="10116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9"/>
          <p:cNvSpPr txBox="1">
            <a:spLocks noGrp="1"/>
          </p:cNvSpPr>
          <p:nvPr>
            <p:ph type="ctrTitle" idx="4294967295"/>
          </p:nvPr>
        </p:nvSpPr>
        <p:spPr>
          <a:xfrm flipH="1">
            <a:off x="3663144" y="1480064"/>
            <a:ext cx="1817700" cy="4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2000" dirty="0">
                <a:solidFill>
                  <a:schemeClr val="lt1"/>
                </a:solidFill>
                <a:latin typeface="Assistant" panose="020B0604020202020204" charset="-79"/>
                <a:cs typeface="Assistant" panose="020B0604020202020204" charset="-79"/>
              </a:rPr>
              <a:t>מודעות ברשתות</a:t>
            </a:r>
            <a:endParaRPr sz="2000" dirty="0">
              <a:solidFill>
                <a:schemeClr val="lt1"/>
              </a:solidFill>
              <a:latin typeface="Assistant" panose="020B0604020202020204" charset="-79"/>
              <a:cs typeface="Assistant" panose="020B0604020202020204" charset="-79"/>
            </a:endParaRPr>
          </a:p>
        </p:txBody>
      </p:sp>
      <p:sp>
        <p:nvSpPr>
          <p:cNvPr id="758" name="Google Shape;758;p49"/>
          <p:cNvSpPr/>
          <p:nvPr/>
        </p:nvSpPr>
        <p:spPr>
          <a:xfrm>
            <a:off x="1637475" y="2585850"/>
            <a:ext cx="609600" cy="619200"/>
          </a:xfrm>
          <a:prstGeom prst="roundRect">
            <a:avLst>
              <a:gd name="adj" fmla="val 16667"/>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9"/>
          <p:cNvSpPr/>
          <p:nvPr/>
        </p:nvSpPr>
        <p:spPr>
          <a:xfrm>
            <a:off x="6834975" y="2585850"/>
            <a:ext cx="609600" cy="619200"/>
          </a:xfrm>
          <a:prstGeom prst="roundRect">
            <a:avLst>
              <a:gd name="adj" fmla="val 16667"/>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0" name="Google Shape;760;p49"/>
          <p:cNvCxnSpPr>
            <a:stCxn id="752" idx="1"/>
            <a:endCxn id="758" idx="0"/>
          </p:cNvCxnSpPr>
          <p:nvPr/>
        </p:nvCxnSpPr>
        <p:spPr>
          <a:xfrm flipH="1">
            <a:off x="1942350" y="1937125"/>
            <a:ext cx="1391400" cy="648600"/>
          </a:xfrm>
          <a:prstGeom prst="bentConnector2">
            <a:avLst/>
          </a:prstGeom>
          <a:noFill/>
          <a:ln w="19050" cap="flat" cmpd="sng">
            <a:solidFill>
              <a:schemeClr val="accent2"/>
            </a:solidFill>
            <a:prstDash val="solid"/>
            <a:round/>
            <a:headEnd type="none" w="med" len="med"/>
            <a:tailEnd type="none" w="med" len="med"/>
          </a:ln>
        </p:spPr>
      </p:cxnSp>
      <p:cxnSp>
        <p:nvCxnSpPr>
          <p:cNvPr id="761" name="Google Shape;761;p49"/>
          <p:cNvCxnSpPr>
            <a:stCxn id="752" idx="3"/>
            <a:endCxn id="759" idx="0"/>
          </p:cNvCxnSpPr>
          <p:nvPr/>
        </p:nvCxnSpPr>
        <p:spPr>
          <a:xfrm>
            <a:off x="5810250" y="1937125"/>
            <a:ext cx="1329600" cy="648600"/>
          </a:xfrm>
          <a:prstGeom prst="bentConnector2">
            <a:avLst/>
          </a:prstGeom>
          <a:noFill/>
          <a:ln w="19050" cap="flat" cmpd="sng">
            <a:solidFill>
              <a:schemeClr val="accent2"/>
            </a:solidFill>
            <a:prstDash val="solid"/>
            <a:round/>
            <a:headEnd type="none" w="med" len="med"/>
            <a:tailEnd type="none" w="med" len="med"/>
          </a:ln>
        </p:spPr>
      </p:cxnSp>
      <p:sp>
        <p:nvSpPr>
          <p:cNvPr id="762" name="Google Shape;762;p49"/>
          <p:cNvSpPr txBox="1">
            <a:spLocks noGrp="1"/>
          </p:cNvSpPr>
          <p:nvPr>
            <p:ph type="subTitle" idx="4294967295"/>
          </p:nvPr>
        </p:nvSpPr>
        <p:spPr>
          <a:xfrm flipH="1">
            <a:off x="3663150" y="1778600"/>
            <a:ext cx="1817700" cy="5550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he-IL" sz="1400" dirty="0"/>
              <a:t>מציגים מודעות שמושכות את העין.</a:t>
            </a:r>
            <a:endParaRPr sz="1400" dirty="0"/>
          </a:p>
        </p:txBody>
      </p:sp>
      <p:sp>
        <p:nvSpPr>
          <p:cNvPr id="763" name="Google Shape;763;p49"/>
          <p:cNvSpPr txBox="1">
            <a:spLocks noGrp="1"/>
          </p:cNvSpPr>
          <p:nvPr>
            <p:ph type="ctrTitle" idx="4294967295"/>
          </p:nvPr>
        </p:nvSpPr>
        <p:spPr>
          <a:xfrm flipH="1">
            <a:off x="1493775" y="2667450"/>
            <a:ext cx="897000" cy="4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01</a:t>
            </a:r>
            <a:endParaRPr sz="3000">
              <a:solidFill>
                <a:schemeClr val="lt1"/>
              </a:solidFill>
            </a:endParaRPr>
          </a:p>
        </p:txBody>
      </p:sp>
      <p:sp>
        <p:nvSpPr>
          <p:cNvPr id="764" name="Google Shape;764;p49"/>
          <p:cNvSpPr txBox="1">
            <a:spLocks noGrp="1"/>
          </p:cNvSpPr>
          <p:nvPr>
            <p:ph type="ctrTitle" idx="4294967295"/>
          </p:nvPr>
        </p:nvSpPr>
        <p:spPr>
          <a:xfrm flipH="1">
            <a:off x="6691275" y="2667450"/>
            <a:ext cx="897000" cy="4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03</a:t>
            </a:r>
            <a:endParaRPr sz="3000">
              <a:solidFill>
                <a:schemeClr val="lt1"/>
              </a:solidFill>
            </a:endParaRPr>
          </a:p>
        </p:txBody>
      </p:sp>
      <p:sp>
        <p:nvSpPr>
          <p:cNvPr id="753" name="Google Shape;753;p49"/>
          <p:cNvSpPr/>
          <p:nvPr/>
        </p:nvSpPr>
        <p:spPr>
          <a:xfrm>
            <a:off x="4267200" y="2922350"/>
            <a:ext cx="609600" cy="619200"/>
          </a:xfrm>
          <a:prstGeom prst="roundRect">
            <a:avLst>
              <a:gd name="adj" fmla="val 16667"/>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9"/>
          <p:cNvSpPr txBox="1">
            <a:spLocks noGrp="1"/>
          </p:cNvSpPr>
          <p:nvPr>
            <p:ph type="ctrTitle" idx="4294967295"/>
          </p:nvPr>
        </p:nvSpPr>
        <p:spPr>
          <a:xfrm flipH="1">
            <a:off x="4123500" y="3003950"/>
            <a:ext cx="897000" cy="4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02</a:t>
            </a:r>
            <a:endParaRPr sz="3000">
              <a:solidFill>
                <a:schemeClr val="lt1"/>
              </a:solidFill>
            </a:endParaRPr>
          </a:p>
        </p:txBody>
      </p:sp>
      <p:sp>
        <p:nvSpPr>
          <p:cNvPr id="766" name="Google Shape;766;p49"/>
          <p:cNvSpPr txBox="1">
            <a:spLocks noGrp="1"/>
          </p:cNvSpPr>
          <p:nvPr>
            <p:ph type="ctrTitle" idx="4294967295"/>
          </p:nvPr>
        </p:nvSpPr>
        <p:spPr>
          <a:xfrm flipH="1">
            <a:off x="3791699" y="3618367"/>
            <a:ext cx="1560600" cy="4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2000" dirty="0" err="1">
                <a:latin typeface="Assistant" panose="020B0604020202020204" charset="-79"/>
                <a:cs typeface="Assistant" panose="020B0604020202020204" charset="-79"/>
              </a:rPr>
              <a:t>באינסטגרם</a:t>
            </a:r>
            <a:endParaRPr sz="2000" dirty="0">
              <a:solidFill>
                <a:schemeClr val="dk1"/>
              </a:solidFill>
              <a:latin typeface="Assistant" panose="020B0604020202020204" charset="-79"/>
              <a:cs typeface="Assistant" panose="020B0604020202020204" charset="-79"/>
            </a:endParaRPr>
          </a:p>
        </p:txBody>
      </p:sp>
      <p:sp>
        <p:nvSpPr>
          <p:cNvPr id="767" name="Google Shape;767;p49"/>
          <p:cNvSpPr txBox="1">
            <a:spLocks noGrp="1"/>
          </p:cNvSpPr>
          <p:nvPr>
            <p:ph type="subTitle" idx="4294967295"/>
          </p:nvPr>
        </p:nvSpPr>
        <p:spPr>
          <a:xfrm flipH="1">
            <a:off x="3511950" y="3941330"/>
            <a:ext cx="2120100" cy="1040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he-IL" sz="1400" dirty="0"/>
              <a:t>מאפשרות לעסקים כמונו להגביר את המודעות ולהגדיל את בסיס הלקוחות שלנו באמצעות תוכן חזותי.</a:t>
            </a:r>
            <a:endParaRPr sz="1400" dirty="0"/>
          </a:p>
        </p:txBody>
      </p:sp>
      <p:sp>
        <p:nvSpPr>
          <p:cNvPr id="768" name="Google Shape;768;p49"/>
          <p:cNvSpPr txBox="1">
            <a:spLocks noGrp="1"/>
          </p:cNvSpPr>
          <p:nvPr>
            <p:ph type="ctrTitle" idx="4294967295"/>
          </p:nvPr>
        </p:nvSpPr>
        <p:spPr>
          <a:xfrm flipH="1">
            <a:off x="6359475" y="3281367"/>
            <a:ext cx="1560600" cy="4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2000" dirty="0" err="1">
                <a:latin typeface="Assistant" panose="020B0604020202020204" charset="-79"/>
                <a:cs typeface="Assistant" panose="020B0604020202020204" charset="-79"/>
              </a:rPr>
              <a:t>בפייסבוק</a:t>
            </a:r>
            <a:endParaRPr sz="2000" dirty="0">
              <a:solidFill>
                <a:schemeClr val="dk1"/>
              </a:solidFill>
              <a:latin typeface="Assistant" panose="020B0604020202020204" charset="-79"/>
              <a:cs typeface="Assistant" panose="020B0604020202020204" charset="-79"/>
            </a:endParaRPr>
          </a:p>
        </p:txBody>
      </p:sp>
      <p:sp>
        <p:nvSpPr>
          <p:cNvPr id="21" name="Title 2">
            <a:extLst>
              <a:ext uri="{FF2B5EF4-FFF2-40B4-BE49-F238E27FC236}">
                <a16:creationId xmlns:a16="http://schemas.microsoft.com/office/drawing/2014/main" id="{D6FE0608-B2AB-3F79-48B1-BE2ABCEDAB6B}"/>
              </a:ext>
            </a:extLst>
          </p:cNvPr>
          <p:cNvSpPr txBox="1">
            <a:spLocks/>
          </p:cNvSpPr>
          <p:nvPr/>
        </p:nvSpPr>
        <p:spPr>
          <a:xfrm>
            <a:off x="279922" y="417440"/>
            <a:ext cx="1507007" cy="673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1pPr>
            <a:lvl2pPr marR="0" lvl="1"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2pPr>
            <a:lvl3pPr marR="0" lvl="2"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3pPr>
            <a:lvl4pPr marR="0" lvl="3"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4pPr>
            <a:lvl5pPr marR="0" lvl="4"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5pPr>
            <a:lvl6pPr marR="0" lvl="5"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6pPr>
            <a:lvl7pPr marR="0" lvl="6"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7pPr>
            <a:lvl8pPr marR="0" lvl="7"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8pPr>
            <a:lvl9pPr marR="0" lvl="8" algn="r" rtl="0">
              <a:lnSpc>
                <a:spcPct val="100000"/>
              </a:lnSpc>
              <a:spcBef>
                <a:spcPts val="0"/>
              </a:spcBef>
              <a:spcAft>
                <a:spcPts val="0"/>
              </a:spcAft>
              <a:buClr>
                <a:schemeClr val="dk1"/>
              </a:buClr>
              <a:buSzPts val="2400"/>
              <a:buFont typeface="Marvel"/>
              <a:buNone/>
              <a:defRPr sz="3000" b="1" i="0" u="none" strike="noStrike" cap="none">
                <a:solidFill>
                  <a:schemeClr val="dk1"/>
                </a:solidFill>
                <a:latin typeface="Marvel"/>
                <a:ea typeface="Marvel"/>
                <a:cs typeface="Marvel"/>
                <a:sym typeface="Marvel"/>
              </a:defRPr>
            </a:lvl9pPr>
          </a:lstStyle>
          <a:p>
            <a:r>
              <a:rPr lang="he-IL" dirty="0">
                <a:latin typeface="Assistant" panose="020B0604020202020204" charset="-79"/>
                <a:cs typeface="Assistant" panose="020B0604020202020204" charset="-79"/>
              </a:rPr>
              <a:t>הפצה</a:t>
            </a:r>
            <a:endParaRPr lang="en-US" dirty="0">
              <a:latin typeface="Assistant" panose="020B0604020202020204" charset="-79"/>
              <a:cs typeface="Assistant" panose="020B0604020202020204" charset="-79"/>
            </a:endParaRPr>
          </a:p>
        </p:txBody>
      </p:sp>
      <p:sp>
        <p:nvSpPr>
          <p:cNvPr id="22" name="Google Shape;742;p48"/>
          <p:cNvSpPr/>
          <p:nvPr/>
        </p:nvSpPr>
        <p:spPr>
          <a:xfrm>
            <a:off x="-4840" y="0"/>
            <a:ext cx="1350064" cy="735682"/>
          </a:xfrm>
          <a:prstGeom prst="roundRect">
            <a:avLst>
              <a:gd name="adj" fmla="val 16667"/>
            </a:avLst>
          </a:prstGeom>
          <a:solidFill>
            <a:schemeClr val="accent2">
              <a:lumMod val="40000"/>
              <a:lumOff val="60000"/>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E4D6D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48"/>
          <p:cNvSpPr txBox="1">
            <a:spLocks noGrp="1"/>
          </p:cNvSpPr>
          <p:nvPr>
            <p:ph type="title" idx="4"/>
          </p:nvPr>
        </p:nvSpPr>
        <p:spPr>
          <a:xfrm>
            <a:off x="234247" y="314385"/>
            <a:ext cx="5464227" cy="7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sz="3200" dirty="0">
                <a:latin typeface="Assistant" panose="020B0604020202020204" charset="-79"/>
                <a:cs typeface="Assistant" panose="020B0604020202020204" charset="-79"/>
              </a:rPr>
              <a:t>שיעורי הצלחת מודעות </a:t>
            </a:r>
            <a:r>
              <a:rPr lang="he-IL" sz="3200" dirty="0" err="1">
                <a:latin typeface="Assistant" panose="020B0604020202020204" charset="-79"/>
                <a:cs typeface="Assistant" panose="020B0604020202020204" charset="-79"/>
              </a:rPr>
              <a:t>באינסגרם</a:t>
            </a:r>
            <a:endParaRPr sz="3200" dirty="0">
              <a:latin typeface="Assistant" panose="020B0604020202020204" charset="-79"/>
              <a:cs typeface="Assistant" panose="020B0604020202020204" charset="-79"/>
            </a:endParaRPr>
          </a:p>
        </p:txBody>
      </p:sp>
      <p:sp>
        <p:nvSpPr>
          <p:cNvPr id="740" name="Google Shape;740;p48"/>
          <p:cNvSpPr txBox="1">
            <a:spLocks noGrp="1"/>
          </p:cNvSpPr>
          <p:nvPr>
            <p:ph type="subTitle" idx="1"/>
          </p:nvPr>
        </p:nvSpPr>
        <p:spPr>
          <a:xfrm flipH="1">
            <a:off x="4413701" y="2679196"/>
            <a:ext cx="2755200" cy="9959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e-IL" sz="1800" dirty="0">
                <a:latin typeface="Assistant" panose="020B0604020202020204" charset="-79"/>
                <a:cs typeface="Assistant" panose="020B0604020202020204" charset="-79"/>
              </a:rPr>
              <a:t>מתעניינים יותר במותג כשהם רואים מודעות שלו </a:t>
            </a:r>
            <a:r>
              <a:rPr lang="he-IL" sz="1800" dirty="0" err="1">
                <a:latin typeface="Assistant" panose="020B0604020202020204" charset="-79"/>
                <a:cs typeface="Assistant" panose="020B0604020202020204" charset="-79"/>
              </a:rPr>
              <a:t>באינסטגרם</a:t>
            </a:r>
            <a:endParaRPr sz="1800" dirty="0">
              <a:latin typeface="Assistant" panose="020B0604020202020204" charset="-79"/>
              <a:cs typeface="Assistant" panose="020B0604020202020204" charset="-79"/>
            </a:endParaRPr>
          </a:p>
        </p:txBody>
      </p:sp>
      <p:sp>
        <p:nvSpPr>
          <p:cNvPr id="741" name="Google Shape;741;p48"/>
          <p:cNvSpPr/>
          <p:nvPr/>
        </p:nvSpPr>
        <p:spPr>
          <a:xfrm>
            <a:off x="96715" y="1396000"/>
            <a:ext cx="6018560" cy="1266039"/>
          </a:xfrm>
          <a:prstGeom prst="roundRect">
            <a:avLst>
              <a:gd name="adj" fmla="val 16667"/>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4245" y="2215662"/>
            <a:ext cx="4317330" cy="1380392"/>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txBox="1">
            <a:spLocks noGrp="1"/>
          </p:cNvSpPr>
          <p:nvPr>
            <p:ph type="title" idx="2"/>
          </p:nvPr>
        </p:nvSpPr>
        <p:spPr>
          <a:xfrm>
            <a:off x="2152775" y="1604557"/>
            <a:ext cx="3545700" cy="86608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rPr>
              <a:t>90</a:t>
            </a:r>
            <a:r>
              <a:rPr lang="en" dirty="0">
                <a:solidFill>
                  <a:schemeClr val="lt1"/>
                </a:solidFill>
                <a:latin typeface="Dosis Light"/>
                <a:ea typeface="Dosis Light"/>
                <a:cs typeface="Dosis Light"/>
                <a:sym typeface="Dosis Light"/>
              </a:rPr>
              <a:t>%</a:t>
            </a:r>
            <a:endParaRPr dirty="0">
              <a:solidFill>
                <a:schemeClr val="lt1"/>
              </a:solidFill>
            </a:endParaRPr>
          </a:p>
        </p:txBody>
      </p:sp>
      <p:sp>
        <p:nvSpPr>
          <p:cNvPr id="744" name="Google Shape;744;p48"/>
          <p:cNvSpPr txBox="1">
            <a:spLocks noGrp="1"/>
          </p:cNvSpPr>
          <p:nvPr>
            <p:ph type="title"/>
          </p:nvPr>
        </p:nvSpPr>
        <p:spPr>
          <a:xfrm>
            <a:off x="616850" y="2470638"/>
            <a:ext cx="3414600" cy="10110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e-IL" dirty="0">
                <a:solidFill>
                  <a:schemeClr val="lt1"/>
                </a:solidFill>
              </a:rPr>
              <a:t>66</a:t>
            </a:r>
            <a:r>
              <a:rPr lang="en" dirty="0">
                <a:solidFill>
                  <a:schemeClr val="lt1"/>
                </a:solidFill>
                <a:latin typeface="Dosis Light"/>
                <a:ea typeface="Dosis Light"/>
                <a:cs typeface="Dosis Light"/>
                <a:sym typeface="Dosis Light"/>
              </a:rPr>
              <a:t>%</a:t>
            </a:r>
            <a:endParaRPr dirty="0">
              <a:solidFill>
                <a:schemeClr val="lt1"/>
              </a:solidFill>
            </a:endParaRPr>
          </a:p>
        </p:txBody>
      </p:sp>
      <p:sp>
        <p:nvSpPr>
          <p:cNvPr id="745" name="Google Shape;745;p48"/>
          <p:cNvSpPr txBox="1">
            <a:spLocks noGrp="1"/>
          </p:cNvSpPr>
          <p:nvPr>
            <p:ph type="subTitle" idx="3"/>
          </p:nvPr>
        </p:nvSpPr>
        <p:spPr>
          <a:xfrm flipH="1">
            <a:off x="6147745" y="1396000"/>
            <a:ext cx="1703786" cy="12660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e-IL" sz="1800" dirty="0">
                <a:latin typeface="Assistant" panose="020B0604020202020204" charset="-79"/>
                <a:cs typeface="Assistant" panose="020B0604020202020204" charset="-79"/>
              </a:rPr>
              <a:t>מהאנשים </a:t>
            </a:r>
            <a:r>
              <a:rPr lang="he-IL" sz="1800" dirty="0" err="1">
                <a:latin typeface="Assistant" panose="020B0604020202020204" charset="-79"/>
                <a:cs typeface="Assistant" panose="020B0604020202020204" charset="-79"/>
              </a:rPr>
              <a:t>באינסטגרם</a:t>
            </a:r>
            <a:r>
              <a:rPr lang="he-IL" sz="1800" dirty="0">
                <a:latin typeface="Assistant" panose="020B0604020202020204" charset="-79"/>
                <a:cs typeface="Assistant" panose="020B0604020202020204" charset="-79"/>
              </a:rPr>
              <a:t> עוקבים אחרי עסק</a:t>
            </a:r>
            <a:endParaRPr sz="1800" dirty="0">
              <a:latin typeface="Assistant" panose="020B0604020202020204" charset="-79"/>
              <a:cs typeface="Assistant" panose="020B0604020202020204" charset="-79"/>
            </a:endParaRPr>
          </a:p>
        </p:txBody>
      </p:sp>
      <p:sp>
        <p:nvSpPr>
          <p:cNvPr id="10" name="Google Shape;742;p48"/>
          <p:cNvSpPr/>
          <p:nvPr/>
        </p:nvSpPr>
        <p:spPr>
          <a:xfrm>
            <a:off x="64245" y="3367454"/>
            <a:ext cx="3386294" cy="1292469"/>
          </a:xfrm>
          <a:prstGeom prst="roundRect">
            <a:avLst>
              <a:gd name="adj" fmla="val 16667"/>
            </a:avLst>
          </a:prstGeom>
          <a:solidFill>
            <a:schemeClr val="accent2">
              <a:lumMod val="40000"/>
              <a:lumOff val="60000"/>
              <a:alpha val="73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E4D6D3"/>
              </a:solidFill>
            </a:endParaRPr>
          </a:p>
        </p:txBody>
      </p:sp>
      <p:sp>
        <p:nvSpPr>
          <p:cNvPr id="3" name="מלבן 2"/>
          <p:cNvSpPr/>
          <p:nvPr/>
        </p:nvSpPr>
        <p:spPr>
          <a:xfrm>
            <a:off x="3483914" y="3883993"/>
            <a:ext cx="2899301" cy="646331"/>
          </a:xfrm>
          <a:prstGeom prst="rect">
            <a:avLst/>
          </a:prstGeom>
        </p:spPr>
        <p:txBody>
          <a:bodyPr wrap="square">
            <a:spAutoFit/>
          </a:bodyPr>
          <a:lstStyle/>
          <a:p>
            <a:pPr lvl="0"/>
            <a:r>
              <a:rPr lang="he-IL" sz="1800" dirty="0">
                <a:latin typeface="Assistant" panose="020B0604020202020204" charset="-79"/>
                <a:cs typeface="Assistant" panose="020B0604020202020204" charset="-79"/>
              </a:rPr>
              <a:t>מתעניינים יותר במותג כשהם רואים מודעות שלו </a:t>
            </a:r>
            <a:r>
              <a:rPr lang="he-IL" sz="1800" dirty="0" err="1">
                <a:latin typeface="Assistant" panose="020B0604020202020204" charset="-79"/>
                <a:cs typeface="Assistant" panose="020B0604020202020204" charset="-79"/>
              </a:rPr>
              <a:t>באינסטגרם</a:t>
            </a:r>
            <a:endParaRPr lang="he-IL" sz="1800" dirty="0">
              <a:latin typeface="Assistant" panose="020B0604020202020204" charset="-79"/>
              <a:cs typeface="Assistant" panose="020B0604020202020204" charset="-79"/>
            </a:endParaRPr>
          </a:p>
        </p:txBody>
      </p:sp>
      <p:sp>
        <p:nvSpPr>
          <p:cNvPr id="13" name="Google Shape;743;p48"/>
          <p:cNvSpPr txBox="1">
            <a:spLocks/>
          </p:cNvSpPr>
          <p:nvPr/>
        </p:nvSpPr>
        <p:spPr>
          <a:xfrm>
            <a:off x="-605079" y="3596055"/>
            <a:ext cx="3545700" cy="8196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200"/>
              <a:buFont typeface="Marvel"/>
              <a:buNone/>
              <a:defRPr sz="7200" b="0" i="0" u="none" strike="noStrike" cap="none">
                <a:solidFill>
                  <a:schemeClr val="dk1"/>
                </a:solidFill>
                <a:latin typeface="Marvel"/>
                <a:ea typeface="Marvel"/>
                <a:cs typeface="Marvel"/>
                <a:sym typeface="Marvel"/>
              </a:defRPr>
            </a:lvl1pPr>
            <a:lvl2pPr marR="0" lvl="1"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2pPr>
            <a:lvl3pPr marR="0" lvl="2"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3pPr>
            <a:lvl4pPr marR="0" lvl="3"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4pPr>
            <a:lvl5pPr marR="0" lvl="4"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5pPr>
            <a:lvl6pPr marR="0" lvl="5"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6pPr>
            <a:lvl7pPr marR="0" lvl="6"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7pPr>
            <a:lvl8pPr marR="0" lvl="7"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8pPr>
            <a:lvl9pPr marR="0" lvl="8" algn="ctr" rtl="0">
              <a:lnSpc>
                <a:spcPct val="100000"/>
              </a:lnSpc>
              <a:spcBef>
                <a:spcPts val="0"/>
              </a:spcBef>
              <a:spcAft>
                <a:spcPts val="0"/>
              </a:spcAft>
              <a:buClr>
                <a:schemeClr val="dk1"/>
              </a:buClr>
              <a:buSzPts val="7200"/>
              <a:buFont typeface="Marvel"/>
              <a:buNone/>
              <a:defRPr sz="7200" b="1" i="0" u="none" strike="noStrike" cap="none">
                <a:solidFill>
                  <a:schemeClr val="dk1"/>
                </a:solidFill>
                <a:latin typeface="Marvel"/>
                <a:ea typeface="Marvel"/>
                <a:cs typeface="Marvel"/>
                <a:sym typeface="Marvel"/>
              </a:defRPr>
            </a:lvl9pPr>
          </a:lstStyle>
          <a:p>
            <a:r>
              <a:rPr lang="he-IL" dirty="0">
                <a:solidFill>
                  <a:schemeClr val="lt1"/>
                </a:solidFill>
              </a:rPr>
              <a:t>5</a:t>
            </a:r>
            <a:r>
              <a:rPr lang="en" dirty="0">
                <a:solidFill>
                  <a:schemeClr val="lt1"/>
                </a:solidFill>
              </a:rPr>
              <a:t>0</a:t>
            </a:r>
            <a:r>
              <a:rPr lang="en" dirty="0">
                <a:solidFill>
                  <a:schemeClr val="lt1"/>
                </a:solidFill>
                <a:latin typeface="Dosis Light"/>
                <a:ea typeface="Dosis Light"/>
                <a:cs typeface="Dosis Light"/>
                <a:sym typeface="Dosis Light"/>
              </a:rPr>
              <a:t>%</a:t>
            </a:r>
            <a:endParaRPr lang="en"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1"/>
          <p:cNvSpPr>
            <a:spLocks noGrp="1"/>
          </p:cNvSpPr>
          <p:nvPr>
            <p:ph type="subTitle" idx="1"/>
          </p:nvPr>
        </p:nvSpPr>
        <p:spPr/>
        <p:txBody>
          <a:bodyPr/>
          <a:lstStyle/>
          <a:p>
            <a:pPr marL="114300" indent="0" algn="r">
              <a:buNone/>
            </a:pPr>
            <a:r>
              <a:rPr lang="he-IL" sz="1800" dirty="0"/>
              <a:t>כיום ברשת קיימות יוצרות תוכן משפיעניות רשת חזקות מאוד בעלות אלפי ומאות עוקבים עם אחוזים גבוהים בהשפעה על עוקבים.</a:t>
            </a:r>
          </a:p>
          <a:p>
            <a:pPr marL="114300" indent="0" algn="r">
              <a:buNone/>
            </a:pPr>
            <a:r>
              <a:rPr lang="he-IL" sz="1800" dirty="0"/>
              <a:t>משפיעניות הריוניות או אימהות ישתפו את העוקבים שלהן במוצרים שמצאו דרך האפליקציה שלנו ומפנות את העוקבים להמלצות שלהם באפליקציה ובכך נותנות קידום וחשיפה גבוהה לאפליקציה כולה .</a:t>
            </a:r>
          </a:p>
          <a:p>
            <a:pPr marL="114300" indent="0" algn="r">
              <a:buNone/>
            </a:pPr>
            <a:r>
              <a:rPr lang="he-IL" sz="1800" dirty="0"/>
              <a:t>המון הריוניות ואימהות מעדיפות לקנות מוצר בהמלצה של יוצרות תוכן שהן סומכות עליה.</a:t>
            </a:r>
            <a:endParaRPr lang="en-US" sz="1800" dirty="0"/>
          </a:p>
          <a:p>
            <a:endParaRPr lang="he-IL" sz="1800" dirty="0"/>
          </a:p>
        </p:txBody>
      </p:sp>
      <p:sp>
        <p:nvSpPr>
          <p:cNvPr id="3" name="כותרת 2"/>
          <p:cNvSpPr>
            <a:spLocks noGrp="1"/>
          </p:cNvSpPr>
          <p:nvPr>
            <p:ph type="title"/>
          </p:nvPr>
        </p:nvSpPr>
        <p:spPr>
          <a:xfrm>
            <a:off x="594657" y="355641"/>
            <a:ext cx="3155400" cy="646682"/>
          </a:xfrm>
        </p:spPr>
        <p:txBody>
          <a:bodyPr/>
          <a:lstStyle/>
          <a:p>
            <a:r>
              <a:rPr lang="he-IL" dirty="0">
                <a:latin typeface="Assistant" panose="020B0604020202020204" charset="-79"/>
                <a:cs typeface="Assistant" panose="020B0604020202020204" charset="-79"/>
              </a:rPr>
              <a:t>קידום</a:t>
            </a:r>
          </a:p>
        </p:txBody>
      </p:sp>
    </p:spTree>
    <p:extLst>
      <p:ext uri="{BB962C8B-B14F-4D97-AF65-F5344CB8AC3E}">
        <p14:creationId xmlns:p14="http://schemas.microsoft.com/office/powerpoint/2010/main" val="43298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670850" y="2302053"/>
            <a:ext cx="3155400" cy="8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First Purchase</a:t>
            </a:r>
            <a:endParaRPr dirty="0"/>
          </a:p>
        </p:txBody>
      </p:sp>
      <p:sp>
        <p:nvSpPr>
          <p:cNvPr id="185" name="Google Shape;185;p31"/>
          <p:cNvSpPr txBox="1">
            <a:spLocks noGrp="1"/>
          </p:cNvSpPr>
          <p:nvPr>
            <p:ph type="body" idx="1"/>
          </p:nvPr>
        </p:nvSpPr>
        <p:spPr>
          <a:xfrm>
            <a:off x="3502326" y="1018380"/>
            <a:ext cx="5262112" cy="2788500"/>
          </a:xfrm>
          <a:prstGeom prst="rect">
            <a:avLst/>
          </a:prstGeom>
        </p:spPr>
        <p:txBody>
          <a:bodyPr spcFirstLastPara="1" wrap="square" lIns="91425" tIns="91425" rIns="91425" bIns="91425" anchor="t" anchorCtr="0">
            <a:noAutofit/>
          </a:bodyPr>
          <a:lstStyle/>
          <a:p>
            <a:pPr marL="0" lvl="0" indent="0" algn="r" rtl="1">
              <a:lnSpc>
                <a:spcPct val="100000"/>
              </a:lnSpc>
              <a:spcBef>
                <a:spcPts val="0"/>
              </a:spcBef>
              <a:spcAft>
                <a:spcPts val="0"/>
              </a:spcAft>
              <a:buNone/>
            </a:pPr>
            <a:r>
              <a:rPr lang="he-IL" dirty="0"/>
              <a:t>נשים בהריון נחשפות במהלך ההיריון וגם בחודשים הראשונים אחריו למגוון מוצרים חדשים, שהן כנראה לעולם לא רכשו, שהן נצרכות לרכוש, כמו חדר לתינוק, בגדים, בקבוקים, מוצצים </a:t>
            </a:r>
            <a:r>
              <a:rPr lang="he-IL" dirty="0" err="1"/>
              <a:t>וכו</a:t>
            </a:r>
            <a:r>
              <a:rPr lang="he-IL" dirty="0"/>
              <a:t>'.</a:t>
            </a:r>
            <a:br>
              <a:rPr lang="he-IL" dirty="0"/>
            </a:br>
            <a:r>
              <a:rPr lang="he-IL" dirty="0"/>
              <a:t>מצב זה מביא בהרבה מהמקרים את ההריוניות למצב של בלבול וחיפוש רב אחרי המוצר הטוב ביותר – גם מבחינת מחיר וגם מבחינת איכות.</a:t>
            </a:r>
            <a:br>
              <a:rPr lang="he-IL" dirty="0"/>
            </a:br>
            <a:r>
              <a:rPr lang="he-IL" dirty="0"/>
              <a:t>ההיריון היא תקופה מורכבת ורגישה כשלעצמה לכן נתינת פתרון בנושא הקניות והרכישות יכול לתת הקלה ועזרה רבה בדברים שאיתם ההריונית צריכה להתמודד.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5A9B69A-0896-4842-6C7F-84A7126805A0}"/>
              </a:ext>
            </a:extLst>
          </p:cNvPr>
          <p:cNvSpPr>
            <a:spLocks noGrp="1"/>
          </p:cNvSpPr>
          <p:nvPr>
            <p:ph type="subTitle" idx="1"/>
          </p:nvPr>
        </p:nvSpPr>
        <p:spPr/>
        <p:txBody>
          <a:bodyPr/>
          <a:lstStyle/>
          <a:p>
            <a:pPr marL="114300" indent="0" algn="r" rtl="1">
              <a:buNone/>
            </a:pPr>
            <a:r>
              <a:rPr lang="he-IL" dirty="0"/>
              <a:t>קהילת הריונות קונות באה לתת פתרון בכל עולם הקניות ליילוד החדש.</a:t>
            </a:r>
          </a:p>
          <a:p>
            <a:pPr marL="114300" indent="0" algn="r" rtl="1">
              <a:buNone/>
            </a:pPr>
            <a:endParaRPr lang="he-IL" dirty="0"/>
          </a:p>
          <a:p>
            <a:pPr marL="114300" indent="0" algn="r" rtl="1">
              <a:buNone/>
            </a:pPr>
            <a:r>
              <a:rPr lang="he-IL" dirty="0"/>
              <a:t>הרעיון הוא יצירת אפליקציה/אתר שבה המשתמשות יוכלו להעלות המלצות על פריטים שהן רכשו בתוספת נתינת פרטים רחבים על הרכישה- </a:t>
            </a:r>
            <a:br>
              <a:rPr lang="he-IL" dirty="0"/>
            </a:br>
            <a:r>
              <a:rPr lang="he-IL" dirty="0"/>
              <a:t>איפה הרכישה התבצעה, מה העלות, האם היו הנחות כלשהם ופירוט על כך, המלצה מסוימת, מידות </a:t>
            </a:r>
            <a:r>
              <a:rPr lang="he-IL" dirty="0" err="1"/>
              <a:t>וכו</a:t>
            </a:r>
            <a:r>
              <a:rPr lang="he-IL" dirty="0"/>
              <a:t>'.</a:t>
            </a:r>
            <a:br>
              <a:rPr lang="he-IL" dirty="0"/>
            </a:br>
            <a:r>
              <a:rPr lang="he-IL" dirty="0"/>
              <a:t>הריונית אחרת תוכל לבצע חיפוש מורחב על ידי בחירת מסננים כמו מחיר, חנות, חברי מועדון מסוימים ולראות את התוצאות שההריונות האחרות העלו.</a:t>
            </a:r>
          </a:p>
          <a:p>
            <a:pPr marL="114300" indent="0" algn="r" rtl="1">
              <a:buNone/>
            </a:pPr>
            <a:endParaRPr lang="he-IL" dirty="0"/>
          </a:p>
          <a:p>
            <a:pPr marL="114300" indent="0" algn="r" rtl="1">
              <a:buNone/>
            </a:pPr>
            <a:r>
              <a:rPr lang="he-IL" dirty="0"/>
              <a:t>בעצם הקהילה תחסוך זמן להריונית בתהליך הקניות- המעבר בין החנויות והחיפוש יצטמצם משמעותית ובנוסף היא תרוויח את הידע מאיפה הכי כדאי לבצע את הרכישה ובאיזה הנחות וחברי מועדון היא יכולה להשתמש כדי שיצא הכי משתלם.</a:t>
            </a:r>
          </a:p>
          <a:p>
            <a:pPr marL="114300" indent="0" algn="r" rtl="1">
              <a:buNone/>
            </a:pPr>
            <a:endParaRPr lang="en-US" dirty="0"/>
          </a:p>
        </p:txBody>
      </p:sp>
      <p:sp>
        <p:nvSpPr>
          <p:cNvPr id="3" name="Title 2">
            <a:extLst>
              <a:ext uri="{FF2B5EF4-FFF2-40B4-BE49-F238E27FC236}">
                <a16:creationId xmlns:a16="http://schemas.microsoft.com/office/drawing/2014/main" id="{E32907DB-764F-9DC5-844D-E0B3B960E190}"/>
              </a:ext>
            </a:extLst>
          </p:cNvPr>
          <p:cNvSpPr>
            <a:spLocks noGrp="1"/>
          </p:cNvSpPr>
          <p:nvPr>
            <p:ph type="title"/>
          </p:nvPr>
        </p:nvSpPr>
        <p:spPr>
          <a:xfrm>
            <a:off x="594656" y="355641"/>
            <a:ext cx="3977343" cy="1261800"/>
          </a:xfrm>
        </p:spPr>
        <p:txBody>
          <a:bodyPr/>
          <a:lstStyle/>
          <a:p>
            <a:r>
              <a:rPr lang="he-IL" b="0" dirty="0">
                <a:latin typeface="Lucida Sans Unicode" panose="020B0602030504020204" pitchFamily="34" charset="0"/>
                <a:cs typeface="Lucida Sans Unicode" panose="020B0602030504020204" pitchFamily="34" charset="0"/>
              </a:rPr>
              <a:t>קהילת הריוניות קונות</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84869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idx="6"/>
          </p:nvPr>
        </p:nvSpPr>
        <p:spPr>
          <a:xfrm>
            <a:off x="603525" y="355646"/>
            <a:ext cx="3393600" cy="7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Does It Work?</a:t>
            </a:r>
            <a:endParaRPr dirty="0"/>
          </a:p>
        </p:txBody>
      </p:sp>
      <p:grpSp>
        <p:nvGrpSpPr>
          <p:cNvPr id="191" name="Google Shape;191;p32"/>
          <p:cNvGrpSpPr/>
          <p:nvPr/>
        </p:nvGrpSpPr>
        <p:grpSpPr>
          <a:xfrm rot="10800000">
            <a:off x="4308550" y="2000321"/>
            <a:ext cx="3393600" cy="2626225"/>
            <a:chOff x="1528725" y="1395875"/>
            <a:chExt cx="3393600" cy="2626225"/>
          </a:xfrm>
        </p:grpSpPr>
        <p:sp>
          <p:nvSpPr>
            <p:cNvPr id="192" name="Google Shape;192;p32"/>
            <p:cNvSpPr/>
            <p:nvPr/>
          </p:nvSpPr>
          <p:spPr>
            <a:xfrm>
              <a:off x="1750000" y="1395875"/>
              <a:ext cx="2875500" cy="2438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2"/>
            <p:cNvSpPr/>
            <p:nvPr/>
          </p:nvSpPr>
          <p:spPr>
            <a:xfrm>
              <a:off x="1528725" y="1800300"/>
              <a:ext cx="3393600" cy="22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2"/>
          <p:cNvGrpSpPr/>
          <p:nvPr/>
        </p:nvGrpSpPr>
        <p:grpSpPr>
          <a:xfrm>
            <a:off x="1528725" y="1395875"/>
            <a:ext cx="3393600" cy="2626225"/>
            <a:chOff x="1528725" y="1395875"/>
            <a:chExt cx="3393600" cy="2626225"/>
          </a:xfrm>
        </p:grpSpPr>
        <p:sp>
          <p:nvSpPr>
            <p:cNvPr id="195" name="Google Shape;195;p32"/>
            <p:cNvSpPr/>
            <p:nvPr/>
          </p:nvSpPr>
          <p:spPr>
            <a:xfrm>
              <a:off x="1750000" y="1395875"/>
              <a:ext cx="2875500" cy="2438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p:nvPr/>
          </p:nvSpPr>
          <p:spPr>
            <a:xfrm>
              <a:off x="1528725" y="1800300"/>
              <a:ext cx="3393600" cy="222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32"/>
          <p:cNvSpPr/>
          <p:nvPr/>
        </p:nvSpPr>
        <p:spPr>
          <a:xfrm>
            <a:off x="6343200" y="1791525"/>
            <a:ext cx="2085600" cy="2438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3529200" y="1791525"/>
            <a:ext cx="2085600" cy="2438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715200" y="1791525"/>
            <a:ext cx="2085600" cy="2438100"/>
          </a:xfrm>
          <a:prstGeom prst="roundRect">
            <a:avLst>
              <a:gd name="adj" fmla="val 16667"/>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ctrTitle" idx="2"/>
          </p:nvPr>
        </p:nvSpPr>
        <p:spPr>
          <a:xfrm flipH="1">
            <a:off x="715182" y="2489339"/>
            <a:ext cx="2085600" cy="577800"/>
          </a:xfrm>
          <a:prstGeom prst="rect">
            <a:avLst/>
          </a:prstGeom>
          <a:noFill/>
          <a:ln>
            <a:noFill/>
          </a:ln>
        </p:spPr>
        <p:txBody>
          <a:bodyPr spcFirstLastPara="1" wrap="square" lIns="91425" tIns="91425" rIns="91425" bIns="91425" anchor="t" anchorCtr="0">
            <a:noAutofit/>
          </a:bodyPr>
          <a:lstStyle/>
          <a:p>
            <a:r>
              <a:rPr lang="he-IL" sz="1800" b="0" dirty="0">
                <a:latin typeface="Lucida Sans Unicode" panose="020B0602030504020204" pitchFamily="34" charset="0"/>
                <a:cs typeface="Lucida Sans Unicode" panose="020B0602030504020204" pitchFamily="34" charset="0"/>
              </a:rPr>
              <a:t>חברת קהילה ממליצה</a:t>
            </a:r>
            <a:endParaRPr sz="1800" b="0" dirty="0">
              <a:latin typeface="Lucida Sans Unicode" panose="020B0602030504020204" pitchFamily="34" charset="0"/>
              <a:cs typeface="Lucida Sans Unicode" panose="020B0602030504020204" pitchFamily="34" charset="0"/>
            </a:endParaRPr>
          </a:p>
        </p:txBody>
      </p:sp>
      <p:sp>
        <p:nvSpPr>
          <p:cNvPr id="204" name="Google Shape;204;p32"/>
          <p:cNvSpPr txBox="1">
            <a:spLocks noGrp="1"/>
          </p:cNvSpPr>
          <p:nvPr>
            <p:ph type="ctrTitle"/>
          </p:nvPr>
        </p:nvSpPr>
        <p:spPr>
          <a:xfrm flipH="1">
            <a:off x="6605688" y="2489339"/>
            <a:ext cx="1560600" cy="577800"/>
          </a:xfrm>
          <a:prstGeom prst="rect">
            <a:avLst/>
          </a:prstGeom>
          <a:noFill/>
          <a:ln>
            <a:noFill/>
          </a:ln>
        </p:spPr>
        <p:txBody>
          <a:bodyPr spcFirstLastPara="1" wrap="square" lIns="91425" tIns="91425" rIns="91425" bIns="91425" anchor="t" anchorCtr="0">
            <a:noAutofit/>
          </a:bodyPr>
          <a:lstStyle/>
          <a:p>
            <a:r>
              <a:rPr lang="he-IL" altLang="ko-KR" sz="1800" b="0" dirty="0">
                <a:latin typeface="Lucida Sans Unicode" panose="020B0602030504020204" pitchFamily="34" charset="0"/>
                <a:cs typeface="Lucida Sans Unicode" panose="020B0602030504020204" pitchFamily="34" charset="0"/>
              </a:rPr>
              <a:t>חברת קהילה רוכשת</a:t>
            </a:r>
            <a:endParaRPr lang="ko-KR" altLang="en-US" sz="1800" b="0" dirty="0">
              <a:latin typeface="Lucida Sans Unicode" panose="020B0602030504020204" pitchFamily="34" charset="0"/>
              <a:cs typeface="Lucida Sans Unicode" panose="020B0602030504020204" pitchFamily="34" charset="0"/>
            </a:endParaRPr>
          </a:p>
        </p:txBody>
      </p:sp>
      <p:sp>
        <p:nvSpPr>
          <p:cNvPr id="205" name="Google Shape;205;p32"/>
          <p:cNvSpPr txBox="1">
            <a:spLocks noGrp="1"/>
          </p:cNvSpPr>
          <p:nvPr>
            <p:ph type="ctrTitle" idx="4"/>
          </p:nvPr>
        </p:nvSpPr>
        <p:spPr>
          <a:xfrm flipH="1">
            <a:off x="3664356" y="2489339"/>
            <a:ext cx="1815300" cy="577800"/>
          </a:xfrm>
          <a:prstGeom prst="rect">
            <a:avLst/>
          </a:prstGeom>
          <a:noFill/>
          <a:ln>
            <a:noFill/>
          </a:ln>
        </p:spPr>
        <p:txBody>
          <a:bodyPr spcFirstLastPara="1" wrap="square" lIns="91425" tIns="91425" rIns="91425" bIns="91425" anchor="t" anchorCtr="0">
            <a:noAutofit/>
          </a:bodyPr>
          <a:lstStyle/>
          <a:p>
            <a:r>
              <a:rPr lang="he-IL" altLang="ko-KR" sz="1800" b="0" dirty="0">
                <a:latin typeface="Lucida Sans Unicode" panose="020B0602030504020204" pitchFamily="34" charset="0"/>
                <a:cs typeface="Lucida Sans Unicode" panose="020B0602030504020204" pitchFamily="34" charset="0"/>
              </a:rPr>
              <a:t>חברת קהילה צופה בהמלצה </a:t>
            </a:r>
            <a:endParaRPr sz="1800" b="0" dirty="0">
              <a:latin typeface="Lucida Sans Unicode" panose="020B0602030504020204" pitchFamily="34" charset="0"/>
              <a:cs typeface="Lucida Sans Unicode" panose="020B0602030504020204" pitchFamily="34" charset="0"/>
            </a:endParaRPr>
          </a:p>
        </p:txBody>
      </p:sp>
      <p:sp>
        <p:nvSpPr>
          <p:cNvPr id="206" name="Google Shape;206;p32"/>
          <p:cNvSpPr txBox="1">
            <a:spLocks noGrp="1"/>
          </p:cNvSpPr>
          <p:nvPr>
            <p:ph type="ctrTitle" idx="2"/>
          </p:nvPr>
        </p:nvSpPr>
        <p:spPr>
          <a:xfrm flipH="1">
            <a:off x="977706" y="202245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rPr>
              <a:t>01</a:t>
            </a:r>
            <a:endParaRPr sz="4800" dirty="0">
              <a:solidFill>
                <a:schemeClr val="lt1"/>
              </a:solidFill>
            </a:endParaRPr>
          </a:p>
        </p:txBody>
      </p:sp>
      <p:sp>
        <p:nvSpPr>
          <p:cNvPr id="207" name="Google Shape;207;p32"/>
          <p:cNvSpPr txBox="1">
            <a:spLocks noGrp="1"/>
          </p:cNvSpPr>
          <p:nvPr>
            <p:ph type="ctrTitle" idx="2"/>
          </p:nvPr>
        </p:nvSpPr>
        <p:spPr>
          <a:xfrm flipH="1">
            <a:off x="3791706" y="202245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02</a:t>
            </a:r>
            <a:endParaRPr sz="4800">
              <a:solidFill>
                <a:schemeClr val="lt1"/>
              </a:solidFill>
            </a:endParaRPr>
          </a:p>
        </p:txBody>
      </p:sp>
      <p:sp>
        <p:nvSpPr>
          <p:cNvPr id="208" name="Google Shape;208;p32"/>
          <p:cNvSpPr txBox="1">
            <a:spLocks noGrp="1"/>
          </p:cNvSpPr>
          <p:nvPr>
            <p:ph type="ctrTitle" idx="2"/>
          </p:nvPr>
        </p:nvSpPr>
        <p:spPr>
          <a:xfrm flipH="1">
            <a:off x="6605706" y="2022458"/>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03</a:t>
            </a:r>
            <a:endParaRPr sz="4800">
              <a:solidFill>
                <a:schemeClr val="lt1"/>
              </a:solidFill>
            </a:endParaRPr>
          </a:p>
        </p:txBody>
      </p:sp>
      <p:sp>
        <p:nvSpPr>
          <p:cNvPr id="7" name="TextBox 6">
            <a:extLst>
              <a:ext uri="{FF2B5EF4-FFF2-40B4-BE49-F238E27FC236}">
                <a16:creationId xmlns:a16="http://schemas.microsoft.com/office/drawing/2014/main" id="{F7E369CB-D873-5BD9-1244-F6B246E540BD}"/>
              </a:ext>
            </a:extLst>
          </p:cNvPr>
          <p:cNvSpPr txBox="1"/>
          <p:nvPr/>
        </p:nvSpPr>
        <p:spPr>
          <a:xfrm>
            <a:off x="697210" y="3066727"/>
            <a:ext cx="2121543"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1"/>
              </a:buClr>
              <a:buSzPts val="1200"/>
              <a:buFont typeface="Assistant Light"/>
              <a:buNone/>
              <a:defRPr>
                <a:solidFill>
                  <a:schemeClr val="dk1"/>
                </a:solidFill>
                <a:latin typeface="Assistant Light"/>
                <a:ea typeface="Assistant Light"/>
                <a:cs typeface="Assistant Light"/>
                <a:sym typeface="Assistant Light"/>
              </a:defRPr>
            </a:lvl1pPr>
            <a:lvl2pPr marL="914400" indent="-3175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2pPr>
            <a:lvl3pPr marL="13716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3pPr>
            <a:lvl4pPr marL="18288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4pPr>
            <a:lvl5pPr marL="22860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5pPr>
            <a:lvl6pPr marL="27432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6pPr>
            <a:lvl7pPr marL="32004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7pPr>
            <a:lvl8pPr marL="36576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8pPr>
            <a:lvl9pPr marL="41148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9pPr>
          </a:lstStyle>
          <a:p>
            <a:r>
              <a:rPr lang="he-IL" dirty="0"/>
              <a:t>חברת הקהילה מעלה המלצה על פריט אותו רכשה לקהילה וההמלצה מתפרסמת </a:t>
            </a:r>
          </a:p>
        </p:txBody>
      </p:sp>
      <p:sp>
        <p:nvSpPr>
          <p:cNvPr id="27" name="TextBox 26">
            <a:extLst>
              <a:ext uri="{FF2B5EF4-FFF2-40B4-BE49-F238E27FC236}">
                <a16:creationId xmlns:a16="http://schemas.microsoft.com/office/drawing/2014/main" id="{01AE9EEA-2391-A72A-C929-30DCB0ED36AA}"/>
              </a:ext>
            </a:extLst>
          </p:cNvPr>
          <p:cNvSpPr txBox="1"/>
          <p:nvPr/>
        </p:nvSpPr>
        <p:spPr>
          <a:xfrm>
            <a:off x="3485632" y="3061786"/>
            <a:ext cx="2121543"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1"/>
              </a:buClr>
              <a:buSzPts val="1200"/>
              <a:buFont typeface="Assistant Light"/>
              <a:buNone/>
              <a:defRPr>
                <a:solidFill>
                  <a:schemeClr val="dk1"/>
                </a:solidFill>
                <a:latin typeface="Assistant Light"/>
                <a:ea typeface="Assistant Light"/>
                <a:cs typeface="Assistant Light"/>
                <a:sym typeface="Assistant Light"/>
              </a:defRPr>
            </a:lvl1pPr>
            <a:lvl2pPr marL="914400" indent="-3175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2pPr>
            <a:lvl3pPr marL="13716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3pPr>
            <a:lvl4pPr marL="18288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4pPr>
            <a:lvl5pPr marL="22860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5pPr>
            <a:lvl6pPr marL="27432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6pPr>
            <a:lvl7pPr marL="32004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7pPr>
            <a:lvl8pPr marL="36576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8pPr>
            <a:lvl9pPr marL="41148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9pPr>
          </a:lstStyle>
          <a:p>
            <a:r>
              <a:rPr lang="he-IL" dirty="0"/>
              <a:t>חברת הקהילה רואה את ההמלצה של החברה האחרת באתר / באפליקציה</a:t>
            </a:r>
          </a:p>
        </p:txBody>
      </p:sp>
      <p:sp>
        <p:nvSpPr>
          <p:cNvPr id="30" name="TextBox 29">
            <a:extLst>
              <a:ext uri="{FF2B5EF4-FFF2-40B4-BE49-F238E27FC236}">
                <a16:creationId xmlns:a16="http://schemas.microsoft.com/office/drawing/2014/main" id="{D8A1F74E-C3CA-35EA-6E01-8AD5484EEA02}"/>
              </a:ext>
            </a:extLst>
          </p:cNvPr>
          <p:cNvSpPr txBox="1"/>
          <p:nvPr/>
        </p:nvSpPr>
        <p:spPr>
          <a:xfrm>
            <a:off x="6291588" y="3075914"/>
            <a:ext cx="2121543"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1"/>
              </a:buClr>
              <a:buSzPts val="1200"/>
              <a:buFont typeface="Assistant Light"/>
              <a:buNone/>
              <a:defRPr>
                <a:solidFill>
                  <a:schemeClr val="dk1"/>
                </a:solidFill>
                <a:latin typeface="Assistant Light"/>
                <a:ea typeface="Assistant Light"/>
                <a:cs typeface="Assistant Light"/>
                <a:sym typeface="Assistant Light"/>
              </a:defRPr>
            </a:lvl1pPr>
            <a:lvl2pPr marL="914400" indent="-3175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2pPr>
            <a:lvl3pPr marL="13716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3pPr>
            <a:lvl4pPr marL="18288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4pPr>
            <a:lvl5pPr marL="22860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5pPr>
            <a:lvl6pPr marL="27432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6pPr>
            <a:lvl7pPr marL="32004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7pPr>
            <a:lvl8pPr marL="36576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8pPr>
            <a:lvl9pPr marL="4114800" indent="-304800" algn="ctr">
              <a:buClr>
                <a:schemeClr val="dk1"/>
              </a:buClr>
              <a:buSzPts val="1200"/>
              <a:buFont typeface="Assistant Light"/>
              <a:buNone/>
              <a:defRPr sz="1200">
                <a:solidFill>
                  <a:schemeClr val="dk1"/>
                </a:solidFill>
                <a:latin typeface="Assistant Light"/>
                <a:ea typeface="Assistant Light"/>
                <a:cs typeface="Assistant Light"/>
                <a:sym typeface="Assistant Light"/>
              </a:defRPr>
            </a:lvl9pPr>
          </a:lstStyle>
          <a:p>
            <a:r>
              <a:rPr lang="he-IL" dirty="0"/>
              <a:t>חברת הקהילה מבצעת רכישה בעקבות ההמלצה</a:t>
            </a:r>
          </a:p>
        </p:txBody>
      </p:sp>
      <p:pic>
        <p:nvPicPr>
          <p:cNvPr id="15" name="Picture 14">
            <a:extLst>
              <a:ext uri="{FF2B5EF4-FFF2-40B4-BE49-F238E27FC236}">
                <a16:creationId xmlns:a16="http://schemas.microsoft.com/office/drawing/2014/main" id="{C7EA5ABB-C7F0-0507-488A-CAFD4558FC36}"/>
              </a:ext>
            </a:extLst>
          </p:cNvPr>
          <p:cNvPicPr>
            <a:picLocks noChangeAspect="1"/>
          </p:cNvPicPr>
          <p:nvPr/>
        </p:nvPicPr>
        <p:blipFill>
          <a:blip r:embed="rId3">
            <a:duotone>
              <a:schemeClr val="accent2">
                <a:shade val="45000"/>
                <a:satMod val="135000"/>
              </a:schemeClr>
              <a:prstClr val="white"/>
            </a:duotone>
          </a:blip>
          <a:stretch>
            <a:fillRect/>
          </a:stretch>
        </p:blipFill>
        <p:spPr>
          <a:xfrm>
            <a:off x="3223156" y="1981386"/>
            <a:ext cx="627609" cy="577800"/>
          </a:xfrm>
          <a:prstGeom prst="rect">
            <a:avLst/>
          </a:prstGeom>
        </p:spPr>
      </p:pic>
      <p:pic>
        <p:nvPicPr>
          <p:cNvPr id="2" name="Picture 1">
            <a:extLst>
              <a:ext uri="{FF2B5EF4-FFF2-40B4-BE49-F238E27FC236}">
                <a16:creationId xmlns:a16="http://schemas.microsoft.com/office/drawing/2014/main" id="{9B498FC3-39A9-5D61-EAA2-B439A6BE50F6}"/>
              </a:ext>
            </a:extLst>
          </p:cNvPr>
          <p:cNvPicPr>
            <a:picLocks noChangeAspect="1"/>
          </p:cNvPicPr>
          <p:nvPr/>
        </p:nvPicPr>
        <p:blipFill>
          <a:blip r:embed="rId4">
            <a:duotone>
              <a:schemeClr val="accent2">
                <a:shade val="45000"/>
                <a:satMod val="135000"/>
              </a:schemeClr>
              <a:prstClr val="white"/>
            </a:duotone>
          </a:blip>
          <a:stretch>
            <a:fillRect/>
          </a:stretch>
        </p:blipFill>
        <p:spPr>
          <a:xfrm>
            <a:off x="775425" y="2599561"/>
            <a:ext cx="280172" cy="500914"/>
          </a:xfrm>
          <a:prstGeom prst="rect">
            <a:avLst/>
          </a:prstGeom>
        </p:spPr>
      </p:pic>
      <p:pic>
        <p:nvPicPr>
          <p:cNvPr id="3" name="Picture 2">
            <a:extLst>
              <a:ext uri="{FF2B5EF4-FFF2-40B4-BE49-F238E27FC236}">
                <a16:creationId xmlns:a16="http://schemas.microsoft.com/office/drawing/2014/main" id="{FE03D560-9EE2-619F-4634-2FE4EBE0AF80}"/>
              </a:ext>
            </a:extLst>
          </p:cNvPr>
          <p:cNvPicPr>
            <a:picLocks noChangeAspect="1"/>
          </p:cNvPicPr>
          <p:nvPr/>
        </p:nvPicPr>
        <p:blipFill>
          <a:blip r:embed="rId5">
            <a:duotone>
              <a:schemeClr val="accent2">
                <a:shade val="45000"/>
                <a:satMod val="135000"/>
              </a:schemeClr>
              <a:prstClr val="white"/>
            </a:duotone>
          </a:blip>
          <a:stretch>
            <a:fillRect/>
          </a:stretch>
        </p:blipFill>
        <p:spPr>
          <a:xfrm>
            <a:off x="6537906" y="3681688"/>
            <a:ext cx="377985" cy="377985"/>
          </a:xfrm>
          <a:prstGeom prst="rect">
            <a:avLst/>
          </a:prstGeom>
        </p:spPr>
      </p:pic>
    </p:spTree>
    <p:extLst>
      <p:ext uri="{BB962C8B-B14F-4D97-AF65-F5344CB8AC3E}">
        <p14:creationId xmlns:p14="http://schemas.microsoft.com/office/powerpoint/2010/main" val="244573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EACD21C-08A1-1A65-FB1F-00A9EC3086C4}"/>
              </a:ext>
            </a:extLst>
          </p:cNvPr>
          <p:cNvSpPr>
            <a:spLocks noGrp="1"/>
          </p:cNvSpPr>
          <p:nvPr>
            <p:ph type="subTitle" idx="1"/>
          </p:nvPr>
        </p:nvSpPr>
        <p:spPr/>
        <p:txBody>
          <a:bodyPr/>
          <a:lstStyle/>
          <a:p>
            <a:pPr algn="r" rtl="1"/>
            <a:r>
              <a:rPr lang="he-IL" dirty="0"/>
              <a:t>אפליקציות בעלות מטרה זהה</a:t>
            </a:r>
            <a:br>
              <a:rPr lang="en-US" dirty="0"/>
            </a:br>
            <a:r>
              <a:rPr lang="he-IL" dirty="0"/>
              <a:t>- אפליקציות לנשים בהריון ואימהות שנועדו להפוך את תקופת ההיריון וההתפתחות של הילד לתקופה </a:t>
            </a:r>
            <a:r>
              <a:rPr lang="he-IL" dirty="0" err="1"/>
              <a:t>חוויתית</a:t>
            </a:r>
            <a:r>
              <a:rPr lang="he-IL" dirty="0"/>
              <a:t>, מלווה ומתועדת.</a:t>
            </a:r>
            <a:br>
              <a:rPr lang="en-US" dirty="0"/>
            </a:br>
            <a:r>
              <a:rPr lang="he-IL" dirty="0"/>
              <a:t>- מטרתן העיקרית היא ללוות נשים בהריון במהלך 9 חודשי </a:t>
            </a:r>
            <a:r>
              <a:rPr lang="he-IL" dirty="0" err="1"/>
              <a:t>ההריון</a:t>
            </a:r>
            <a:r>
              <a:rPr lang="he-IL" dirty="0"/>
              <a:t>.</a:t>
            </a:r>
            <a:br>
              <a:rPr lang="en-US" dirty="0"/>
            </a:br>
            <a:r>
              <a:rPr lang="he-IL" dirty="0"/>
              <a:t>-אפליקציות אלו מציעות קהילה תומכת של נשים המשתפות בחוויות אישיות,</a:t>
            </a:r>
            <a:r>
              <a:rPr lang="en-US" dirty="0"/>
              <a:t> </a:t>
            </a:r>
            <a:r>
              <a:rPr lang="he-IL" dirty="0"/>
              <a:t>שואלות שאלות ומחפשות הזדהות עם נשים אחרות.</a:t>
            </a:r>
            <a:br>
              <a:rPr lang="en-US" dirty="0"/>
            </a:br>
            <a:r>
              <a:rPr lang="he-IL" dirty="0"/>
              <a:t>- דוגמאות לאפליקציות אלו : </a:t>
            </a:r>
            <a:r>
              <a:rPr lang="he-IL" dirty="0" err="1"/>
              <a:t>פורטי</a:t>
            </a:r>
            <a:r>
              <a:rPr lang="he-IL" dirty="0"/>
              <a:t>, הריונית, הריון</a:t>
            </a:r>
            <a:r>
              <a:rPr lang="en-US" dirty="0"/>
              <a:t>+</a:t>
            </a:r>
            <a:r>
              <a:rPr lang="he-IL" dirty="0"/>
              <a:t> ועוד..</a:t>
            </a:r>
            <a:br>
              <a:rPr lang="en-US" dirty="0"/>
            </a:br>
            <a:r>
              <a:rPr lang="he-IL" dirty="0"/>
              <a:t> </a:t>
            </a:r>
            <a:endParaRPr lang="en-US" dirty="0"/>
          </a:p>
          <a:p>
            <a:pPr marL="114300" indent="0" algn="r">
              <a:buNone/>
            </a:pPr>
            <a:r>
              <a:rPr lang="he-IL" dirty="0"/>
              <a:t>הבעיה :</a:t>
            </a:r>
            <a:br>
              <a:rPr lang="en-US" dirty="0"/>
            </a:br>
            <a:r>
              <a:rPr lang="he-IL" dirty="0"/>
              <a:t>הבעיה של אפליקציות אלו בהקשר לרעיון שלנו הוא שלא ניתן לבצע בהן השוואת מחירים לפריטים שאישה צריכה לקנות לפני הלידה , נשים בקהילה אמנם יכולות להעלות איזה פוסטים שירצו ביניהם גם לשאול על מחיר של מיטה כלשהי אך זו לא המטרה של האפליקציה והן לא יוכלו לבצע חיפוש ממוקד וסינון לפי קריטריונים.  </a:t>
            </a:r>
            <a:endParaRPr lang="en-US" dirty="0"/>
          </a:p>
        </p:txBody>
      </p:sp>
      <p:sp>
        <p:nvSpPr>
          <p:cNvPr id="4" name="Title 3">
            <a:extLst>
              <a:ext uri="{FF2B5EF4-FFF2-40B4-BE49-F238E27FC236}">
                <a16:creationId xmlns:a16="http://schemas.microsoft.com/office/drawing/2014/main" id="{0E2B8EC6-DAFC-9DD1-1B99-F463FCCB6653}"/>
              </a:ext>
            </a:extLst>
          </p:cNvPr>
          <p:cNvSpPr>
            <a:spLocks noGrp="1"/>
          </p:cNvSpPr>
          <p:nvPr>
            <p:ph type="title"/>
          </p:nvPr>
        </p:nvSpPr>
        <p:spPr/>
        <p:txBody>
          <a:bodyPr/>
          <a:lstStyle/>
          <a:p>
            <a:r>
              <a:rPr lang="en-US" dirty="0"/>
              <a:t>competition</a:t>
            </a:r>
          </a:p>
        </p:txBody>
      </p:sp>
    </p:spTree>
    <p:extLst>
      <p:ext uri="{BB962C8B-B14F-4D97-AF65-F5344CB8AC3E}">
        <p14:creationId xmlns:p14="http://schemas.microsoft.com/office/powerpoint/2010/main" val="345522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1">
            <a:extLst>
              <a:ext uri="{FF2B5EF4-FFF2-40B4-BE49-F238E27FC236}">
                <a16:creationId xmlns:a16="http://schemas.microsoft.com/office/drawing/2014/main" id="{0C05F559-43AF-7F0A-ED79-D98BD9CAEB4C}"/>
              </a:ext>
            </a:extLst>
          </p:cNvPr>
          <p:cNvSpPr>
            <a:spLocks noGrp="1"/>
          </p:cNvSpPr>
          <p:nvPr>
            <p:ph type="subTitle" idx="1"/>
          </p:nvPr>
        </p:nvSpPr>
        <p:spPr/>
        <p:txBody>
          <a:bodyPr/>
          <a:lstStyle/>
          <a:p>
            <a:pPr marL="114300" indent="0" algn="r">
              <a:buNone/>
            </a:pPr>
            <a:r>
              <a:rPr lang="he-IL" dirty="0"/>
              <a:t>2. מתחרה נוסף בתחום הוא – הרשתות החברתיות</a:t>
            </a:r>
          </a:p>
          <a:p>
            <a:pPr marL="114300" indent="0" algn="r">
              <a:buNone/>
            </a:pPr>
            <a:r>
              <a:rPr lang="he-IL" dirty="0"/>
              <a:t>   - כיום </a:t>
            </a:r>
            <a:r>
              <a:rPr lang="he-IL" dirty="0" err="1"/>
              <a:t>באינסטגרם</a:t>
            </a:r>
            <a:r>
              <a:rPr lang="he-IL" dirty="0"/>
              <a:t> קיימות </a:t>
            </a:r>
            <a:r>
              <a:rPr lang="he-IL" dirty="0" err="1"/>
              <a:t>משפיעניות</a:t>
            </a:r>
            <a:r>
              <a:rPr lang="he-IL" dirty="0"/>
              <a:t> רשת בעלות אלפי עוקבים שמעלות על בסיס יום יומי המלצות למוצרים ביניהן גם </a:t>
            </a:r>
          </a:p>
          <a:p>
            <a:pPr marL="114300" indent="0" algn="r">
              <a:buNone/>
            </a:pPr>
            <a:r>
              <a:rPr lang="he-IL" dirty="0"/>
              <a:t>      הריוניות </a:t>
            </a:r>
            <a:r>
              <a:rPr lang="he-IL" dirty="0" err="1"/>
              <a:t>ואמהות</a:t>
            </a:r>
            <a:r>
              <a:rPr lang="he-IL" dirty="0"/>
              <a:t>.</a:t>
            </a:r>
          </a:p>
          <a:p>
            <a:pPr marL="114300" indent="0" algn="r">
              <a:buNone/>
            </a:pPr>
            <a:r>
              <a:rPr lang="he-IL" dirty="0"/>
              <a:t>   - שיתוף המוצרים לעוקבות בצורה מושכת ומשכנעת.</a:t>
            </a:r>
          </a:p>
          <a:p>
            <a:pPr marL="114300" indent="0" algn="r">
              <a:buNone/>
            </a:pPr>
            <a:r>
              <a:rPr lang="he-IL" dirty="0"/>
              <a:t>  </a:t>
            </a:r>
            <a:r>
              <a:rPr lang="en-US" dirty="0"/>
              <a:t> </a:t>
            </a:r>
            <a:r>
              <a:rPr lang="he-IL" dirty="0"/>
              <a:t>   - רוב ההמלצות שלהן הן בשיתוף פעולה עם אותה חברה של המוצר המוצע.</a:t>
            </a:r>
            <a:br>
              <a:rPr lang="en-US" dirty="0"/>
            </a:br>
            <a:r>
              <a:rPr lang="en-US" dirty="0"/>
              <a:t> </a:t>
            </a:r>
            <a:r>
              <a:rPr lang="he-IL" dirty="0"/>
              <a:t>   - התחרות מולנו מתבטאת בכך שהמון הריוניות יעדיפו לקנות מוצר בהמלצה של </a:t>
            </a:r>
            <a:r>
              <a:rPr lang="he-IL" dirty="0" err="1"/>
              <a:t>משפיענית</a:t>
            </a:r>
            <a:r>
              <a:rPr lang="he-IL" dirty="0"/>
              <a:t> שהן אוהבות וסומכות על  </a:t>
            </a:r>
          </a:p>
          <a:p>
            <a:pPr marL="114300" indent="0" algn="r">
              <a:buNone/>
            </a:pPr>
            <a:r>
              <a:rPr lang="he-IL" dirty="0"/>
              <a:t>      ההמלצות שלה ולכן לא ישתתפו בקהילה כמו שאנחנו מציעות</a:t>
            </a:r>
          </a:p>
          <a:p>
            <a:pPr marL="114300" indent="0" algn="r">
              <a:buNone/>
            </a:pPr>
            <a:endParaRPr lang="he-IL" dirty="0"/>
          </a:p>
          <a:p>
            <a:pPr marL="114300" indent="0" algn="r">
              <a:buNone/>
            </a:pPr>
            <a:r>
              <a:rPr lang="he-IL" dirty="0"/>
              <a:t>הבעיה:</a:t>
            </a:r>
            <a:br>
              <a:rPr lang="en-US" dirty="0"/>
            </a:br>
            <a:r>
              <a:rPr lang="he-IL" dirty="0"/>
              <a:t>דעה וניסיון אישי של </a:t>
            </a:r>
            <a:r>
              <a:rPr lang="he-IL" dirty="0" err="1"/>
              <a:t>משפיענית</a:t>
            </a:r>
            <a:r>
              <a:rPr lang="he-IL" dirty="0"/>
              <a:t> אחת לא תמיד מספיק כלומר לאו דווקא מה שמתאים והכרחי לה יתאים גם לי במידה וארכוש את אותו מוצר בהמלצתה </a:t>
            </a:r>
          </a:p>
        </p:txBody>
      </p:sp>
      <p:sp>
        <p:nvSpPr>
          <p:cNvPr id="3" name="כותרת 2">
            <a:extLst>
              <a:ext uri="{FF2B5EF4-FFF2-40B4-BE49-F238E27FC236}">
                <a16:creationId xmlns:a16="http://schemas.microsoft.com/office/drawing/2014/main" id="{AB00AF62-FD42-E6A3-0D5E-DBA07BF63296}"/>
              </a:ext>
            </a:extLst>
          </p:cNvPr>
          <p:cNvSpPr>
            <a:spLocks noGrp="1"/>
          </p:cNvSpPr>
          <p:nvPr>
            <p:ph type="title"/>
          </p:nvPr>
        </p:nvSpPr>
        <p:spPr/>
        <p:txBody>
          <a:bodyPr/>
          <a:lstStyle/>
          <a:p>
            <a:r>
              <a:rPr lang="en-US" dirty="0"/>
              <a:t>Social media</a:t>
            </a:r>
            <a:endParaRPr lang="he-IL" dirty="0"/>
          </a:p>
        </p:txBody>
      </p:sp>
    </p:spTree>
    <p:extLst>
      <p:ext uri="{BB962C8B-B14F-4D97-AF65-F5344CB8AC3E}">
        <p14:creationId xmlns:p14="http://schemas.microsoft.com/office/powerpoint/2010/main" val="238674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64D11EF-2D2C-A053-54A3-9F028F683344}"/>
              </a:ext>
            </a:extLst>
          </p:cNvPr>
          <p:cNvSpPr>
            <a:spLocks noGrp="1"/>
          </p:cNvSpPr>
          <p:nvPr>
            <p:ph type="subTitle" idx="1"/>
          </p:nvPr>
        </p:nvSpPr>
        <p:spPr/>
        <p:txBody>
          <a:bodyPr/>
          <a:lstStyle/>
          <a:p>
            <a:pPr marL="114300" indent="0" algn="r">
              <a:buNone/>
            </a:pPr>
            <a:r>
              <a:rPr lang="he-IL" dirty="0"/>
              <a:t>- כפי שהוזכר האפליקציה שלנו מציעה קהילה להריוניות בה ישותפו המלצות למוצרים, השוואות מחירים, הנחות, שם</a:t>
            </a:r>
          </a:p>
          <a:p>
            <a:pPr marL="114300" indent="0" algn="r">
              <a:buNone/>
            </a:pPr>
            <a:r>
              <a:rPr lang="he-IL" dirty="0"/>
              <a:t>   החנות ועוד המלצות כלליות על המוצר . </a:t>
            </a:r>
          </a:p>
          <a:p>
            <a:pPr marL="114300" indent="0" algn="r">
              <a:buNone/>
            </a:pPr>
            <a:r>
              <a:rPr lang="he-IL" dirty="0"/>
              <a:t>- אנו מציעות משהו חדש שעוד לא נראה , חסכון זמן וכסף רב לנשים בהריון שצריכות לקנות מוצרים לקראת הלידה.</a:t>
            </a:r>
          </a:p>
          <a:p>
            <a:pPr marL="114300" indent="0" algn="r">
              <a:buNone/>
            </a:pPr>
            <a:r>
              <a:rPr lang="he-IL" dirty="0"/>
              <a:t>- בשונה משאר האפליקציות הריון שקיימות האפליקציה שלנו לא מתמקדת בליווי הריון אלא בליווי הקניות שלאחר ההיריון</a:t>
            </a:r>
          </a:p>
          <a:p>
            <a:pPr marL="114300" indent="0" algn="r">
              <a:buNone/>
            </a:pPr>
            <a:r>
              <a:rPr lang="he-IL" dirty="0"/>
              <a:t> ועזרה לנשים רבות לחסוך זמן וכסף תוך התייעצות עם בעלות ניסיון עבר עם המוצרים.</a:t>
            </a:r>
          </a:p>
          <a:p>
            <a:pPr marL="114300" indent="0" algn="r">
              <a:buNone/>
            </a:pPr>
            <a:r>
              <a:rPr lang="he-IL" dirty="0"/>
              <a:t>- נשים יעדיפו להשתמש באפליקציה שלנו על מנת קבל המלצות על מוצרים כי אצלנו יוכלו למצוא דעות רבות לגבי מוצר כלשהו מאשר להקשיב לדעה אחת של </a:t>
            </a:r>
            <a:r>
              <a:rPr lang="he-IL" dirty="0" err="1"/>
              <a:t>משפיענית</a:t>
            </a:r>
            <a:r>
              <a:rPr lang="he-IL" dirty="0"/>
              <a:t> רשת שיכול להיות שלא תתאים לנו.</a:t>
            </a:r>
          </a:p>
          <a:p>
            <a:pPr marL="114300" indent="0" algn="r">
              <a:buNone/>
            </a:pPr>
            <a:endParaRPr lang="en-US" dirty="0"/>
          </a:p>
        </p:txBody>
      </p:sp>
      <p:sp>
        <p:nvSpPr>
          <p:cNvPr id="4" name="Title 3">
            <a:extLst>
              <a:ext uri="{FF2B5EF4-FFF2-40B4-BE49-F238E27FC236}">
                <a16:creationId xmlns:a16="http://schemas.microsoft.com/office/drawing/2014/main" id="{0798ABCC-275C-2C0F-CCC4-4271394895EC}"/>
              </a:ext>
            </a:extLst>
          </p:cNvPr>
          <p:cNvSpPr>
            <a:spLocks noGrp="1"/>
          </p:cNvSpPr>
          <p:nvPr>
            <p:ph type="title"/>
          </p:nvPr>
        </p:nvSpPr>
        <p:spPr/>
        <p:txBody>
          <a:bodyPr/>
          <a:lstStyle/>
          <a:p>
            <a:r>
              <a:rPr lang="en-US" dirty="0"/>
              <a:t>Our solution</a:t>
            </a:r>
          </a:p>
        </p:txBody>
      </p:sp>
    </p:spTree>
    <p:extLst>
      <p:ext uri="{BB962C8B-B14F-4D97-AF65-F5344CB8AC3E}">
        <p14:creationId xmlns:p14="http://schemas.microsoft.com/office/powerpoint/2010/main" val="150389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6F91A6-1C35-10BC-0C9B-0491F9181B32}"/>
              </a:ext>
            </a:extLst>
          </p:cNvPr>
          <p:cNvSpPr>
            <a:spLocks noGrp="1"/>
          </p:cNvSpPr>
          <p:nvPr>
            <p:ph type="subTitle" idx="1"/>
          </p:nvPr>
        </p:nvSpPr>
        <p:spPr/>
        <p:txBody>
          <a:bodyPr/>
          <a:lstStyle/>
          <a:p>
            <a:pPr marL="114300" indent="0" algn="r" rtl="1">
              <a:buNone/>
            </a:pPr>
            <a:r>
              <a:rPr lang="he-IL" dirty="0"/>
              <a:t>למה כדאי?</a:t>
            </a:r>
          </a:p>
          <a:p>
            <a:pPr algn="r" rtl="1"/>
            <a:endParaRPr lang="he-IL" dirty="0"/>
          </a:p>
          <a:p>
            <a:pPr algn="r" rtl="1">
              <a:buFont typeface="Arial" panose="020B0604020202020204" pitchFamily="34" charset="0"/>
              <a:buChar char="•"/>
            </a:pPr>
            <a:r>
              <a:rPr lang="he-IL" dirty="0"/>
              <a:t>חוסך זמן. במקום ללכת להסתכל בהרבה מקומות, ההריונית תוכל ללכת למקומות הכי מומלצים.</a:t>
            </a:r>
          </a:p>
          <a:p>
            <a:pPr algn="r" rtl="1">
              <a:buFont typeface="Arial" panose="020B0604020202020204" pitchFamily="34" charset="0"/>
              <a:buChar char="•"/>
            </a:pPr>
            <a:r>
              <a:rPr lang="he-IL" dirty="0"/>
              <a:t>חוסך כסף. בקהילה הריוניות יספרו על המחיר ועל דרכים להשיג את המחיר הנמוך ביותר (קופונים, כרטיסי מתנה, חברי מועדון, כרטיסי הנחות וכו')</a:t>
            </a:r>
          </a:p>
          <a:p>
            <a:pPr algn="r" rtl="1">
              <a:buFont typeface="Arial" panose="020B0604020202020204" pitchFamily="34" charset="0"/>
              <a:buChar char="•"/>
            </a:pPr>
            <a:r>
              <a:rPr lang="he-IL" dirty="0"/>
              <a:t>תמיכה ועזרה הדדית. בכל הריון מחדש תמיד עולה השאלה – איזה מוצרים הם הכי יעילים ויגרמו לתקופה אחרי הלידה להיות הנעימה ביותר. בקהילה, וע"י ההמלצות, הריוניות יוכלו להיעזר אחת בשנייה ולקבל טיפים.</a:t>
            </a:r>
          </a:p>
          <a:p>
            <a:pPr algn="r" rtl="1">
              <a:buFont typeface="Arial" panose="020B0604020202020204" pitchFamily="34" charset="0"/>
              <a:buChar char="•"/>
            </a:pPr>
            <a:r>
              <a:rPr lang="he-IL" dirty="0"/>
              <a:t>עידוד התחרות בשוק. כיום בהרבה חברות לא ניתן למצוא תגובות או דירוגים על המוצרים. כאשר יש פלטפורמה כזו ניתן לראות שחברות ינסו יותר ויותר להיות בראש ההמלצות הן מבחינת המחיר, הן מבחינת האיכות והן מבחינת הנוחות.</a:t>
            </a:r>
          </a:p>
          <a:p>
            <a:pPr marL="114300" indent="0" algn="r" rtl="1">
              <a:buNone/>
            </a:pPr>
            <a:endParaRPr lang="he-IL" dirty="0"/>
          </a:p>
          <a:p>
            <a:pPr marL="114300" indent="0" algn="r" rtl="1">
              <a:buNone/>
            </a:pPr>
            <a:r>
              <a:rPr lang="he-IL" dirty="0"/>
              <a:t>למה פחות כדאי?</a:t>
            </a:r>
          </a:p>
          <a:p>
            <a:pPr marL="114300" indent="0" algn="r" rtl="1">
              <a:buNone/>
            </a:pPr>
            <a:endParaRPr lang="he-IL" dirty="0"/>
          </a:p>
          <a:p>
            <a:pPr algn="r" rtl="1">
              <a:buFont typeface="Arial" panose="020B0604020202020204" pitchFamily="34" charset="0"/>
              <a:buChar char="•"/>
            </a:pPr>
            <a:r>
              <a:rPr lang="he-IL" dirty="0"/>
              <a:t>הדדיות. הקהילה נתמכת אחת </a:t>
            </a:r>
            <a:r>
              <a:rPr lang="he-IL" dirty="0" err="1"/>
              <a:t>בשניה</a:t>
            </a:r>
            <a:r>
              <a:rPr lang="he-IL" dirty="0"/>
              <a:t> ומחייבת עזרה הדדית על מנת להצליח להתקיים ולגדול. </a:t>
            </a:r>
            <a:br>
              <a:rPr lang="en-US" dirty="0"/>
            </a:br>
            <a:r>
              <a:rPr lang="he-IL" dirty="0"/>
              <a:t>ייתכן ונשים יתעצלו לצלם, לכתוב ולפרסם את דעתן על המוצרים שרכשו ודבר זה יגביל את הקהילה ואת היכולות שלה. ללא המלצות שוטפות מנשים שונות הקהילה תתקשה לתרום לחברות הקבוצה.</a:t>
            </a:r>
            <a:endParaRPr lang="en-US" dirty="0"/>
          </a:p>
        </p:txBody>
      </p:sp>
      <p:sp>
        <p:nvSpPr>
          <p:cNvPr id="3" name="Title 2">
            <a:extLst>
              <a:ext uri="{FF2B5EF4-FFF2-40B4-BE49-F238E27FC236}">
                <a16:creationId xmlns:a16="http://schemas.microsoft.com/office/drawing/2014/main" id="{7A38C816-D3FF-6F6D-860B-651E708561DD}"/>
              </a:ext>
            </a:extLst>
          </p:cNvPr>
          <p:cNvSpPr>
            <a:spLocks noGrp="1"/>
          </p:cNvSpPr>
          <p:nvPr>
            <p:ph type="title"/>
          </p:nvPr>
        </p:nvSpPr>
        <p:spPr/>
        <p:txBody>
          <a:bodyPr/>
          <a:lstStyle/>
          <a:p>
            <a:r>
              <a:rPr lang="en-US" dirty="0"/>
              <a:t>Pros. &amp; Cons.</a:t>
            </a:r>
          </a:p>
        </p:txBody>
      </p:sp>
    </p:spTree>
    <p:extLst>
      <p:ext uri="{BB962C8B-B14F-4D97-AF65-F5344CB8AC3E}">
        <p14:creationId xmlns:p14="http://schemas.microsoft.com/office/powerpoint/2010/main" val="341031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9ADABAC-FC4D-183B-1A21-1971E658E377}"/>
              </a:ext>
            </a:extLst>
          </p:cNvPr>
          <p:cNvSpPr>
            <a:spLocks noGrp="1"/>
          </p:cNvSpPr>
          <p:nvPr>
            <p:ph type="subTitle" idx="1"/>
          </p:nvPr>
        </p:nvSpPr>
        <p:spPr/>
        <p:txBody>
          <a:bodyPr/>
          <a:lstStyle/>
          <a:p>
            <a:pPr marL="114300" indent="0" algn="r" rtl="1">
              <a:buNone/>
            </a:pPr>
            <a:r>
              <a:rPr lang="he-IL" dirty="0"/>
              <a:t>השימוש במוצר עבור הריוניות יעלה בדיוק 0 ₪.</a:t>
            </a:r>
          </a:p>
          <a:p>
            <a:pPr algn="r" rtl="1"/>
            <a:endParaRPr lang="he-IL" dirty="0"/>
          </a:p>
          <a:p>
            <a:pPr marL="114300" indent="0" algn="r" rtl="1">
              <a:buNone/>
            </a:pPr>
            <a:r>
              <a:rPr lang="he-IL" dirty="0"/>
              <a:t>רווחי המוצר יגיעו מהמקורות הבאים:</a:t>
            </a:r>
          </a:p>
          <a:p>
            <a:pPr algn="r" rtl="1"/>
            <a:endParaRPr lang="he-IL" dirty="0"/>
          </a:p>
          <a:p>
            <a:pPr algn="r" rtl="1">
              <a:buFont typeface="Arial" panose="020B0604020202020204" pitchFamily="34" charset="0"/>
              <a:buChar char="•"/>
            </a:pPr>
            <a:r>
              <a:rPr lang="he-IL" dirty="0"/>
              <a:t>עמלות. בתי העסק שמקבלים חשיפה בקהילה גם יגדיל את מכירותיו ועל כן, ניקח עמלה כל הריונית שרוכשת בבית העסק בעקבות המלצה באפליקציה (דרך לינק ייחודי).</a:t>
            </a:r>
          </a:p>
          <a:p>
            <a:pPr algn="r" rtl="1">
              <a:buFont typeface="Arial" panose="020B0604020202020204" pitchFamily="34" charset="0"/>
              <a:buChar char="•"/>
            </a:pPr>
            <a:r>
              <a:rPr lang="he-IL" dirty="0"/>
              <a:t>פרסומים ממומנים. בתי עסק יוכלו לשלם על מנת שיקבלו קדימות בהופעתן בתוצאות החיפוש.</a:t>
            </a:r>
          </a:p>
          <a:p>
            <a:pPr algn="r" rtl="1">
              <a:buFont typeface="Arial" panose="020B0604020202020204" pitchFamily="34" charset="0"/>
              <a:buChar char="•"/>
            </a:pPr>
            <a:r>
              <a:rPr lang="he-IL" dirty="0"/>
              <a:t>הנחות. בתי עסק יוכלו ליצור כרטיסי מתנה/ מארזי יולדות/ תיקים מוכנים לחדר לידה ועוד. הנחות אלו יהיו ייחודיים לחברות הקהילה. בתי העסק מרוויחים מהפרסום והקהילה מרוויחה מההנחה ועידוד של הריוניות נוספות להצטרף אליה. </a:t>
            </a:r>
            <a:r>
              <a:rPr lang="en-US" dirty="0"/>
              <a:t>Win – Win</a:t>
            </a:r>
            <a:r>
              <a:rPr lang="he-IL" dirty="0"/>
              <a:t>.</a:t>
            </a:r>
          </a:p>
          <a:p>
            <a:pPr algn="r" rtl="1">
              <a:buFont typeface="Arial" panose="020B0604020202020204" pitchFamily="34" charset="0"/>
              <a:buChar char="•"/>
            </a:pPr>
            <a:r>
              <a:rPr lang="he-IL" dirty="0"/>
              <a:t>שת"פ. בתי עסק והקהילה יוכלו ליצור ליין מוצרים משותף בהשראת הקהילה. כאשר תהיה חלוקת אחוזים על הרווחים בין הקהילה, שאחראית על הפרסום ושיווק, לבין בית העסק, שאחראי על הייצור וההפצה.</a:t>
            </a:r>
          </a:p>
          <a:p>
            <a:pPr algn="r" rtl="1"/>
            <a:endParaRPr lang="he-IL" dirty="0"/>
          </a:p>
          <a:p>
            <a:pPr algn="r" rtl="1"/>
            <a:endParaRPr lang="he-IL" dirty="0"/>
          </a:p>
        </p:txBody>
      </p:sp>
      <p:sp>
        <p:nvSpPr>
          <p:cNvPr id="3" name="Title 2">
            <a:extLst>
              <a:ext uri="{FF2B5EF4-FFF2-40B4-BE49-F238E27FC236}">
                <a16:creationId xmlns:a16="http://schemas.microsoft.com/office/drawing/2014/main" id="{EB6753EA-CD0F-628E-6DE9-75EE30940579}"/>
              </a:ext>
            </a:extLst>
          </p:cNvPr>
          <p:cNvSpPr>
            <a:spLocks noGrp="1"/>
          </p:cNvSpPr>
          <p:nvPr>
            <p:ph type="title"/>
          </p:nvPr>
        </p:nvSpPr>
        <p:spPr/>
        <p:txBody>
          <a:bodyPr/>
          <a:lstStyle/>
          <a:p>
            <a:r>
              <a:rPr lang="en-US" dirty="0"/>
              <a:t>Profit</a:t>
            </a:r>
          </a:p>
        </p:txBody>
      </p:sp>
    </p:spTree>
    <p:extLst>
      <p:ext uri="{BB962C8B-B14F-4D97-AF65-F5344CB8AC3E}">
        <p14:creationId xmlns:p14="http://schemas.microsoft.com/office/powerpoint/2010/main" val="1687107628"/>
      </p:ext>
    </p:extLst>
  </p:cSld>
  <p:clrMapOvr>
    <a:masterClrMapping/>
  </p:clrMapOvr>
</p:sld>
</file>

<file path=ppt/theme/theme1.xml><?xml version="1.0" encoding="utf-8"?>
<a:theme xmlns:a="http://schemas.openxmlformats.org/drawingml/2006/main"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1128</Words>
  <Application>Microsoft Office PowerPoint</Application>
  <PresentationFormat>On-screen Show (16:9)</PresentationFormat>
  <Paragraphs>83</Paragraphs>
  <Slides>12</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Marvel</vt:lpstr>
      <vt:lpstr>Assistant Light</vt:lpstr>
      <vt:lpstr>Raleway SemiBold</vt:lpstr>
      <vt:lpstr>Assistant</vt:lpstr>
      <vt:lpstr>Lucida Sans Unicode</vt:lpstr>
      <vt:lpstr>Roboto Condensed Light</vt:lpstr>
      <vt:lpstr>Arial</vt:lpstr>
      <vt:lpstr>Nunito Light</vt:lpstr>
      <vt:lpstr>PT Serif</vt:lpstr>
      <vt:lpstr>Thasadith</vt:lpstr>
      <vt:lpstr>Dosis Light</vt:lpstr>
      <vt:lpstr>Pregnancy Breakthrough by Slidesgo</vt:lpstr>
      <vt:lpstr>BabyBuy</vt:lpstr>
      <vt:lpstr>The First Purchase</vt:lpstr>
      <vt:lpstr>קהילת הריוניות קונות</vt:lpstr>
      <vt:lpstr>How Does It Work?</vt:lpstr>
      <vt:lpstr>competition</vt:lpstr>
      <vt:lpstr>Social media</vt:lpstr>
      <vt:lpstr>Our solution</vt:lpstr>
      <vt:lpstr>Pros. &amp; Cons.</vt:lpstr>
      <vt:lpstr>Profit</vt:lpstr>
      <vt:lpstr>נרצה להפיץ את האפליקציה שלנו באמצעות מודעות</vt:lpstr>
      <vt:lpstr>שיעורי הצלחת מודעות באינסגרם</vt:lpstr>
      <vt:lpstr>קידום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BabyBuy</dc:title>
  <dc:creator>user</dc:creator>
  <cp:lastModifiedBy>Ben-zaken Ofir</cp:lastModifiedBy>
  <cp:revision>56</cp:revision>
  <dcterms:modified xsi:type="dcterms:W3CDTF">2022-06-07T12:28:49Z</dcterms:modified>
</cp:coreProperties>
</file>