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82F5-4FB2-4445-A288-DFC00F3E820E}" type="datetimeFigureOut">
              <a:rPr lang="en-US" smtClean="0"/>
              <a:t>2020-02-06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DDBE-D75B-4FCA-B7A2-0FA397A1C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5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82F5-4FB2-4445-A288-DFC00F3E820E}" type="datetimeFigureOut">
              <a:rPr lang="en-US" smtClean="0"/>
              <a:t>2020-02-06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DDBE-D75B-4FCA-B7A2-0FA397A1C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7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82F5-4FB2-4445-A288-DFC00F3E820E}" type="datetimeFigureOut">
              <a:rPr lang="en-US" smtClean="0"/>
              <a:t>2020-02-06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DDBE-D75B-4FCA-B7A2-0FA397A1C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34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82F5-4FB2-4445-A288-DFC00F3E820E}" type="datetimeFigureOut">
              <a:rPr lang="en-US" smtClean="0"/>
              <a:t>2020-02-06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DDBE-D75B-4FCA-B7A2-0FA397A1C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5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82F5-4FB2-4445-A288-DFC00F3E820E}" type="datetimeFigureOut">
              <a:rPr lang="en-US" smtClean="0"/>
              <a:t>2020-02-06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DDBE-D75B-4FCA-B7A2-0FA397A1C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7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82F5-4FB2-4445-A288-DFC00F3E820E}" type="datetimeFigureOut">
              <a:rPr lang="en-US" smtClean="0"/>
              <a:t>2020-02-06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DDBE-D75B-4FCA-B7A2-0FA397A1C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1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82F5-4FB2-4445-A288-DFC00F3E820E}" type="datetimeFigureOut">
              <a:rPr lang="en-US" smtClean="0"/>
              <a:t>2020-02-06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DDBE-D75B-4FCA-B7A2-0FA397A1C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7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82F5-4FB2-4445-A288-DFC00F3E820E}" type="datetimeFigureOut">
              <a:rPr lang="en-US" smtClean="0"/>
              <a:t>2020-02-06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DDBE-D75B-4FCA-B7A2-0FA397A1C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4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82F5-4FB2-4445-A288-DFC00F3E820E}" type="datetimeFigureOut">
              <a:rPr lang="en-US" smtClean="0"/>
              <a:t>2020-02-06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DDBE-D75B-4FCA-B7A2-0FA397A1C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6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82F5-4FB2-4445-A288-DFC00F3E820E}" type="datetimeFigureOut">
              <a:rPr lang="en-US" smtClean="0"/>
              <a:t>2020-02-06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DDBE-D75B-4FCA-B7A2-0FA397A1C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5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82F5-4FB2-4445-A288-DFC00F3E820E}" type="datetimeFigureOut">
              <a:rPr lang="en-US" smtClean="0"/>
              <a:t>2020-02-06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DDBE-D75B-4FCA-B7A2-0FA397A1C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3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282F5-4FB2-4445-A288-DFC00F3E820E}" type="datetimeFigureOut">
              <a:rPr lang="en-US" smtClean="0"/>
              <a:t>2020-02-06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EDDBE-D75B-4FCA-B7A2-0FA397A1C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7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6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75" y="215835"/>
            <a:ext cx="10515600" cy="132556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90906"/>
            <a:ext cx="5181600" cy="611780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Introduction</a:t>
            </a:r>
          </a:p>
          <a:p>
            <a:pPr lvl="1"/>
            <a:r>
              <a:rPr lang="en-US" dirty="0"/>
              <a:t>A very brief history of R.</a:t>
            </a:r>
          </a:p>
          <a:p>
            <a:pPr lvl="1"/>
            <a:r>
              <a:rPr lang="en-US" dirty="0"/>
              <a:t>Highlight diverse user community, extensive documentation as strengths.</a:t>
            </a:r>
          </a:p>
          <a:p>
            <a:pPr lvl="1"/>
            <a:r>
              <a:rPr lang="en-US" dirty="0"/>
              <a:t>R culture, inclusive, open to learning – introduce post-it flags &amp; helpers.</a:t>
            </a:r>
          </a:p>
          <a:p>
            <a:pPr lvl="1"/>
            <a:r>
              <a:rPr lang="en-US" dirty="0"/>
              <a:t>Todays focus: basic R functionality, but vastly more functionality on CRAN through packages. The intention for this training is to establish foundation for you to build on.</a:t>
            </a:r>
          </a:p>
          <a:p>
            <a:pPr lvl="0"/>
            <a:r>
              <a:rPr lang="en-US" dirty="0"/>
              <a:t>Agenda/outline, break scheduling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25" y="1259033"/>
            <a:ext cx="4302287" cy="5372508"/>
          </a:xfrm>
        </p:spPr>
      </p:pic>
    </p:spTree>
    <p:extLst>
      <p:ext uri="{BB962C8B-B14F-4D97-AF65-F5344CB8AC3E}">
        <p14:creationId xmlns:p14="http://schemas.microsoft.com/office/powerpoint/2010/main" val="1281272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6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75" y="215835"/>
            <a:ext cx="10515600" cy="1325563"/>
          </a:xfrm>
        </p:spPr>
        <p:txBody>
          <a:bodyPr/>
          <a:lstStyle/>
          <a:p>
            <a:r>
              <a:rPr lang="en-US" dirty="0" smtClean="0"/>
              <a:t>Where can you </a:t>
            </a:r>
            <a:br>
              <a:rPr lang="en-US" dirty="0" smtClean="0"/>
            </a:br>
            <a:r>
              <a:rPr lang="en-US" dirty="0" smtClean="0"/>
              <a:t>go from here?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90906"/>
            <a:ext cx="5181600" cy="611780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R workflow and best practices</a:t>
            </a:r>
          </a:p>
          <a:p>
            <a:pPr lvl="1"/>
            <a:r>
              <a:rPr lang="en-US" dirty="0"/>
              <a:t>Installing and updating packages, handling library calls.</a:t>
            </a:r>
          </a:p>
          <a:p>
            <a:pPr lvl="0"/>
            <a:r>
              <a:rPr lang="en-US" dirty="0"/>
              <a:t>Examples of deeper things you can do with R</a:t>
            </a:r>
          </a:p>
          <a:p>
            <a:pPr lvl="1"/>
            <a:r>
              <a:rPr lang="en-US" dirty="0"/>
              <a:t>Loops</a:t>
            </a:r>
          </a:p>
          <a:p>
            <a:pPr lvl="1"/>
            <a:r>
              <a:rPr lang="en-US" dirty="0"/>
              <a:t>Figures &amp; analyses</a:t>
            </a:r>
          </a:p>
          <a:p>
            <a:pPr lvl="1"/>
            <a:r>
              <a:rPr lang="en-US" dirty="0"/>
              <a:t>Maps</a:t>
            </a:r>
          </a:p>
          <a:p>
            <a:pPr lvl="1"/>
            <a:r>
              <a:rPr lang="en-US" dirty="0"/>
              <a:t>Complete reports (e.g., Lara’s weekly report)</a:t>
            </a:r>
          </a:p>
          <a:p>
            <a:pPr lvl="1"/>
            <a:r>
              <a:rPr lang="en-US" dirty="0"/>
              <a:t>Animations</a:t>
            </a:r>
          </a:p>
          <a:p>
            <a:pPr lvl="1"/>
            <a:r>
              <a:rPr lang="en-US" dirty="0"/>
              <a:t>Interactive shiny applications</a:t>
            </a:r>
          </a:p>
          <a:p>
            <a:pPr lvl="1"/>
            <a:r>
              <a:rPr lang="en-US" dirty="0"/>
              <a:t>Database QC</a:t>
            </a:r>
          </a:p>
          <a:p>
            <a:pPr lvl="0"/>
            <a:r>
              <a:rPr lang="en-US" dirty="0"/>
              <a:t>Plug useful packages and close out with questions or further applications, highlighting resources like bay-delta r user group,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26" y="1739008"/>
            <a:ext cx="4811266" cy="4596477"/>
          </a:xfrm>
        </p:spPr>
      </p:pic>
    </p:spTree>
    <p:extLst>
      <p:ext uri="{BB962C8B-B14F-4D97-AF65-F5344CB8AC3E}">
        <p14:creationId xmlns:p14="http://schemas.microsoft.com/office/powerpoint/2010/main" val="374439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6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75" y="215835"/>
            <a:ext cx="10515600" cy="1325563"/>
          </a:xfrm>
        </p:spPr>
        <p:txBody>
          <a:bodyPr/>
          <a:lstStyle/>
          <a:p>
            <a:r>
              <a:rPr lang="en-US" dirty="0" smtClean="0"/>
              <a:t>R &amp; </a:t>
            </a:r>
            <a:r>
              <a:rPr lang="en-US" dirty="0" err="1" smtClean="0"/>
              <a:t>rStudio</a:t>
            </a:r>
            <a:r>
              <a:rPr lang="en-US" dirty="0" smtClean="0"/>
              <a:t> Orienting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90906"/>
            <a:ext cx="5181600" cy="611780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Orientation on R and </a:t>
            </a:r>
            <a:r>
              <a:rPr lang="en-US" dirty="0" err="1"/>
              <a:t>rStudio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Source, console, environment, and help.</a:t>
            </a:r>
          </a:p>
          <a:p>
            <a:pPr lvl="1"/>
            <a:r>
              <a:rPr lang="en-US" dirty="0"/>
              <a:t>Basic commands and navigation.</a:t>
            </a:r>
          </a:p>
          <a:p>
            <a:pPr lvl="0"/>
            <a:r>
              <a:rPr lang="en-US" dirty="0"/>
              <a:t>Vocabulary: values, objects, and functions.</a:t>
            </a:r>
          </a:p>
          <a:p>
            <a:pPr lvl="1"/>
            <a:r>
              <a:rPr lang="en-US" dirty="0"/>
              <a:t>Values – character, integer, factor, etc.</a:t>
            </a:r>
          </a:p>
          <a:p>
            <a:pPr lvl="1"/>
            <a:r>
              <a:rPr lang="en-US" dirty="0"/>
              <a:t>Objects – vectors, lists, matrices, </a:t>
            </a:r>
            <a:r>
              <a:rPr lang="en-US" dirty="0" err="1"/>
              <a:t>dataframes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Functions as verbs, objects as nouns.</a:t>
            </a:r>
          </a:p>
          <a:p>
            <a:pPr lvl="1"/>
            <a:r>
              <a:rPr lang="en-US" dirty="0"/>
              <a:t>Packages.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2999"/>
            <a:ext cx="5181600" cy="2916589"/>
          </a:xfrm>
        </p:spPr>
      </p:pic>
    </p:spTree>
    <p:extLst>
      <p:ext uri="{BB962C8B-B14F-4D97-AF65-F5344CB8AC3E}">
        <p14:creationId xmlns:p14="http://schemas.microsoft.com/office/powerpoint/2010/main" val="344926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6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75" y="215835"/>
            <a:ext cx="10515600" cy="1325563"/>
          </a:xfrm>
        </p:spPr>
        <p:txBody>
          <a:bodyPr/>
          <a:lstStyle/>
          <a:p>
            <a:r>
              <a:rPr lang="en-US" dirty="0" smtClean="0"/>
              <a:t>Making Things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90906"/>
            <a:ext cx="5181600" cy="611780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Making things in R</a:t>
            </a:r>
          </a:p>
          <a:p>
            <a:pPr lvl="1"/>
            <a:r>
              <a:rPr lang="en-US" dirty="0"/>
              <a:t>Introduce &lt;- create a value, list, and matrix.</a:t>
            </a:r>
          </a:p>
          <a:p>
            <a:pPr lvl="1"/>
            <a:r>
              <a:rPr lang="en-US" dirty="0"/>
              <a:t>Highlight difference of running function(foo) </a:t>
            </a:r>
            <a:r>
              <a:rPr lang="en-US"/>
              <a:t>and </a:t>
            </a:r>
            <a:r>
              <a:rPr lang="en-US" smtClean="0"/>
              <a:t>example </a:t>
            </a:r>
            <a:r>
              <a:rPr lang="en-US" dirty="0"/>
              <a:t>&lt;- function(foo).</a:t>
            </a:r>
          </a:p>
          <a:p>
            <a:pPr lvl="1"/>
            <a:r>
              <a:rPr lang="en-US" b="1" dirty="0"/>
              <a:t>Exercise: </a:t>
            </a:r>
            <a:r>
              <a:rPr lang="en-US" dirty="0"/>
              <a:t>Create a vector, create a list, examine resulting items using </a:t>
            </a:r>
            <a:r>
              <a:rPr lang="en-US" dirty="0" err="1"/>
              <a:t>str</a:t>
            </a:r>
            <a:r>
              <a:rPr lang="en-US" dirty="0"/>
              <a:t>(), then create new versions with new names.</a:t>
            </a:r>
          </a:p>
          <a:p>
            <a:pPr lvl="1"/>
            <a:r>
              <a:rPr lang="en-US" dirty="0"/>
              <a:t>Briefly: cover naming best practices in r, how to give objects useful names.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75" y="2223148"/>
            <a:ext cx="5706640" cy="2853320"/>
          </a:xfrm>
        </p:spPr>
      </p:pic>
    </p:spTree>
    <p:extLst>
      <p:ext uri="{BB962C8B-B14F-4D97-AF65-F5344CB8AC3E}">
        <p14:creationId xmlns:p14="http://schemas.microsoft.com/office/powerpoint/2010/main" val="418088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6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75" y="215835"/>
            <a:ext cx="10515600" cy="1325563"/>
          </a:xfrm>
        </p:spPr>
        <p:txBody>
          <a:bodyPr/>
          <a:lstStyle/>
          <a:p>
            <a:r>
              <a:rPr lang="en-US" dirty="0" smtClean="0"/>
              <a:t>Getting help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90906"/>
            <a:ext cx="5181600" cy="611780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Asking questions in R</a:t>
            </a:r>
          </a:p>
          <a:p>
            <a:pPr lvl="1"/>
            <a:r>
              <a:rPr lang="en-US" dirty="0"/>
              <a:t>?foo to access documentation, </a:t>
            </a:r>
            <a:r>
              <a:rPr lang="en-US" dirty="0" err="1"/>
              <a:t>str</a:t>
            </a:r>
            <a:r>
              <a:rPr lang="en-US" dirty="0"/>
              <a:t>() to understand the structure of objects, </a:t>
            </a:r>
            <a:r>
              <a:rPr lang="en-US" dirty="0" err="1"/>
              <a:t>args</a:t>
            </a:r>
            <a:r>
              <a:rPr lang="en-US" dirty="0"/>
              <a:t>(), summary, etc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 has a broad and active community willing to help.</a:t>
            </a:r>
          </a:p>
          <a:p>
            <a:pPr lvl="1"/>
            <a:r>
              <a:rPr lang="en-US" dirty="0" smtClean="0"/>
              <a:t>Google is your friend.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56" y="1825625"/>
            <a:ext cx="3539088" cy="4351338"/>
          </a:xfrm>
        </p:spPr>
      </p:pic>
    </p:spTree>
    <p:extLst>
      <p:ext uri="{BB962C8B-B14F-4D97-AF65-F5344CB8AC3E}">
        <p14:creationId xmlns:p14="http://schemas.microsoft.com/office/powerpoint/2010/main" val="138254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6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75" y="215835"/>
            <a:ext cx="10515600" cy="132556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90906"/>
            <a:ext cx="5181600" cy="611780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Loading data into R.</a:t>
            </a:r>
          </a:p>
          <a:p>
            <a:pPr lvl="1"/>
            <a:r>
              <a:rPr lang="en-US" dirty="0"/>
              <a:t>Data format: csv as default, </a:t>
            </a:r>
            <a:r>
              <a:rPr lang="en-US" dirty="0" err="1"/>
              <a:t>xls</a:t>
            </a:r>
            <a:r>
              <a:rPr lang="en-US" dirty="0"/>
              <a:t>, and other methods to highlight that packages can expand R capabilities.</a:t>
            </a:r>
          </a:p>
          <a:p>
            <a:pPr lvl="1"/>
            <a:r>
              <a:rPr lang="en-US" dirty="0"/>
              <a:t>read.csv(</a:t>
            </a:r>
            <a:r>
              <a:rPr lang="en-US" dirty="0" err="1"/>
              <a:t>file.choose</a:t>
            </a:r>
            <a:r>
              <a:rPr lang="en-US" dirty="0"/>
              <a:t>()).</a:t>
            </a:r>
          </a:p>
          <a:p>
            <a:pPr lvl="1"/>
            <a:r>
              <a:rPr lang="en-US" dirty="0"/>
              <a:t>Understanding the working directory.</a:t>
            </a:r>
          </a:p>
          <a:p>
            <a:pPr lvl="1"/>
            <a:r>
              <a:rPr lang="en-US" dirty="0"/>
              <a:t>Loading data directly from a file (read.csv(“filename.csv”).</a:t>
            </a:r>
          </a:p>
          <a:p>
            <a:pPr lvl="1"/>
            <a:r>
              <a:rPr lang="en-US" b="1" dirty="0"/>
              <a:t>Exercise: </a:t>
            </a:r>
            <a:r>
              <a:rPr lang="en-US" dirty="0"/>
              <a:t>Load a file using </a:t>
            </a:r>
            <a:r>
              <a:rPr lang="en-US" dirty="0" err="1"/>
              <a:t>file.choose</a:t>
            </a:r>
            <a:r>
              <a:rPr lang="en-US" dirty="0"/>
              <a:t>() and directly from file.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3969"/>
            <a:ext cx="5181600" cy="2914650"/>
          </a:xfrm>
        </p:spPr>
      </p:pic>
    </p:spTree>
    <p:extLst>
      <p:ext uri="{BB962C8B-B14F-4D97-AF65-F5344CB8AC3E}">
        <p14:creationId xmlns:p14="http://schemas.microsoft.com/office/powerpoint/2010/main" val="2725477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6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75" y="215835"/>
            <a:ext cx="10515600" cy="1325563"/>
          </a:xfrm>
        </p:spPr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90906"/>
            <a:ext cx="5181600" cy="6117804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Data wrangling</a:t>
            </a:r>
          </a:p>
          <a:p>
            <a:pPr lvl="1"/>
            <a:r>
              <a:rPr lang="en-US" dirty="0"/>
              <a:t>Primarily working with </a:t>
            </a:r>
            <a:r>
              <a:rPr lang="en-US" dirty="0" err="1"/>
              <a:t>dataframes</a:t>
            </a:r>
            <a:endParaRPr lang="en-US" dirty="0"/>
          </a:p>
          <a:p>
            <a:pPr lvl="1"/>
            <a:r>
              <a:rPr lang="en-US" dirty="0"/>
              <a:t>Adding columns, specifying with $</a:t>
            </a:r>
          </a:p>
          <a:p>
            <a:pPr lvl="2"/>
            <a:r>
              <a:rPr lang="en-US" dirty="0"/>
              <a:t>New column as old*static value, as old*a third column, etc.</a:t>
            </a:r>
          </a:p>
          <a:p>
            <a:pPr lvl="1"/>
            <a:r>
              <a:rPr lang="en-US" dirty="0"/>
              <a:t>Removing columns</a:t>
            </a:r>
          </a:p>
          <a:p>
            <a:pPr lvl="1"/>
            <a:r>
              <a:rPr lang="en-US" b="1" dirty="0"/>
              <a:t>Exercise</a:t>
            </a:r>
            <a:r>
              <a:rPr lang="en-US" dirty="0"/>
              <a:t>: Add a new column to a </a:t>
            </a:r>
            <a:r>
              <a:rPr lang="en-US" dirty="0" err="1"/>
              <a:t>dataframe</a:t>
            </a:r>
            <a:r>
              <a:rPr lang="en-US" dirty="0"/>
              <a:t> (multiplying values), then remove a column.</a:t>
            </a:r>
          </a:p>
          <a:p>
            <a:pPr lvl="1"/>
            <a:r>
              <a:rPr lang="en-US" dirty="0"/>
              <a:t>Selection using [ ] to select columns, rows, and individual cells.</a:t>
            </a:r>
          </a:p>
          <a:p>
            <a:pPr lvl="1"/>
            <a:r>
              <a:rPr lang="en-US" b="1" dirty="0"/>
              <a:t>Exercise: </a:t>
            </a:r>
            <a:r>
              <a:rPr lang="en-US" dirty="0"/>
              <a:t>Remove another column using [ ], then change a value in a specific cell.</a:t>
            </a:r>
          </a:p>
          <a:p>
            <a:pPr lvl="1"/>
            <a:r>
              <a:rPr lang="en-US" dirty="0"/>
              <a:t>Subset() and related functions to select data by criteria</a:t>
            </a:r>
          </a:p>
          <a:p>
            <a:pPr lvl="1"/>
            <a:r>
              <a:rPr lang="en-US" b="1" dirty="0"/>
              <a:t>Exercise: </a:t>
            </a:r>
            <a:r>
              <a:rPr lang="en-US" dirty="0"/>
              <a:t>Use subset to filter data based on criteria (e.g., to a single site).</a:t>
            </a:r>
          </a:p>
          <a:p>
            <a:pPr lvl="1"/>
            <a:r>
              <a:rPr lang="en-US" dirty="0"/>
              <a:t>Tidy Data</a:t>
            </a:r>
          </a:p>
          <a:p>
            <a:pPr lvl="2"/>
            <a:r>
              <a:rPr lang="en-US" dirty="0"/>
              <a:t>Explanation of what tidy data is (not the </a:t>
            </a:r>
            <a:r>
              <a:rPr lang="en-US" dirty="0" err="1"/>
              <a:t>tidyverse</a:t>
            </a:r>
            <a:r>
              <a:rPr lang="en-US" dirty="0"/>
              <a:t>!)</a:t>
            </a:r>
          </a:p>
          <a:p>
            <a:pPr lvl="2"/>
            <a:r>
              <a:rPr lang="en-US" dirty="0"/>
              <a:t>Tidying data in R</a:t>
            </a:r>
          </a:p>
          <a:p>
            <a:pPr lvl="2"/>
            <a:r>
              <a:rPr lang="en-US" dirty="0"/>
              <a:t>How R handles missing values (“NA”)</a:t>
            </a:r>
          </a:p>
          <a:p>
            <a:pPr lvl="2"/>
            <a:r>
              <a:rPr lang="en-US" dirty="0"/>
              <a:t>Using is.na() to replace missing values.</a:t>
            </a:r>
          </a:p>
          <a:p>
            <a:pPr lvl="2"/>
            <a:r>
              <a:rPr lang="en-US" b="1" dirty="0"/>
              <a:t>Exercise: </a:t>
            </a:r>
            <a:r>
              <a:rPr lang="en-US" dirty="0"/>
              <a:t>Use is.na() to replace one columns missing variables with an average.</a:t>
            </a:r>
          </a:p>
          <a:p>
            <a:pPr lvl="2"/>
            <a:r>
              <a:rPr lang="en-US" dirty="0"/>
              <a:t>Using </a:t>
            </a:r>
            <a:r>
              <a:rPr lang="en-US" dirty="0" err="1"/>
              <a:t>complete.cases</a:t>
            </a:r>
            <a:r>
              <a:rPr lang="en-US" dirty="0"/>
              <a:t>() to omit rows with missing data.</a:t>
            </a:r>
          </a:p>
          <a:p>
            <a:pPr lvl="2"/>
            <a:r>
              <a:rPr lang="en-US" b="1" dirty="0"/>
              <a:t>Exercise: </a:t>
            </a:r>
            <a:r>
              <a:rPr lang="en-US" dirty="0"/>
              <a:t>Use </a:t>
            </a:r>
            <a:r>
              <a:rPr lang="en-US" dirty="0" err="1"/>
              <a:t>complete.cases</a:t>
            </a:r>
            <a:r>
              <a:rPr lang="en-US" dirty="0"/>
              <a:t>() to remove all rows with incomplete data.</a:t>
            </a:r>
          </a:p>
          <a:p>
            <a:pPr lvl="2"/>
            <a:r>
              <a:rPr lang="en-US" dirty="0"/>
              <a:t>Merge() and other joins.</a:t>
            </a:r>
          </a:p>
          <a:p>
            <a:pPr lvl="2"/>
            <a:r>
              <a:rPr lang="en-US" b="1" dirty="0"/>
              <a:t>Exercise: </a:t>
            </a:r>
            <a:r>
              <a:rPr lang="en-US" dirty="0"/>
              <a:t>Merge the two </a:t>
            </a:r>
            <a:r>
              <a:rPr lang="en-US" dirty="0" err="1"/>
              <a:t>dataframes</a:t>
            </a:r>
            <a:r>
              <a:rPr lang="en-US" dirty="0"/>
              <a:t> we’ve been working with into a single table.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0230"/>
            <a:ext cx="5181600" cy="3462127"/>
          </a:xfrm>
        </p:spPr>
      </p:pic>
    </p:spTree>
    <p:extLst>
      <p:ext uri="{BB962C8B-B14F-4D97-AF65-F5344CB8AC3E}">
        <p14:creationId xmlns:p14="http://schemas.microsoft.com/office/powerpoint/2010/main" val="175882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6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75" y="215835"/>
            <a:ext cx="10515600" cy="1325563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90906"/>
            <a:ext cx="5181600" cy="611780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Built-in analyses</a:t>
            </a:r>
          </a:p>
          <a:p>
            <a:pPr lvl="1"/>
            <a:r>
              <a:rPr lang="en-US" dirty="0"/>
              <a:t>summary()</a:t>
            </a:r>
          </a:p>
          <a:p>
            <a:pPr lvl="1"/>
            <a:r>
              <a:rPr lang="en-US" dirty="0"/>
              <a:t>lm()</a:t>
            </a:r>
          </a:p>
          <a:p>
            <a:pPr lvl="1"/>
            <a:r>
              <a:rPr lang="en-US" b="1" dirty="0"/>
              <a:t>Exercise: </a:t>
            </a:r>
            <a:r>
              <a:rPr lang="en-US" dirty="0"/>
              <a:t>Summarize the new table, then create a linear model.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047549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6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75" y="215835"/>
            <a:ext cx="10515600" cy="1325563"/>
          </a:xfrm>
        </p:spPr>
        <p:txBody>
          <a:bodyPr/>
          <a:lstStyle/>
          <a:p>
            <a:r>
              <a:rPr lang="en-US" dirty="0" smtClean="0"/>
              <a:t>Plotting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90906"/>
            <a:ext cx="5181600" cy="6117804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Plotting</a:t>
            </a:r>
          </a:p>
          <a:p>
            <a:pPr lvl="1"/>
            <a:r>
              <a:rPr lang="en-US" dirty="0"/>
              <a:t>plot() and its arguments</a:t>
            </a:r>
          </a:p>
          <a:p>
            <a:pPr lvl="1"/>
            <a:r>
              <a:rPr lang="en-US" dirty="0"/>
              <a:t>Scatterplot</a:t>
            </a:r>
          </a:p>
          <a:p>
            <a:pPr lvl="1"/>
            <a:r>
              <a:rPr lang="en-US" b="1" dirty="0"/>
              <a:t>Exercise: Scatterplot and add regression line using </a:t>
            </a:r>
            <a:r>
              <a:rPr lang="en-US" b="1" dirty="0" err="1"/>
              <a:t>abline</a:t>
            </a:r>
            <a:r>
              <a:rPr lang="en-US" b="1" dirty="0"/>
              <a:t>()</a:t>
            </a:r>
            <a:endParaRPr lang="en-US" dirty="0"/>
          </a:p>
          <a:p>
            <a:pPr lvl="1"/>
            <a:r>
              <a:rPr lang="en-US" dirty="0" err="1"/>
              <a:t>Lineplot</a:t>
            </a:r>
            <a:endParaRPr lang="en-US" dirty="0"/>
          </a:p>
          <a:p>
            <a:pPr lvl="1"/>
            <a:r>
              <a:rPr lang="en-US" b="1" dirty="0"/>
              <a:t>Exercise: </a:t>
            </a:r>
            <a:r>
              <a:rPr lang="en-US" b="1" dirty="0" err="1"/>
              <a:t>Lineplot</a:t>
            </a:r>
            <a:endParaRPr lang="en-US" dirty="0"/>
          </a:p>
          <a:p>
            <a:pPr lvl="1"/>
            <a:r>
              <a:rPr lang="en-US" dirty="0"/>
              <a:t>Histogram/</a:t>
            </a:r>
            <a:r>
              <a:rPr lang="en-US" dirty="0" err="1"/>
              <a:t>barplot</a:t>
            </a:r>
            <a:endParaRPr lang="en-US" dirty="0"/>
          </a:p>
          <a:p>
            <a:pPr lvl="1"/>
            <a:r>
              <a:rPr lang="en-US" b="1" dirty="0"/>
              <a:t>Exercise: Histogram</a:t>
            </a:r>
            <a:endParaRPr lang="en-US" dirty="0"/>
          </a:p>
          <a:p>
            <a:pPr lvl="1"/>
            <a:r>
              <a:rPr lang="en-US" dirty="0"/>
              <a:t>Boxplots</a:t>
            </a:r>
          </a:p>
          <a:p>
            <a:pPr lvl="1"/>
            <a:r>
              <a:rPr lang="en-US" b="1" dirty="0"/>
              <a:t>Exercise: Boxplot</a:t>
            </a:r>
            <a:endParaRPr lang="en-US" dirty="0"/>
          </a:p>
          <a:p>
            <a:pPr lvl="1"/>
            <a:r>
              <a:rPr lang="en-US" dirty="0"/>
              <a:t>Adding labels, legends, and other elements.</a:t>
            </a:r>
          </a:p>
          <a:p>
            <a:pPr lvl="1"/>
            <a:r>
              <a:rPr lang="en-US" b="1" dirty="0"/>
              <a:t>Exercise: Add axes labels, change colors, and add legend.</a:t>
            </a:r>
            <a:endParaRPr lang="en-US" dirty="0"/>
          </a:p>
          <a:p>
            <a:pPr lvl="1"/>
            <a:r>
              <a:rPr lang="en-US" dirty="0"/>
              <a:t>Highlight ggplot2 and lattice for more complicated plots.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4" y="2110565"/>
            <a:ext cx="6349828" cy="3571778"/>
          </a:xfrm>
        </p:spPr>
      </p:pic>
    </p:spTree>
    <p:extLst>
      <p:ext uri="{BB962C8B-B14F-4D97-AF65-F5344CB8AC3E}">
        <p14:creationId xmlns:p14="http://schemas.microsoft.com/office/powerpoint/2010/main" val="110585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6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75" y="215835"/>
            <a:ext cx="10515600" cy="1325563"/>
          </a:xfrm>
        </p:spPr>
        <p:txBody>
          <a:bodyPr/>
          <a:lstStyle/>
          <a:p>
            <a:r>
              <a:rPr lang="en-US" dirty="0" smtClean="0"/>
              <a:t>Saving Your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90906"/>
            <a:ext cx="5181600" cy="611780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Saving objects</a:t>
            </a:r>
          </a:p>
          <a:p>
            <a:pPr lvl="1"/>
            <a:r>
              <a:rPr lang="en-US" dirty="0"/>
              <a:t>Using GUI in </a:t>
            </a:r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/>
              <a:t>Using code in source</a:t>
            </a:r>
          </a:p>
          <a:p>
            <a:pPr lvl="1"/>
            <a:r>
              <a:rPr lang="en-US" b="1" dirty="0"/>
              <a:t>Exercise: Save two different versions of the plot, using each method.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72" y="2082574"/>
            <a:ext cx="5058954" cy="3366504"/>
          </a:xfrm>
        </p:spPr>
      </p:pic>
    </p:spTree>
    <p:extLst>
      <p:ext uri="{BB962C8B-B14F-4D97-AF65-F5344CB8AC3E}">
        <p14:creationId xmlns:p14="http://schemas.microsoft.com/office/powerpoint/2010/main" val="69428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681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Introduction</vt:lpstr>
      <vt:lpstr>R &amp; rStudio Orienting</vt:lpstr>
      <vt:lpstr>Making Things</vt:lpstr>
      <vt:lpstr>Getting help</vt:lpstr>
      <vt:lpstr>Introduction</vt:lpstr>
      <vt:lpstr>Data Wrangling</vt:lpstr>
      <vt:lpstr>Analysis</vt:lpstr>
      <vt:lpstr>Plotting</vt:lpstr>
      <vt:lpstr>Saving Your Work</vt:lpstr>
      <vt:lpstr>Where can you  go from here?</vt:lpstr>
    </vt:vector>
  </TitlesOfParts>
  <Company>Department of Interior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Gilbert, Morgan D</dc:creator>
  <cp:lastModifiedBy>Gilbert, Morgan D</cp:lastModifiedBy>
  <cp:revision>3</cp:revision>
  <dcterms:created xsi:type="dcterms:W3CDTF">2020-02-06T14:57:29Z</dcterms:created>
  <dcterms:modified xsi:type="dcterms:W3CDTF">2020-02-06T15:20:09Z</dcterms:modified>
</cp:coreProperties>
</file>