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0" r:id="rId3"/>
    <p:sldId id="387" r:id="rId4"/>
    <p:sldId id="388" r:id="rId5"/>
    <p:sldId id="305" r:id="rId6"/>
    <p:sldId id="306" r:id="rId7"/>
    <p:sldId id="309" r:id="rId8"/>
    <p:sldId id="389" r:id="rId9"/>
  </p:sldIdLst>
  <p:sldSz cx="9144000" cy="5143500" type="screen16x9"/>
  <p:notesSz cx="6797675" cy="9926638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roy-Bold" pitchFamily="2" charset="77"/>
      <p:regular r:id="rId16"/>
    </p:embeddedFont>
    <p:embeddedFont>
      <p:font typeface="Gilroy-Medium" pitchFamily="2" charset="77"/>
      <p:regular r:id="rId17"/>
    </p:embeddedFont>
    <p:embeddedFont>
      <p:font typeface="Montserrat Medium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astian Dyer" initials="SD" lastIdx="6" clrIdx="0">
    <p:extLst>
      <p:ext uri="{19B8F6BF-5375-455C-9EA6-DF929625EA0E}">
        <p15:presenceInfo xmlns:p15="http://schemas.microsoft.com/office/powerpoint/2012/main" userId="S-1-5-21-1696016009-2941127891-3209115755-802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BF7"/>
    <a:srgbClr val="ED1556"/>
    <a:srgbClr val="C3C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4789"/>
  </p:normalViewPr>
  <p:slideViewPr>
    <p:cSldViewPr snapToGrid="0">
      <p:cViewPr varScale="1">
        <p:scale>
          <a:sx n="150" d="100"/>
          <a:sy n="150" d="100"/>
        </p:scale>
        <p:origin x="41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A719F-067F-46CB-9B6C-F7ECF64311E6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162F4-2F0E-4AE8-B37A-A1AF982FC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06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827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4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sz="1100" dirty="0"/>
              <a:t>LP optimisation to increase conversion % - some low performing LPs on mobile, new design layout, UX review has taken place</a:t>
            </a:r>
          </a:p>
          <a:p>
            <a:pPr marL="158750" indent="0">
              <a:buNone/>
            </a:pPr>
            <a:endParaRPr lang="en-GB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100" b="1" dirty="0"/>
              <a:t>Go-to Marketing for programme portfolio </a:t>
            </a:r>
            <a:r>
              <a:rPr lang="en-GB" sz="1100" dirty="0"/>
              <a:t>– some programmes were deprioritised whilst we were ramping up lead volumes for our top sellers</a:t>
            </a:r>
          </a:p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92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7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6840" y="205200"/>
            <a:ext cx="822915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456840" y="1203390"/>
            <a:ext cx="4015800" cy="298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685800" lvl="1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028700" lvl="2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371600" lvl="3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714500" lvl="4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057400" lvl="5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2400300" lvl="6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743200" lvl="7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3086100" lvl="8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4673700" y="1203390"/>
            <a:ext cx="4015800" cy="298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685800" lvl="1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028700" lvl="2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371600" lvl="3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714500" lvl="4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057400" lvl="5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2400300" lvl="6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743200" lvl="7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3086100" lvl="8" indent="-1714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02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B67BE90-6DEC-4CE5-94BD-5A4CDCCED121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313FDF0-1B56-4BAD-B3CB-AD2AEE93E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1556"/>
              </a:buClr>
              <a:buSzPts val="2800"/>
              <a:buFont typeface="Montserrat Medium"/>
              <a:buNone/>
              <a:defRPr sz="2800">
                <a:solidFill>
                  <a:srgbClr val="ED15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 amt="50000"/>
          </a:blip>
          <a:stretch>
            <a:fillRect/>
          </a:stretch>
        </p:blipFill>
        <p:spPr>
          <a:xfrm>
            <a:off x="6798619" y="4259794"/>
            <a:ext cx="2345374" cy="883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53510" y="1449205"/>
            <a:ext cx="8520600" cy="16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I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Python for Data Analysts</a:t>
            </a:r>
            <a:endParaRPr lang="en-IE" sz="5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0" y="167886"/>
            <a:ext cx="1386812" cy="5499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96970" y="3577918"/>
            <a:ext cx="2433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2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Morgan McKnight</a:t>
            </a:r>
            <a:endParaRPr lang="en-GB" sz="1800" dirty="0">
              <a:solidFill>
                <a:srgbClr val="ED1556"/>
              </a:solidFill>
              <a:latin typeface="Gilroy-Medium" panose="000006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8257" y="0"/>
            <a:ext cx="6010532" cy="63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56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rgbClr val="ED15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dirty="0"/>
              <a:t>What I will be covering</a:t>
            </a:r>
            <a:endParaRPr lang="en-GB" dirty="0">
              <a:latin typeface="Gilroy-Bold" panose="000008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249" y="1252895"/>
            <a:ext cx="5897278" cy="166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dirty="0"/>
              <a:t>What is Python and why is it so popular?</a:t>
            </a:r>
          </a:p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dirty="0"/>
              <a:t>What are Jupyter Notebooks and who uses them?</a:t>
            </a:r>
          </a:p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dirty="0"/>
              <a:t>Examples of Jupyter Notebooks (Fintech, Covid, </a:t>
            </a:r>
            <a:r>
              <a:rPr lang="en-IE" dirty="0" err="1"/>
              <a:t>property_prices</a:t>
            </a:r>
            <a:r>
              <a:rPr lang="en-IE" dirty="0"/>
              <a:t>)</a:t>
            </a:r>
          </a:p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dirty="0"/>
              <a:t>Python for Data Analysts, Diploma course</a:t>
            </a:r>
          </a:p>
        </p:txBody>
      </p:sp>
    </p:spTree>
    <p:extLst>
      <p:ext uri="{BB962C8B-B14F-4D97-AF65-F5344CB8AC3E}">
        <p14:creationId xmlns:p14="http://schemas.microsoft.com/office/powerpoint/2010/main" val="17975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645AD7D-F412-47D6-A66E-AF2100919793}"/>
              </a:ext>
            </a:extLst>
          </p:cNvPr>
          <p:cNvSpPr txBox="1">
            <a:spLocks/>
          </p:cNvSpPr>
          <p:nvPr/>
        </p:nvSpPr>
        <p:spPr>
          <a:xfrm>
            <a:off x="108257" y="0"/>
            <a:ext cx="6010532" cy="63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56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rgbClr val="ED15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dirty="0"/>
              <a:t>Python Philosophy</a:t>
            </a:r>
            <a:endParaRPr lang="en-GB" dirty="0">
              <a:latin typeface="Gilroy-Bold" panose="00000800000000000000" pitchFamily="2" charset="0"/>
            </a:endParaRPr>
          </a:p>
        </p:txBody>
      </p:sp>
      <p:pic>
        <p:nvPicPr>
          <p:cNvPr id="4" name="Picture 3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354BF816-A9C1-734E-BCCA-D1365EEC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81" y="1815789"/>
            <a:ext cx="5355783" cy="2696338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283DD84-02D6-194D-A544-D0C38CC5B152}"/>
              </a:ext>
            </a:extLst>
          </p:cNvPr>
          <p:cNvSpPr/>
          <p:nvPr/>
        </p:nvSpPr>
        <p:spPr>
          <a:xfrm>
            <a:off x="5868648" y="742256"/>
            <a:ext cx="1071326" cy="715688"/>
          </a:xfrm>
          <a:prstGeom prst="wedgeRoundRectCallout">
            <a:avLst>
              <a:gd name="adj1" fmla="val -105229"/>
              <a:gd name="adj2" fmla="val 206623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rgbClr val="202122"/>
                </a:solidFill>
                <a:latin typeface="Arial" panose="020B0604020202020204" pitchFamily="34" charset="0"/>
              </a:rPr>
              <a:t>Beautiful is better than ugly.</a:t>
            </a:r>
          </a:p>
          <a:p>
            <a:pPr algn="ctr"/>
            <a:endParaRPr lang="en-US" sz="12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7BBACCA-6C4D-5C43-BA13-88F0FA83B72F}"/>
              </a:ext>
            </a:extLst>
          </p:cNvPr>
          <p:cNvSpPr/>
          <p:nvPr/>
        </p:nvSpPr>
        <p:spPr>
          <a:xfrm>
            <a:off x="6759164" y="2013993"/>
            <a:ext cx="1131130" cy="715688"/>
          </a:xfrm>
          <a:prstGeom prst="wedgeRoundRectCallout">
            <a:avLst>
              <a:gd name="adj1" fmla="val -127962"/>
              <a:gd name="adj2" fmla="val 182925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200" dirty="0">
                <a:solidFill>
                  <a:srgbClr val="202122"/>
                </a:solidFill>
                <a:latin typeface="Arial" panose="020B0604020202020204" pitchFamily="34" charset="0"/>
              </a:rPr>
              <a:t>Explicit is better than implicit.</a:t>
            </a:r>
          </a:p>
          <a:p>
            <a:pPr algn="ctr"/>
            <a:endParaRPr lang="en-US" sz="1200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EDF0AFD-9FBB-8644-8CEC-43836169E0EC}"/>
              </a:ext>
            </a:extLst>
          </p:cNvPr>
          <p:cNvSpPr/>
          <p:nvPr/>
        </p:nvSpPr>
        <p:spPr>
          <a:xfrm>
            <a:off x="332055" y="742256"/>
            <a:ext cx="1071326" cy="715687"/>
          </a:xfrm>
          <a:prstGeom prst="wedgeRoundRectCallout">
            <a:avLst>
              <a:gd name="adj1" fmla="val 149758"/>
              <a:gd name="adj2" fmla="val 241473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rgbClr val="202122"/>
                </a:solidFill>
                <a:latin typeface="Arial" panose="020B0604020202020204" pitchFamily="34" charset="0"/>
              </a:rPr>
              <a:t>Simple is better than complex.</a:t>
            </a:r>
          </a:p>
          <a:p>
            <a:pPr algn="ctr"/>
            <a:endParaRPr lang="en-US" sz="1200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89CF357-39BA-2D48-9B4E-F51AD4CA6880}"/>
              </a:ext>
            </a:extLst>
          </p:cNvPr>
          <p:cNvSpPr/>
          <p:nvPr/>
        </p:nvSpPr>
        <p:spPr>
          <a:xfrm>
            <a:off x="237248" y="2757780"/>
            <a:ext cx="1071326" cy="631371"/>
          </a:xfrm>
          <a:prstGeom prst="wedgeRoundRectCallout">
            <a:avLst>
              <a:gd name="adj1" fmla="val 249900"/>
              <a:gd name="adj2" fmla="val 57448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rgbClr val="202122"/>
                </a:solidFill>
                <a:latin typeface="Arial" panose="020B0604020202020204" pitchFamily="34" charset="0"/>
              </a:rPr>
              <a:t>Complex is better than complicated</a:t>
            </a:r>
            <a:endParaRPr lang="en-US" sz="1200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0A9A8AA-DB2A-FD4E-A8F4-2347332309C9}"/>
              </a:ext>
            </a:extLst>
          </p:cNvPr>
          <p:cNvSpPr/>
          <p:nvPr/>
        </p:nvSpPr>
        <p:spPr>
          <a:xfrm>
            <a:off x="6939974" y="3285730"/>
            <a:ext cx="1131130" cy="591468"/>
          </a:xfrm>
          <a:prstGeom prst="wedgeRoundRectCallout">
            <a:avLst>
              <a:gd name="adj1" fmla="val -244874"/>
              <a:gd name="adj2" fmla="val 110694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200" dirty="0">
                <a:solidFill>
                  <a:srgbClr val="202122"/>
                </a:solidFill>
                <a:latin typeface="Arial" panose="020B0604020202020204" pitchFamily="34" charset="0"/>
              </a:rPr>
              <a:t>Readability Counts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03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0D497-5026-4DDC-B505-F4E0A94980DF}"/>
              </a:ext>
            </a:extLst>
          </p:cNvPr>
          <p:cNvSpPr/>
          <p:nvPr/>
        </p:nvSpPr>
        <p:spPr>
          <a:xfrm>
            <a:off x="185460" y="948359"/>
            <a:ext cx="5856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457200" fontAlgn="base">
              <a:buFont typeface="Wingdings" pitchFamily="2" charset="2"/>
              <a:buChar char="v"/>
            </a:pPr>
            <a:r>
              <a:rPr lang="en-IE" sz="2400" dirty="0"/>
              <a:t>Instagram is built in Python.</a:t>
            </a:r>
          </a:p>
          <a:p>
            <a:pPr marL="685800" indent="-457200" fontAlgn="base">
              <a:buFont typeface="Wingdings" pitchFamily="2" charset="2"/>
              <a:buChar char="v"/>
            </a:pPr>
            <a:r>
              <a:rPr lang="en-IE" sz="2400" dirty="0"/>
              <a:t>It is one of the three official languages used by Google engineers.</a:t>
            </a:r>
          </a:p>
          <a:p>
            <a:pPr marL="685800" indent="-457200" fontAlgn="base">
              <a:buFont typeface="Wingdings" pitchFamily="2" charset="2"/>
              <a:buChar char="v"/>
            </a:pPr>
            <a:r>
              <a:rPr lang="en-IE" sz="2400" dirty="0"/>
              <a:t>Netflix uses Python to power its data analysis on the server side.</a:t>
            </a:r>
          </a:p>
          <a:p>
            <a:pPr marL="685800" indent="-457200" fontAlgn="base">
              <a:buFont typeface="Wingdings" pitchFamily="2" charset="2"/>
              <a:buChar char="v"/>
            </a:pPr>
            <a:r>
              <a:rPr lang="en-IE" sz="2400" dirty="0"/>
              <a:t>Dropbox uses Python for its desktop client.</a:t>
            </a:r>
          </a:p>
          <a:p>
            <a:pPr marL="685800" indent="-457200" fontAlgn="base">
              <a:buFont typeface="Wingdings" pitchFamily="2" charset="2"/>
              <a:buChar char="v"/>
            </a:pPr>
            <a:r>
              <a:rPr lang="en-IE" sz="2400" dirty="0"/>
              <a:t>Reddit is coded in Python.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EB2F51-E802-4ABE-AA65-C4B5C69503DE}"/>
              </a:ext>
            </a:extLst>
          </p:cNvPr>
          <p:cNvSpPr txBox="1">
            <a:spLocks/>
          </p:cNvSpPr>
          <p:nvPr/>
        </p:nvSpPr>
        <p:spPr>
          <a:xfrm>
            <a:off x="108257" y="0"/>
            <a:ext cx="6010532" cy="63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56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rgbClr val="ED15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IE" dirty="0"/>
              <a:t>Who uses in Python?</a:t>
            </a:r>
            <a:endParaRPr lang="en-GB" dirty="0">
              <a:latin typeface="Gilroy-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7A49-B706-5445-800E-E3E98AB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04" y="285424"/>
            <a:ext cx="3841739" cy="858600"/>
          </a:xfrm>
        </p:spPr>
        <p:txBody>
          <a:bodyPr/>
          <a:lstStyle/>
          <a:p>
            <a:r>
              <a:rPr lang="en-US" dirty="0"/>
              <a:t>Course Outline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3B685-EE81-4B4D-8FC8-83C02C8C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59" y="0"/>
            <a:ext cx="4703553" cy="5143500"/>
          </a:xfrm>
          <a:custGeom>
            <a:avLst/>
            <a:gdLst>
              <a:gd name="connsiteX0" fmla="*/ 0 w 4703553"/>
              <a:gd name="connsiteY0" fmla="*/ 0 h 5143500"/>
              <a:gd name="connsiteX1" fmla="*/ 540909 w 4703553"/>
              <a:gd name="connsiteY1" fmla="*/ 0 h 5143500"/>
              <a:gd name="connsiteX2" fmla="*/ 1222924 w 4703553"/>
              <a:gd name="connsiteY2" fmla="*/ 0 h 5143500"/>
              <a:gd name="connsiteX3" fmla="*/ 1857903 w 4703553"/>
              <a:gd name="connsiteY3" fmla="*/ 0 h 5143500"/>
              <a:gd name="connsiteX4" fmla="*/ 2539919 w 4703553"/>
              <a:gd name="connsiteY4" fmla="*/ 0 h 5143500"/>
              <a:gd name="connsiteX5" fmla="*/ 3221934 w 4703553"/>
              <a:gd name="connsiteY5" fmla="*/ 0 h 5143500"/>
              <a:gd name="connsiteX6" fmla="*/ 3762842 w 4703553"/>
              <a:gd name="connsiteY6" fmla="*/ 0 h 5143500"/>
              <a:gd name="connsiteX7" fmla="*/ 4703553 w 4703553"/>
              <a:gd name="connsiteY7" fmla="*/ 0 h 5143500"/>
              <a:gd name="connsiteX8" fmla="*/ 4703553 w 4703553"/>
              <a:gd name="connsiteY8" fmla="*/ 468630 h 5143500"/>
              <a:gd name="connsiteX9" fmla="*/ 4703553 w 4703553"/>
              <a:gd name="connsiteY9" fmla="*/ 1040130 h 5143500"/>
              <a:gd name="connsiteX10" fmla="*/ 4703553 w 4703553"/>
              <a:gd name="connsiteY10" fmla="*/ 1457325 h 5143500"/>
              <a:gd name="connsiteX11" fmla="*/ 4703553 w 4703553"/>
              <a:gd name="connsiteY11" fmla="*/ 1925955 h 5143500"/>
              <a:gd name="connsiteX12" fmla="*/ 4703553 w 4703553"/>
              <a:gd name="connsiteY12" fmla="*/ 2497455 h 5143500"/>
              <a:gd name="connsiteX13" fmla="*/ 4703553 w 4703553"/>
              <a:gd name="connsiteY13" fmla="*/ 2914650 h 5143500"/>
              <a:gd name="connsiteX14" fmla="*/ 4703553 w 4703553"/>
              <a:gd name="connsiteY14" fmla="*/ 3434715 h 5143500"/>
              <a:gd name="connsiteX15" fmla="*/ 4703553 w 4703553"/>
              <a:gd name="connsiteY15" fmla="*/ 3851910 h 5143500"/>
              <a:gd name="connsiteX16" fmla="*/ 4703553 w 4703553"/>
              <a:gd name="connsiteY16" fmla="*/ 4320540 h 5143500"/>
              <a:gd name="connsiteX17" fmla="*/ 4703553 w 4703553"/>
              <a:gd name="connsiteY17" fmla="*/ 5143500 h 5143500"/>
              <a:gd name="connsiteX18" fmla="*/ 4209680 w 4703553"/>
              <a:gd name="connsiteY18" fmla="*/ 5143500 h 5143500"/>
              <a:gd name="connsiteX19" fmla="*/ 3715807 w 4703553"/>
              <a:gd name="connsiteY19" fmla="*/ 5143500 h 5143500"/>
              <a:gd name="connsiteX20" fmla="*/ 3268969 w 4703553"/>
              <a:gd name="connsiteY20" fmla="*/ 5143500 h 5143500"/>
              <a:gd name="connsiteX21" fmla="*/ 2681025 w 4703553"/>
              <a:gd name="connsiteY21" fmla="*/ 5143500 h 5143500"/>
              <a:gd name="connsiteX22" fmla="*/ 2234188 w 4703553"/>
              <a:gd name="connsiteY22" fmla="*/ 5143500 h 5143500"/>
              <a:gd name="connsiteX23" fmla="*/ 1599208 w 4703553"/>
              <a:gd name="connsiteY23" fmla="*/ 5143500 h 5143500"/>
              <a:gd name="connsiteX24" fmla="*/ 964228 w 4703553"/>
              <a:gd name="connsiteY24" fmla="*/ 5143500 h 5143500"/>
              <a:gd name="connsiteX25" fmla="*/ 0 w 4703553"/>
              <a:gd name="connsiteY25" fmla="*/ 5143500 h 5143500"/>
              <a:gd name="connsiteX26" fmla="*/ 0 w 4703553"/>
              <a:gd name="connsiteY26" fmla="*/ 4469130 h 5143500"/>
              <a:gd name="connsiteX27" fmla="*/ 0 w 4703553"/>
              <a:gd name="connsiteY27" fmla="*/ 4051935 h 5143500"/>
              <a:gd name="connsiteX28" fmla="*/ 0 w 4703553"/>
              <a:gd name="connsiteY28" fmla="*/ 3377565 h 5143500"/>
              <a:gd name="connsiteX29" fmla="*/ 0 w 4703553"/>
              <a:gd name="connsiteY29" fmla="*/ 2754630 h 5143500"/>
              <a:gd name="connsiteX30" fmla="*/ 0 w 4703553"/>
              <a:gd name="connsiteY30" fmla="*/ 2183130 h 5143500"/>
              <a:gd name="connsiteX31" fmla="*/ 0 w 4703553"/>
              <a:gd name="connsiteY31" fmla="*/ 1714500 h 5143500"/>
              <a:gd name="connsiteX32" fmla="*/ 0 w 4703553"/>
              <a:gd name="connsiteY32" fmla="*/ 1040130 h 5143500"/>
              <a:gd name="connsiteX33" fmla="*/ 0 w 4703553"/>
              <a:gd name="connsiteY3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03553" h="5143500" fill="none" extrusionOk="0">
                <a:moveTo>
                  <a:pt x="0" y="0"/>
                </a:moveTo>
                <a:cubicBezTo>
                  <a:pt x="186455" y="-54976"/>
                  <a:pt x="377968" y="55778"/>
                  <a:pt x="540909" y="0"/>
                </a:cubicBezTo>
                <a:cubicBezTo>
                  <a:pt x="703850" y="-55778"/>
                  <a:pt x="1016479" y="48075"/>
                  <a:pt x="1222924" y="0"/>
                </a:cubicBezTo>
                <a:cubicBezTo>
                  <a:pt x="1429369" y="-48075"/>
                  <a:pt x="1622449" y="5891"/>
                  <a:pt x="1857903" y="0"/>
                </a:cubicBezTo>
                <a:cubicBezTo>
                  <a:pt x="2093357" y="-5891"/>
                  <a:pt x="2365934" y="67662"/>
                  <a:pt x="2539919" y="0"/>
                </a:cubicBezTo>
                <a:cubicBezTo>
                  <a:pt x="2713904" y="-67662"/>
                  <a:pt x="2890249" y="75379"/>
                  <a:pt x="3221934" y="0"/>
                </a:cubicBezTo>
                <a:cubicBezTo>
                  <a:pt x="3553620" y="-75379"/>
                  <a:pt x="3610399" y="51076"/>
                  <a:pt x="3762842" y="0"/>
                </a:cubicBezTo>
                <a:cubicBezTo>
                  <a:pt x="3915285" y="-51076"/>
                  <a:pt x="4486677" y="33826"/>
                  <a:pt x="4703553" y="0"/>
                </a:cubicBezTo>
                <a:cubicBezTo>
                  <a:pt x="4733602" y="184047"/>
                  <a:pt x="4653856" y="277233"/>
                  <a:pt x="4703553" y="468630"/>
                </a:cubicBezTo>
                <a:cubicBezTo>
                  <a:pt x="4753250" y="660027"/>
                  <a:pt x="4679717" y="821380"/>
                  <a:pt x="4703553" y="1040130"/>
                </a:cubicBezTo>
                <a:cubicBezTo>
                  <a:pt x="4727389" y="1258880"/>
                  <a:pt x="4696578" y="1367992"/>
                  <a:pt x="4703553" y="1457325"/>
                </a:cubicBezTo>
                <a:cubicBezTo>
                  <a:pt x="4710528" y="1546658"/>
                  <a:pt x="4701635" y="1733534"/>
                  <a:pt x="4703553" y="1925955"/>
                </a:cubicBezTo>
                <a:cubicBezTo>
                  <a:pt x="4705471" y="2118376"/>
                  <a:pt x="4668369" y="2375545"/>
                  <a:pt x="4703553" y="2497455"/>
                </a:cubicBezTo>
                <a:cubicBezTo>
                  <a:pt x="4738737" y="2619365"/>
                  <a:pt x="4664415" y="2815903"/>
                  <a:pt x="4703553" y="2914650"/>
                </a:cubicBezTo>
                <a:cubicBezTo>
                  <a:pt x="4742691" y="3013398"/>
                  <a:pt x="4685232" y="3245765"/>
                  <a:pt x="4703553" y="3434715"/>
                </a:cubicBezTo>
                <a:cubicBezTo>
                  <a:pt x="4721874" y="3623666"/>
                  <a:pt x="4693275" y="3748395"/>
                  <a:pt x="4703553" y="3851910"/>
                </a:cubicBezTo>
                <a:cubicBezTo>
                  <a:pt x="4713831" y="3955426"/>
                  <a:pt x="4656141" y="4204901"/>
                  <a:pt x="4703553" y="4320540"/>
                </a:cubicBezTo>
                <a:cubicBezTo>
                  <a:pt x="4750965" y="4436179"/>
                  <a:pt x="4702530" y="4746526"/>
                  <a:pt x="4703553" y="5143500"/>
                </a:cubicBezTo>
                <a:cubicBezTo>
                  <a:pt x="4575764" y="5192226"/>
                  <a:pt x="4435704" y="5104690"/>
                  <a:pt x="4209680" y="5143500"/>
                </a:cubicBezTo>
                <a:cubicBezTo>
                  <a:pt x="3983656" y="5182310"/>
                  <a:pt x="3884294" y="5099111"/>
                  <a:pt x="3715807" y="5143500"/>
                </a:cubicBezTo>
                <a:cubicBezTo>
                  <a:pt x="3547320" y="5187889"/>
                  <a:pt x="3362291" y="5136642"/>
                  <a:pt x="3268969" y="5143500"/>
                </a:cubicBezTo>
                <a:cubicBezTo>
                  <a:pt x="3175647" y="5150358"/>
                  <a:pt x="2970916" y="5096105"/>
                  <a:pt x="2681025" y="5143500"/>
                </a:cubicBezTo>
                <a:cubicBezTo>
                  <a:pt x="2391134" y="5190895"/>
                  <a:pt x="2433658" y="5140053"/>
                  <a:pt x="2234188" y="5143500"/>
                </a:cubicBezTo>
                <a:cubicBezTo>
                  <a:pt x="2034718" y="5146947"/>
                  <a:pt x="1866616" y="5069008"/>
                  <a:pt x="1599208" y="5143500"/>
                </a:cubicBezTo>
                <a:cubicBezTo>
                  <a:pt x="1331800" y="5217992"/>
                  <a:pt x="1108947" y="5136666"/>
                  <a:pt x="964228" y="5143500"/>
                </a:cubicBezTo>
                <a:cubicBezTo>
                  <a:pt x="819509" y="5150334"/>
                  <a:pt x="423763" y="5055426"/>
                  <a:pt x="0" y="5143500"/>
                </a:cubicBezTo>
                <a:cubicBezTo>
                  <a:pt x="-44794" y="4855065"/>
                  <a:pt x="77877" y="4610539"/>
                  <a:pt x="0" y="4469130"/>
                </a:cubicBezTo>
                <a:cubicBezTo>
                  <a:pt x="-77877" y="4327721"/>
                  <a:pt x="33368" y="4178903"/>
                  <a:pt x="0" y="4051935"/>
                </a:cubicBezTo>
                <a:cubicBezTo>
                  <a:pt x="-33368" y="3924968"/>
                  <a:pt x="39663" y="3545870"/>
                  <a:pt x="0" y="3377565"/>
                </a:cubicBezTo>
                <a:cubicBezTo>
                  <a:pt x="-39663" y="3209260"/>
                  <a:pt x="44929" y="3010964"/>
                  <a:pt x="0" y="2754630"/>
                </a:cubicBezTo>
                <a:cubicBezTo>
                  <a:pt x="-44929" y="2498297"/>
                  <a:pt x="47507" y="2459451"/>
                  <a:pt x="0" y="2183130"/>
                </a:cubicBezTo>
                <a:cubicBezTo>
                  <a:pt x="-47507" y="1906809"/>
                  <a:pt x="31974" y="1898152"/>
                  <a:pt x="0" y="1714500"/>
                </a:cubicBezTo>
                <a:cubicBezTo>
                  <a:pt x="-31974" y="1530848"/>
                  <a:pt x="14221" y="1204191"/>
                  <a:pt x="0" y="1040130"/>
                </a:cubicBezTo>
                <a:cubicBezTo>
                  <a:pt x="-14221" y="876069"/>
                  <a:pt x="69803" y="363779"/>
                  <a:pt x="0" y="0"/>
                </a:cubicBezTo>
                <a:close/>
              </a:path>
              <a:path w="4703553" h="5143500" stroke="0" extrusionOk="0">
                <a:moveTo>
                  <a:pt x="0" y="0"/>
                </a:moveTo>
                <a:cubicBezTo>
                  <a:pt x="93185" y="-14099"/>
                  <a:pt x="254439" y="7959"/>
                  <a:pt x="446838" y="0"/>
                </a:cubicBezTo>
                <a:cubicBezTo>
                  <a:pt x="639237" y="-7959"/>
                  <a:pt x="758373" y="56880"/>
                  <a:pt x="987746" y="0"/>
                </a:cubicBezTo>
                <a:cubicBezTo>
                  <a:pt x="1217119" y="-56880"/>
                  <a:pt x="1516978" y="36412"/>
                  <a:pt x="1669761" y="0"/>
                </a:cubicBezTo>
                <a:cubicBezTo>
                  <a:pt x="1822544" y="-36412"/>
                  <a:pt x="2150090" y="49867"/>
                  <a:pt x="2351777" y="0"/>
                </a:cubicBezTo>
                <a:cubicBezTo>
                  <a:pt x="2553464" y="-49867"/>
                  <a:pt x="2588665" y="16086"/>
                  <a:pt x="2798614" y="0"/>
                </a:cubicBezTo>
                <a:cubicBezTo>
                  <a:pt x="3008563" y="-16086"/>
                  <a:pt x="3154024" y="75820"/>
                  <a:pt x="3433594" y="0"/>
                </a:cubicBezTo>
                <a:cubicBezTo>
                  <a:pt x="3713164" y="-75820"/>
                  <a:pt x="3777220" y="16169"/>
                  <a:pt x="4021538" y="0"/>
                </a:cubicBezTo>
                <a:cubicBezTo>
                  <a:pt x="4265856" y="-16169"/>
                  <a:pt x="4518935" y="15704"/>
                  <a:pt x="4703553" y="0"/>
                </a:cubicBezTo>
                <a:cubicBezTo>
                  <a:pt x="4745878" y="255595"/>
                  <a:pt x="4672590" y="470264"/>
                  <a:pt x="4703553" y="622935"/>
                </a:cubicBezTo>
                <a:cubicBezTo>
                  <a:pt x="4734516" y="775606"/>
                  <a:pt x="4653299" y="938786"/>
                  <a:pt x="4703553" y="1143000"/>
                </a:cubicBezTo>
                <a:cubicBezTo>
                  <a:pt x="4753807" y="1347214"/>
                  <a:pt x="4683957" y="1503204"/>
                  <a:pt x="4703553" y="1765935"/>
                </a:cubicBezTo>
                <a:cubicBezTo>
                  <a:pt x="4723149" y="2028666"/>
                  <a:pt x="4689447" y="2116665"/>
                  <a:pt x="4703553" y="2337435"/>
                </a:cubicBezTo>
                <a:cubicBezTo>
                  <a:pt x="4717659" y="2558205"/>
                  <a:pt x="4696423" y="2618812"/>
                  <a:pt x="4703553" y="2754630"/>
                </a:cubicBezTo>
                <a:cubicBezTo>
                  <a:pt x="4710683" y="2890449"/>
                  <a:pt x="4679691" y="2989402"/>
                  <a:pt x="4703553" y="3171825"/>
                </a:cubicBezTo>
                <a:cubicBezTo>
                  <a:pt x="4727415" y="3354248"/>
                  <a:pt x="4701333" y="3573452"/>
                  <a:pt x="4703553" y="3691890"/>
                </a:cubicBezTo>
                <a:cubicBezTo>
                  <a:pt x="4705773" y="3810328"/>
                  <a:pt x="4676097" y="4051682"/>
                  <a:pt x="4703553" y="4263390"/>
                </a:cubicBezTo>
                <a:cubicBezTo>
                  <a:pt x="4731009" y="4475098"/>
                  <a:pt x="4663005" y="4755535"/>
                  <a:pt x="4703553" y="5143500"/>
                </a:cubicBezTo>
                <a:cubicBezTo>
                  <a:pt x="4362612" y="5160621"/>
                  <a:pt x="4266182" y="5124397"/>
                  <a:pt x="4021538" y="5143500"/>
                </a:cubicBezTo>
                <a:cubicBezTo>
                  <a:pt x="3776895" y="5162603"/>
                  <a:pt x="3554396" y="5098710"/>
                  <a:pt x="3339523" y="5143500"/>
                </a:cubicBezTo>
                <a:cubicBezTo>
                  <a:pt x="3124651" y="5188290"/>
                  <a:pt x="2925112" y="5072978"/>
                  <a:pt x="2751579" y="5143500"/>
                </a:cubicBezTo>
                <a:cubicBezTo>
                  <a:pt x="2578046" y="5214022"/>
                  <a:pt x="2305690" y="5121264"/>
                  <a:pt x="2163634" y="5143500"/>
                </a:cubicBezTo>
                <a:cubicBezTo>
                  <a:pt x="2021578" y="5165736"/>
                  <a:pt x="1775601" y="5132180"/>
                  <a:pt x="1669761" y="5143500"/>
                </a:cubicBezTo>
                <a:cubicBezTo>
                  <a:pt x="1563921" y="5154820"/>
                  <a:pt x="1361273" y="5109997"/>
                  <a:pt x="1081817" y="5143500"/>
                </a:cubicBezTo>
                <a:cubicBezTo>
                  <a:pt x="802361" y="5177003"/>
                  <a:pt x="339092" y="5098824"/>
                  <a:pt x="0" y="5143500"/>
                </a:cubicBezTo>
                <a:cubicBezTo>
                  <a:pt x="-55218" y="4920507"/>
                  <a:pt x="42576" y="4801355"/>
                  <a:pt x="0" y="4520565"/>
                </a:cubicBezTo>
                <a:cubicBezTo>
                  <a:pt x="-42576" y="4239775"/>
                  <a:pt x="48232" y="4205473"/>
                  <a:pt x="0" y="4000500"/>
                </a:cubicBezTo>
                <a:cubicBezTo>
                  <a:pt x="-48232" y="3795527"/>
                  <a:pt x="17870" y="3657549"/>
                  <a:pt x="0" y="3531870"/>
                </a:cubicBezTo>
                <a:cubicBezTo>
                  <a:pt x="-17870" y="3406191"/>
                  <a:pt x="15235" y="3204229"/>
                  <a:pt x="0" y="3011805"/>
                </a:cubicBezTo>
                <a:cubicBezTo>
                  <a:pt x="-15235" y="2819382"/>
                  <a:pt x="5900" y="2611811"/>
                  <a:pt x="0" y="2388870"/>
                </a:cubicBezTo>
                <a:cubicBezTo>
                  <a:pt x="-5900" y="2165930"/>
                  <a:pt x="51190" y="2059997"/>
                  <a:pt x="0" y="1817370"/>
                </a:cubicBezTo>
                <a:cubicBezTo>
                  <a:pt x="-51190" y="1574743"/>
                  <a:pt x="47562" y="1498683"/>
                  <a:pt x="0" y="1245870"/>
                </a:cubicBezTo>
                <a:cubicBezTo>
                  <a:pt x="-47562" y="993057"/>
                  <a:pt x="69621" y="849402"/>
                  <a:pt x="0" y="571500"/>
                </a:cubicBezTo>
                <a:cubicBezTo>
                  <a:pt x="-69621" y="293598"/>
                  <a:pt x="31983" y="23296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357650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26" name="Picture 2" descr="Story Fundamentals Make A Story Great | BookBaby Blog">
            <a:extLst>
              <a:ext uri="{FF2B5EF4-FFF2-40B4-BE49-F238E27FC236}">
                <a16:creationId xmlns:a16="http://schemas.microsoft.com/office/drawing/2014/main" id="{A900458C-0943-F340-923C-200B6D3C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4" y="1980478"/>
            <a:ext cx="3645879" cy="16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7A49-B706-5445-800E-E3E98AB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04" y="290513"/>
            <a:ext cx="4241696" cy="858600"/>
          </a:xfrm>
        </p:spPr>
        <p:txBody>
          <a:bodyPr/>
          <a:lstStyle/>
          <a:p>
            <a:r>
              <a:rPr lang="en-US" dirty="0"/>
              <a:t>Course Outline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A206C-FC3D-E043-BB54-D1166F01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38" y="408814"/>
            <a:ext cx="3448050" cy="4562475"/>
          </a:xfrm>
          <a:custGeom>
            <a:avLst/>
            <a:gdLst>
              <a:gd name="connsiteX0" fmla="*/ 0 w 3448050"/>
              <a:gd name="connsiteY0" fmla="*/ 0 h 4562475"/>
              <a:gd name="connsiteX1" fmla="*/ 643636 w 3448050"/>
              <a:gd name="connsiteY1" fmla="*/ 0 h 4562475"/>
              <a:gd name="connsiteX2" fmla="*/ 1287272 w 3448050"/>
              <a:gd name="connsiteY2" fmla="*/ 0 h 4562475"/>
              <a:gd name="connsiteX3" fmla="*/ 1861947 w 3448050"/>
              <a:gd name="connsiteY3" fmla="*/ 0 h 4562475"/>
              <a:gd name="connsiteX4" fmla="*/ 2471102 w 3448050"/>
              <a:gd name="connsiteY4" fmla="*/ 0 h 4562475"/>
              <a:gd name="connsiteX5" fmla="*/ 3448050 w 3448050"/>
              <a:gd name="connsiteY5" fmla="*/ 0 h 4562475"/>
              <a:gd name="connsiteX6" fmla="*/ 3448050 w 3448050"/>
              <a:gd name="connsiteY6" fmla="*/ 570309 h 4562475"/>
              <a:gd name="connsiteX7" fmla="*/ 3448050 w 3448050"/>
              <a:gd name="connsiteY7" fmla="*/ 1186244 h 4562475"/>
              <a:gd name="connsiteX8" fmla="*/ 3448050 w 3448050"/>
              <a:gd name="connsiteY8" fmla="*/ 1665303 h 4562475"/>
              <a:gd name="connsiteX9" fmla="*/ 3448050 w 3448050"/>
              <a:gd name="connsiteY9" fmla="*/ 2098739 h 4562475"/>
              <a:gd name="connsiteX10" fmla="*/ 3448050 w 3448050"/>
              <a:gd name="connsiteY10" fmla="*/ 2577798 h 4562475"/>
              <a:gd name="connsiteX11" fmla="*/ 3448050 w 3448050"/>
              <a:gd name="connsiteY11" fmla="*/ 3102483 h 4562475"/>
              <a:gd name="connsiteX12" fmla="*/ 3448050 w 3448050"/>
              <a:gd name="connsiteY12" fmla="*/ 3672792 h 4562475"/>
              <a:gd name="connsiteX13" fmla="*/ 3448050 w 3448050"/>
              <a:gd name="connsiteY13" fmla="*/ 4562475 h 4562475"/>
              <a:gd name="connsiteX14" fmla="*/ 2804414 w 3448050"/>
              <a:gd name="connsiteY14" fmla="*/ 4562475 h 4562475"/>
              <a:gd name="connsiteX15" fmla="*/ 2229739 w 3448050"/>
              <a:gd name="connsiteY15" fmla="*/ 4562475 h 4562475"/>
              <a:gd name="connsiteX16" fmla="*/ 1655064 w 3448050"/>
              <a:gd name="connsiteY16" fmla="*/ 4562475 h 4562475"/>
              <a:gd name="connsiteX17" fmla="*/ 1080389 w 3448050"/>
              <a:gd name="connsiteY17" fmla="*/ 4562475 h 4562475"/>
              <a:gd name="connsiteX18" fmla="*/ 505714 w 3448050"/>
              <a:gd name="connsiteY18" fmla="*/ 4562475 h 4562475"/>
              <a:gd name="connsiteX19" fmla="*/ 0 w 3448050"/>
              <a:gd name="connsiteY19" fmla="*/ 4562475 h 4562475"/>
              <a:gd name="connsiteX20" fmla="*/ 0 w 3448050"/>
              <a:gd name="connsiteY20" fmla="*/ 3946541 h 4562475"/>
              <a:gd name="connsiteX21" fmla="*/ 0 w 3448050"/>
              <a:gd name="connsiteY21" fmla="*/ 3330607 h 4562475"/>
              <a:gd name="connsiteX22" fmla="*/ 0 w 3448050"/>
              <a:gd name="connsiteY22" fmla="*/ 2714673 h 4562475"/>
              <a:gd name="connsiteX23" fmla="*/ 0 w 3448050"/>
              <a:gd name="connsiteY23" fmla="*/ 2098739 h 4562475"/>
              <a:gd name="connsiteX24" fmla="*/ 0 w 3448050"/>
              <a:gd name="connsiteY24" fmla="*/ 1437180 h 4562475"/>
              <a:gd name="connsiteX25" fmla="*/ 0 w 3448050"/>
              <a:gd name="connsiteY25" fmla="*/ 866870 h 4562475"/>
              <a:gd name="connsiteX26" fmla="*/ 0 w 3448050"/>
              <a:gd name="connsiteY26" fmla="*/ 0 h 45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48050" h="4562475" fill="none" extrusionOk="0">
                <a:moveTo>
                  <a:pt x="0" y="0"/>
                </a:moveTo>
                <a:cubicBezTo>
                  <a:pt x="232993" y="-33912"/>
                  <a:pt x="450177" y="39977"/>
                  <a:pt x="643636" y="0"/>
                </a:cubicBezTo>
                <a:cubicBezTo>
                  <a:pt x="837095" y="-39977"/>
                  <a:pt x="981924" y="59672"/>
                  <a:pt x="1287272" y="0"/>
                </a:cubicBezTo>
                <a:cubicBezTo>
                  <a:pt x="1592620" y="-59672"/>
                  <a:pt x="1647870" y="57781"/>
                  <a:pt x="1861947" y="0"/>
                </a:cubicBezTo>
                <a:cubicBezTo>
                  <a:pt x="2076024" y="-57781"/>
                  <a:pt x="2307741" y="12335"/>
                  <a:pt x="2471102" y="0"/>
                </a:cubicBezTo>
                <a:cubicBezTo>
                  <a:pt x="2634463" y="-12335"/>
                  <a:pt x="3249816" y="27837"/>
                  <a:pt x="3448050" y="0"/>
                </a:cubicBezTo>
                <a:cubicBezTo>
                  <a:pt x="3512227" y="173321"/>
                  <a:pt x="3413597" y="297187"/>
                  <a:pt x="3448050" y="570309"/>
                </a:cubicBezTo>
                <a:cubicBezTo>
                  <a:pt x="3482503" y="843431"/>
                  <a:pt x="3395138" y="1040895"/>
                  <a:pt x="3448050" y="1186244"/>
                </a:cubicBezTo>
                <a:cubicBezTo>
                  <a:pt x="3500962" y="1331593"/>
                  <a:pt x="3410966" y="1482717"/>
                  <a:pt x="3448050" y="1665303"/>
                </a:cubicBezTo>
                <a:cubicBezTo>
                  <a:pt x="3485134" y="1847889"/>
                  <a:pt x="3427126" y="1917553"/>
                  <a:pt x="3448050" y="2098739"/>
                </a:cubicBezTo>
                <a:cubicBezTo>
                  <a:pt x="3468974" y="2279925"/>
                  <a:pt x="3391045" y="2462666"/>
                  <a:pt x="3448050" y="2577798"/>
                </a:cubicBezTo>
                <a:cubicBezTo>
                  <a:pt x="3505055" y="2692930"/>
                  <a:pt x="3430986" y="2929178"/>
                  <a:pt x="3448050" y="3102483"/>
                </a:cubicBezTo>
                <a:cubicBezTo>
                  <a:pt x="3465114" y="3275788"/>
                  <a:pt x="3446931" y="3493456"/>
                  <a:pt x="3448050" y="3672792"/>
                </a:cubicBezTo>
                <a:cubicBezTo>
                  <a:pt x="3449169" y="3852128"/>
                  <a:pt x="3396078" y="4179053"/>
                  <a:pt x="3448050" y="4562475"/>
                </a:cubicBezTo>
                <a:cubicBezTo>
                  <a:pt x="3262701" y="4629799"/>
                  <a:pt x="2987631" y="4510699"/>
                  <a:pt x="2804414" y="4562475"/>
                </a:cubicBezTo>
                <a:cubicBezTo>
                  <a:pt x="2621197" y="4614251"/>
                  <a:pt x="2449226" y="4543272"/>
                  <a:pt x="2229739" y="4562475"/>
                </a:cubicBezTo>
                <a:cubicBezTo>
                  <a:pt x="2010252" y="4581678"/>
                  <a:pt x="1932325" y="4531683"/>
                  <a:pt x="1655064" y="4562475"/>
                </a:cubicBezTo>
                <a:cubicBezTo>
                  <a:pt x="1377803" y="4593267"/>
                  <a:pt x="1302408" y="4529266"/>
                  <a:pt x="1080389" y="4562475"/>
                </a:cubicBezTo>
                <a:cubicBezTo>
                  <a:pt x="858371" y="4595684"/>
                  <a:pt x="760670" y="4521685"/>
                  <a:pt x="505714" y="4562475"/>
                </a:cubicBezTo>
                <a:cubicBezTo>
                  <a:pt x="250758" y="4603265"/>
                  <a:pt x="137056" y="4555928"/>
                  <a:pt x="0" y="4562475"/>
                </a:cubicBezTo>
                <a:cubicBezTo>
                  <a:pt x="-14401" y="4420282"/>
                  <a:pt x="66271" y="4075933"/>
                  <a:pt x="0" y="3946541"/>
                </a:cubicBezTo>
                <a:cubicBezTo>
                  <a:pt x="-66271" y="3817149"/>
                  <a:pt x="49595" y="3523563"/>
                  <a:pt x="0" y="3330607"/>
                </a:cubicBezTo>
                <a:cubicBezTo>
                  <a:pt x="-49595" y="3137651"/>
                  <a:pt x="55777" y="2846115"/>
                  <a:pt x="0" y="2714673"/>
                </a:cubicBezTo>
                <a:cubicBezTo>
                  <a:pt x="-55777" y="2583231"/>
                  <a:pt x="63253" y="2333506"/>
                  <a:pt x="0" y="2098739"/>
                </a:cubicBezTo>
                <a:cubicBezTo>
                  <a:pt x="-63253" y="1863972"/>
                  <a:pt x="50168" y="1667456"/>
                  <a:pt x="0" y="1437180"/>
                </a:cubicBezTo>
                <a:cubicBezTo>
                  <a:pt x="-50168" y="1206904"/>
                  <a:pt x="40104" y="1146417"/>
                  <a:pt x="0" y="866870"/>
                </a:cubicBezTo>
                <a:cubicBezTo>
                  <a:pt x="-40104" y="587323"/>
                  <a:pt x="40065" y="178696"/>
                  <a:pt x="0" y="0"/>
                </a:cubicBezTo>
                <a:close/>
              </a:path>
              <a:path w="3448050" h="4562475" stroke="0" extrusionOk="0">
                <a:moveTo>
                  <a:pt x="0" y="0"/>
                </a:moveTo>
                <a:cubicBezTo>
                  <a:pt x="162903" y="-9123"/>
                  <a:pt x="292938" y="43768"/>
                  <a:pt x="540194" y="0"/>
                </a:cubicBezTo>
                <a:cubicBezTo>
                  <a:pt x="787450" y="-43768"/>
                  <a:pt x="854015" y="2670"/>
                  <a:pt x="1011428" y="0"/>
                </a:cubicBezTo>
                <a:cubicBezTo>
                  <a:pt x="1168841" y="-2670"/>
                  <a:pt x="1409947" y="37975"/>
                  <a:pt x="1655064" y="0"/>
                </a:cubicBezTo>
                <a:cubicBezTo>
                  <a:pt x="1900181" y="-37975"/>
                  <a:pt x="2085112" y="58775"/>
                  <a:pt x="2195259" y="0"/>
                </a:cubicBezTo>
                <a:cubicBezTo>
                  <a:pt x="2305407" y="-58775"/>
                  <a:pt x="2545798" y="46837"/>
                  <a:pt x="2735453" y="0"/>
                </a:cubicBezTo>
                <a:cubicBezTo>
                  <a:pt x="2925108" y="-46837"/>
                  <a:pt x="3119431" y="64196"/>
                  <a:pt x="3448050" y="0"/>
                </a:cubicBezTo>
                <a:cubicBezTo>
                  <a:pt x="3450365" y="237190"/>
                  <a:pt x="3421390" y="349321"/>
                  <a:pt x="3448050" y="479060"/>
                </a:cubicBezTo>
                <a:cubicBezTo>
                  <a:pt x="3474710" y="608799"/>
                  <a:pt x="3400057" y="860849"/>
                  <a:pt x="3448050" y="1049369"/>
                </a:cubicBezTo>
                <a:cubicBezTo>
                  <a:pt x="3496043" y="1237889"/>
                  <a:pt x="3394132" y="1419309"/>
                  <a:pt x="3448050" y="1528429"/>
                </a:cubicBezTo>
                <a:cubicBezTo>
                  <a:pt x="3501968" y="1637549"/>
                  <a:pt x="3435881" y="1789177"/>
                  <a:pt x="3448050" y="2007489"/>
                </a:cubicBezTo>
                <a:cubicBezTo>
                  <a:pt x="3460219" y="2225801"/>
                  <a:pt x="3400906" y="2344940"/>
                  <a:pt x="3448050" y="2577798"/>
                </a:cubicBezTo>
                <a:cubicBezTo>
                  <a:pt x="3495194" y="2810656"/>
                  <a:pt x="3389966" y="2992930"/>
                  <a:pt x="3448050" y="3193733"/>
                </a:cubicBezTo>
                <a:cubicBezTo>
                  <a:pt x="3506134" y="3394536"/>
                  <a:pt x="3396066" y="3488819"/>
                  <a:pt x="3448050" y="3627168"/>
                </a:cubicBezTo>
                <a:cubicBezTo>
                  <a:pt x="3500034" y="3765517"/>
                  <a:pt x="3354275" y="4207345"/>
                  <a:pt x="3448050" y="4562475"/>
                </a:cubicBezTo>
                <a:cubicBezTo>
                  <a:pt x="3169561" y="4573676"/>
                  <a:pt x="3015962" y="4505821"/>
                  <a:pt x="2873375" y="4562475"/>
                </a:cubicBezTo>
                <a:cubicBezTo>
                  <a:pt x="2730789" y="4619129"/>
                  <a:pt x="2537093" y="4493913"/>
                  <a:pt x="2298700" y="4562475"/>
                </a:cubicBezTo>
                <a:cubicBezTo>
                  <a:pt x="2060308" y="4631037"/>
                  <a:pt x="1876790" y="4513494"/>
                  <a:pt x="1655064" y="4562475"/>
                </a:cubicBezTo>
                <a:cubicBezTo>
                  <a:pt x="1433338" y="4611456"/>
                  <a:pt x="1218536" y="4499535"/>
                  <a:pt x="1080389" y="4562475"/>
                </a:cubicBezTo>
                <a:cubicBezTo>
                  <a:pt x="942242" y="4625415"/>
                  <a:pt x="712472" y="4514425"/>
                  <a:pt x="609156" y="4562475"/>
                </a:cubicBezTo>
                <a:cubicBezTo>
                  <a:pt x="505840" y="4610525"/>
                  <a:pt x="151124" y="4531651"/>
                  <a:pt x="0" y="4562475"/>
                </a:cubicBezTo>
                <a:cubicBezTo>
                  <a:pt x="-57027" y="4387770"/>
                  <a:pt x="37406" y="4170615"/>
                  <a:pt x="0" y="3900916"/>
                </a:cubicBezTo>
                <a:cubicBezTo>
                  <a:pt x="-37406" y="3631217"/>
                  <a:pt x="72449" y="3528595"/>
                  <a:pt x="0" y="3239357"/>
                </a:cubicBezTo>
                <a:cubicBezTo>
                  <a:pt x="-72449" y="2950119"/>
                  <a:pt x="59060" y="2849082"/>
                  <a:pt x="0" y="2669048"/>
                </a:cubicBezTo>
                <a:cubicBezTo>
                  <a:pt x="-59060" y="2489014"/>
                  <a:pt x="27056" y="2356926"/>
                  <a:pt x="0" y="2144363"/>
                </a:cubicBezTo>
                <a:cubicBezTo>
                  <a:pt x="-27056" y="1931801"/>
                  <a:pt x="21696" y="1799515"/>
                  <a:pt x="0" y="1710928"/>
                </a:cubicBezTo>
                <a:cubicBezTo>
                  <a:pt x="-21696" y="1622341"/>
                  <a:pt x="49008" y="1483708"/>
                  <a:pt x="0" y="1277493"/>
                </a:cubicBezTo>
                <a:cubicBezTo>
                  <a:pt x="-49008" y="1071278"/>
                  <a:pt x="33762" y="830492"/>
                  <a:pt x="0" y="661559"/>
                </a:cubicBezTo>
                <a:cubicBezTo>
                  <a:pt x="-33762" y="492626"/>
                  <a:pt x="78814" y="17240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074" name="Picture 2" descr="Tax Engagement Letter Fundamentals - John McCarthy Consulting">
            <a:extLst>
              <a:ext uri="{FF2B5EF4-FFF2-40B4-BE49-F238E27FC236}">
                <a16:creationId xmlns:a16="http://schemas.microsoft.com/office/drawing/2014/main" id="{0C9C7A4C-D244-8E43-B510-F2A7E2DCA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3" y="1576733"/>
            <a:ext cx="3346035" cy="22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1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2B61-9184-9748-976E-D0BA1FFE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643" y="205200"/>
            <a:ext cx="7409347" cy="858600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CED-AF12-744C-AC57-8DD4C035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00" y="1248519"/>
            <a:ext cx="4015800" cy="377941"/>
          </a:xfrm>
        </p:spPr>
        <p:txBody>
          <a:bodyPr/>
          <a:lstStyle/>
          <a:p>
            <a:r>
              <a:rPr lang="en-US" dirty="0"/>
              <a:t>Assignment 1 (week 6)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6D4E-A0B2-0A40-906E-06D33D682C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1208997"/>
            <a:ext cx="4015800" cy="377941"/>
          </a:xfrm>
        </p:spPr>
        <p:txBody>
          <a:bodyPr/>
          <a:lstStyle/>
          <a:p>
            <a:r>
              <a:rPr lang="en-US" dirty="0"/>
              <a:t>Assignment 2 (week 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8A718-73DA-2645-94D4-598F50060F9D}"/>
              </a:ext>
            </a:extLst>
          </p:cNvPr>
          <p:cNvSpPr txBox="1"/>
          <p:nvPr/>
        </p:nvSpPr>
        <p:spPr>
          <a:xfrm>
            <a:off x="4321565" y="1822062"/>
            <a:ext cx="45166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dirty="0"/>
              <a:t> </a:t>
            </a:r>
          </a:p>
          <a:p>
            <a:r>
              <a:rPr lang="en-US" sz="1800" dirty="0">
                <a:solidFill>
                  <a:srgbClr val="0070C0"/>
                </a:solidFill>
              </a:rPr>
              <a:t>To either download a dataset from the internet e.g. weather data, or use suitable data from your workplace, and using Python, Pandas and Matplotlib, analyze the data and display the results in a table and graph.</a:t>
            </a:r>
            <a:endParaRPr lang="en-IE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0070C0"/>
                </a:solidFill>
              </a:rPr>
              <a:t>(You should have some statistical calculations such as mean, max min in your analyses ) </a:t>
            </a:r>
            <a:endParaRPr lang="en-IE" sz="1800" dirty="0">
              <a:solidFill>
                <a:srgbClr val="0070C0"/>
              </a:solidFill>
            </a:endParaRPr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7171-5987-EA4F-8C52-E09415238577}"/>
              </a:ext>
            </a:extLst>
          </p:cNvPr>
          <p:cNvSpPr txBox="1"/>
          <p:nvPr/>
        </p:nvSpPr>
        <p:spPr>
          <a:xfrm>
            <a:off x="305765" y="1861585"/>
            <a:ext cx="3925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/>
            </a:lvl1pPr>
          </a:lstStyle>
          <a:p>
            <a:r>
              <a:rPr lang="en-IE" sz="1800" dirty="0"/>
              <a:t> </a:t>
            </a:r>
          </a:p>
          <a:p>
            <a:r>
              <a:rPr lang="en-IE" sz="1800" dirty="0">
                <a:solidFill>
                  <a:srgbClr val="0070C0"/>
                </a:solidFill>
              </a:rPr>
              <a:t>To create a program with two turtles that draw on the screen and interact with each other. (You are free to interpret this as you like.)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522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D734-7E61-ED48-B63F-F73C3CDFB0F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64100" y="1614269"/>
            <a:ext cx="4015800" cy="335409"/>
          </a:xfrm>
        </p:spPr>
        <p:txBody>
          <a:bodyPr/>
          <a:lstStyle/>
          <a:p>
            <a:pPr algn="ctr"/>
            <a:r>
              <a:rPr lang="en-US" dirty="0"/>
              <a:t>Let’s Go!</a:t>
            </a:r>
          </a:p>
        </p:txBody>
      </p:sp>
      <p:pic>
        <p:nvPicPr>
          <p:cNvPr id="1026" name="Picture 2" descr="Let&amp;#39;s Go! | Summercamps Ireland | School Tours Ireland | iPad Camps Ireland">
            <a:extLst>
              <a:ext uri="{FF2B5EF4-FFF2-40B4-BE49-F238E27FC236}">
                <a16:creationId xmlns:a16="http://schemas.microsoft.com/office/drawing/2014/main" id="{8A9CC921-5117-564C-BEBA-8587245DA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14" y="2445727"/>
            <a:ext cx="5782700" cy="192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46C5AA-A895-C04A-8201-37E1AB5E5312}"/>
              </a:ext>
            </a:extLst>
          </p:cNvPr>
          <p:cNvSpPr/>
          <p:nvPr/>
        </p:nvSpPr>
        <p:spPr>
          <a:xfrm>
            <a:off x="853626" y="442915"/>
            <a:ext cx="64905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 Lesson 9</a:t>
            </a:r>
          </a:p>
        </p:txBody>
      </p:sp>
    </p:spTree>
    <p:extLst>
      <p:ext uri="{BB962C8B-B14F-4D97-AF65-F5344CB8AC3E}">
        <p14:creationId xmlns:p14="http://schemas.microsoft.com/office/powerpoint/2010/main" val="3640179241"/>
      </p:ext>
    </p:extLst>
  </p:cSld>
  <p:clrMapOvr>
    <a:masterClrMapping/>
  </p:clrMapOvr>
</p:sld>
</file>

<file path=ppt/theme/theme1.xml><?xml version="1.0" encoding="utf-8"?>
<a:theme xmlns:a="http://schemas.openxmlformats.org/drawingml/2006/main" name="IBAT Colleg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293</Words>
  <Application>Microsoft Macintosh PowerPoint</Application>
  <PresentationFormat>On-screen Show (16:9)</PresentationFormat>
  <Paragraphs>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Roboto</vt:lpstr>
      <vt:lpstr>Gilroy-Medium</vt:lpstr>
      <vt:lpstr>Calibri</vt:lpstr>
      <vt:lpstr>Gilroy-Bold</vt:lpstr>
      <vt:lpstr>Montserrat Medium</vt:lpstr>
      <vt:lpstr>Arial</vt:lpstr>
      <vt:lpstr>Wingdings</vt:lpstr>
      <vt:lpstr>System Font Regular</vt:lpstr>
      <vt:lpstr>IBAT College</vt:lpstr>
      <vt:lpstr>Python for Data Analysts</vt:lpstr>
      <vt:lpstr>PowerPoint Presentation</vt:lpstr>
      <vt:lpstr>PowerPoint Presentation</vt:lpstr>
      <vt:lpstr>PowerPoint Presentation</vt:lpstr>
      <vt:lpstr>Course Outline (1)</vt:lpstr>
      <vt:lpstr>Course Outline (2)</vt:lpstr>
      <vt:lpstr>Assignments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IBAT College  Ad Creatives</dc:title>
  <dc:creator>Sabastian Dyer</dc:creator>
  <cp:lastModifiedBy>Morgan Mcknight</cp:lastModifiedBy>
  <cp:revision>146</cp:revision>
  <cp:lastPrinted>2020-01-06T14:11:56Z</cp:lastPrinted>
  <dcterms:modified xsi:type="dcterms:W3CDTF">2022-01-11T17:54:45Z</dcterms:modified>
</cp:coreProperties>
</file>