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4"/>
  </p:notesMasterIdLst>
  <p:sldIdLst>
    <p:sldId id="256" r:id="rId3"/>
    <p:sldId id="350" r:id="rId4"/>
    <p:sldId id="257" r:id="rId5"/>
    <p:sldId id="258" r:id="rId6"/>
    <p:sldId id="259" r:id="rId7"/>
    <p:sldId id="262" r:id="rId8"/>
    <p:sldId id="263" r:id="rId9"/>
    <p:sldId id="261" r:id="rId10"/>
    <p:sldId id="260" r:id="rId11"/>
    <p:sldId id="264" r:id="rId12"/>
    <p:sldId id="265" r:id="rId13"/>
    <p:sldId id="353" r:id="rId14"/>
    <p:sldId id="349" r:id="rId15"/>
    <p:sldId id="268" r:id="rId16"/>
    <p:sldId id="344" r:id="rId17"/>
    <p:sldId id="348" r:id="rId18"/>
    <p:sldId id="351" r:id="rId19"/>
    <p:sldId id="347" r:id="rId20"/>
    <p:sldId id="345" r:id="rId21"/>
    <p:sldId id="346" r:id="rId22"/>
    <p:sldId id="315" r:id="rId23"/>
    <p:sldId id="319" r:id="rId24"/>
    <p:sldId id="311" r:id="rId25"/>
    <p:sldId id="321" r:id="rId26"/>
    <p:sldId id="341" r:id="rId27"/>
    <p:sldId id="343" r:id="rId28"/>
    <p:sldId id="342" r:id="rId29"/>
    <p:sldId id="322" r:id="rId30"/>
    <p:sldId id="352" r:id="rId31"/>
    <p:sldId id="339" r:id="rId32"/>
    <p:sldId id="3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1"/>
    <p:restoredTop sz="61496"/>
  </p:normalViewPr>
  <p:slideViewPr>
    <p:cSldViewPr snapToGrid="0" snapToObjects="1">
      <p:cViewPr varScale="1">
        <p:scale>
          <a:sx n="55" d="100"/>
          <a:sy n="55" d="100"/>
        </p:scale>
        <p:origin x="376" y="176"/>
      </p:cViewPr>
      <p:guideLst/>
    </p:cSldViewPr>
  </p:slideViewPr>
  <p:notesTextViewPr>
    <p:cViewPr>
      <p:scale>
        <a:sx n="1" d="1"/>
        <a:sy n="1" d="1"/>
      </p:scale>
      <p:origin x="0" y="-183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1A50F-757C-744F-A695-E00C1E438EF1}"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15E34-8FDB-E747-8B7A-5D9110825B71}" type="slidenum">
              <a:rPr lang="en-US" smtClean="0"/>
              <a:t>‹#›</a:t>
            </a:fld>
            <a:endParaRPr lang="en-US"/>
          </a:p>
        </p:txBody>
      </p:sp>
    </p:spTree>
    <p:extLst>
      <p:ext uri="{BB962C8B-B14F-4D97-AF65-F5344CB8AC3E}">
        <p14:creationId xmlns:p14="http://schemas.microsoft.com/office/powerpoint/2010/main" val="248556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content is described in more detail in The Graphics Codex version 2.17, which will be available after September 17, 2019 on http://</a:t>
            </a:r>
            <a:r>
              <a:rPr lang="en-US" i="1" dirty="0" err="1"/>
              <a:t>graphicscodex.com</a:t>
            </a:r>
            <a:endParaRPr lang="en-US" i="1" dirty="0"/>
          </a:p>
          <a:p>
            <a:endParaRPr lang="en-US" dirty="0"/>
          </a:p>
          <a:p>
            <a:r>
              <a:rPr lang="en-US" dirty="0"/>
              <a:t>We’ll study GPU and CPU parallel path tracing, as well as multi-node and out-of-core renderers later in the term. In addition to being fascinating graphics systems, these should be really interesting to any a computer scientist—they are cases of low-level systems issues directly interacting with high-level numerical theory. It is big-tent computer science in action and an argument for understanding the full breadth of our field.</a:t>
            </a:r>
          </a:p>
          <a:p>
            <a:endParaRPr lang="en-US" dirty="0"/>
          </a:p>
          <a:p>
            <a:r>
              <a:rPr lang="en-US" dirty="0"/>
              <a:t>To give you context assumed by the authors of those papers and appreciation of their solutions, in this lecture I will give a high level overview of parallel processor architecture and a brief example of how this affects the preferred implementation of the simple path tracers that I showed last week.</a:t>
            </a:r>
          </a:p>
          <a:p>
            <a:endParaRPr lang="en-US" dirty="0"/>
          </a:p>
          <a:p>
            <a:r>
              <a:rPr lang="en-US" dirty="0"/>
              <a:t>I’m not describing an actual processor architecture but a computational </a:t>
            </a:r>
            <a:r>
              <a:rPr lang="en-US" i="1" dirty="0"/>
              <a:t>model</a:t>
            </a:r>
            <a:r>
              <a:rPr lang="en-US" i="0" dirty="0"/>
              <a:t> of parallel processors. This model is more accurate for modern computers than the “random access machine” serial model assumed in your first programming courses, where n operations took c*n time [and where that constant was the same for all operations!]. Today’s model is </a:t>
            </a:r>
            <a:r>
              <a:rPr lang="en-US" i="1" dirty="0"/>
              <a:t>also</a:t>
            </a:r>
            <a:r>
              <a:rPr lang="en-US" i="0" dirty="0"/>
              <a:t> more accurate than a naïve parallel model in which n operations on m processors take O(n / m) time.</a:t>
            </a:r>
          </a:p>
          <a:p>
            <a:endParaRPr lang="en-US" i="0" dirty="0"/>
          </a:p>
          <a:p>
            <a:r>
              <a:rPr lang="en-US" sz="1200" kern="1200" dirty="0">
                <a:solidFill>
                  <a:schemeClr val="tx1"/>
                </a:solidFill>
                <a:effectLst/>
                <a:latin typeface="+mn-lt"/>
                <a:ea typeface="+mn-ea"/>
                <a:cs typeface="+mn-cs"/>
              </a:rPr>
              <a:t>However, the model I’m describing greatly simplifies many aspects of computer architectures. It also abstracts over many differences between CPUs and GPUs. I've chosen this level of detail because I think it is the best tradeoff between accuracy (so that it is actionable), robustness (so that what you've learned is still valid in a few years), and simplicity (so that you can learn it quickly).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encourage you to learn more about processor architecture details. However, so that you don’t feel deprived by the abstractions I’m making today, I should tell you that were you to read the latest Intel processor manual…you </a:t>
            </a:r>
            <a:r>
              <a:rPr lang="en-US" sz="1200" i="1" kern="1200" dirty="0">
                <a:solidFill>
                  <a:schemeClr val="tx1"/>
                </a:solidFill>
                <a:effectLst/>
                <a:latin typeface="+mn-lt"/>
                <a:ea typeface="+mn-ea"/>
                <a:cs typeface="+mn-cs"/>
              </a:rPr>
              <a:t>still</a:t>
            </a:r>
            <a:r>
              <a:rPr lang="en-US" sz="1200" kern="1200" dirty="0">
                <a:solidFill>
                  <a:schemeClr val="tx1"/>
                </a:solidFill>
                <a:effectLst/>
                <a:latin typeface="+mn-lt"/>
                <a:ea typeface="+mn-ea"/>
                <a:cs typeface="+mn-cs"/>
              </a:rPr>
              <a:t> wouldn’t be learning how that architecture is implemented. You would only learn a more detailed </a:t>
            </a:r>
            <a:r>
              <a:rPr lang="en-US" sz="1200" i="1" kern="1200" dirty="0">
                <a:solidFill>
                  <a:schemeClr val="tx1"/>
                </a:solidFill>
                <a:effectLst/>
                <a:latin typeface="+mn-lt"/>
                <a:ea typeface="+mn-ea"/>
                <a:cs typeface="+mn-cs"/>
              </a:rPr>
              <a:t>model</a:t>
            </a:r>
            <a:r>
              <a:rPr lang="en-US" sz="1200" i="0" kern="1200" dirty="0">
                <a:solidFill>
                  <a:schemeClr val="tx1"/>
                </a:solidFill>
                <a:effectLst/>
                <a:latin typeface="+mn-lt"/>
                <a:ea typeface="+mn-ea"/>
                <a:cs typeface="+mn-cs"/>
              </a:rPr>
              <a:t> of that processor. The actual architectures of modern processors are fairly different from the interfaces that they present via microcode and drivers. This is partly because they are valuable business secrets, and partly because they change frequently and need to provide a stable higher-level model for developers to work with.</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a:t>
            </a:fld>
            <a:endParaRPr lang="en-US"/>
          </a:p>
        </p:txBody>
      </p:sp>
    </p:spTree>
    <p:extLst>
      <p:ext uri="{BB962C8B-B14F-4D97-AF65-F5344CB8AC3E}">
        <p14:creationId xmlns:p14="http://schemas.microsoft.com/office/powerpoint/2010/main" val="107950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core can perform its own task, such as evaluating a material scattering function or generating a primary ray. That’s task parallelism. It is like a construction crew. There are many different tasks going on simultaneously. </a:t>
            </a:r>
          </a:p>
          <a:p>
            <a:endParaRPr lang="en-US" dirty="0"/>
          </a:p>
          <a:p>
            <a:r>
              <a:rPr lang="en-US" dirty="0"/>
              <a:t>Of course, whenever those workers have to hand off a task between them or coordinate for a shared resource, they will slow down because they are no longer independent. So, task parallelism has limitations.</a:t>
            </a:r>
          </a:p>
        </p:txBody>
      </p:sp>
      <p:sp>
        <p:nvSpPr>
          <p:cNvPr id="4" name="Slide Number Placeholder 3"/>
          <p:cNvSpPr>
            <a:spLocks noGrp="1"/>
          </p:cNvSpPr>
          <p:nvPr>
            <p:ph type="sldNum" sz="quarter" idx="5"/>
          </p:nvPr>
        </p:nvSpPr>
        <p:spPr/>
        <p:txBody>
          <a:bodyPr/>
          <a:lstStyle/>
          <a:p>
            <a:fld id="{00915E34-8FDB-E747-8B7A-5D9110825B71}" type="slidenum">
              <a:rPr lang="en-US" smtClean="0"/>
              <a:t>10</a:t>
            </a:fld>
            <a:endParaRPr lang="en-US"/>
          </a:p>
        </p:txBody>
      </p:sp>
    </p:spTree>
    <p:extLst>
      <p:ext uri="{BB962C8B-B14F-4D97-AF65-F5344CB8AC3E}">
        <p14:creationId xmlns:p14="http://schemas.microsoft.com/office/powerpoint/2010/main" val="175733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ALU, we can process small numbers of operations in lockstep with vector operations. </a:t>
            </a:r>
          </a:p>
          <a:p>
            <a:r>
              <a:rPr lang="en-US" dirty="0"/>
              <a:t>For example, adding 32 numbers to 32 other numbers at the same time. This is like a carpool. </a:t>
            </a:r>
          </a:p>
          <a:p>
            <a:endParaRPr lang="en-US" dirty="0"/>
          </a:p>
          <a:p>
            <a:r>
              <a:rPr lang="en-US" dirty="0"/>
              <a:t>It is very efficient when everyone is going to the same place. It becomes less efficient when their paths DIVERGE.</a:t>
            </a:r>
          </a:p>
        </p:txBody>
      </p:sp>
      <p:sp>
        <p:nvSpPr>
          <p:cNvPr id="4" name="Slide Number Placeholder 3"/>
          <p:cNvSpPr>
            <a:spLocks noGrp="1"/>
          </p:cNvSpPr>
          <p:nvPr>
            <p:ph type="sldNum" sz="quarter" idx="5"/>
          </p:nvPr>
        </p:nvSpPr>
        <p:spPr/>
        <p:txBody>
          <a:bodyPr/>
          <a:lstStyle/>
          <a:p>
            <a:fld id="{00915E34-8FDB-E747-8B7A-5D9110825B71}" type="slidenum">
              <a:rPr lang="en-US" smtClean="0"/>
              <a:t>11</a:t>
            </a:fld>
            <a:endParaRPr lang="en-US"/>
          </a:p>
        </p:txBody>
      </p:sp>
    </p:spTree>
    <p:extLst>
      <p:ext uri="{BB962C8B-B14F-4D97-AF65-F5344CB8AC3E}">
        <p14:creationId xmlns:p14="http://schemas.microsoft.com/office/powerpoint/2010/main" val="221371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kind of parallelism you can’t see in the processor structure because it isn’t spatial. It is temporal. </a:t>
            </a:r>
          </a:p>
          <a:p>
            <a:endParaRPr lang="en-US" dirty="0"/>
          </a:p>
          <a:p>
            <a:r>
              <a:rPr lang="en-US" dirty="0"/>
              <a:t>Consider an elevator. It is a bottleneck in a building because once it has departed, everyone else has to wait for it to finish its first task before they can use it for their own task.</a:t>
            </a:r>
          </a:p>
          <a:p>
            <a:endParaRPr lang="en-US" dirty="0"/>
          </a:p>
          <a:p>
            <a:r>
              <a:rPr lang="en-US" dirty="0"/>
              <a:t>The solution is an escalator. It is pipelined…it takes the same amount of time for </a:t>
            </a:r>
            <a:r>
              <a:rPr lang="en-US" i="1" dirty="0"/>
              <a:t>one task</a:t>
            </a:r>
            <a:r>
              <a:rPr lang="en-US" i="0" dirty="0"/>
              <a:t>; in the best case, you still have to travel the distance between floors on an escalator or an elevator with no wait. But it has great throughput. The second person can start immediately after the first person instead of waiting for the first task to complete.</a:t>
            </a:r>
          </a:p>
          <a:p>
            <a:endParaRPr lang="en-US" i="0" dirty="0"/>
          </a:p>
          <a:p>
            <a:r>
              <a:rPr lang="en-US" i="0" dirty="0"/>
              <a:t>Modern processors (especially GPUs) and memory systems have deep pipelines that allow many tasks to be in flight at once, and fairly complicated logic for ensuring that all of the data are routed appropriately to these tasks in flight.</a:t>
            </a:r>
          </a:p>
          <a:p>
            <a:endParaRPr lang="en-US" i="0"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12</a:t>
            </a:fld>
            <a:endParaRPr lang="en-US"/>
          </a:p>
        </p:txBody>
      </p:sp>
    </p:spTree>
    <p:extLst>
      <p:ext uri="{BB962C8B-B14F-4D97-AF65-F5344CB8AC3E}">
        <p14:creationId xmlns:p14="http://schemas.microsoft.com/office/powerpoint/2010/main" val="952377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principles of designing efficient parallel algorithms follow from the model I’ve just described</a:t>
            </a:r>
          </a:p>
          <a:p>
            <a:endParaRPr lang="en-US" dirty="0"/>
          </a:p>
          <a:p>
            <a:r>
              <a:rPr lang="en-US" dirty="0"/>
              <a:t>To use the caches efficiently, we want a small working set size, minimal memory traffic, and lots of coherence in addresses. This avoids memory becoming the bottleneck. </a:t>
            </a:r>
          </a:p>
          <a:p>
            <a:endParaRPr lang="en-US" dirty="0"/>
          </a:p>
          <a:p>
            <a:r>
              <a:rPr lang="en-US" dirty="0"/>
              <a:t>We need instruction coherence for SIMD instruction parallelism. This means that all branches should be taken the same way by threads in the same “warp” or SIMD vector, and that generally we should have large groups of threads that are “doing the same thing”</a:t>
            </a:r>
          </a:p>
          <a:p>
            <a:endParaRPr lang="en-US" dirty="0"/>
          </a:p>
          <a:p>
            <a:r>
              <a:rPr lang="en-US" dirty="0"/>
              <a:t>We need to avoid bubbles in the pipeline. For path tracing, this will be closely tied to instruction coherence. If one thread is tracing a ray while another one is shading, then we can’t use either a general core or RT Core effectively.</a:t>
            </a:r>
          </a:p>
          <a:p>
            <a:endParaRPr lang="en-US" dirty="0"/>
          </a:p>
          <a:p>
            <a:r>
              <a:rPr lang="en-US" dirty="0"/>
              <a:t>The reading goes deeper on all of this and also addresses two other critical issues on GPUs: memory coalescing and occupancy. Those aren’t as critical on CPUs.</a:t>
            </a:r>
          </a:p>
          <a:p>
            <a:endParaRPr lang="en-US" dirty="0"/>
          </a:p>
          <a:p>
            <a:r>
              <a:rPr lang="en-US" dirty="0"/>
              <a:t>Now, with </a:t>
            </a:r>
          </a:p>
        </p:txBody>
      </p:sp>
      <p:sp>
        <p:nvSpPr>
          <p:cNvPr id="4" name="Slide Number Placeholder 3"/>
          <p:cNvSpPr>
            <a:spLocks noGrp="1"/>
          </p:cNvSpPr>
          <p:nvPr>
            <p:ph type="sldNum" sz="quarter" idx="5"/>
          </p:nvPr>
        </p:nvSpPr>
        <p:spPr/>
        <p:txBody>
          <a:bodyPr/>
          <a:lstStyle/>
          <a:p>
            <a:fld id="{00915E34-8FDB-E747-8B7A-5D9110825B71}" type="slidenum">
              <a:rPr lang="en-US" smtClean="0"/>
              <a:t>13</a:t>
            </a:fld>
            <a:endParaRPr lang="en-US"/>
          </a:p>
        </p:txBody>
      </p:sp>
    </p:spTree>
    <p:extLst>
      <p:ext uri="{BB962C8B-B14F-4D97-AF65-F5344CB8AC3E}">
        <p14:creationId xmlns:p14="http://schemas.microsoft.com/office/powerpoint/2010/main" val="407888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14</a:t>
            </a:fld>
            <a:endParaRPr lang="en-US"/>
          </a:p>
        </p:txBody>
      </p:sp>
    </p:spTree>
    <p:extLst>
      <p:ext uri="{BB962C8B-B14F-4D97-AF65-F5344CB8AC3E}">
        <p14:creationId xmlns:p14="http://schemas.microsoft.com/office/powerpoint/2010/main" val="386560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work that looks kind of like this. That’s the simplest path tracer I can write.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4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add direct illumination to cut down on noise. We now have </a:t>
            </a:r>
            <a:r>
              <a:rPr lang="en-US" dirty="0" err="1"/>
              <a:t>Kajiya’s</a:t>
            </a:r>
            <a:r>
              <a:rPr lang="en-US" dirty="0"/>
              <a:t> original path tracer, plus some clever importance sampling.</a:t>
            </a:r>
          </a:p>
          <a:p>
            <a:endParaRPr lang="en-US" dirty="0"/>
          </a:p>
          <a:p>
            <a:r>
              <a:rPr lang="en-US" dirty="0"/>
              <a:t>But it only takes advantage of one core. On that TU102 GPU I have 144 cores with 32 SIMD lanes each, so there’s a factor of 4,608 in task and instruction parallelism just sitting there. </a:t>
            </a:r>
          </a:p>
          <a:p>
            <a:endParaRPr lang="en-US" dirty="0"/>
          </a:p>
          <a:p>
            <a:r>
              <a:rPr lang="en-US" dirty="0"/>
              <a:t>The first obvious transformation is to process each pixel independently on a separate thread. We have about 2M pixels in a 1920x1080 image, so that’s plenty of work to fill a processor…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31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launch 2M threads, each of which runs 50 paths. There’s obviously a lot more parallelism that we can exploit here.</a:t>
            </a:r>
          </a:p>
          <a:p>
            <a:r>
              <a:rPr lang="en-US" dirty="0"/>
              <a:t>So, let’s switch from processing each pixel on a thread to processing each path on a thread…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89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horizontally, there’s a lot of repetition. That’s the recursive path. If we change that to iteration, it is just a tight loop…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9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 way to here I had to make it tail recursive, which involved some restructuring)</a:t>
            </a:r>
          </a:p>
          <a:p>
            <a:endParaRPr lang="en-US" dirty="0"/>
          </a:p>
          <a:p>
            <a:r>
              <a:rPr lang="en-US" dirty="0"/>
              <a:t>Now we’ve captured a lot of redundancy. But there’s a problem. We have lost all coherence of both instructions and memory. Every node of every path can be in a completely different point in its processing, which is terrible for vector ALUs, caches (and coalescing and occupancy, for other reasons).</a:t>
            </a:r>
          </a:p>
          <a:p>
            <a:endParaRPr lang="en-US" dirty="0"/>
          </a:p>
          <a:p>
            <a:r>
              <a:rPr lang="en-US" dirty="0"/>
              <a:t>So, what we want is to process each stage in lockstep across the whole processor. This is the final optimization. It is called “</a:t>
            </a:r>
            <a:r>
              <a:rPr lang="en-US" dirty="0" err="1"/>
              <a:t>wavefront</a:t>
            </a:r>
            <a:r>
              <a:rPr lang="en-US" dirty="0"/>
              <a:t> tracing”: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2</a:t>
            </a:fld>
            <a:endParaRPr lang="en-US"/>
          </a:p>
        </p:txBody>
      </p:sp>
    </p:spTree>
    <p:extLst>
      <p:ext uri="{BB962C8B-B14F-4D97-AF65-F5344CB8AC3E}">
        <p14:creationId xmlns:p14="http://schemas.microsoft.com/office/powerpoint/2010/main" val="42649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invert the parallelism. We use the whole machine (or at least a group of cores) to ALL trace together. When they’ve finished, they all evaluate materials together. And then trace shadows. </a:t>
            </a:r>
          </a:p>
          <a:p>
            <a:endParaRPr lang="en-US" dirty="0"/>
          </a:p>
          <a:p>
            <a:r>
              <a:rPr lang="en-US" dirty="0"/>
              <a:t>(this is another reason it is good to trace exactly one shadow ray, regardless of the light count: no matter where those rays hit in the scene, they’re all going to do exactly the same amount of work in parallel). Then they all shade, write back to the frame buffer, scatter, and repeat the trace.</a:t>
            </a:r>
          </a:p>
          <a:p>
            <a:endParaRPr lang="en-US" dirty="0"/>
          </a:p>
          <a:p>
            <a:r>
              <a:rPr lang="en-US" dirty="0"/>
              <a:t>Doing this means that instead of passing values along between stages in registers, we have to dump the entire state out as a buffer between stages, since we have millions of values instead of one for each thread […or be very clever in the program structure using something called a </a:t>
            </a:r>
            <a:r>
              <a:rPr lang="en-US" dirty="0" err="1"/>
              <a:t>megakernel</a:t>
            </a:r>
            <a:r>
              <a:rPr lang="en-US" dirty="0"/>
              <a:t>…we’ll see papers on all of this!]</a:t>
            </a:r>
          </a:p>
          <a:p>
            <a:endParaRPr lang="en-US" dirty="0"/>
          </a:p>
          <a:p>
            <a:r>
              <a:rPr lang="en-US" dirty="0"/>
              <a:t>Several good things happen in this structure.</a:t>
            </a:r>
          </a:p>
          <a:p>
            <a:endParaRPr lang="en-US" dirty="0"/>
          </a:p>
          <a:p>
            <a:pPr marL="228600" indent="-228600">
              <a:buAutoNum type="arabicPeriod"/>
            </a:pPr>
            <a:r>
              <a:rPr lang="en-US" dirty="0"/>
              <a:t>we have great instruction cache usage. Each core is going to do a small operations many times until all of the work is processed at that stage: just trace a ray | just shade | just write…</a:t>
            </a:r>
          </a:p>
          <a:p>
            <a:pPr marL="228600" indent="-228600">
              <a:buAutoNum type="arabicPeriod"/>
            </a:pPr>
            <a:r>
              <a:rPr lang="en-US" dirty="0"/>
              <a:t>We have a LOT of work at each stage. We can schedule it to take advantage of the architecture. Assuming that we group threads by binning/”sorting” between steps so that similar work goes to each processor, we can extract </a:t>
            </a:r>
            <a:r>
              <a:rPr lang="en-US" b="1" dirty="0"/>
              <a:t>coherent execution for instruction parallelism </a:t>
            </a:r>
            <a:r>
              <a:rPr lang="en-US" dirty="0"/>
              <a:t>and </a:t>
            </a:r>
            <a:r>
              <a:rPr lang="en-US" b="1" dirty="0"/>
              <a:t>cache efficiency</a:t>
            </a:r>
          </a:p>
          <a:p>
            <a:pPr marL="228600" indent="-228600">
              <a:buAutoNum type="arabicPeriod"/>
            </a:pPr>
            <a:r>
              <a:rPr lang="en-US" dirty="0"/>
              <a:t>Keeping each stage of the program short means fewer registers and thus more </a:t>
            </a:r>
            <a:r>
              <a:rPr lang="en-US" b="1" dirty="0"/>
              <a:t>occupancy for task parallelism</a:t>
            </a:r>
          </a:p>
          <a:p>
            <a:pPr marL="228600" indent="-228600">
              <a:buAutoNum type="arabicPeriod"/>
            </a:pPr>
            <a:r>
              <a:rPr lang="en-US" dirty="0"/>
              <a:t>Not shown is a compaction step after each write, where paths that have been terminated are squeezed out of the workload for the next iteration across the processor to maintain full </a:t>
            </a:r>
            <a:r>
              <a:rPr lang="en-US" b="1" dirty="0"/>
              <a:t>occupancy for task parallelism</a:t>
            </a:r>
          </a:p>
          <a:p>
            <a:endParaRPr lang="en-US" dirty="0"/>
          </a:p>
          <a:p>
            <a:r>
              <a:rPr lang="en-US" dirty="0"/>
              <a:t>The bin/sort/compaction is very fast on a GPU in particular. It is a radix-based process that is extremely parallel and asymptotically linear time, and there are highly optimized GPU implementations of this.</a:t>
            </a:r>
          </a:p>
          <a:p>
            <a:endParaRPr lang="en-US" dirty="0"/>
          </a:p>
          <a:p>
            <a:r>
              <a:rPr lang="en-US" dirty="0"/>
              <a:t>I’m not going to present the following slides walking you through the code, but you can read them offline and look at the complete solution that I coded in C++ as an example.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9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tracing algorithm has two pieces.</a:t>
            </a:r>
          </a:p>
          <a:p>
            <a:endParaRPr lang="en-US" dirty="0"/>
          </a:p>
          <a:p>
            <a:r>
              <a:rPr lang="en-US" dirty="0"/>
              <a:t>The first is an iterator over pixels, which generates a bunch of primary rays for each pixel and averages the light along them.</a:t>
            </a:r>
          </a:p>
          <a:p>
            <a:endParaRPr lang="en-US" dirty="0"/>
          </a:p>
          <a:p>
            <a:r>
              <a:rPr lang="en-US" dirty="0"/>
              <a:t>The more interesting function is the one that evaluates the light coming </a:t>
            </a:r>
            <a:r>
              <a:rPr lang="en-US" i="1" dirty="0"/>
              <a:t>back</a:t>
            </a:r>
            <a:r>
              <a:rPr lang="en-US" dirty="0"/>
              <a:t> along a ray towards its origin.</a:t>
            </a:r>
          </a:p>
          <a:p>
            <a:r>
              <a:rPr lang="en-US" dirty="0"/>
              <a:t>I’ve labeled this function </a:t>
            </a:r>
            <a:r>
              <a:rPr lang="en-US" dirty="0" err="1"/>
              <a:t>L_i</a:t>
            </a:r>
            <a:r>
              <a:rPr lang="en-US" dirty="0"/>
              <a:t>, for “incoming light” following academic notation.</a:t>
            </a:r>
          </a:p>
        </p:txBody>
      </p:sp>
      <p:sp>
        <p:nvSpPr>
          <p:cNvPr id="4" name="Slide Number Placeholder 3"/>
          <p:cNvSpPr>
            <a:spLocks noGrp="1"/>
          </p:cNvSpPr>
          <p:nvPr>
            <p:ph type="sldNum" sz="quarter" idx="5"/>
          </p:nvPr>
        </p:nvSpPr>
        <p:spPr/>
        <p:txBody>
          <a:bodyPr/>
          <a:lstStyle/>
          <a:p>
            <a:fld id="{928A03FE-D89A-914C-9280-0038E70480AF}" type="slidenum">
              <a:rPr lang="en-US" smtClean="0"/>
              <a:t>21</a:t>
            </a:fld>
            <a:endParaRPr lang="en-US"/>
          </a:p>
        </p:txBody>
      </p:sp>
    </p:spTree>
    <p:extLst>
      <p:ext uri="{BB962C8B-B14F-4D97-AF65-F5344CB8AC3E}">
        <p14:creationId xmlns:p14="http://schemas.microsoft.com/office/powerpoint/2010/main" val="172620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incoming light function does three interesting things.</a:t>
            </a:r>
          </a:p>
          <a:p>
            <a:endParaRPr lang="en-US" dirty="0"/>
          </a:p>
          <a:p>
            <a:r>
              <a:rPr lang="en-US" dirty="0"/>
              <a:t>It intersects the ray with the scene</a:t>
            </a:r>
          </a:p>
          <a:p>
            <a:r>
              <a:rPr lang="en-US" dirty="0"/>
              <a:t>It computes the amount of light (maybe none) that is emitted at that intersection</a:t>
            </a:r>
          </a:p>
          <a:p>
            <a:r>
              <a:rPr lang="en-US" dirty="0"/>
              <a:t>And then it either terminates abruptly </a:t>
            </a:r>
            <a:r>
              <a:rPr lang="en-US" i="1" dirty="0"/>
              <a:t>or</a:t>
            </a:r>
            <a:r>
              <a:rPr lang="en-US" dirty="0"/>
              <a:t> recursively scatters and evaluates a new ray starting at the hit point.</a:t>
            </a:r>
          </a:p>
          <a:p>
            <a:endParaRPr lang="en-US" dirty="0"/>
          </a:p>
          <a:p>
            <a:r>
              <a:rPr lang="en-US" dirty="0"/>
              <a:t>Everything about the “material” is encoded in the </a:t>
            </a:r>
            <a:r>
              <a:rPr lang="en-US" dirty="0" err="1"/>
              <a:t>emittedRadiance</a:t>
            </a:r>
            <a:r>
              <a:rPr lang="en-US" dirty="0"/>
              <a:t> and scatter functions. You’ve seen simple ones. They’re about to get more complex.</a:t>
            </a:r>
          </a:p>
        </p:txBody>
      </p:sp>
      <p:sp>
        <p:nvSpPr>
          <p:cNvPr id="4" name="Slide Number Placeholder 3"/>
          <p:cNvSpPr>
            <a:spLocks noGrp="1"/>
          </p:cNvSpPr>
          <p:nvPr>
            <p:ph type="sldNum" sz="quarter" idx="5"/>
          </p:nvPr>
        </p:nvSpPr>
        <p:spPr/>
        <p:txBody>
          <a:bodyPr/>
          <a:lstStyle/>
          <a:p>
            <a:fld id="{928A03FE-D89A-914C-9280-0038E70480AF}" type="slidenum">
              <a:rPr lang="en-US" smtClean="0"/>
              <a:t>22</a:t>
            </a:fld>
            <a:endParaRPr lang="en-US"/>
          </a:p>
        </p:txBody>
      </p:sp>
    </p:spTree>
    <p:extLst>
      <p:ext uri="{BB962C8B-B14F-4D97-AF65-F5344CB8AC3E}">
        <p14:creationId xmlns:p14="http://schemas.microsoft.com/office/powerpoint/2010/main" val="322959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accent4">
                    <a:lumMod val="60000"/>
                    <a:lumOff val="40000"/>
                  </a:schemeClr>
                </a:solidFill>
              </a:rPr>
              <a:t>Instead of processing each PIXEL in a “thread”, we’re going to process each PATH on a thread. </a:t>
            </a:r>
          </a:p>
          <a:p>
            <a:pPr marL="0" indent="0">
              <a:buNone/>
            </a:pP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(These aren’t real operating system threads, which have high overhead…they are CPU thread-pooled work or GPU SIMD warp lanes, but the TBB/CUDA/DirectX/Vulkan APIs make them </a:t>
            </a:r>
            <a:r>
              <a:rPr lang="en-US" i="1" dirty="0">
                <a:solidFill>
                  <a:schemeClr val="accent4">
                    <a:lumMod val="60000"/>
                    <a:lumOff val="40000"/>
                  </a:schemeClr>
                </a:solidFill>
              </a:rPr>
              <a:t>look </a:t>
            </a:r>
            <a:r>
              <a:rPr lang="en-US" i="0" dirty="0">
                <a:solidFill>
                  <a:schemeClr val="accent4">
                    <a:lumMod val="60000"/>
                    <a:lumOff val="40000"/>
                  </a:schemeClr>
                </a:solidFill>
              </a:rPr>
              <a:t>like threads, so we’ll keep pretending that they are real threads).</a:t>
            </a:r>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a:p>
            <a:pPr marL="0" indent="0">
              <a:buNone/>
            </a:pPr>
            <a:r>
              <a:rPr lang="en-US" b="1" dirty="0">
                <a:solidFill>
                  <a:schemeClr val="accent4">
                    <a:lumMod val="60000"/>
                    <a:lumOff val="40000"/>
                  </a:schemeClr>
                </a:solidFill>
              </a:rPr>
              <a:t>Each path will remember its source location on the image plane and bilinearly interpolate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This gives us a lot more parallelism to work with, which will help to “fill the machine”.  It also sets up the following steps because we can now deal with paths individually. Instead of </a:t>
            </a:r>
            <a:r>
              <a:rPr lang="en-US" i="1" dirty="0">
                <a:solidFill>
                  <a:schemeClr val="accent4">
                    <a:lumMod val="60000"/>
                    <a:lumOff val="40000"/>
                  </a:schemeClr>
                </a:solidFill>
              </a:rPr>
              <a:t>returning </a:t>
            </a:r>
            <a:r>
              <a:rPr lang="en-US" i="0" dirty="0">
                <a:solidFill>
                  <a:schemeClr val="accent4">
                    <a:lumMod val="60000"/>
                    <a:lumOff val="40000"/>
                  </a:schemeClr>
                </a:solidFill>
              </a:rPr>
              <a:t>a value recursively, we’ll now write directly back to the image at </a:t>
            </a:r>
            <a:r>
              <a:rPr lang="en-US" i="0">
                <a:solidFill>
                  <a:schemeClr val="accent4">
                    <a:lumMod val="60000"/>
                    <a:lumOff val="40000"/>
                  </a:schemeClr>
                </a:solidFill>
              </a:rPr>
              <a:t>each iteration step.</a:t>
            </a: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t>In practice you don’t even need that outer FOR loop…just spawn a total number of threads equal to pixels times paths per pixel.</a:t>
            </a:r>
          </a:p>
          <a:p>
            <a:endParaRPr lang="en-US" dirty="0"/>
          </a:p>
          <a:p>
            <a:r>
              <a:rPr lang="en-US" dirty="0"/>
              <a:t>Bilinear add uses atomic addition, so you don’t have to worry about the race condition.</a:t>
            </a:r>
          </a:p>
        </p:txBody>
      </p:sp>
      <p:sp>
        <p:nvSpPr>
          <p:cNvPr id="4" name="Slide Number Placeholder 3"/>
          <p:cNvSpPr>
            <a:spLocks noGrp="1"/>
          </p:cNvSpPr>
          <p:nvPr>
            <p:ph type="sldNum" sz="quarter" idx="5"/>
          </p:nvPr>
        </p:nvSpPr>
        <p:spPr/>
        <p:txBody>
          <a:bodyPr/>
          <a:lstStyle/>
          <a:p>
            <a:fld id="{928A03FE-D89A-914C-9280-0038E70480AF}" type="slidenum">
              <a:rPr lang="en-US" smtClean="0"/>
              <a:t>23</a:t>
            </a:fld>
            <a:endParaRPr lang="en-US"/>
          </a:p>
        </p:txBody>
      </p:sp>
    </p:spTree>
    <p:extLst>
      <p:ext uri="{BB962C8B-B14F-4D97-AF65-F5344CB8AC3E}">
        <p14:creationId xmlns:p14="http://schemas.microsoft.com/office/powerpoint/2010/main" val="1465601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Next, we’re going to eliminate the recursion.</a:t>
            </a:r>
          </a:p>
          <a:p>
            <a:endParaRPr lang="en-US" dirty="0">
              <a:solidFill>
                <a:schemeClr val="accent4">
                  <a:lumMod val="60000"/>
                  <a:lumOff val="40000"/>
                </a:schemeClr>
              </a:solidFill>
            </a:endParaRPr>
          </a:p>
          <a:p>
            <a:r>
              <a:rPr lang="en-US" dirty="0">
                <a:solidFill>
                  <a:schemeClr val="accent4">
                    <a:lumMod val="60000"/>
                    <a:lumOff val="40000"/>
                  </a:schemeClr>
                </a:solidFill>
              </a:rPr>
              <a:t>Step 1: To make this tail recursive, we have to carry through the value to modulate by when writing back to the original pixel.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24</a:t>
            </a:fld>
            <a:endParaRPr lang="en-US"/>
          </a:p>
        </p:txBody>
      </p:sp>
    </p:spTree>
    <p:extLst>
      <p:ext uri="{BB962C8B-B14F-4D97-AF65-F5344CB8AC3E}">
        <p14:creationId xmlns:p14="http://schemas.microsoft.com/office/powerpoint/2010/main" val="79144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Step 2: Convert the tail recursion to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Fire and forget…each step deeper into the transport graph carries the information to write back to the pixel. Never “return”.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solidFill>
                  <a:schemeClr val="accent4">
                    <a:lumMod val="60000"/>
                    <a:lumOff val="40000"/>
                  </a:schemeClr>
                </a:solidFill>
              </a:rPr>
              <a:t>We’ve now done two important things:</a:t>
            </a:r>
          </a:p>
          <a:p>
            <a:endParaRPr lang="en-US" dirty="0"/>
          </a:p>
          <a:p>
            <a:r>
              <a:rPr lang="en-US" dirty="0"/>
              <a:t>1. We eliminated the stack and reduced the working state. Essential for a GPU and good for a CPU.</a:t>
            </a:r>
          </a:p>
          <a:p>
            <a:r>
              <a:rPr lang="en-US" dirty="0"/>
              <a:t>2. Most importantly, we now have each RAY of each PATH treated equally. They don’t know their transport graph depth. That means we can do the next step and process all depths in exactly the same way, in parallel.</a:t>
            </a:r>
          </a:p>
        </p:txBody>
      </p:sp>
      <p:sp>
        <p:nvSpPr>
          <p:cNvPr id="4" name="Slide Number Placeholder 3"/>
          <p:cNvSpPr>
            <a:spLocks noGrp="1"/>
          </p:cNvSpPr>
          <p:nvPr>
            <p:ph type="sldNum" sz="quarter" idx="5"/>
          </p:nvPr>
        </p:nvSpPr>
        <p:spPr/>
        <p:txBody>
          <a:bodyPr/>
          <a:lstStyle/>
          <a:p>
            <a:fld id="{928A03FE-D89A-914C-9280-0038E70480AF}" type="slidenum">
              <a:rPr lang="en-US" smtClean="0"/>
              <a:t>25</a:t>
            </a:fld>
            <a:endParaRPr lang="en-US"/>
          </a:p>
        </p:txBody>
      </p:sp>
    </p:spTree>
    <p:extLst>
      <p:ext uri="{BB962C8B-B14F-4D97-AF65-F5344CB8AC3E}">
        <p14:creationId xmlns:p14="http://schemas.microsoft.com/office/powerpoint/2010/main" val="250341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To make this clearer, I’ll get rid of the trace function that we only call once per path and just inline the body into the thread launch.</a:t>
            </a:r>
          </a:p>
          <a:p>
            <a:endParaRPr lang="en-US" dirty="0">
              <a:solidFill>
                <a:schemeClr val="accent4">
                  <a:lumMod val="60000"/>
                  <a:lumOff val="40000"/>
                </a:schemeClr>
              </a:solidFill>
            </a:endParaRPr>
          </a:p>
          <a:p>
            <a:r>
              <a:rPr lang="en-US" dirty="0">
                <a:solidFill>
                  <a:schemeClr val="accent4">
                    <a:lumMod val="60000"/>
                    <a:lumOff val="40000"/>
                  </a:schemeClr>
                </a:solidFill>
              </a:rPr>
              <a:t>OK, here’s the big one. We’re going to invert the structure and make EACH line of code process all of the rays and then hits in parallel. This eliminates the big thread launch and makes a bunch of little launches, one per line:</a:t>
            </a:r>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26</a:t>
            </a:fld>
            <a:endParaRPr lang="en-US"/>
          </a:p>
        </p:txBody>
      </p:sp>
    </p:spTree>
    <p:extLst>
      <p:ext uri="{BB962C8B-B14F-4D97-AF65-F5344CB8AC3E}">
        <p14:creationId xmlns:p14="http://schemas.microsoft.com/office/powerpoint/2010/main" val="45475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I’m going to replace all of the state in the program with arrays of state. This is so that we can process all of the </a:t>
            </a:r>
          </a:p>
        </p:txBody>
      </p:sp>
      <p:sp>
        <p:nvSpPr>
          <p:cNvPr id="4" name="Slide Number Placeholder 3"/>
          <p:cNvSpPr>
            <a:spLocks noGrp="1"/>
          </p:cNvSpPr>
          <p:nvPr>
            <p:ph type="sldNum" sz="quarter" idx="5"/>
          </p:nvPr>
        </p:nvSpPr>
        <p:spPr/>
        <p:txBody>
          <a:bodyPr/>
          <a:lstStyle/>
          <a:p>
            <a:fld id="{928A03FE-D89A-914C-9280-0038E70480AF}" type="slidenum">
              <a:rPr lang="en-US" smtClean="0"/>
              <a:t>27</a:t>
            </a:fld>
            <a:endParaRPr lang="en-US"/>
          </a:p>
        </p:txBody>
      </p:sp>
    </p:spTree>
    <p:extLst>
      <p:ext uri="{BB962C8B-B14F-4D97-AF65-F5344CB8AC3E}">
        <p14:creationId xmlns:p14="http://schemas.microsoft.com/office/powerpoint/2010/main" val="372345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Now, you need to know that every variable on the top is a single number, or vector, or color, etc. but every variable on the bottom is an ARRAY of numbers, or vectors, or colors, etc.</a:t>
            </a:r>
          </a:p>
          <a:p>
            <a:endParaRPr lang="en-US" dirty="0">
              <a:solidFill>
                <a:schemeClr val="accent4">
                  <a:lumMod val="60000"/>
                  <a:lumOff val="40000"/>
                </a:schemeClr>
              </a:solidFill>
            </a:endParaRPr>
          </a:p>
          <a:p>
            <a:r>
              <a:rPr lang="en-US" dirty="0">
                <a:solidFill>
                  <a:schemeClr val="accent4">
                    <a:lumMod val="60000"/>
                    <a:lumOff val="40000"/>
                  </a:schemeClr>
                </a:solidFill>
              </a:rPr>
              <a:t>Allows us to separate the closest-hit </a:t>
            </a:r>
            <a:r>
              <a:rPr lang="en-US" dirty="0" err="1">
                <a:solidFill>
                  <a:schemeClr val="accent4">
                    <a:lumMod val="60000"/>
                    <a:lumOff val="40000"/>
                  </a:schemeClr>
                </a:solidFill>
              </a:rPr>
              <a:t>intersector</a:t>
            </a:r>
            <a:r>
              <a:rPr lang="en-US" dirty="0">
                <a:solidFill>
                  <a:schemeClr val="accent4">
                    <a:lumMod val="60000"/>
                    <a:lumOff val="40000"/>
                  </a:schemeClr>
                </a:solidFill>
              </a:rPr>
              <a:t>, material evaluation, and scatter code</a:t>
            </a:r>
          </a:p>
          <a:p>
            <a:pPr lvl="1"/>
            <a:r>
              <a:rPr lang="en-US" dirty="0">
                <a:solidFill>
                  <a:schemeClr val="accent4">
                    <a:lumMod val="60000"/>
                    <a:lumOff val="40000"/>
                  </a:schemeClr>
                </a:solidFill>
              </a:rPr>
              <a:t>into separate kernels</a:t>
            </a:r>
          </a:p>
          <a:p>
            <a:pPr lvl="1"/>
            <a:r>
              <a:rPr lang="en-US" dirty="0">
                <a:solidFill>
                  <a:schemeClr val="accent4">
                    <a:lumMod val="60000"/>
                    <a:lumOff val="40000"/>
                  </a:schemeClr>
                </a:solidFill>
              </a:rPr>
              <a:t>Fill the machine with coherent programs</a:t>
            </a:r>
          </a:p>
          <a:p>
            <a:pPr lvl="1"/>
            <a:r>
              <a:rPr lang="en-US" dirty="0" err="1">
                <a:solidFill>
                  <a:schemeClr val="accent4">
                    <a:lumMod val="60000"/>
                    <a:lumOff val="40000"/>
                  </a:schemeClr>
                </a:solidFill>
              </a:rPr>
              <a:t>Megakernel</a:t>
            </a:r>
            <a:r>
              <a:rPr lang="en-US" dirty="0">
                <a:solidFill>
                  <a:schemeClr val="accent4">
                    <a:lumMod val="60000"/>
                    <a:lumOff val="40000"/>
                  </a:schemeClr>
                </a:solidFill>
              </a:rPr>
              <a:t> is actually doing something similar, it is just a question of how much we schedule and how much the driver/OS/API schedules…I think eventually programmers will not have to do this for performance.</a:t>
            </a:r>
          </a:p>
          <a:p>
            <a:r>
              <a:rPr lang="en-US" dirty="0">
                <a:solidFill>
                  <a:schemeClr val="accent4">
                    <a:lumMod val="60000"/>
                    <a:lumOff val="40000"/>
                  </a:schemeClr>
                </a:solidFill>
              </a:rPr>
              <a:t>Fit in I$</a:t>
            </a:r>
          </a:p>
          <a:p>
            <a:r>
              <a:rPr lang="en-US" dirty="0">
                <a:solidFill>
                  <a:schemeClr val="accent4">
                    <a:lumMod val="60000"/>
                    <a:lumOff val="40000"/>
                  </a:schemeClr>
                </a:solidFill>
              </a:rPr>
              <a:t>Better data cache via locality</a:t>
            </a:r>
          </a:p>
          <a:p>
            <a:r>
              <a:rPr lang="en-US" dirty="0">
                <a:solidFill>
                  <a:schemeClr val="accent4">
                    <a:lumMod val="60000"/>
                    <a:lumOff val="40000"/>
                  </a:schemeClr>
                </a:solidFill>
              </a:rPr>
              <a:t>Better CPU branch prediction</a:t>
            </a:r>
          </a:p>
          <a:p>
            <a:r>
              <a:rPr lang="en-US" dirty="0">
                <a:solidFill>
                  <a:schemeClr val="accent4">
                    <a:lumMod val="60000"/>
                    <a:lumOff val="40000"/>
                  </a:schemeClr>
                </a:solidFill>
              </a:rPr>
              <a:t>Better GPU SIMD for the trace</a:t>
            </a:r>
          </a:p>
          <a:p>
            <a:r>
              <a:rPr lang="en-US" dirty="0">
                <a:solidFill>
                  <a:schemeClr val="accent4">
                    <a:lumMod val="60000"/>
                    <a:lumOff val="40000"/>
                  </a:schemeClr>
                </a:solidFill>
              </a:rPr>
              <a:t>Better GPU SIMD for everything</a:t>
            </a:r>
          </a:p>
          <a:p>
            <a:r>
              <a:rPr lang="en-US" dirty="0">
                <a:solidFill>
                  <a:schemeClr val="accent4">
                    <a:lumMod val="60000"/>
                    <a:lumOff val="40000"/>
                  </a:schemeClr>
                </a:solidFill>
              </a:rPr>
              <a:t>Gives us compaction and binning points</a:t>
            </a:r>
          </a:p>
          <a:p>
            <a:endParaRPr lang="en-US" dirty="0">
              <a:solidFill>
                <a:schemeClr val="accent4">
                  <a:lumMod val="60000"/>
                  <a:lumOff val="40000"/>
                </a:schemeClr>
              </a:solidFill>
            </a:endParaRPr>
          </a:p>
          <a:p>
            <a:r>
              <a:rPr lang="en-US" dirty="0">
                <a:solidFill>
                  <a:schemeClr val="accent4">
                    <a:lumMod val="60000"/>
                    <a:lumOff val="40000"/>
                  </a:schemeClr>
                </a:solidFill>
              </a:rPr>
              <a:t>Drawback: LOT more memory (“deferred”)</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28</a:t>
            </a:fld>
            <a:endParaRPr lang="en-US"/>
          </a:p>
        </p:txBody>
      </p:sp>
    </p:spTree>
    <p:extLst>
      <p:ext uri="{BB962C8B-B14F-4D97-AF65-F5344CB8AC3E}">
        <p14:creationId xmlns:p14="http://schemas.microsoft.com/office/powerpoint/2010/main" val="230137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path tracer is pretty unrecognizable after all of this optimization.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last week’s lecture, I showed you the beauty of Path Tracing.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week I destroyed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paraphrase a quote from Larry </a:t>
            </a:r>
            <a:r>
              <a:rPr lang="en-US" dirty="0" err="1"/>
              <a:t>Gritz</a:t>
            </a:r>
            <a:r>
              <a:rPr lang="en-US" dirty="0"/>
              <a:t>, </a:t>
            </a: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30</a:t>
            </a:fld>
            <a:endParaRPr lang="en-US"/>
          </a:p>
        </p:txBody>
      </p:sp>
    </p:spTree>
    <p:extLst>
      <p:ext uri="{BB962C8B-B14F-4D97-AF65-F5344CB8AC3E}">
        <p14:creationId xmlns:p14="http://schemas.microsoft.com/office/powerpoint/2010/main" val="6865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high level view of how a processor core operates. This is a classic von Neumann architecture.</a:t>
            </a:r>
          </a:p>
          <a:p>
            <a:endParaRPr lang="en-US" dirty="0"/>
          </a:p>
          <a:p>
            <a:r>
              <a:rPr lang="en-US" dirty="0"/>
              <a:t>The main action is between the REGISTER FILE and the ALU. </a:t>
            </a:r>
          </a:p>
          <a:p>
            <a:r>
              <a:rPr lang="en-US" dirty="0"/>
              <a:t>The CONTROL UNIT sends one or more registers to the ALU, and then selects an operation. The output goes back to the register file.</a:t>
            </a:r>
          </a:p>
          <a:p>
            <a:r>
              <a:rPr lang="en-US" dirty="0"/>
              <a:t>The “operations” might be +, -, *, /, &gt;, &lt;, sin, cos, etc.</a:t>
            </a:r>
          </a:p>
          <a:p>
            <a:endParaRPr lang="en-US" dirty="0"/>
          </a:p>
          <a:p>
            <a:r>
              <a:rPr lang="en-US" dirty="0"/>
              <a:t>The CONTROL UNIT also decides which instruction to fetch next from memory, which is either the next instruction or one elsewhere if a BRANCH or JUMP has occurred.</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3</a:t>
            </a:fld>
            <a:endParaRPr lang="en-US"/>
          </a:p>
        </p:txBody>
      </p:sp>
    </p:spTree>
    <p:extLst>
      <p:ext uri="{BB962C8B-B14F-4D97-AF65-F5344CB8AC3E}">
        <p14:creationId xmlns:p14="http://schemas.microsoft.com/office/powerpoint/2010/main" val="1631041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31</a:t>
            </a:fld>
            <a:endParaRPr lang="en-US"/>
          </a:p>
        </p:txBody>
      </p:sp>
    </p:spTree>
    <p:extLst>
      <p:ext uri="{BB962C8B-B14F-4D97-AF65-F5344CB8AC3E}">
        <p14:creationId xmlns:p14="http://schemas.microsoft.com/office/powerpoint/2010/main" val="338965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usually aren’t enough registers to hold the state of a program, so only the state being directly operated on or used very frequently is in the registers, and everything else is stored in the memory hierarchy (this is the “stack” and the “heap” of general data, as well as programs/textures/shaders/vertex arrays)</a:t>
            </a:r>
          </a:p>
          <a:p>
            <a:endParaRPr lang="en-US" dirty="0"/>
          </a:p>
          <a:p>
            <a:r>
              <a:rPr lang="en-US" dirty="0"/>
              <a:t>When reading from memory, there’s a hierarchy that has typically one to four layers of caches ending in main memory (and of course, disks and network disks behind that). As a rule of thumb, assume a 2x – 10x decrease in bandwidth and 10x-100x increase in storage for moving up the memory hierarchy from registers to L1 to L2, etc. </a:t>
            </a:r>
          </a:p>
          <a:p>
            <a:endParaRPr lang="en-US" dirty="0"/>
          </a:p>
          <a:p>
            <a:r>
              <a:rPr lang="en-US" dirty="0"/>
              <a:t>Your first observation should be that programs which can operate with a small working set have a huge advantage in this computing model. </a:t>
            </a:r>
          </a:p>
          <a:p>
            <a:endParaRPr lang="en-US" dirty="0"/>
          </a:p>
          <a:p>
            <a:r>
              <a:rPr lang="en-US" dirty="0"/>
              <a:t>That includes not just the “data” but the instructions themselves…there’s a cost for fetching and decoding new instructions, so long sets of instructions and programs that jump around in memory could be limited by the instruction cache size. This is a serious consideration on a GPU. It is less important on CPUs.</a:t>
            </a:r>
          </a:p>
          <a:p>
            <a:endParaRPr lang="en-US" dirty="0"/>
          </a:p>
          <a:p>
            <a:r>
              <a:rPr lang="en-US" dirty="0"/>
              <a:t>Your second observation should be that if those “registers” and ALU worked with vectors instead of scalars, then you could amortize the cost of instruction decode. More specifically, you could amortize the </a:t>
            </a:r>
            <a:r>
              <a:rPr lang="en-US" i="1" dirty="0"/>
              <a:t>space</a:t>
            </a:r>
            <a:r>
              <a:rPr lang="en-US" i="0" dirty="0"/>
              <a:t> in the processor spent on actual computation vs. support for the computation, which means more computational units would be available. This is exactly what modern processors do. CPUs present them as SIMD instructions, and GPUs model each vector element as if it was being processed on a separate thread in the programming model.</a:t>
            </a:r>
            <a:endParaRPr lang="en-US" dirty="0"/>
          </a:p>
          <a:p>
            <a:endParaRPr lang="en-US" dirty="0"/>
          </a:p>
          <a:p>
            <a:r>
              <a:rPr lang="en-US" dirty="0"/>
              <a:t>Main memory is definitely not owned by the core, and the L1 cache definitely is. At which point in a multicore system the memory hierarchy is shared between cores varies.</a:t>
            </a: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4</a:t>
            </a:fld>
            <a:endParaRPr lang="en-US"/>
          </a:p>
        </p:txBody>
      </p:sp>
    </p:spTree>
    <p:extLst>
      <p:ext uri="{BB962C8B-B14F-4D97-AF65-F5344CB8AC3E}">
        <p14:creationId xmlns:p14="http://schemas.microsoft.com/office/powerpoint/2010/main" val="273266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in particular also have fixed function units that act as coprocessors to the general purpose cores.</a:t>
            </a:r>
          </a:p>
          <a:p>
            <a:endParaRPr lang="en-US" dirty="0"/>
          </a:p>
          <a:p>
            <a:r>
              <a:rPr lang="en-US" dirty="0"/>
              <a:t>These perform specific functions that might take hundreds of instructions if executed on the ALU. They have direct access to the memory hierarchy and execute asynchronously from the main core.</a:t>
            </a:r>
          </a:p>
          <a:p>
            <a:endParaRPr lang="en-US" dirty="0"/>
          </a:p>
          <a:p>
            <a:r>
              <a:rPr lang="en-US" dirty="0"/>
              <a:t>The Texture Unit is a classic example. A single texture instruction can cause the texture unit to go off independently for hundreds of cycles without tying up the main core. It will fetch multiple addresses from memory, decode compressed representations to full floating point, filter them appropriately, and then deliver the results back to the main core’s register file.</a:t>
            </a:r>
          </a:p>
          <a:p>
            <a:endParaRPr lang="en-US" dirty="0"/>
          </a:p>
          <a:p>
            <a:r>
              <a:rPr lang="en-US" dirty="0"/>
              <a:t>Tensor Cores and Ray Tracing cores in the NVIDIA Turing architecture are examples of newer fixed function cores.</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5</a:t>
            </a:fld>
            <a:endParaRPr lang="en-US"/>
          </a:p>
        </p:txBody>
      </p:sp>
    </p:spTree>
    <p:extLst>
      <p:ext uri="{BB962C8B-B14F-4D97-AF65-F5344CB8AC3E}">
        <p14:creationId xmlns:p14="http://schemas.microsoft.com/office/powerpoint/2010/main" val="112316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AMD diagram of a core and the memory hierarchy in their RDNA architecture. You can see that there are a few more details for handling vector operations and a “L0” cache, but it is basically the same as the model we just discussed.</a:t>
            </a:r>
          </a:p>
          <a:p>
            <a:endParaRPr lang="en-US" dirty="0"/>
          </a:p>
          <a:p>
            <a:r>
              <a:rPr lang="en-US" dirty="0"/>
              <a:t>A modern processor has many copies of those cores. The reason for this is that simply running a scalar processor at a higher clock rate  </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6</a:t>
            </a:fld>
            <a:endParaRPr lang="en-US"/>
          </a:p>
        </p:txBody>
      </p:sp>
    </p:spTree>
    <p:extLst>
      <p:ext uri="{BB962C8B-B14F-4D97-AF65-F5344CB8AC3E}">
        <p14:creationId xmlns:p14="http://schemas.microsoft.com/office/powerpoint/2010/main" val="390421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multiprocessing is that for the last 20 years, there have been diminishing returns on clock scaling.</a:t>
            </a:r>
          </a:p>
          <a:p>
            <a:endParaRPr lang="en-US" dirty="0"/>
          </a:p>
          <a:p>
            <a:r>
              <a:rPr lang="en-US" dirty="0"/>
              <a:t>In this graph, the horizontal axis is time and the vertical axis is several metrics of CPU design on a LOGARITHMIC scale.</a:t>
            </a:r>
          </a:p>
          <a:p>
            <a:endParaRPr lang="en-US" dirty="0"/>
          </a:p>
          <a:p>
            <a:r>
              <a:rPr lang="en-US" dirty="0"/>
              <a:t>The top curve is basically linear—that’s “Moore’s Law”, where economic forces drive transistor count to grow exponentially in time. This is widely expected to level off in another ten years, but so far is still tracking.</a:t>
            </a:r>
          </a:p>
          <a:p>
            <a:endParaRPr lang="en-US" dirty="0"/>
          </a:p>
          <a:p>
            <a:r>
              <a:rPr lang="en-US" dirty="0"/>
              <a:t>The 1975 to 2000 portion of the curves is where single-core CPUs were tracking Moore’s law and all metrics were growing exponentially (except for cores per processor)</a:t>
            </a:r>
          </a:p>
          <a:p>
            <a:endParaRPr lang="en-US" dirty="0"/>
          </a:p>
          <a:p>
            <a:r>
              <a:rPr lang="en-US" dirty="0"/>
              <a:t>The green and blue lines show that between 2000 and about 2008, single core performance driven by clock frequency began to flatline, and by 2008, it as even beginning to reverse, because it made more sense to have more, slower cores than few fast ones in that regime. </a:t>
            </a:r>
          </a:p>
          <a:p>
            <a:endParaRPr lang="en-US" dirty="0"/>
          </a:p>
          <a:p>
            <a:r>
              <a:rPr lang="en-US" dirty="0"/>
              <a:t>You’ll also see that CPUs start going multicore around 2005 and that as we move towards the present, nearly all of the transistor count is being consumed by multiple cores instead of more complicated cores.</a:t>
            </a:r>
          </a:p>
          <a:p>
            <a:endParaRPr lang="en-US" dirty="0"/>
          </a:p>
          <a:p>
            <a:r>
              <a:rPr lang="en-US" dirty="0"/>
              <a:t>Modern GPUs started around 2000 as natively multicore processors in anticipation of this trend and have been growing rapidly. Here’s what a recent GPU looks like…</a:t>
            </a:r>
          </a:p>
        </p:txBody>
      </p:sp>
      <p:sp>
        <p:nvSpPr>
          <p:cNvPr id="4" name="Slide Number Placeholder 3"/>
          <p:cNvSpPr>
            <a:spLocks noGrp="1"/>
          </p:cNvSpPr>
          <p:nvPr>
            <p:ph type="sldNum" sz="quarter" idx="5"/>
          </p:nvPr>
        </p:nvSpPr>
        <p:spPr/>
        <p:txBody>
          <a:bodyPr/>
          <a:lstStyle/>
          <a:p>
            <a:fld id="{00915E34-8FDB-E747-8B7A-5D9110825B71}" type="slidenum">
              <a:rPr lang="en-US" smtClean="0"/>
              <a:t>7</a:t>
            </a:fld>
            <a:endParaRPr lang="en-US"/>
          </a:p>
        </p:txBody>
      </p:sp>
    </p:spTree>
    <p:extLst>
      <p:ext uri="{BB962C8B-B14F-4D97-AF65-F5344CB8AC3E}">
        <p14:creationId xmlns:p14="http://schemas.microsoft.com/office/powerpoint/2010/main" val="4613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processor has many copies of those cores.</a:t>
            </a:r>
          </a:p>
          <a:p>
            <a:endParaRPr lang="en-US" dirty="0"/>
          </a:p>
          <a:p>
            <a:r>
              <a:rPr lang="en-US" dirty="0"/>
              <a:t>Here’s a diagram of the NVIDIA Turing TU102 GPU. </a:t>
            </a:r>
          </a:p>
          <a:p>
            <a:endParaRPr lang="en-US" dirty="0"/>
          </a:p>
          <a:p>
            <a:r>
              <a:rPr lang="en-US" dirty="0"/>
              <a:t>This has 144 cores, each of which is 32-way SIMD</a:t>
            </a:r>
          </a:p>
          <a:p>
            <a:r>
              <a:rPr lang="en-US" dirty="0"/>
              <a:t>72 ray tracing cores (each shared between two general cores)</a:t>
            </a:r>
          </a:p>
          <a:p>
            <a:r>
              <a:rPr lang="en-US" dirty="0"/>
              <a:t>576 tensor cores</a:t>
            </a:r>
          </a:p>
          <a:p>
            <a:r>
              <a:rPr lang="en-US" dirty="0"/>
              <a:t>288 texture units</a:t>
            </a:r>
          </a:p>
          <a:p>
            <a:r>
              <a:rPr lang="en-US" dirty="0"/>
              <a:t>And 12 GDDR6 memory units, with 512 kB L2 cache for each one, making a total of 6 MB of L2 cache across the processor. </a:t>
            </a:r>
          </a:p>
          <a:p>
            <a:endParaRPr lang="en-US" dirty="0"/>
          </a:p>
          <a:p>
            <a:r>
              <a:rPr lang="en-US" dirty="0"/>
              <a:t>The layout here is abstracted, but at a high level, not too far from reality…</a:t>
            </a:r>
          </a:p>
        </p:txBody>
      </p:sp>
      <p:sp>
        <p:nvSpPr>
          <p:cNvPr id="4" name="Slide Number Placeholder 3"/>
          <p:cNvSpPr>
            <a:spLocks noGrp="1"/>
          </p:cNvSpPr>
          <p:nvPr>
            <p:ph type="sldNum" sz="quarter" idx="5"/>
          </p:nvPr>
        </p:nvSpPr>
        <p:spPr/>
        <p:txBody>
          <a:bodyPr/>
          <a:lstStyle/>
          <a:p>
            <a:fld id="{00915E34-8FDB-E747-8B7A-5D9110825B71}" type="slidenum">
              <a:rPr lang="en-US" smtClean="0"/>
              <a:t>8</a:t>
            </a:fld>
            <a:endParaRPr lang="en-US"/>
          </a:p>
        </p:txBody>
      </p:sp>
    </p:spTree>
    <p:extLst>
      <p:ext uri="{BB962C8B-B14F-4D97-AF65-F5344CB8AC3E}">
        <p14:creationId xmlns:p14="http://schemas.microsoft.com/office/powerpoint/2010/main" val="39768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photograph of the same GPU die, which is a few centimeters on a side. You can clearly see the individual cores, the cache, and the memory controllers.</a:t>
            </a:r>
          </a:p>
          <a:p>
            <a:endParaRPr lang="en-US" dirty="0"/>
          </a:p>
          <a:p>
            <a:r>
              <a:rPr lang="en-US" dirty="0"/>
              <a:t>There are a few different kinds of parallelism going on in these processors. The first is task parallelism. You see the duplicated units. </a:t>
            </a:r>
          </a:p>
        </p:txBody>
      </p:sp>
      <p:sp>
        <p:nvSpPr>
          <p:cNvPr id="4" name="Slide Number Placeholder 3"/>
          <p:cNvSpPr>
            <a:spLocks noGrp="1"/>
          </p:cNvSpPr>
          <p:nvPr>
            <p:ph type="sldNum" sz="quarter" idx="5"/>
          </p:nvPr>
        </p:nvSpPr>
        <p:spPr/>
        <p:txBody>
          <a:bodyPr/>
          <a:lstStyle/>
          <a:p>
            <a:fld id="{00915E34-8FDB-E747-8B7A-5D9110825B71}" type="slidenum">
              <a:rPr lang="en-US" smtClean="0"/>
              <a:t>9</a:t>
            </a:fld>
            <a:endParaRPr lang="en-US"/>
          </a:p>
        </p:txBody>
      </p:sp>
    </p:spTree>
    <p:extLst>
      <p:ext uri="{BB962C8B-B14F-4D97-AF65-F5344CB8AC3E}">
        <p14:creationId xmlns:p14="http://schemas.microsoft.com/office/powerpoint/2010/main" val="5189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D7D9-3535-9C42-BFDE-A8D151C20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65C33-5253-1D42-B75B-C7105375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9BE56-A0EE-AF41-A6DA-5D2ADF4C073C}"/>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3A0A71D0-0DC1-F542-8040-B7010DFEA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A0EC5-E703-B34D-8690-76D81F6377F3}"/>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2046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1504-9255-F847-BAEE-C636F9D41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83BB7-EE19-CF49-9CE7-E3E19A9BB0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263A2-25F8-D44E-9554-C39FD50EBD4E}"/>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ACFD5A96-E2FD-D845-9847-0791B3B2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7A44E-A0C2-5549-B4EB-0333D75F3EF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21625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A2185-5F36-8842-87AE-7138BAC90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93CDC-912A-2F46-8B77-E5F3DED08E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0A79E-9B02-B041-AD46-EBBFE8A402AB}"/>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FF21E213-6319-E44F-AF5A-10B613F54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33D6-6723-1646-9EC2-6212F321E8B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1443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Alternativ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47A5B8-FC60-5547-B3A6-EFEB21258B8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ext Placeholder 7">
            <a:extLst>
              <a:ext uri="{FF2B5EF4-FFF2-40B4-BE49-F238E27FC236}">
                <a16:creationId xmlns:a16="http://schemas.microsoft.com/office/drawing/2014/main" id="{F7500BC7-1A2E-BF44-BA1B-D85317DC3AE5}"/>
              </a:ext>
            </a:extLst>
          </p:cNvPr>
          <p:cNvSpPr>
            <a:spLocks noGrp="1"/>
          </p:cNvSpPr>
          <p:nvPr>
            <p:ph type="body" sz="quarter" idx="11" hasCustomPrompt="1"/>
          </p:nvPr>
        </p:nvSpPr>
        <p:spPr>
          <a:xfrm>
            <a:off x="640080" y="2244150"/>
            <a:ext cx="7863840" cy="1173163"/>
          </a:xfrm>
        </p:spPr>
        <p:txBody>
          <a:bodyPr lIns="0" tIns="0" rIns="0" bIns="0" anchor="b" anchorCtr="0">
            <a:normAutofit/>
          </a:bodyPr>
          <a:lstStyle>
            <a:lvl1pPr marL="0" indent="0" algn="l">
              <a:buFont typeface="Arial" panose="020B0604020202020204" pitchFamily="34" charset="0"/>
              <a:buNone/>
              <a:defRPr sz="4200" b="1" cap="all" baseline="0">
                <a:solidFill>
                  <a:schemeClr val="bg1"/>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TITLE</a:t>
            </a:r>
          </a:p>
        </p:txBody>
      </p:sp>
      <p:sp>
        <p:nvSpPr>
          <p:cNvPr id="10" name="Text Placeholder 9">
            <a:extLst>
              <a:ext uri="{FF2B5EF4-FFF2-40B4-BE49-F238E27FC236}">
                <a16:creationId xmlns:a16="http://schemas.microsoft.com/office/drawing/2014/main" id="{1F84B214-955B-2047-B87E-A96551033131}"/>
              </a:ext>
            </a:extLst>
          </p:cNvPr>
          <p:cNvSpPr>
            <a:spLocks noGrp="1"/>
          </p:cNvSpPr>
          <p:nvPr>
            <p:ph type="body" sz="quarter" idx="12" hasCustomPrompt="1"/>
          </p:nvPr>
        </p:nvSpPr>
        <p:spPr>
          <a:xfrm>
            <a:off x="640080" y="3523907"/>
            <a:ext cx="7863840" cy="1055688"/>
          </a:xfrm>
        </p:spPr>
        <p:txBody>
          <a:bodyPr lIns="0" tIns="0" rIns="0" bIns="0">
            <a:normAutofit/>
          </a:bodyPr>
          <a:lstStyle>
            <a:lvl1pPr marL="0" indent="0" algn="l">
              <a:buFont typeface="Arial" panose="020B0604020202020204" pitchFamily="34" charset="0"/>
              <a:buNone/>
              <a:defRPr sz="2800">
                <a:solidFill>
                  <a:schemeClr val="accent6"/>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Subtitle</a:t>
            </a:r>
          </a:p>
        </p:txBody>
      </p:sp>
    </p:spTree>
    <p:extLst>
      <p:ext uri="{BB962C8B-B14F-4D97-AF65-F5344CB8AC3E}">
        <p14:creationId xmlns:p14="http://schemas.microsoft.com/office/powerpoint/2010/main" val="102769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F123-D0F7-714B-90D1-81F84D016AAA}"/>
              </a:ext>
            </a:extLst>
          </p:cNvPr>
          <p:cNvSpPr>
            <a:spLocks noGrp="1"/>
          </p:cNvSpPr>
          <p:nvPr>
            <p:ph type="title"/>
          </p:nvPr>
        </p:nvSpPr>
        <p:spPr>
          <a:xfrm>
            <a:off x="640080" y="141317"/>
            <a:ext cx="10016836" cy="104740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896A7E7-FD1E-7A40-A213-4A2394DCF9D7}"/>
              </a:ext>
            </a:extLst>
          </p:cNvPr>
          <p:cNvSpPr>
            <a:spLocks noGrp="1"/>
          </p:cNvSpPr>
          <p:nvPr>
            <p:ph idx="1"/>
          </p:nvPr>
        </p:nvSpPr>
        <p:spPr>
          <a:xfrm>
            <a:off x="640080" y="1379913"/>
            <a:ext cx="10913488" cy="4205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457D904-5577-D24B-A580-C714FB194F10}"/>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41031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29690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77399-C03B-1746-9982-3605ED885739}"/>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308586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3" name="Rectangle 2">
            <a:extLst>
              <a:ext uri="{FF2B5EF4-FFF2-40B4-BE49-F238E27FC236}">
                <a16:creationId xmlns:a16="http://schemas.microsoft.com/office/drawing/2014/main" id="{35AA2FB0-C513-F64D-9B29-0BF0C80FA007}"/>
              </a:ext>
            </a:extLst>
          </p:cNvPr>
          <p:cNvSpPr/>
          <p:nvPr userDrawn="1"/>
        </p:nvSpPr>
        <p:spPr>
          <a:xfrm>
            <a:off x="7534656" y="1779287"/>
            <a:ext cx="4657345" cy="3849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F90D4458-07DD-3A44-B9B5-26B2D305105D}"/>
              </a:ext>
            </a:extLst>
          </p:cNvPr>
          <p:cNvSpPr>
            <a:spLocks noGrp="1"/>
          </p:cNvSpPr>
          <p:nvPr>
            <p:ph type="pic" sz="quarter" idx="13"/>
          </p:nvPr>
        </p:nvSpPr>
        <p:spPr>
          <a:xfrm>
            <a:off x="0" y="1779256"/>
            <a:ext cx="7534656" cy="3849687"/>
          </a:xfrm>
        </p:spPr>
        <p:txBody>
          <a:bodyPr anchor="ctr" anchorCtr="0"/>
          <a:lstStyle>
            <a:lvl1pPr marL="0" indent="0" algn="ctr">
              <a:buNone/>
              <a:defRPr/>
            </a:lvl1pPr>
          </a:lstStyle>
          <a:p>
            <a:endParaRPr lang="en-US" dirty="0"/>
          </a:p>
        </p:txBody>
      </p:sp>
      <p:sp>
        <p:nvSpPr>
          <p:cNvPr id="9" name="Text Placeholder 8">
            <a:extLst>
              <a:ext uri="{FF2B5EF4-FFF2-40B4-BE49-F238E27FC236}">
                <a16:creationId xmlns:a16="http://schemas.microsoft.com/office/drawing/2014/main" id="{94FFF165-98DD-254C-95C9-338256CF8E59}"/>
              </a:ext>
            </a:extLst>
          </p:cNvPr>
          <p:cNvSpPr>
            <a:spLocks noGrp="1"/>
          </p:cNvSpPr>
          <p:nvPr>
            <p:ph type="body" sz="quarter" idx="14"/>
          </p:nvPr>
        </p:nvSpPr>
        <p:spPr>
          <a:xfrm>
            <a:off x="8054975" y="2136775"/>
            <a:ext cx="3624263" cy="3067050"/>
          </a:xfrm>
        </p:spPr>
        <p:txBody>
          <a:bodyPr>
            <a:normAutofit/>
          </a:bodyPr>
          <a:lstStyle>
            <a:lvl1pPr>
              <a:defRPr sz="180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813615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5202936"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5202936"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6346363" y="1753987"/>
            <a:ext cx="5202936" cy="3849624"/>
          </a:xfrm>
          <a:prstGeom prst="rect">
            <a:avLst/>
          </a:prstGeom>
          <a:solidFill>
            <a:srgbClr val="F36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6346363" y="1753986"/>
            <a:ext cx="5202936" cy="1033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2921"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2921"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
        <p:nvSpPr>
          <p:cNvPr id="24" name="Text Placeholder 13">
            <a:extLst>
              <a:ext uri="{FF2B5EF4-FFF2-40B4-BE49-F238E27FC236}">
                <a16:creationId xmlns:a16="http://schemas.microsoft.com/office/drawing/2014/main" id="{6EA717DE-5448-6C4A-9156-E8940D495121}"/>
              </a:ext>
            </a:extLst>
          </p:cNvPr>
          <p:cNvSpPr>
            <a:spLocks noGrp="1"/>
          </p:cNvSpPr>
          <p:nvPr>
            <p:ph type="body" sz="quarter" idx="17" hasCustomPrompt="1"/>
          </p:nvPr>
        </p:nvSpPr>
        <p:spPr>
          <a:xfrm>
            <a:off x="6633764"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5" name="Text Placeholder 17">
            <a:extLst>
              <a:ext uri="{FF2B5EF4-FFF2-40B4-BE49-F238E27FC236}">
                <a16:creationId xmlns:a16="http://schemas.microsoft.com/office/drawing/2014/main" id="{09078BAA-09D8-FC4D-A59B-4D9D6477F78D}"/>
              </a:ext>
            </a:extLst>
          </p:cNvPr>
          <p:cNvSpPr>
            <a:spLocks noGrp="1"/>
          </p:cNvSpPr>
          <p:nvPr>
            <p:ph type="body" sz="quarter" idx="18"/>
          </p:nvPr>
        </p:nvSpPr>
        <p:spPr>
          <a:xfrm>
            <a:off x="6633764"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88070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Block Tex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pic>
        <p:nvPicPr>
          <p:cNvPr id="15" name="Picture 14">
            <a:extLst>
              <a:ext uri="{FF2B5EF4-FFF2-40B4-BE49-F238E27FC236}">
                <a16:creationId xmlns:a16="http://schemas.microsoft.com/office/drawing/2014/main" id="{7C112D4D-AB1F-8847-B4B4-5F76196FDD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15448" y="0"/>
            <a:ext cx="12192000" cy="6858000"/>
          </a:xfrm>
          <a:prstGeom prst="rect">
            <a:avLst/>
          </a:prstGeom>
        </p:spPr>
      </p:pic>
      <p:pic>
        <p:nvPicPr>
          <p:cNvPr id="16" name="Picture 15">
            <a:extLst>
              <a:ext uri="{FF2B5EF4-FFF2-40B4-BE49-F238E27FC236}">
                <a16:creationId xmlns:a16="http://schemas.microsoft.com/office/drawing/2014/main" id="{19351D6B-626A-9F42-B8F6-5D9E4839EF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11701" y="5822734"/>
            <a:ext cx="2286000" cy="666750"/>
          </a:xfrm>
          <a:prstGeom prst="rect">
            <a:avLst/>
          </a:prstGeom>
        </p:spPr>
      </p:pic>
    </p:spTree>
    <p:extLst>
      <p:ext uri="{BB962C8B-B14F-4D97-AF65-F5344CB8AC3E}">
        <p14:creationId xmlns:p14="http://schemas.microsoft.com/office/powerpoint/2010/main" val="1879482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3319272"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3319272"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18C67-9BB3-3C47-920B-BBACB2453AD6}"/>
              </a:ext>
            </a:extLst>
          </p:cNvPr>
          <p:cNvSpPr/>
          <p:nvPr userDrawn="1"/>
        </p:nvSpPr>
        <p:spPr>
          <a:xfrm>
            <a:off x="4434840" y="1753987"/>
            <a:ext cx="3319272" cy="3849624"/>
          </a:xfrm>
          <a:prstGeom prst="rect">
            <a:avLst/>
          </a:prstGeom>
          <a:solidFill>
            <a:srgbClr val="F8B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884D95-47F0-DF42-B30F-4BC40FDE0BA7}"/>
              </a:ext>
            </a:extLst>
          </p:cNvPr>
          <p:cNvSpPr/>
          <p:nvPr userDrawn="1"/>
        </p:nvSpPr>
        <p:spPr>
          <a:xfrm>
            <a:off x="4434840" y="1753986"/>
            <a:ext cx="3319272" cy="10332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8229600" y="1753987"/>
            <a:ext cx="3319272" cy="3849624"/>
          </a:xfrm>
          <a:prstGeom prst="rect">
            <a:avLst/>
          </a:prstGeom>
          <a:solidFill>
            <a:srgbClr val="506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8229600" y="1753986"/>
            <a:ext cx="3319272" cy="1033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396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396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19" name="Text Placeholder 13">
            <a:extLst>
              <a:ext uri="{FF2B5EF4-FFF2-40B4-BE49-F238E27FC236}">
                <a16:creationId xmlns:a16="http://schemas.microsoft.com/office/drawing/2014/main" id="{796C6857-61A1-1546-8E3F-9F1C35891730}"/>
              </a:ext>
            </a:extLst>
          </p:cNvPr>
          <p:cNvSpPr>
            <a:spLocks noGrp="1"/>
          </p:cNvSpPr>
          <p:nvPr>
            <p:ph type="body" sz="quarter" idx="17" hasCustomPrompt="1"/>
          </p:nvPr>
        </p:nvSpPr>
        <p:spPr>
          <a:xfrm>
            <a:off x="471872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0" name="Text Placeholder 17">
            <a:extLst>
              <a:ext uri="{FF2B5EF4-FFF2-40B4-BE49-F238E27FC236}">
                <a16:creationId xmlns:a16="http://schemas.microsoft.com/office/drawing/2014/main" id="{D06273A8-D479-4649-8EA0-8AFB5F45EDEF}"/>
              </a:ext>
            </a:extLst>
          </p:cNvPr>
          <p:cNvSpPr>
            <a:spLocks noGrp="1"/>
          </p:cNvSpPr>
          <p:nvPr>
            <p:ph type="body" sz="quarter" idx="18"/>
          </p:nvPr>
        </p:nvSpPr>
        <p:spPr>
          <a:xfrm>
            <a:off x="471872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21" name="Text Placeholder 13">
            <a:extLst>
              <a:ext uri="{FF2B5EF4-FFF2-40B4-BE49-F238E27FC236}">
                <a16:creationId xmlns:a16="http://schemas.microsoft.com/office/drawing/2014/main" id="{980327B0-36EB-6842-A40B-15BF5AEBD5A0}"/>
              </a:ext>
            </a:extLst>
          </p:cNvPr>
          <p:cNvSpPr>
            <a:spLocks noGrp="1"/>
          </p:cNvSpPr>
          <p:nvPr>
            <p:ph type="body" sz="quarter" idx="19" hasCustomPrompt="1"/>
          </p:nvPr>
        </p:nvSpPr>
        <p:spPr>
          <a:xfrm>
            <a:off x="851348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2" name="Text Placeholder 17">
            <a:extLst>
              <a:ext uri="{FF2B5EF4-FFF2-40B4-BE49-F238E27FC236}">
                <a16:creationId xmlns:a16="http://schemas.microsoft.com/office/drawing/2014/main" id="{5FF52BCF-74AA-0442-A653-ECEC9F305EBD}"/>
              </a:ext>
            </a:extLst>
          </p:cNvPr>
          <p:cNvSpPr>
            <a:spLocks noGrp="1"/>
          </p:cNvSpPr>
          <p:nvPr>
            <p:ph type="body" sz="quarter" idx="20"/>
          </p:nvPr>
        </p:nvSpPr>
        <p:spPr>
          <a:xfrm>
            <a:off x="851348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615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2B16-D1FC-7B4D-9224-48BDB20F3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3738D-7A5B-3242-95EE-2FF0BC42D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F6298-75CB-0947-AD63-16BFDE7C1C1F}"/>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B677845A-4C25-9B4C-B39D-3AB2E094E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5090-9A57-3F40-9968-C6BB9BC2F235}"/>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78025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B094-6633-BA41-B5CF-AD7053724E2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8586C3C-B23D-CA47-9E6E-E2F36CB0A820}"/>
              </a:ext>
            </a:extLst>
          </p:cNvPr>
          <p:cNvSpPr>
            <a:spLocks noGrp="1"/>
          </p:cNvSpPr>
          <p:nvPr>
            <p:ph type="sldNum" sz="quarter" idx="10"/>
          </p:nvPr>
        </p:nvSpPr>
        <p:spPr/>
        <p:txBody>
          <a:bodyPr/>
          <a:lstStyle/>
          <a:p>
            <a:fld id="{ED7F4C82-5684-9D49-BB71-7E0F578F0248}" type="slidenum">
              <a:rPr lang="en-US" smtClean="0"/>
              <a:pPr/>
              <a:t>‹#›</a:t>
            </a:fld>
            <a:endParaRPr lang="en-US" dirty="0"/>
          </a:p>
        </p:txBody>
      </p:sp>
      <p:pic>
        <p:nvPicPr>
          <p:cNvPr id="4" name="Picture 3">
            <a:extLst>
              <a:ext uri="{FF2B5EF4-FFF2-40B4-BE49-F238E27FC236}">
                <a16:creationId xmlns:a16="http://schemas.microsoft.com/office/drawing/2014/main" id="{4969AE23-C4D3-7D4C-9AF8-9689D2DF93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97849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28AF-A510-0F49-8C38-2B36E6C46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711F0-DB18-674B-BAED-381B53172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D7FFB-6B18-9341-9840-1B091BAADCD3}"/>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4E792293-B15E-F94D-B694-DA9CA96A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C797B-EE3D-9D4C-B56E-E861E45CAEE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8980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72B8-7321-3D46-AF48-587BC02C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0176D-3AE4-1544-B2B2-749987F584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44BFD-4A5B-ED47-8731-5B9630C7DA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A89CB-E30A-0540-89B3-0B5EB8290C9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87115D5D-080A-E746-A9D4-C1EF97260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D8362-946D-AE40-99B7-463C82B60537}"/>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80645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7E85-4DDA-8B4E-A046-25D5995DC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89F5E-E4FB-444A-9810-5FFB4E488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B6B0C7-537E-764E-A990-33DAE1E06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B28CF-4BD7-1E49-8ACC-C85FB7E0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1CDF0-52FB-7E40-AD17-D5E1ACFD1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DD60A-69F0-4949-8B4A-7B7F992F3E5A}"/>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8" name="Footer Placeholder 7">
            <a:extLst>
              <a:ext uri="{FF2B5EF4-FFF2-40B4-BE49-F238E27FC236}">
                <a16:creationId xmlns:a16="http://schemas.microsoft.com/office/drawing/2014/main" id="{F6901031-DFC0-CC4A-9AC3-0F7764C1D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FD5F-C2B7-774E-97E8-ABB1E22C3130}"/>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04167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465-63F9-D444-97A9-FAE1B5803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8A0C-07CF-A448-8ED2-F9F297E8A42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4" name="Footer Placeholder 3">
            <a:extLst>
              <a:ext uri="{FF2B5EF4-FFF2-40B4-BE49-F238E27FC236}">
                <a16:creationId xmlns:a16="http://schemas.microsoft.com/office/drawing/2014/main" id="{506BA951-91FC-2649-ACEE-12709B94D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501B1-1889-394A-A374-CD5E118C4D0F}"/>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76184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50F0F-76CA-1F4E-93E6-EBA64C8BED91}"/>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3" name="Footer Placeholder 2">
            <a:extLst>
              <a:ext uri="{FF2B5EF4-FFF2-40B4-BE49-F238E27FC236}">
                <a16:creationId xmlns:a16="http://schemas.microsoft.com/office/drawing/2014/main" id="{E8C53B2E-F90E-4B45-9F21-D5B0D7101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C209B-8BE8-174A-AB48-F9F5F2F403D2}"/>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324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80F4-E7BC-6148-BBD2-D3DC91DD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B5D4-CD23-E74D-B474-1C7925A7B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64EA2-1CD5-FA45-973E-47AC7BB19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E451A6-2642-4244-9E0F-B876B4B10876}"/>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FE9D7008-529C-2B49-8032-5516E4CB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A1068-ABA1-774B-A409-8F14288F5FFE}"/>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69534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489-5B08-734F-87A2-84EBDD9FF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C651F-5042-3D49-B3C4-E7407A78A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851EB-DE9B-D04C-A3BB-4084BF3B9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F2BA5-FBCC-EC47-8B84-6BA05D975FA4}"/>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E410ECF1-DC68-2F45-8383-5F0B3B57A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4BF85-216A-A94B-B528-C5DF701595E9}"/>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351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09437-D6AF-4144-AEF7-2F8B058F0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6CFF0-74F4-9D41-8661-DFF95E3A9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721D-4F62-D443-9DA5-DAA03C355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9EB4B697-8FC9-EF43-ACCD-0358A3D9B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3E3E2-8BFF-7442-87FA-E97B62324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5B70E-E66C-3547-BA87-594A3D75C787}" type="slidenum">
              <a:rPr lang="en-US" smtClean="0"/>
              <a:t>‹#›</a:t>
            </a:fld>
            <a:endParaRPr lang="en-US"/>
          </a:p>
        </p:txBody>
      </p:sp>
    </p:spTree>
    <p:extLst>
      <p:ext uri="{BB962C8B-B14F-4D97-AF65-F5344CB8AC3E}">
        <p14:creationId xmlns:p14="http://schemas.microsoft.com/office/powerpoint/2010/main" val="38090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06AD2-233A-FF4C-B2DD-6A956BAE2169}"/>
              </a:ext>
            </a:extLst>
          </p:cNvPr>
          <p:cNvSpPr>
            <a:spLocks noGrp="1"/>
          </p:cNvSpPr>
          <p:nvPr>
            <p:ph type="title"/>
          </p:nvPr>
        </p:nvSpPr>
        <p:spPr>
          <a:xfrm>
            <a:off x="640080" y="137160"/>
            <a:ext cx="10016836" cy="1051560"/>
          </a:xfrm>
          <a:prstGeom prst="rect">
            <a:avLst/>
          </a:prstGeom>
        </p:spPr>
        <p:txBody>
          <a:bodyPr vert="horz" lIns="0" tIns="457200" rIns="0" bIns="45720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884B65D-D93F-A740-A3D9-B740AD258923}"/>
              </a:ext>
            </a:extLst>
          </p:cNvPr>
          <p:cNvSpPr>
            <a:spLocks noGrp="1"/>
          </p:cNvSpPr>
          <p:nvPr>
            <p:ph type="body" idx="1"/>
          </p:nvPr>
        </p:nvSpPr>
        <p:spPr>
          <a:xfrm>
            <a:off x="640080" y="1380744"/>
            <a:ext cx="10913488" cy="42062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3E21A82-FFCF-CB4B-9DA2-0043AB13B34E}"/>
              </a:ext>
            </a:extLst>
          </p:cNvPr>
          <p:cNvSpPr>
            <a:spLocks noGrp="1"/>
          </p:cNvSpPr>
          <p:nvPr>
            <p:ph type="sldNum" sz="quarter" idx="4"/>
          </p:nvPr>
        </p:nvSpPr>
        <p:spPr>
          <a:xfrm>
            <a:off x="650876" y="6306922"/>
            <a:ext cx="436520" cy="365125"/>
          </a:xfrm>
          <a:prstGeom prst="rect">
            <a:avLst/>
          </a:prstGeom>
        </p:spPr>
        <p:txBody>
          <a:bodyPr vert="horz" lIns="0" tIns="0" rIns="0" bIns="0" rtlCol="0" anchor="ctr"/>
          <a:lstStyle>
            <a:lvl1pPr algn="l">
              <a:defRPr sz="900" b="1">
                <a:solidFill>
                  <a:schemeClr val="accent1"/>
                </a:solidFill>
              </a:defRPr>
            </a:lvl1pPr>
          </a:lstStyle>
          <a:p>
            <a:fld id="{ED7F4C82-5684-9D49-BB71-7E0F578F0248}" type="slidenum">
              <a:rPr lang="en-US" smtClean="0"/>
              <a:pPr/>
              <a:t>‹#›</a:t>
            </a:fld>
            <a:endParaRPr lang="en-US" dirty="0"/>
          </a:p>
        </p:txBody>
      </p:sp>
    </p:spTree>
    <p:extLst>
      <p:ext uri="{BB962C8B-B14F-4D97-AF65-F5344CB8AC3E}">
        <p14:creationId xmlns:p14="http://schemas.microsoft.com/office/powerpoint/2010/main" val="2543077906"/>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dt="0"/>
  <p:txStyles>
    <p:titleStyle>
      <a:lvl1pPr algn="l" defTabSz="914400" rtl="0" eaLnBrk="1" latinLnBrk="0" hangingPunct="1">
        <a:lnSpc>
          <a:spcPct val="90000"/>
        </a:lnSpc>
        <a:spcBef>
          <a:spcPct val="0"/>
        </a:spcBef>
        <a:buNone/>
        <a:defRPr sz="4400" b="0" i="0" kern="1200" cap="none" baseline="0">
          <a:solidFill>
            <a:schemeClr val="tx1"/>
          </a:solidFill>
          <a:latin typeface="Calibri Light" panose="020F0302020204030204" pitchFamily="34" charset="0"/>
          <a:ea typeface="+mj-ea"/>
          <a:cs typeface="+mj-cs"/>
        </a:defRPr>
      </a:lvl1pPr>
    </p:titleStyle>
    <p:bodyStyle>
      <a:lvl1pPr marL="344488" indent="-344488" algn="l" defTabSz="914400" rtl="0" eaLnBrk="1" latinLnBrk="0" hangingPunct="1">
        <a:lnSpc>
          <a:spcPct val="90000"/>
        </a:lnSpc>
        <a:spcBef>
          <a:spcPts val="1000"/>
        </a:spcBef>
        <a:buFontTx/>
        <a:buBlip>
          <a:blip r:embed="rId11"/>
        </a:buBlip>
        <a:tabLst/>
        <a:defRPr sz="2400" kern="1200">
          <a:solidFill>
            <a:srgbClr val="30302F"/>
          </a:solidFill>
          <a:latin typeface="+mn-lt"/>
          <a:ea typeface="+mn-ea"/>
          <a:cs typeface="+mn-cs"/>
        </a:defRPr>
      </a:lvl1pPr>
      <a:lvl2pPr marL="688975" indent="-341313" algn="l" defTabSz="914400" rtl="0" eaLnBrk="1" latinLnBrk="0" hangingPunct="1">
        <a:lnSpc>
          <a:spcPct val="90000"/>
        </a:lnSpc>
        <a:spcBef>
          <a:spcPts val="500"/>
        </a:spcBef>
        <a:buClr>
          <a:srgbClr val="34215B"/>
        </a:buClr>
        <a:buFont typeface="System Font Regular"/>
        <a:buChar char="—"/>
        <a:tabLst/>
        <a:defRPr sz="2200" kern="1200">
          <a:solidFill>
            <a:srgbClr val="30302F"/>
          </a:solidFill>
          <a:latin typeface="+mn-lt"/>
          <a:ea typeface="+mn-ea"/>
          <a:cs typeface="+mn-cs"/>
        </a:defRPr>
      </a:lvl2pPr>
      <a:lvl3pPr marL="862013" indent="-165100" algn="l" defTabSz="914400" rtl="0" eaLnBrk="1" latinLnBrk="0" hangingPunct="1">
        <a:lnSpc>
          <a:spcPct val="90000"/>
        </a:lnSpc>
        <a:spcBef>
          <a:spcPts val="500"/>
        </a:spcBef>
        <a:buClr>
          <a:srgbClr val="34215B"/>
        </a:buClr>
        <a:buFont typeface="Arial" panose="020B0604020202020204" pitchFamily="34" charset="0"/>
        <a:buChar char="•"/>
        <a:tabLst/>
        <a:defRPr sz="2000" kern="1200">
          <a:solidFill>
            <a:srgbClr val="30302F"/>
          </a:solidFill>
          <a:latin typeface="+mn-lt"/>
          <a:ea typeface="+mn-ea"/>
          <a:cs typeface="+mn-cs"/>
        </a:defRPr>
      </a:lvl3pPr>
      <a:lvl4pPr marL="1258888" indent="-290513" algn="l" defTabSz="914400" rtl="0" eaLnBrk="1" latinLnBrk="0" hangingPunct="1">
        <a:lnSpc>
          <a:spcPct val="90000"/>
        </a:lnSpc>
        <a:spcBef>
          <a:spcPts val="500"/>
        </a:spcBef>
        <a:buClr>
          <a:srgbClr val="34215B"/>
        </a:buClr>
        <a:buFont typeface="System Font Regular"/>
        <a:buChar char="—"/>
        <a:tabLst/>
        <a:defRPr sz="1800" kern="1200">
          <a:solidFill>
            <a:srgbClr val="30302F"/>
          </a:solidFill>
          <a:latin typeface="+mn-lt"/>
          <a:ea typeface="+mn-ea"/>
          <a:cs typeface="+mn-cs"/>
        </a:defRPr>
      </a:lvl4pPr>
      <a:lvl5pPr marL="1492250" indent="-174625" algn="l" defTabSz="914400" rtl="0" eaLnBrk="1" latinLnBrk="0" hangingPunct="1">
        <a:lnSpc>
          <a:spcPct val="90000"/>
        </a:lnSpc>
        <a:spcBef>
          <a:spcPts val="500"/>
        </a:spcBef>
        <a:buClr>
          <a:srgbClr val="34215B"/>
        </a:buClr>
        <a:buFont typeface="Arial" panose="020B0604020202020204" pitchFamily="34" charset="0"/>
        <a:buChar char="•"/>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asual-effects.com/g3d/G3D10/G3D-app.lib/include/G3D-app/PathTracer.h" TargetMode="External"/><Relationship Id="rId2" Type="http://schemas.openxmlformats.org/officeDocument/2006/relationships/hyperlink" Target="https://casual-effects.com/g3d/G3D10/samples/simplePathTracer/main.cpp" TargetMode="External"/><Relationship Id="rId1" Type="http://schemas.openxmlformats.org/officeDocument/2006/relationships/slideLayout" Target="../slideLayouts/slideLayout13.xml"/><Relationship Id="rId4" Type="http://schemas.openxmlformats.org/officeDocument/2006/relationships/hyperlink" Target="https://casual-effects.com/g3d/G3D10/G3D-app.lib/source/PathTracer.cp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md.com/system/files/documents/rdna-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karlrupp.net/2018/02/42-years-of-microprocessor-trend-da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ED5B-76A9-604F-8AD6-5CB667DFBE59}"/>
              </a:ext>
            </a:extLst>
          </p:cNvPr>
          <p:cNvSpPr>
            <a:spLocks noGrp="1"/>
          </p:cNvSpPr>
          <p:nvPr>
            <p:ph type="ctrTitle"/>
          </p:nvPr>
        </p:nvSpPr>
        <p:spPr>
          <a:xfrm>
            <a:off x="1558327" y="1187677"/>
            <a:ext cx="7901354" cy="2371114"/>
          </a:xfrm>
        </p:spPr>
        <p:txBody>
          <a:bodyPr>
            <a:normAutofit/>
          </a:bodyPr>
          <a:lstStyle/>
          <a:p>
            <a:pPr algn="l"/>
            <a:r>
              <a:rPr lang="en-US" b="1" dirty="0">
                <a:latin typeface="Palatino" pitchFamily="2" charset="77"/>
                <a:ea typeface="Palatino" pitchFamily="2" charset="77"/>
              </a:rPr>
              <a:t>Path Tracing on</a:t>
            </a:r>
            <a:br>
              <a:rPr lang="en-US" b="1" dirty="0">
                <a:latin typeface="Palatino" pitchFamily="2" charset="77"/>
                <a:ea typeface="Palatino" pitchFamily="2" charset="77"/>
              </a:rPr>
            </a:br>
            <a:r>
              <a:rPr lang="en-US" b="1" dirty="0">
                <a:latin typeface="Palatino" pitchFamily="2" charset="77"/>
                <a:ea typeface="Palatino" pitchFamily="2" charset="77"/>
              </a:rPr>
              <a:t>Parallel Architectures</a:t>
            </a:r>
          </a:p>
        </p:txBody>
      </p:sp>
      <p:sp>
        <p:nvSpPr>
          <p:cNvPr id="3" name="Subtitle 2">
            <a:extLst>
              <a:ext uri="{FF2B5EF4-FFF2-40B4-BE49-F238E27FC236}">
                <a16:creationId xmlns:a16="http://schemas.microsoft.com/office/drawing/2014/main" id="{4501790D-F816-2B44-99AD-049A53B4E5BE}"/>
              </a:ext>
            </a:extLst>
          </p:cNvPr>
          <p:cNvSpPr>
            <a:spLocks noGrp="1"/>
          </p:cNvSpPr>
          <p:nvPr>
            <p:ph type="subTitle" idx="1"/>
          </p:nvPr>
        </p:nvSpPr>
        <p:spPr>
          <a:xfrm>
            <a:off x="1558327" y="3667352"/>
            <a:ext cx="7901354" cy="1644329"/>
          </a:xfrm>
        </p:spPr>
        <p:txBody>
          <a:bodyPr>
            <a:normAutofit lnSpcReduction="10000"/>
          </a:bodyPr>
          <a:lstStyle/>
          <a:p>
            <a:pPr algn="l"/>
            <a:endParaRPr lang="en-US" dirty="0">
              <a:solidFill>
                <a:schemeClr val="tx1">
                  <a:lumMod val="75000"/>
                  <a:lumOff val="25000"/>
                </a:schemeClr>
              </a:solidFill>
            </a:endParaRPr>
          </a:p>
          <a:p>
            <a:pPr algn="l"/>
            <a:r>
              <a:rPr lang="en-US" dirty="0">
                <a:solidFill>
                  <a:schemeClr val="tx1">
                    <a:lumMod val="75000"/>
                    <a:lumOff val="25000"/>
                  </a:schemeClr>
                </a:solidFill>
              </a:rPr>
              <a:t>Morgan McGuire</a:t>
            </a:r>
          </a:p>
          <a:p>
            <a:pPr algn="l"/>
            <a:r>
              <a:rPr lang="en-US" dirty="0">
                <a:solidFill>
                  <a:schemeClr val="tx1">
                    <a:lumMod val="75000"/>
                    <a:lumOff val="25000"/>
                  </a:schemeClr>
                </a:solidFill>
              </a:rPr>
              <a:t>CS 888 Fall’19</a:t>
            </a:r>
          </a:p>
          <a:p>
            <a:pPr algn="l"/>
            <a:r>
              <a:rPr lang="en-US" dirty="0">
                <a:solidFill>
                  <a:schemeClr val="tx1">
                    <a:lumMod val="75000"/>
                    <a:lumOff val="25000"/>
                  </a:schemeClr>
                </a:solidFill>
              </a:rPr>
              <a:t>University of Waterloo</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46819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8F1C-C65C-374F-98D9-F9F8D64FF98E}"/>
              </a:ext>
            </a:extLst>
          </p:cNvPr>
          <p:cNvSpPr>
            <a:spLocks noGrp="1"/>
          </p:cNvSpPr>
          <p:nvPr>
            <p:ph type="title"/>
          </p:nvPr>
        </p:nvSpPr>
        <p:spPr/>
        <p:txBody>
          <a:bodyPr/>
          <a:lstStyle/>
          <a:p>
            <a:r>
              <a:rPr lang="en-US" dirty="0"/>
              <a:t>A Construction Crew is </a:t>
            </a:r>
            <a:r>
              <a:rPr lang="en-US" b="1" dirty="0"/>
              <a:t>Task Parallel</a:t>
            </a:r>
          </a:p>
        </p:txBody>
      </p:sp>
      <p:pic>
        <p:nvPicPr>
          <p:cNvPr id="3" name="Picture 2">
            <a:extLst>
              <a:ext uri="{FF2B5EF4-FFF2-40B4-BE49-F238E27FC236}">
                <a16:creationId xmlns:a16="http://schemas.microsoft.com/office/drawing/2014/main" id="{21D91751-3611-EF4C-8415-B60ADC55DE7B}"/>
              </a:ext>
            </a:extLst>
          </p:cNvPr>
          <p:cNvPicPr>
            <a:picLocks noChangeAspect="1"/>
          </p:cNvPicPr>
          <p:nvPr/>
        </p:nvPicPr>
        <p:blipFill>
          <a:blip r:embed="rId3"/>
          <a:stretch>
            <a:fillRect/>
          </a:stretch>
        </p:blipFill>
        <p:spPr>
          <a:xfrm>
            <a:off x="2141268" y="1690688"/>
            <a:ext cx="7225140" cy="5003410"/>
          </a:xfrm>
          <a:prstGeom prst="rect">
            <a:avLst/>
          </a:prstGeom>
        </p:spPr>
      </p:pic>
      <p:grpSp>
        <p:nvGrpSpPr>
          <p:cNvPr id="7" name="Group 6">
            <a:extLst>
              <a:ext uri="{FF2B5EF4-FFF2-40B4-BE49-F238E27FC236}">
                <a16:creationId xmlns:a16="http://schemas.microsoft.com/office/drawing/2014/main" id="{D8735B4E-6762-8B46-91B3-3041A5DFA537}"/>
              </a:ext>
            </a:extLst>
          </p:cNvPr>
          <p:cNvGrpSpPr/>
          <p:nvPr/>
        </p:nvGrpSpPr>
        <p:grpSpPr>
          <a:xfrm>
            <a:off x="5753838" y="5106838"/>
            <a:ext cx="4674678" cy="569343"/>
            <a:chOff x="5753838" y="5106838"/>
            <a:chExt cx="4674678" cy="569343"/>
          </a:xfrm>
        </p:grpSpPr>
        <p:cxnSp>
          <p:nvCxnSpPr>
            <p:cNvPr id="5" name="Straight Arrow Connector 4">
              <a:extLst>
                <a:ext uri="{FF2B5EF4-FFF2-40B4-BE49-F238E27FC236}">
                  <a16:creationId xmlns:a16="http://schemas.microsoft.com/office/drawing/2014/main" id="{CDCDC0D5-FCAC-7A41-A8FC-C0F794ED0D19}"/>
                </a:ext>
              </a:extLst>
            </p:cNvPr>
            <p:cNvCxnSpPr/>
            <p:nvPr/>
          </p:nvCxnSpPr>
          <p:spPr>
            <a:xfrm>
              <a:off x="6883879" y="5676181"/>
              <a:ext cx="125945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57FA8B-5299-334B-8F9D-9142C4D9906B}"/>
                </a:ext>
              </a:extLst>
            </p:cNvPr>
            <p:cNvSpPr txBox="1"/>
            <p:nvPr/>
          </p:nvSpPr>
          <p:spPr>
            <a:xfrm>
              <a:off x="5753838" y="5106838"/>
              <a:ext cx="4674678" cy="369332"/>
            </a:xfrm>
            <a:prstGeom prst="rect">
              <a:avLst/>
            </a:prstGeom>
            <a:noFill/>
          </p:spPr>
          <p:txBody>
            <a:bodyPr wrap="none" rtlCol="0">
              <a:spAutoFit/>
            </a:bodyPr>
            <a:lstStyle/>
            <a:p>
              <a:r>
                <a:rPr lang="en-US" dirty="0">
                  <a:solidFill>
                    <a:srgbClr val="FF0000"/>
                  </a:solidFill>
                  <a:latin typeface="Comic Sans MS" panose="030F0902030302020204" pitchFamily="66" charset="0"/>
                </a:rPr>
                <a:t>Hey, I’m digging here! Wait for your turn!</a:t>
              </a:r>
            </a:p>
          </p:txBody>
        </p:sp>
      </p:grpSp>
    </p:spTree>
    <p:extLst>
      <p:ext uri="{BB962C8B-B14F-4D97-AF65-F5344CB8AC3E}">
        <p14:creationId xmlns:p14="http://schemas.microsoft.com/office/powerpoint/2010/main" val="26716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5B47-CBA2-AC44-B7B1-8F02AE78EB1E}"/>
              </a:ext>
            </a:extLst>
          </p:cNvPr>
          <p:cNvSpPr>
            <a:spLocks noGrp="1"/>
          </p:cNvSpPr>
          <p:nvPr>
            <p:ph type="title"/>
          </p:nvPr>
        </p:nvSpPr>
        <p:spPr/>
        <p:txBody>
          <a:bodyPr/>
          <a:lstStyle/>
          <a:p>
            <a:r>
              <a:rPr lang="en-US" dirty="0"/>
              <a:t>A Carpool is </a:t>
            </a:r>
            <a:r>
              <a:rPr lang="en-US" b="1" dirty="0"/>
              <a:t>Instruction Parallel</a:t>
            </a:r>
          </a:p>
        </p:txBody>
      </p:sp>
      <p:pic>
        <p:nvPicPr>
          <p:cNvPr id="3" name="Picture 2">
            <a:extLst>
              <a:ext uri="{FF2B5EF4-FFF2-40B4-BE49-F238E27FC236}">
                <a16:creationId xmlns:a16="http://schemas.microsoft.com/office/drawing/2014/main" id="{8E2C908A-99F6-3D47-B6F9-77DE1F7768C6}"/>
              </a:ext>
            </a:extLst>
          </p:cNvPr>
          <p:cNvPicPr>
            <a:picLocks noChangeAspect="1"/>
          </p:cNvPicPr>
          <p:nvPr/>
        </p:nvPicPr>
        <p:blipFill>
          <a:blip r:embed="rId3"/>
          <a:stretch>
            <a:fillRect/>
          </a:stretch>
        </p:blipFill>
        <p:spPr>
          <a:xfrm>
            <a:off x="4166797" y="2902310"/>
            <a:ext cx="3218419" cy="2187275"/>
          </a:xfrm>
          <a:prstGeom prst="rect">
            <a:avLst/>
          </a:prstGeom>
        </p:spPr>
      </p:pic>
      <p:grpSp>
        <p:nvGrpSpPr>
          <p:cNvPr id="5" name="Group 4">
            <a:extLst>
              <a:ext uri="{FF2B5EF4-FFF2-40B4-BE49-F238E27FC236}">
                <a16:creationId xmlns:a16="http://schemas.microsoft.com/office/drawing/2014/main" id="{30221D96-4646-464F-B31A-95F4C0C759A1}"/>
              </a:ext>
            </a:extLst>
          </p:cNvPr>
          <p:cNvGrpSpPr/>
          <p:nvPr/>
        </p:nvGrpSpPr>
        <p:grpSpPr>
          <a:xfrm>
            <a:off x="3347050" y="1996177"/>
            <a:ext cx="7591245" cy="4861822"/>
            <a:chOff x="3347050" y="1996177"/>
            <a:chExt cx="7591245" cy="4861822"/>
          </a:xfrm>
        </p:grpSpPr>
        <p:sp>
          <p:nvSpPr>
            <p:cNvPr id="4" name="TextBox 3">
              <a:extLst>
                <a:ext uri="{FF2B5EF4-FFF2-40B4-BE49-F238E27FC236}">
                  <a16:creationId xmlns:a16="http://schemas.microsoft.com/office/drawing/2014/main" id="{41976D8B-DC57-3C48-92A0-08CE7F4901C1}"/>
                </a:ext>
              </a:extLst>
            </p:cNvPr>
            <p:cNvSpPr txBox="1"/>
            <p:nvPr/>
          </p:nvSpPr>
          <p:spPr>
            <a:xfrm>
              <a:off x="5960873" y="1996177"/>
              <a:ext cx="4977422" cy="646331"/>
            </a:xfrm>
            <a:prstGeom prst="rect">
              <a:avLst/>
            </a:prstGeom>
            <a:noFill/>
          </p:spPr>
          <p:txBody>
            <a:bodyPr wrap="square" rtlCol="0">
              <a:spAutoFit/>
            </a:bodyPr>
            <a:lstStyle/>
            <a:p>
              <a:r>
                <a:rPr lang="en-US" dirty="0">
                  <a:solidFill>
                    <a:srgbClr val="FF0000"/>
                  </a:solidFill>
                  <a:latin typeface="Comic Sans MS" panose="030F0902030302020204" pitchFamily="66" charset="0"/>
                </a:rPr>
                <a:t>Sorry, Reza, we have to drop Levi off first so we’re taking you out of your way.</a:t>
              </a:r>
            </a:p>
          </p:txBody>
        </p:sp>
        <p:cxnSp>
          <p:nvCxnSpPr>
            <p:cNvPr id="6" name="Curved Connector 5">
              <a:extLst>
                <a:ext uri="{FF2B5EF4-FFF2-40B4-BE49-F238E27FC236}">
                  <a16:creationId xmlns:a16="http://schemas.microsoft.com/office/drawing/2014/main" id="{0D455594-20B5-7047-B298-597E5F9AD3D9}"/>
                </a:ext>
              </a:extLst>
            </p:cNvPr>
            <p:cNvCxnSpPr>
              <a:stCxn id="3" idx="2"/>
            </p:cNvCxnSpPr>
            <p:nvPr/>
          </p:nvCxnSpPr>
          <p:spPr>
            <a:xfrm rot="16200000" flipH="1">
              <a:off x="6821649" y="4043942"/>
              <a:ext cx="810883" cy="290216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81A6440-23E9-C64B-B07C-D24A63F60783}"/>
                </a:ext>
              </a:extLst>
            </p:cNvPr>
            <p:cNvCxnSpPr>
              <a:cxnSpLocks/>
              <a:stCxn id="3" idx="2"/>
            </p:cNvCxnSpPr>
            <p:nvPr/>
          </p:nvCxnSpPr>
          <p:spPr>
            <a:xfrm rot="5400000">
              <a:off x="3955719" y="4480917"/>
              <a:ext cx="1211620" cy="242895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394981EA-389B-D745-99C9-89D263470D38}"/>
                </a:ext>
              </a:extLst>
            </p:cNvPr>
            <p:cNvCxnSpPr>
              <a:cxnSpLocks/>
              <a:stCxn id="3" idx="2"/>
            </p:cNvCxnSpPr>
            <p:nvPr/>
          </p:nvCxnSpPr>
          <p:spPr>
            <a:xfrm rot="16200000" flipH="1">
              <a:off x="5696404" y="5169187"/>
              <a:ext cx="1768415" cy="1609209"/>
            </a:xfrm>
            <a:prstGeom prst="curvedConnector3">
              <a:avLst>
                <a:gd name="adj1" fmla="val 5000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409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DD99-A7E1-754E-B987-A7230F3F77C6}"/>
              </a:ext>
            </a:extLst>
          </p:cNvPr>
          <p:cNvSpPr>
            <a:spLocks noGrp="1"/>
          </p:cNvSpPr>
          <p:nvPr>
            <p:ph type="title"/>
          </p:nvPr>
        </p:nvSpPr>
        <p:spPr/>
        <p:txBody>
          <a:bodyPr/>
          <a:lstStyle/>
          <a:p>
            <a:r>
              <a:rPr lang="en-US" dirty="0"/>
              <a:t>An Escalator is </a:t>
            </a:r>
            <a:r>
              <a:rPr lang="en-US" b="1" dirty="0"/>
              <a:t>Pipeline Parallelism</a:t>
            </a:r>
          </a:p>
        </p:txBody>
      </p:sp>
      <p:pic>
        <p:nvPicPr>
          <p:cNvPr id="5" name="Picture 4">
            <a:extLst>
              <a:ext uri="{FF2B5EF4-FFF2-40B4-BE49-F238E27FC236}">
                <a16:creationId xmlns:a16="http://schemas.microsoft.com/office/drawing/2014/main" id="{FAA7B4C0-71AA-9A4A-9044-4D25F53029C5}"/>
              </a:ext>
            </a:extLst>
          </p:cNvPr>
          <p:cNvPicPr>
            <a:picLocks noChangeAspect="1"/>
          </p:cNvPicPr>
          <p:nvPr/>
        </p:nvPicPr>
        <p:blipFill>
          <a:blip r:embed="rId3"/>
          <a:stretch>
            <a:fillRect/>
          </a:stretch>
        </p:blipFill>
        <p:spPr>
          <a:xfrm>
            <a:off x="9040482" y="1038"/>
            <a:ext cx="3019246" cy="6856962"/>
          </a:xfrm>
          <a:prstGeom prst="rect">
            <a:avLst/>
          </a:prstGeom>
        </p:spPr>
      </p:pic>
      <p:pic>
        <p:nvPicPr>
          <p:cNvPr id="6" name="Picture 5">
            <a:extLst>
              <a:ext uri="{FF2B5EF4-FFF2-40B4-BE49-F238E27FC236}">
                <a16:creationId xmlns:a16="http://schemas.microsoft.com/office/drawing/2014/main" id="{32BA0DE1-6A44-7A4F-A05B-020B500BA8EB}"/>
              </a:ext>
            </a:extLst>
          </p:cNvPr>
          <p:cNvPicPr>
            <a:picLocks noChangeAspect="1"/>
          </p:cNvPicPr>
          <p:nvPr/>
        </p:nvPicPr>
        <p:blipFill>
          <a:blip r:embed="rId4"/>
          <a:stretch>
            <a:fillRect/>
          </a:stretch>
        </p:blipFill>
        <p:spPr>
          <a:xfrm>
            <a:off x="0" y="1478446"/>
            <a:ext cx="6781807" cy="5379554"/>
          </a:xfrm>
          <a:prstGeom prst="rect">
            <a:avLst/>
          </a:prstGeom>
        </p:spPr>
      </p:pic>
      <p:grpSp>
        <p:nvGrpSpPr>
          <p:cNvPr id="3" name="Group 2">
            <a:extLst>
              <a:ext uri="{FF2B5EF4-FFF2-40B4-BE49-F238E27FC236}">
                <a16:creationId xmlns:a16="http://schemas.microsoft.com/office/drawing/2014/main" id="{5A67FB2F-2034-3743-AA0A-18BEDD747221}"/>
              </a:ext>
            </a:extLst>
          </p:cNvPr>
          <p:cNvGrpSpPr/>
          <p:nvPr/>
        </p:nvGrpSpPr>
        <p:grpSpPr>
          <a:xfrm>
            <a:off x="4108058" y="1658439"/>
            <a:ext cx="3975884" cy="3971396"/>
            <a:chOff x="4108058" y="1658439"/>
            <a:chExt cx="3975884" cy="3971396"/>
          </a:xfrm>
        </p:grpSpPr>
        <p:sp>
          <p:nvSpPr>
            <p:cNvPr id="7" name="Oval 6">
              <a:extLst>
                <a:ext uri="{FF2B5EF4-FFF2-40B4-BE49-F238E27FC236}">
                  <a16:creationId xmlns:a16="http://schemas.microsoft.com/office/drawing/2014/main" id="{7BA662B6-2F49-184F-B246-5542AD9DB069}"/>
                </a:ext>
              </a:extLst>
            </p:cNvPr>
            <p:cNvSpPr/>
            <p:nvPr/>
          </p:nvSpPr>
          <p:spPr>
            <a:xfrm>
              <a:off x="4572001" y="2563906"/>
              <a:ext cx="1039906" cy="30659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7B6F87-71D8-964B-9C8A-099A3D1E8D8D}"/>
                </a:ext>
              </a:extLst>
            </p:cNvPr>
            <p:cNvSpPr txBox="1"/>
            <p:nvPr/>
          </p:nvSpPr>
          <p:spPr>
            <a:xfrm>
              <a:off x="4108058" y="1658439"/>
              <a:ext cx="3975884" cy="646331"/>
            </a:xfrm>
            <a:prstGeom prst="rect">
              <a:avLst/>
            </a:prstGeom>
            <a:noFill/>
          </p:spPr>
          <p:txBody>
            <a:bodyPr wrap="square" rtlCol="0">
              <a:spAutoFit/>
            </a:bodyPr>
            <a:lstStyle/>
            <a:p>
              <a:pPr algn="ctr"/>
              <a:r>
                <a:rPr lang="en-US" dirty="0">
                  <a:solidFill>
                    <a:srgbClr val="FF0000"/>
                  </a:solidFill>
                </a:rPr>
                <a:t>“Bubble”: opportunity that, once missed, is lost throughout the pipeline!</a:t>
              </a:r>
            </a:p>
          </p:txBody>
        </p:sp>
      </p:grpSp>
    </p:spTree>
    <p:extLst>
      <p:ext uri="{BB962C8B-B14F-4D97-AF65-F5344CB8AC3E}">
        <p14:creationId xmlns:p14="http://schemas.microsoft.com/office/powerpoint/2010/main" val="18296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C5FC-DB83-3341-BCA2-09EA4715FD1C}"/>
              </a:ext>
            </a:extLst>
          </p:cNvPr>
          <p:cNvSpPr>
            <a:spLocks noGrp="1"/>
          </p:cNvSpPr>
          <p:nvPr>
            <p:ph type="title"/>
          </p:nvPr>
        </p:nvSpPr>
        <p:spPr/>
        <p:txBody>
          <a:bodyPr/>
          <a:lstStyle/>
          <a:p>
            <a:r>
              <a:rPr lang="en-US" dirty="0"/>
              <a:t>Part 1 Summary &amp; Conclusions</a:t>
            </a:r>
          </a:p>
        </p:txBody>
      </p:sp>
      <p:sp>
        <p:nvSpPr>
          <p:cNvPr id="3" name="Content Placeholder 2">
            <a:extLst>
              <a:ext uri="{FF2B5EF4-FFF2-40B4-BE49-F238E27FC236}">
                <a16:creationId xmlns:a16="http://schemas.microsoft.com/office/drawing/2014/main" id="{609402CE-7E4D-9C44-ACB3-17CDB7498506}"/>
              </a:ext>
            </a:extLst>
          </p:cNvPr>
          <p:cNvSpPr>
            <a:spLocks noGrp="1"/>
          </p:cNvSpPr>
          <p:nvPr>
            <p:ph idx="1"/>
          </p:nvPr>
        </p:nvSpPr>
        <p:spPr>
          <a:xfrm>
            <a:off x="838200" y="1690688"/>
            <a:ext cx="10515600" cy="4692859"/>
          </a:xfrm>
        </p:spPr>
        <p:txBody>
          <a:bodyPr>
            <a:normAutofit/>
          </a:bodyPr>
          <a:lstStyle/>
          <a:p>
            <a:pPr marL="0" indent="0">
              <a:buNone/>
            </a:pPr>
            <a:r>
              <a:rPr lang="en-US" b="1" dirty="0"/>
              <a:t>Goals:</a:t>
            </a:r>
          </a:p>
          <a:p>
            <a:r>
              <a:rPr lang="en-US" dirty="0"/>
              <a:t>Small working set size </a:t>
            </a:r>
            <a:r>
              <a:rPr lang="en-US" dirty="0">
                <a:solidFill>
                  <a:schemeClr val="accent6">
                    <a:lumMod val="60000"/>
                    <a:lumOff val="40000"/>
                  </a:schemeClr>
                </a:solidFill>
              </a:rPr>
              <a:t>(for caches)</a:t>
            </a:r>
          </a:p>
          <a:p>
            <a:r>
              <a:rPr lang="en-US" dirty="0"/>
              <a:t>Memory coherence </a:t>
            </a:r>
            <a:r>
              <a:rPr lang="en-US" dirty="0">
                <a:solidFill>
                  <a:schemeClr val="accent6">
                    <a:lumMod val="60000"/>
                    <a:lumOff val="40000"/>
                  </a:schemeClr>
                </a:solidFill>
              </a:rPr>
              <a:t>(for caches)</a:t>
            </a:r>
          </a:p>
          <a:p>
            <a:r>
              <a:rPr lang="en-US" dirty="0"/>
              <a:t>Instruction coherence </a:t>
            </a:r>
            <a:r>
              <a:rPr lang="en-US" dirty="0">
                <a:solidFill>
                  <a:schemeClr val="accent6">
                    <a:lumMod val="60000"/>
                    <a:lumOff val="40000"/>
                  </a:schemeClr>
                </a:solidFill>
              </a:rPr>
              <a:t>(for instruction parallelism)</a:t>
            </a:r>
          </a:p>
          <a:p>
            <a:r>
              <a:rPr lang="en-US" dirty="0"/>
              <a:t>Avoid bubbles </a:t>
            </a:r>
            <a:r>
              <a:rPr lang="en-US" dirty="0">
                <a:solidFill>
                  <a:schemeClr val="accent6">
                    <a:lumMod val="60000"/>
                    <a:lumOff val="40000"/>
                  </a:schemeClr>
                </a:solidFill>
              </a:rPr>
              <a:t>(for pipeline parallelism, and fixed function tasks…)</a:t>
            </a:r>
          </a:p>
          <a:p>
            <a:endParaRPr lang="en-US" dirty="0"/>
          </a:p>
          <a:p>
            <a:pPr marL="0" indent="0">
              <a:buNone/>
            </a:pPr>
            <a:r>
              <a:rPr lang="en-US" b="1" dirty="0"/>
              <a:t>Other Issues: </a:t>
            </a:r>
            <a:r>
              <a:rPr lang="en-US" dirty="0"/>
              <a:t>(see the reading)</a:t>
            </a:r>
          </a:p>
          <a:p>
            <a:r>
              <a:rPr lang="en-US" dirty="0"/>
              <a:t>Memory coalescing </a:t>
            </a:r>
            <a:r>
              <a:rPr lang="en-US" dirty="0">
                <a:solidFill>
                  <a:schemeClr val="accent6">
                    <a:lumMod val="60000"/>
                    <a:lumOff val="40000"/>
                  </a:schemeClr>
                </a:solidFill>
              </a:rPr>
              <a:t>(for instruction parallelism in memory)</a:t>
            </a:r>
            <a:endParaRPr lang="en-US" dirty="0"/>
          </a:p>
          <a:p>
            <a:r>
              <a:rPr lang="en-US" dirty="0"/>
              <a:t>Occupancy </a:t>
            </a:r>
            <a:r>
              <a:rPr lang="en-US" dirty="0">
                <a:solidFill>
                  <a:schemeClr val="accent6">
                    <a:lumMod val="60000"/>
                    <a:lumOff val="40000"/>
                  </a:schemeClr>
                </a:solidFill>
              </a:rPr>
              <a:t>(for task parallelism)</a:t>
            </a:r>
          </a:p>
        </p:txBody>
      </p:sp>
    </p:spTree>
    <p:extLst>
      <p:ext uri="{BB962C8B-B14F-4D97-AF65-F5344CB8AC3E}">
        <p14:creationId xmlns:p14="http://schemas.microsoft.com/office/powerpoint/2010/main" val="10887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a:xfrm>
            <a:off x="379563" y="1709738"/>
            <a:ext cx="11812438" cy="2852737"/>
          </a:xfrm>
        </p:spPr>
        <p:txBody>
          <a:bodyPr>
            <a:normAutofit/>
          </a:bodyPr>
          <a:lstStyle/>
          <a:p>
            <a:r>
              <a:rPr lang="en-US" b="1" dirty="0"/>
              <a:t>Part 2: </a:t>
            </a:r>
            <a:r>
              <a:rPr lang="en-US" dirty="0"/>
              <a:t>Parallel Path Tracer Case Study</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099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(Pure)</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38618" y="2370676"/>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100M times…</a:t>
            </a:r>
          </a:p>
        </p:txBody>
      </p:sp>
    </p:spTree>
    <p:extLst>
      <p:ext uri="{BB962C8B-B14F-4D97-AF65-F5344CB8AC3E}">
        <p14:creationId xmlns:p14="http://schemas.microsoft.com/office/powerpoint/2010/main" val="370389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a:t>
            </a:r>
            <a:r>
              <a:rPr lang="en-US" b="1" dirty="0"/>
              <a:t>Direct Illumination</a:t>
            </a:r>
            <a:r>
              <a:rPr lang="en-US" dirty="0"/>
              <a:t>)</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38618" y="2370676"/>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100M times…</a:t>
            </a:r>
          </a:p>
        </p:txBody>
      </p:sp>
    </p:spTree>
    <p:extLst>
      <p:ext uri="{BB962C8B-B14F-4D97-AF65-F5344CB8AC3E}">
        <p14:creationId xmlns:p14="http://schemas.microsoft.com/office/powerpoint/2010/main" val="7636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Pixel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3"/>
            <a:ext cx="670119" cy="4595251"/>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87337" y="3445355"/>
            <a:ext cx="2621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2Mx in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13" idx="2"/>
          </p:cNvCxnSpPr>
          <p:nvPr/>
        </p:nvCxnSpPr>
        <p:spPr>
          <a:xfrm flipH="1" flipV="1">
            <a:off x="10946967" y="2310846"/>
            <a:ext cx="85468" cy="22845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D22DB5-BF73-C34B-A32B-277BDBF1A542}"/>
              </a:ext>
            </a:extLst>
          </p:cNvPr>
          <p:cNvSpPr txBox="1"/>
          <p:nvPr/>
        </p:nvSpPr>
        <p:spPr>
          <a:xfrm rot="16200000">
            <a:off x="5913027" y="3668025"/>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a:rPr>
              <a:t>...5</a:t>
            </a: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0x…</a:t>
            </a:r>
          </a:p>
        </p:txBody>
      </p:sp>
      <p:cxnSp>
        <p:nvCxnSpPr>
          <p:cNvPr id="64" name="Straight Arrow Connector 63">
            <a:extLst>
              <a:ext uri="{FF2B5EF4-FFF2-40B4-BE49-F238E27FC236}">
                <a16:creationId xmlns:a16="http://schemas.microsoft.com/office/drawing/2014/main" id="{CCD8078B-0121-5847-BC30-113AD6986DB1}"/>
              </a:ext>
            </a:extLst>
          </p:cNvPr>
          <p:cNvCxnSpPr>
            <a:cxnSpLocks/>
          </p:cNvCxnSpPr>
          <p:nvPr/>
        </p:nvCxnSpPr>
        <p:spPr>
          <a:xfrm flipV="1">
            <a:off x="10589158" y="2447416"/>
            <a:ext cx="357809" cy="1659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5F3A9D-CD21-A140-83F7-2741B8ECEA57}"/>
              </a:ext>
            </a:extLst>
          </p:cNvPr>
          <p:cNvCxnSpPr>
            <a:cxnSpLocks/>
          </p:cNvCxnSpPr>
          <p:nvPr/>
        </p:nvCxnSpPr>
        <p:spPr>
          <a:xfrm flipV="1">
            <a:off x="10231349" y="2409245"/>
            <a:ext cx="715618" cy="1834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3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Path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367967" y="3445355"/>
            <a:ext cx="15824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100x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77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Recursion [</a:t>
            </a:r>
            <a:r>
              <a:rPr lang="en-US" i="1" dirty="0"/>
              <a:t>to Tail Recursion</a:t>
            </a:r>
            <a:r>
              <a:rPr lang="en-US" dirty="0"/>
              <a:t>] to </a:t>
            </a:r>
            <a:r>
              <a:rPr lang="en-US" b="1" dirty="0"/>
              <a:t>Iteration</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4758041" y="3722605"/>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4706656" y="298740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2246620" y="1852855"/>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6" name="Freeform 5">
            <a:extLst>
              <a:ext uri="{FF2B5EF4-FFF2-40B4-BE49-F238E27FC236}">
                <a16:creationId xmlns:a16="http://schemas.microsoft.com/office/drawing/2014/main" id="{5591C9E3-EF15-7E42-985B-3022E118031B}"/>
              </a:ext>
            </a:extLst>
          </p:cNvPr>
          <p:cNvSpPr/>
          <p:nvPr/>
        </p:nvSpPr>
        <p:spPr>
          <a:xfrm>
            <a:off x="1781397" y="973573"/>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Rounded Rectangle 52">
            <a:extLst>
              <a:ext uri="{FF2B5EF4-FFF2-40B4-BE49-F238E27FC236}">
                <a16:creationId xmlns:a16="http://schemas.microsoft.com/office/drawing/2014/main" id="{E89BF775-9346-6B43-A539-62ABB0D34A07}"/>
              </a:ext>
            </a:extLst>
          </p:cNvPr>
          <p:cNvSpPr/>
          <p:nvPr/>
        </p:nvSpPr>
        <p:spPr>
          <a:xfrm>
            <a:off x="6737095" y="4430097"/>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TextBox 63">
            <a:extLst>
              <a:ext uri="{FF2B5EF4-FFF2-40B4-BE49-F238E27FC236}">
                <a16:creationId xmlns:a16="http://schemas.microsoft.com/office/drawing/2014/main" id="{17A839F2-AE39-E54E-9961-1D7235B03AB8}"/>
              </a:ext>
            </a:extLst>
          </p:cNvPr>
          <p:cNvSpPr txBox="1"/>
          <p:nvPr/>
        </p:nvSpPr>
        <p:spPr>
          <a:xfrm>
            <a:off x="6592201" y="3835939"/>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65" name="TextBox 64">
            <a:extLst>
              <a:ext uri="{FF2B5EF4-FFF2-40B4-BE49-F238E27FC236}">
                <a16:creationId xmlns:a16="http://schemas.microsoft.com/office/drawing/2014/main" id="{A0275BEF-ED21-944F-AD2B-7017E61423F3}"/>
              </a:ext>
            </a:extLst>
          </p:cNvPr>
          <p:cNvSpPr txBox="1"/>
          <p:nvPr/>
        </p:nvSpPr>
        <p:spPr>
          <a:xfrm>
            <a:off x="7603349" y="3835939"/>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66" name="TextBox 65">
            <a:extLst>
              <a:ext uri="{FF2B5EF4-FFF2-40B4-BE49-F238E27FC236}">
                <a16:creationId xmlns:a16="http://schemas.microsoft.com/office/drawing/2014/main" id="{78152CF2-794A-454B-9C51-9B47C929C1EC}"/>
              </a:ext>
            </a:extLst>
          </p:cNvPr>
          <p:cNvSpPr txBox="1"/>
          <p:nvPr/>
        </p:nvSpPr>
        <p:spPr>
          <a:xfrm>
            <a:off x="8354372" y="6115181"/>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71" name="Rounded Rectangle 70">
            <a:extLst>
              <a:ext uri="{FF2B5EF4-FFF2-40B4-BE49-F238E27FC236}">
                <a16:creationId xmlns:a16="http://schemas.microsoft.com/office/drawing/2014/main" id="{7298B5A3-2E33-F640-8EF1-94548E97C8A6}"/>
              </a:ext>
            </a:extLst>
          </p:cNvPr>
          <p:cNvSpPr/>
          <p:nvPr/>
        </p:nvSpPr>
        <p:spPr>
          <a:xfrm>
            <a:off x="7458234" y="4430097"/>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3" name="Rounded Rectangle 72">
            <a:extLst>
              <a:ext uri="{FF2B5EF4-FFF2-40B4-BE49-F238E27FC236}">
                <a16:creationId xmlns:a16="http://schemas.microsoft.com/office/drawing/2014/main" id="{05A34C9B-7AF3-5746-92C5-33950DEF0413}"/>
              </a:ext>
            </a:extLst>
          </p:cNvPr>
          <p:cNvSpPr/>
          <p:nvPr/>
        </p:nvSpPr>
        <p:spPr>
          <a:xfrm>
            <a:off x="8302987" y="537998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TextBox 73">
            <a:extLst>
              <a:ext uri="{FF2B5EF4-FFF2-40B4-BE49-F238E27FC236}">
                <a16:creationId xmlns:a16="http://schemas.microsoft.com/office/drawing/2014/main" id="{BC642FD9-743B-2944-A922-03AC7553AD94}"/>
              </a:ext>
            </a:extLst>
          </p:cNvPr>
          <p:cNvSpPr txBox="1"/>
          <p:nvPr/>
        </p:nvSpPr>
        <p:spPr>
          <a:xfrm>
            <a:off x="5842951" y="4245431"/>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75" name="TextBox 74">
            <a:extLst>
              <a:ext uri="{FF2B5EF4-FFF2-40B4-BE49-F238E27FC236}">
                <a16:creationId xmlns:a16="http://schemas.microsoft.com/office/drawing/2014/main" id="{0C736DC1-A2F3-4146-AFD3-8BF4790D8ACD}"/>
              </a:ext>
            </a:extLst>
          </p:cNvPr>
          <p:cNvSpPr txBox="1"/>
          <p:nvPr/>
        </p:nvSpPr>
        <p:spPr>
          <a:xfrm>
            <a:off x="5823980" y="530096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76" name="Straight Arrow Connector 75">
            <a:extLst>
              <a:ext uri="{FF2B5EF4-FFF2-40B4-BE49-F238E27FC236}">
                <a16:creationId xmlns:a16="http://schemas.microsoft.com/office/drawing/2014/main" id="{53EDE52F-ABCB-CA46-9B1A-7547088AD9BF}"/>
              </a:ext>
            </a:extLst>
          </p:cNvPr>
          <p:cNvCxnSpPr>
            <a:cxnSpLocks/>
          </p:cNvCxnSpPr>
          <p:nvPr/>
        </p:nvCxnSpPr>
        <p:spPr>
          <a:xfrm>
            <a:off x="7179304" y="5046323"/>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16F1F2FD-4F73-6E4D-A4D7-60A46779E569}"/>
              </a:ext>
            </a:extLst>
          </p:cNvPr>
          <p:cNvSpPr/>
          <p:nvPr/>
        </p:nvSpPr>
        <p:spPr>
          <a:xfrm>
            <a:off x="7567873" y="537630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8" name="TextBox 77">
            <a:extLst>
              <a:ext uri="{FF2B5EF4-FFF2-40B4-BE49-F238E27FC236}">
                <a16:creationId xmlns:a16="http://schemas.microsoft.com/office/drawing/2014/main" id="{19A8A4C0-0252-ED43-B2D9-84862061BF66}"/>
              </a:ext>
            </a:extLst>
          </p:cNvPr>
          <p:cNvSpPr txBox="1"/>
          <p:nvPr/>
        </p:nvSpPr>
        <p:spPr>
          <a:xfrm>
            <a:off x="7502857" y="6130293"/>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79" name="Freeform 78">
            <a:extLst>
              <a:ext uri="{FF2B5EF4-FFF2-40B4-BE49-F238E27FC236}">
                <a16:creationId xmlns:a16="http://schemas.microsoft.com/office/drawing/2014/main" id="{6EE39E47-EB3F-F94D-8D5F-B35DCF95BA29}"/>
              </a:ext>
            </a:extLst>
          </p:cNvPr>
          <p:cNvSpPr/>
          <p:nvPr/>
        </p:nvSpPr>
        <p:spPr>
          <a:xfrm>
            <a:off x="5377728" y="3366149"/>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E33F9F8E-CEF2-9244-9D2F-3C2D2A6EA75E}"/>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TextBox 80">
            <a:extLst>
              <a:ext uri="{FF2B5EF4-FFF2-40B4-BE49-F238E27FC236}">
                <a16:creationId xmlns:a16="http://schemas.microsoft.com/office/drawing/2014/main" id="{335ED6B3-C0E5-5D45-9FDA-E53E66408A74}"/>
              </a:ext>
            </a:extLst>
          </p:cNvPr>
          <p:cNvSpPr txBox="1"/>
          <p:nvPr/>
        </p:nvSpPr>
        <p:spPr>
          <a:xfrm rot="16200000">
            <a:off x="-464147" y="3445355"/>
            <a:ext cx="1774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100Mx Parallel</a:t>
            </a:r>
          </a:p>
        </p:txBody>
      </p:sp>
    </p:spTree>
    <p:extLst>
      <p:ext uri="{BB962C8B-B14F-4D97-AF65-F5344CB8AC3E}">
        <p14:creationId xmlns:p14="http://schemas.microsoft.com/office/powerpoint/2010/main" val="25775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p:txBody>
          <a:bodyPr/>
          <a:lstStyle/>
          <a:p>
            <a:r>
              <a:rPr lang="en-US" b="1" dirty="0"/>
              <a:t>Part 1: </a:t>
            </a:r>
            <a:r>
              <a:rPr lang="en-US" dirty="0"/>
              <a:t>A Processor Model</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394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a:extLst>
              <a:ext uri="{FF2B5EF4-FFF2-40B4-BE49-F238E27FC236}">
                <a16:creationId xmlns:a16="http://schemas.microsoft.com/office/drawing/2014/main" id="{00B6D509-455A-B344-A02E-A874BE5D36FF}"/>
              </a:ext>
            </a:extLst>
          </p:cNvPr>
          <p:cNvSpPr/>
          <p:nvPr/>
        </p:nvSpPr>
        <p:spPr>
          <a:xfrm>
            <a:off x="3666259" y="239245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1C48BC92-6910-8341-B7B4-656BAC5B0F2D}"/>
              </a:ext>
            </a:extLst>
          </p:cNvPr>
          <p:cNvSpPr/>
          <p:nvPr/>
        </p:nvSpPr>
        <p:spPr>
          <a:xfrm>
            <a:off x="3666259" y="308196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E222C58A-0D74-9148-822C-7AD6F851F592}"/>
              </a:ext>
            </a:extLst>
          </p:cNvPr>
          <p:cNvSpPr/>
          <p:nvPr/>
        </p:nvSpPr>
        <p:spPr>
          <a:xfrm>
            <a:off x="3666259" y="395036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Freeform 66">
            <a:extLst>
              <a:ext uri="{FF2B5EF4-FFF2-40B4-BE49-F238E27FC236}">
                <a16:creationId xmlns:a16="http://schemas.microsoft.com/office/drawing/2014/main" id="{645A0D86-90A2-834C-BB2A-BCB709A3E90B}"/>
              </a:ext>
            </a:extLst>
          </p:cNvPr>
          <p:cNvSpPr/>
          <p:nvPr/>
        </p:nvSpPr>
        <p:spPr>
          <a:xfrm>
            <a:off x="3666259" y="463987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Freeform 5">
            <a:extLst>
              <a:ext uri="{FF2B5EF4-FFF2-40B4-BE49-F238E27FC236}">
                <a16:creationId xmlns:a16="http://schemas.microsoft.com/office/drawing/2014/main" id="{5591C9E3-EF15-7E42-985B-3022E118031B}"/>
              </a:ext>
            </a:extLst>
          </p:cNvPr>
          <p:cNvSpPr/>
          <p:nvPr/>
        </p:nvSpPr>
        <p:spPr>
          <a:xfrm>
            <a:off x="3666259" y="1702955"/>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D357C195-71DA-EF43-97ED-301BE34D2667}"/>
              </a:ext>
            </a:extLst>
          </p:cNvPr>
          <p:cNvSpPr/>
          <p:nvPr/>
        </p:nvSpPr>
        <p:spPr>
          <a:xfrm>
            <a:off x="4276958" y="2018346"/>
            <a:ext cx="3901010" cy="365741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to Arrays and </a:t>
            </a:r>
            <a:r>
              <a:rPr lang="en-US" b="1" dirty="0" err="1"/>
              <a:t>Wavefront</a:t>
            </a:r>
            <a:r>
              <a:rPr lang="en-US" dirty="0"/>
              <a:t> Tracing</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a:xfrm>
            <a:off x="640080" y="6207530"/>
            <a:ext cx="43652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dirty="0">
              <a:ln>
                <a:noFill/>
              </a:ln>
              <a:solidFill>
                <a:srgbClr val="34205B"/>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4276958" y="183368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7520239" y="1780324"/>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6683836" y="1778772"/>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4" name="TextBox 13">
            <a:extLst>
              <a:ext uri="{FF2B5EF4-FFF2-40B4-BE49-F238E27FC236}">
                <a16:creationId xmlns:a16="http://schemas.microsoft.com/office/drawing/2014/main" id="{F67ADE57-D2C6-B443-BD81-018492EFB25A}"/>
              </a:ext>
            </a:extLst>
          </p:cNvPr>
          <p:cNvSpPr txBox="1"/>
          <p:nvPr/>
        </p:nvSpPr>
        <p:spPr>
          <a:xfrm>
            <a:off x="3195417" y="1505237"/>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4697006" y="567575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5137060" y="2363705"/>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E2477B-B5D1-D347-8D1E-F0D9FC7AAA4D}"/>
              </a:ext>
            </a:extLst>
          </p:cNvPr>
          <p:cNvSpPr txBox="1"/>
          <p:nvPr/>
        </p:nvSpPr>
        <p:spPr>
          <a:xfrm>
            <a:off x="5782704" y="1791484"/>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32" name="Rounded Rectangle 31">
            <a:extLst>
              <a:ext uri="{FF2B5EF4-FFF2-40B4-BE49-F238E27FC236}">
                <a16:creationId xmlns:a16="http://schemas.microsoft.com/office/drawing/2014/main" id="{ED3D4252-C5FC-EC49-B1A7-77F2ED8AB351}"/>
              </a:ext>
            </a:extLst>
          </p:cNvPr>
          <p:cNvSpPr/>
          <p:nvPr/>
        </p:nvSpPr>
        <p:spPr>
          <a:xfrm>
            <a:off x="4276958" y="216896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Rounded Rectangle 32">
            <a:extLst>
              <a:ext uri="{FF2B5EF4-FFF2-40B4-BE49-F238E27FC236}">
                <a16:creationId xmlns:a16="http://schemas.microsoft.com/office/drawing/2014/main" id="{847E6486-DA48-024F-9EFC-75B88A7DDF21}"/>
              </a:ext>
            </a:extLst>
          </p:cNvPr>
          <p:cNvSpPr/>
          <p:nvPr/>
        </p:nvSpPr>
        <p:spPr>
          <a:xfrm>
            <a:off x="7561347" y="216896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ounded Rectangle 33">
            <a:extLst>
              <a:ext uri="{FF2B5EF4-FFF2-40B4-BE49-F238E27FC236}">
                <a16:creationId xmlns:a16="http://schemas.microsoft.com/office/drawing/2014/main" id="{A023CC8D-409A-1F4B-A747-239752C40B9D}"/>
              </a:ext>
            </a:extLst>
          </p:cNvPr>
          <p:cNvSpPr/>
          <p:nvPr/>
        </p:nvSpPr>
        <p:spPr>
          <a:xfrm>
            <a:off x="6669599" y="216896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Rounded Rectangle 34">
            <a:extLst>
              <a:ext uri="{FF2B5EF4-FFF2-40B4-BE49-F238E27FC236}">
                <a16:creationId xmlns:a16="http://schemas.microsoft.com/office/drawing/2014/main" id="{134A0422-0515-7844-8AB1-62C00AEA7CE9}"/>
              </a:ext>
            </a:extLst>
          </p:cNvPr>
          <p:cNvSpPr/>
          <p:nvPr/>
        </p:nvSpPr>
        <p:spPr>
          <a:xfrm>
            <a:off x="5754404" y="216896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Rounded Rectangle 35">
            <a:extLst>
              <a:ext uri="{FF2B5EF4-FFF2-40B4-BE49-F238E27FC236}">
                <a16:creationId xmlns:a16="http://schemas.microsoft.com/office/drawing/2014/main" id="{D2ECFCDC-C784-BF44-95E0-D691C8D511F1}"/>
              </a:ext>
            </a:extLst>
          </p:cNvPr>
          <p:cNvSpPr/>
          <p:nvPr/>
        </p:nvSpPr>
        <p:spPr>
          <a:xfrm>
            <a:off x="4276958" y="28557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Rounded Rectangle 36">
            <a:extLst>
              <a:ext uri="{FF2B5EF4-FFF2-40B4-BE49-F238E27FC236}">
                <a16:creationId xmlns:a16="http://schemas.microsoft.com/office/drawing/2014/main" id="{1BB3A4EE-D2BB-EA4E-BB23-F54F2B6645E7}"/>
              </a:ext>
            </a:extLst>
          </p:cNvPr>
          <p:cNvSpPr/>
          <p:nvPr/>
        </p:nvSpPr>
        <p:spPr>
          <a:xfrm>
            <a:off x="7561347" y="28557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Rounded Rectangle 37">
            <a:extLst>
              <a:ext uri="{FF2B5EF4-FFF2-40B4-BE49-F238E27FC236}">
                <a16:creationId xmlns:a16="http://schemas.microsoft.com/office/drawing/2014/main" id="{896C828E-6EC2-B54D-84E7-2DB4BB4DFF62}"/>
              </a:ext>
            </a:extLst>
          </p:cNvPr>
          <p:cNvSpPr/>
          <p:nvPr/>
        </p:nvSpPr>
        <p:spPr>
          <a:xfrm>
            <a:off x="6669599" y="285573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Rounded Rectangle 40">
            <a:extLst>
              <a:ext uri="{FF2B5EF4-FFF2-40B4-BE49-F238E27FC236}">
                <a16:creationId xmlns:a16="http://schemas.microsoft.com/office/drawing/2014/main" id="{88BF395F-3930-BB4B-A825-B6030605DCE7}"/>
              </a:ext>
            </a:extLst>
          </p:cNvPr>
          <p:cNvSpPr/>
          <p:nvPr/>
        </p:nvSpPr>
        <p:spPr>
          <a:xfrm>
            <a:off x="5754404" y="285573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ounded Rectangle 41">
            <a:extLst>
              <a:ext uri="{FF2B5EF4-FFF2-40B4-BE49-F238E27FC236}">
                <a16:creationId xmlns:a16="http://schemas.microsoft.com/office/drawing/2014/main" id="{183F647E-D35C-2240-97E9-EB6F8BBE3E05}"/>
              </a:ext>
            </a:extLst>
          </p:cNvPr>
          <p:cNvSpPr/>
          <p:nvPr/>
        </p:nvSpPr>
        <p:spPr>
          <a:xfrm>
            <a:off x="4276958" y="357543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DEB99AAD-0374-6B4F-9607-D9306EBBA0D2}"/>
              </a:ext>
            </a:extLst>
          </p:cNvPr>
          <p:cNvSpPr/>
          <p:nvPr/>
        </p:nvSpPr>
        <p:spPr>
          <a:xfrm>
            <a:off x="7561347" y="357543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Rounded Rectangle 43">
            <a:extLst>
              <a:ext uri="{FF2B5EF4-FFF2-40B4-BE49-F238E27FC236}">
                <a16:creationId xmlns:a16="http://schemas.microsoft.com/office/drawing/2014/main" id="{4ECF6B27-D010-F344-AA1E-4732BFF28127}"/>
              </a:ext>
            </a:extLst>
          </p:cNvPr>
          <p:cNvSpPr/>
          <p:nvPr/>
        </p:nvSpPr>
        <p:spPr>
          <a:xfrm>
            <a:off x="6669599" y="3575431"/>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Rounded Rectangle 44">
            <a:extLst>
              <a:ext uri="{FF2B5EF4-FFF2-40B4-BE49-F238E27FC236}">
                <a16:creationId xmlns:a16="http://schemas.microsoft.com/office/drawing/2014/main" id="{2EFA096E-9F9E-4149-A322-F57FB2E4135D}"/>
              </a:ext>
            </a:extLst>
          </p:cNvPr>
          <p:cNvSpPr/>
          <p:nvPr/>
        </p:nvSpPr>
        <p:spPr>
          <a:xfrm>
            <a:off x="5754404" y="3575431"/>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B34E1B84-13C9-214A-8411-ABD64FEB78E8}"/>
              </a:ext>
            </a:extLst>
          </p:cNvPr>
          <p:cNvSpPr/>
          <p:nvPr/>
        </p:nvSpPr>
        <p:spPr>
          <a:xfrm>
            <a:off x="4276958" y="428207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DA225749-16B5-BE46-87D4-FD1DED75825A}"/>
              </a:ext>
            </a:extLst>
          </p:cNvPr>
          <p:cNvSpPr/>
          <p:nvPr/>
        </p:nvSpPr>
        <p:spPr>
          <a:xfrm>
            <a:off x="7561347" y="428207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Rounded Rectangle 47">
            <a:extLst>
              <a:ext uri="{FF2B5EF4-FFF2-40B4-BE49-F238E27FC236}">
                <a16:creationId xmlns:a16="http://schemas.microsoft.com/office/drawing/2014/main" id="{7B845A8F-FDC1-164E-823F-BB0154C4A5E6}"/>
              </a:ext>
            </a:extLst>
          </p:cNvPr>
          <p:cNvSpPr/>
          <p:nvPr/>
        </p:nvSpPr>
        <p:spPr>
          <a:xfrm>
            <a:off x="6669599" y="428207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Rounded Rectangle 48">
            <a:extLst>
              <a:ext uri="{FF2B5EF4-FFF2-40B4-BE49-F238E27FC236}">
                <a16:creationId xmlns:a16="http://schemas.microsoft.com/office/drawing/2014/main" id="{B2914618-DABA-D641-B022-79E3DE111B22}"/>
              </a:ext>
            </a:extLst>
          </p:cNvPr>
          <p:cNvSpPr/>
          <p:nvPr/>
        </p:nvSpPr>
        <p:spPr>
          <a:xfrm>
            <a:off x="5754404" y="428207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Rounded Rectangle 49">
            <a:extLst>
              <a:ext uri="{FF2B5EF4-FFF2-40B4-BE49-F238E27FC236}">
                <a16:creationId xmlns:a16="http://schemas.microsoft.com/office/drawing/2014/main" id="{73E8E903-B3C6-4145-8A01-E79163F7B853}"/>
              </a:ext>
            </a:extLst>
          </p:cNvPr>
          <p:cNvSpPr/>
          <p:nvPr/>
        </p:nvSpPr>
        <p:spPr>
          <a:xfrm>
            <a:off x="4276958" y="496884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F217D9-1F58-724C-8F3A-BEB5DF66DAA4}"/>
              </a:ext>
            </a:extLst>
          </p:cNvPr>
          <p:cNvSpPr/>
          <p:nvPr/>
        </p:nvSpPr>
        <p:spPr>
          <a:xfrm>
            <a:off x="7561347" y="496884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673C96FD-7CCB-3A4C-9336-DE7E4772809D}"/>
              </a:ext>
            </a:extLst>
          </p:cNvPr>
          <p:cNvSpPr/>
          <p:nvPr/>
        </p:nvSpPr>
        <p:spPr>
          <a:xfrm>
            <a:off x="6669599" y="496884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E2C095D9-9D82-234D-A41D-23CDD7AD35D8}"/>
              </a:ext>
            </a:extLst>
          </p:cNvPr>
          <p:cNvSpPr/>
          <p:nvPr/>
        </p:nvSpPr>
        <p:spPr>
          <a:xfrm>
            <a:off x="5754404" y="496884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A1547C55-84C9-1249-9DC8-38EE473C17B7}"/>
              </a:ext>
            </a:extLst>
          </p:cNvPr>
          <p:cNvCxnSpPr>
            <a:cxnSpLocks/>
          </p:cNvCxnSpPr>
          <p:nvPr/>
        </p:nvCxnSpPr>
        <p:spPr>
          <a:xfrm>
            <a:off x="5131382" y="3050472"/>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17B039-FA6F-A346-9F2C-927771562749}"/>
              </a:ext>
            </a:extLst>
          </p:cNvPr>
          <p:cNvCxnSpPr>
            <a:cxnSpLocks/>
          </p:cNvCxnSpPr>
          <p:nvPr/>
        </p:nvCxnSpPr>
        <p:spPr>
          <a:xfrm>
            <a:off x="5125704" y="3737239"/>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201023B-EF28-1749-8933-094C2A8F2230}"/>
              </a:ext>
            </a:extLst>
          </p:cNvPr>
          <p:cNvCxnSpPr>
            <a:cxnSpLocks/>
          </p:cNvCxnSpPr>
          <p:nvPr/>
        </p:nvCxnSpPr>
        <p:spPr>
          <a:xfrm>
            <a:off x="5120026" y="4424006"/>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4EBD2A-9C30-6E47-A742-09204D31EA14}"/>
              </a:ext>
            </a:extLst>
          </p:cNvPr>
          <p:cNvCxnSpPr>
            <a:cxnSpLocks/>
          </p:cNvCxnSpPr>
          <p:nvPr/>
        </p:nvCxnSpPr>
        <p:spPr>
          <a:xfrm>
            <a:off x="5114348" y="5110773"/>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489E1FCF-135C-6140-8304-1B40FBFCD1BE}"/>
              </a:ext>
            </a:extLst>
          </p:cNvPr>
          <p:cNvSpPr/>
          <p:nvPr/>
        </p:nvSpPr>
        <p:spPr>
          <a:xfrm rot="16200000">
            <a:off x="4497547"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0" name="TextBox 59">
            <a:extLst>
              <a:ext uri="{FF2B5EF4-FFF2-40B4-BE49-F238E27FC236}">
                <a16:creationId xmlns:a16="http://schemas.microsoft.com/office/drawing/2014/main" id="{52950E55-C44E-0249-A793-6022B0D7B468}"/>
              </a:ext>
            </a:extLst>
          </p:cNvPr>
          <p:cNvSpPr txBox="1"/>
          <p:nvPr/>
        </p:nvSpPr>
        <p:spPr>
          <a:xfrm>
            <a:off x="4083453" y="6453386"/>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Parallel</a:t>
            </a:r>
          </a:p>
        </p:txBody>
      </p:sp>
      <p:sp>
        <p:nvSpPr>
          <p:cNvPr id="68" name="Left Brace 67">
            <a:extLst>
              <a:ext uri="{FF2B5EF4-FFF2-40B4-BE49-F238E27FC236}">
                <a16:creationId xmlns:a16="http://schemas.microsoft.com/office/drawing/2014/main" id="{BFA21F8F-C1E3-7443-B282-36CDFD3CEE34}"/>
              </a:ext>
            </a:extLst>
          </p:cNvPr>
          <p:cNvSpPr/>
          <p:nvPr/>
        </p:nvSpPr>
        <p:spPr>
          <a:xfrm rot="16200000">
            <a:off x="5260029"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9" name="Left Brace 68">
            <a:extLst>
              <a:ext uri="{FF2B5EF4-FFF2-40B4-BE49-F238E27FC236}">
                <a16:creationId xmlns:a16="http://schemas.microsoft.com/office/drawing/2014/main" id="{05371F69-2DFA-0044-9C9B-EF68D4D1293A}"/>
              </a:ext>
            </a:extLst>
          </p:cNvPr>
          <p:cNvSpPr/>
          <p:nvPr/>
        </p:nvSpPr>
        <p:spPr>
          <a:xfrm rot="16200000">
            <a:off x="6022511"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0" name="Left Brace 69">
            <a:extLst>
              <a:ext uri="{FF2B5EF4-FFF2-40B4-BE49-F238E27FC236}">
                <a16:creationId xmlns:a16="http://schemas.microsoft.com/office/drawing/2014/main" id="{572D498F-0EA7-E34B-AE65-62DC8DB3BB06}"/>
              </a:ext>
            </a:extLst>
          </p:cNvPr>
          <p:cNvSpPr/>
          <p:nvPr/>
        </p:nvSpPr>
        <p:spPr>
          <a:xfrm rot="16200000">
            <a:off x="6784993"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2" name="Left Brace 71">
            <a:extLst>
              <a:ext uri="{FF2B5EF4-FFF2-40B4-BE49-F238E27FC236}">
                <a16:creationId xmlns:a16="http://schemas.microsoft.com/office/drawing/2014/main" id="{3AD2E9A1-8F88-A442-9949-932A648CE0BA}"/>
              </a:ext>
            </a:extLst>
          </p:cNvPr>
          <p:cNvSpPr/>
          <p:nvPr/>
        </p:nvSpPr>
        <p:spPr>
          <a:xfrm rot="16200000">
            <a:off x="7547475"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B7350FA4-0962-4C4D-B835-8DB5A9421452}"/>
              </a:ext>
            </a:extLst>
          </p:cNvPr>
          <p:cNvSpPr/>
          <p:nvPr/>
        </p:nvSpPr>
        <p:spPr>
          <a:xfrm rot="16200000">
            <a:off x="8358802" y="582079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cxnSp>
        <p:nvCxnSpPr>
          <p:cNvPr id="7" name="Straight Connector 6">
            <a:extLst>
              <a:ext uri="{FF2B5EF4-FFF2-40B4-BE49-F238E27FC236}">
                <a16:creationId xmlns:a16="http://schemas.microsoft.com/office/drawing/2014/main" id="{F890D53D-2495-254C-998C-6D387D397814}"/>
              </a:ext>
            </a:extLst>
          </p:cNvPr>
          <p:cNvCxnSpPr>
            <a:cxnSpLocks/>
          </p:cNvCxnSpPr>
          <p:nvPr/>
        </p:nvCxnSpPr>
        <p:spPr>
          <a:xfrm>
            <a:off x="7449901" y="2239930"/>
            <a:ext cx="0" cy="320170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06ECBE6-D32F-B54B-97BA-7C542167E90E}"/>
              </a:ext>
            </a:extLst>
          </p:cNvPr>
          <p:cNvCxnSpPr>
            <a:cxnSpLocks/>
          </p:cNvCxnSpPr>
          <p:nvPr/>
        </p:nvCxnSpPr>
        <p:spPr>
          <a:xfrm>
            <a:off x="8365536" y="2282874"/>
            <a:ext cx="0" cy="320170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DC4077-EECF-8A41-84D0-0B6062D7E578}"/>
              </a:ext>
            </a:extLst>
          </p:cNvPr>
          <p:cNvCxnSpPr>
            <a:cxnSpLocks/>
          </p:cNvCxnSpPr>
          <p:nvPr/>
        </p:nvCxnSpPr>
        <p:spPr>
          <a:xfrm>
            <a:off x="6553791" y="2239930"/>
            <a:ext cx="0" cy="320170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A3F8CBF-C28C-6F44-A2BC-F1A1BBE8435F}"/>
              </a:ext>
            </a:extLst>
          </p:cNvPr>
          <p:cNvCxnSpPr>
            <a:cxnSpLocks/>
          </p:cNvCxnSpPr>
          <p:nvPr/>
        </p:nvCxnSpPr>
        <p:spPr>
          <a:xfrm>
            <a:off x="5676266" y="2203012"/>
            <a:ext cx="0" cy="320170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ECAD05-B0A6-5540-9984-644BADF83A68}"/>
              </a:ext>
            </a:extLst>
          </p:cNvPr>
          <p:cNvCxnSpPr>
            <a:cxnSpLocks/>
          </p:cNvCxnSpPr>
          <p:nvPr/>
        </p:nvCxnSpPr>
        <p:spPr>
          <a:xfrm>
            <a:off x="5079195" y="2203012"/>
            <a:ext cx="0" cy="320170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57DA3D-9FAC-7340-B831-A3D893A68DA5}"/>
              </a:ext>
            </a:extLst>
          </p:cNvPr>
          <p:cNvSpPr txBox="1"/>
          <p:nvPr/>
        </p:nvSpPr>
        <p:spPr>
          <a:xfrm>
            <a:off x="8205985" y="5523409"/>
            <a:ext cx="954107" cy="369332"/>
          </a:xfrm>
          <a:prstGeom prst="rect">
            <a:avLst/>
          </a:prstGeom>
          <a:noFill/>
        </p:spPr>
        <p:txBody>
          <a:bodyPr wrap="none" rtlCol="0">
            <a:spAutoFit/>
          </a:bodyPr>
          <a:lstStyle/>
          <a:p>
            <a:r>
              <a:rPr lang="en-US" dirty="0">
                <a:solidFill>
                  <a:schemeClr val="accent4"/>
                </a:solidFill>
              </a:rPr>
              <a:t>Binning</a:t>
            </a:r>
          </a:p>
        </p:txBody>
      </p:sp>
    </p:spTree>
    <p:extLst>
      <p:ext uri="{BB962C8B-B14F-4D97-AF65-F5344CB8AC3E}">
        <p14:creationId xmlns:p14="http://schemas.microsoft.com/office/powerpoint/2010/main" val="312894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 1/2</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21</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40080" y="1718598"/>
            <a:ext cx="9625354" cy="3170099"/>
          </a:xfrm>
          <a:prstGeom prst="rect">
            <a:avLst/>
          </a:prstGeom>
          <a:noFill/>
        </p:spPr>
        <p:txBody>
          <a:bodyPr wrap="square" rtlCol="0">
            <a:spAutoFit/>
          </a:bodyPr>
          <a:lstStyle/>
          <a:p>
            <a:r>
              <a:rPr lang="en-US" sz="2000" dirty="0"/>
              <a:t>image-&gt;</a:t>
            </a:r>
            <a:r>
              <a:rPr lang="en-US" sz="2000" b="1" dirty="0" err="1">
                <a:solidFill>
                  <a:schemeClr val="accent4"/>
                </a:solidFill>
              </a:rPr>
              <a:t>forEachPixel</a:t>
            </a:r>
            <a:r>
              <a:rPr lang="en-US" sz="2000" dirty="0"/>
              <a:t>&lt;</a:t>
            </a:r>
            <a:r>
              <a:rPr lang="en-US" sz="2000" dirty="0">
                <a:solidFill>
                  <a:schemeClr val="accent2"/>
                </a:solidFill>
              </a:rPr>
              <a:t>Radiance3</a:t>
            </a:r>
            <a:r>
              <a:rPr lang="en-US" sz="2000" dirty="0"/>
              <a:t>&gt;([&amp;](</a:t>
            </a:r>
            <a:r>
              <a:rPr lang="en-US" sz="2000" dirty="0">
                <a:solidFill>
                  <a:schemeClr val="accent2"/>
                </a:solidFill>
              </a:rPr>
              <a:t>Point2int32</a:t>
            </a:r>
            <a:r>
              <a:rPr lang="en-US" sz="2000" dirty="0"/>
              <a:t> pixel) {</a:t>
            </a:r>
          </a:p>
          <a:p>
            <a:r>
              <a:rPr lang="en-US" sz="2000" dirty="0"/>
              <a:t>	</a:t>
            </a:r>
            <a:r>
              <a:rPr lang="en-US" sz="2000" dirty="0">
                <a:solidFill>
                  <a:schemeClr val="accent2"/>
                </a:solidFill>
              </a:rPr>
              <a:t>Random</a:t>
            </a:r>
            <a:r>
              <a:rPr lang="en-US" sz="2000" dirty="0"/>
              <a:t>&amp; </a:t>
            </a:r>
            <a:r>
              <a:rPr lang="en-US" sz="2000" dirty="0" err="1"/>
              <a:t>rng</a:t>
            </a:r>
            <a:r>
              <a:rPr lang="en-US" sz="2000" dirty="0"/>
              <a:t> = Random::</a:t>
            </a:r>
            <a:r>
              <a:rPr lang="en-US" sz="2000" dirty="0" err="1"/>
              <a:t>threadCommon</a:t>
            </a:r>
            <a:r>
              <a:rPr lang="en-US" sz="2000" dirty="0"/>
              <a:t>();</a:t>
            </a:r>
          </a:p>
          <a:p>
            <a:r>
              <a:rPr lang="en-US" sz="2000" dirty="0"/>
              <a:t>	</a:t>
            </a:r>
            <a:r>
              <a:rPr lang="en-US" sz="2000" dirty="0">
                <a:solidFill>
                  <a:schemeClr val="accent2"/>
                </a:solidFill>
              </a:rPr>
              <a:t>Radiance3</a:t>
            </a:r>
            <a:r>
              <a:rPr lang="en-US" sz="2000" dirty="0"/>
              <a:t> sum;</a:t>
            </a:r>
          </a:p>
          <a:p>
            <a:r>
              <a:rPr lang="en-US" sz="2000" dirty="0"/>
              <a:t>	for (</a:t>
            </a:r>
            <a:r>
              <a:rPr lang="en-US" sz="2000" dirty="0" err="1">
                <a:solidFill>
                  <a:schemeClr val="accent2"/>
                </a:solidFill>
              </a:rPr>
              <a:t>int</a:t>
            </a:r>
            <a:r>
              <a:rPr lang="en-US" sz="2000" dirty="0"/>
              <a:t> p = 0; p &lt; </a:t>
            </a:r>
            <a:r>
              <a:rPr lang="en-US" sz="2000" dirty="0" err="1"/>
              <a:t>pathsPerPixel</a:t>
            </a:r>
            <a:r>
              <a:rPr lang="en-US" sz="2000" dirty="0"/>
              <a:t>; ++p)</a:t>
            </a:r>
          </a:p>
          <a:p>
            <a:r>
              <a:rPr lang="en-US" sz="2000" dirty="0"/>
              <a:t>		sum += </a:t>
            </a:r>
            <a:r>
              <a:rPr lang="en-US" sz="2000" b="1" dirty="0" err="1">
                <a:solidFill>
                  <a:schemeClr val="accent4"/>
                </a:solidFill>
              </a:rPr>
              <a:t>L_i</a:t>
            </a:r>
            <a:r>
              <a:rPr lang="en-US" sz="2000" dirty="0"/>
              <a:t>(camera-&gt;</a:t>
            </a:r>
            <a:r>
              <a:rPr lang="en-US" sz="2000" b="1" dirty="0" err="1">
                <a:solidFill>
                  <a:schemeClr val="accent4"/>
                </a:solidFill>
              </a:rPr>
              <a:t>worldRay</a:t>
            </a:r>
            <a:r>
              <a:rPr lang="en-US" sz="2000" dirty="0"/>
              <a:t>(</a:t>
            </a:r>
          </a:p>
          <a:p>
            <a:r>
              <a:rPr lang="en-US" sz="2000" dirty="0"/>
              <a:t>                                                </a:t>
            </a:r>
            <a:r>
              <a:rPr lang="en-US" sz="2000" dirty="0" err="1"/>
              <a:t>pixel.x</a:t>
            </a:r>
            <a:r>
              <a:rPr lang="en-US" sz="2000" dirty="0"/>
              <a:t> + </a:t>
            </a:r>
            <a:r>
              <a:rPr lang="en-US" sz="2000" dirty="0" err="1"/>
              <a:t>rng.uniform</a:t>
            </a:r>
            <a:r>
              <a:rPr lang="en-US" sz="2000" dirty="0"/>
              <a:t>(), </a:t>
            </a:r>
            <a:r>
              <a:rPr lang="en-US" sz="2000" dirty="0" err="1"/>
              <a:t>pixel.y</a:t>
            </a:r>
            <a:r>
              <a:rPr lang="en-US" sz="2000" dirty="0"/>
              <a:t> + </a:t>
            </a:r>
            <a:r>
              <a:rPr lang="en-US" sz="2000" dirty="0" err="1"/>
              <a:t>rng.uniform</a:t>
            </a:r>
            <a:r>
              <a:rPr lang="en-US" sz="2000" dirty="0"/>
              <a:t>(), </a:t>
            </a:r>
          </a:p>
          <a:p>
            <a:r>
              <a:rPr lang="en-US" sz="2000" dirty="0"/>
              <a:t>                                                image-&gt;bounds()));</a:t>
            </a:r>
          </a:p>
          <a:p>
            <a:r>
              <a:rPr lang="en-US" sz="2000" dirty="0"/>
              <a:t>	return sum / </a:t>
            </a:r>
            <a:r>
              <a:rPr lang="en-US" sz="2000" dirty="0">
                <a:solidFill>
                  <a:schemeClr val="accent2"/>
                </a:solidFill>
              </a:rPr>
              <a:t>float</a:t>
            </a:r>
            <a:r>
              <a:rPr lang="en-US" sz="2000" dirty="0"/>
              <a:t>(</a:t>
            </a:r>
            <a:r>
              <a:rPr lang="en-US" sz="2000" dirty="0" err="1"/>
              <a:t>pathsPerPixel</a:t>
            </a:r>
            <a:r>
              <a:rPr lang="en-US" sz="2000" dirty="0"/>
              <a:t>);</a:t>
            </a:r>
          </a:p>
          <a:p>
            <a:r>
              <a:rPr lang="en-US" sz="2000" dirty="0"/>
              <a:t>});</a:t>
            </a:r>
          </a:p>
          <a:p>
            <a:endParaRPr lang="en-US" sz="2000" dirty="0"/>
          </a:p>
        </p:txBody>
      </p:sp>
    </p:spTree>
    <p:extLst>
      <p:ext uri="{BB962C8B-B14F-4D97-AF65-F5344CB8AC3E}">
        <p14:creationId xmlns:p14="http://schemas.microsoft.com/office/powerpoint/2010/main" val="201458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22</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63394" y="1090862"/>
            <a:ext cx="11528606" cy="5324535"/>
          </a:xfrm>
          <a:prstGeom prst="rect">
            <a:avLst/>
          </a:prstGeom>
          <a:noFill/>
        </p:spPr>
        <p:txBody>
          <a:bodyPr wrap="square" rtlCol="0">
            <a:spAutoFit/>
          </a:bodyPr>
          <a:lstStyle/>
          <a:p>
            <a:r>
              <a:rPr lang="en-US" sz="2000" dirty="0">
                <a:solidFill>
                  <a:srgbClr val="92D050"/>
                </a:solidFill>
              </a:rPr>
              <a:t>// Trace this (world space) ray and return the radiance it encounters</a:t>
            </a:r>
          </a:p>
          <a:p>
            <a:r>
              <a:rPr lang="en-US" sz="2000" dirty="0">
                <a:solidFill>
                  <a:schemeClr val="accent2"/>
                </a:solidFill>
              </a:rPr>
              <a:t>Radiance3</a:t>
            </a:r>
            <a:r>
              <a:rPr lang="en-US" sz="2000" dirty="0"/>
              <a:t> </a:t>
            </a:r>
            <a:r>
              <a:rPr lang="en-US" sz="2000" b="1" dirty="0" err="1"/>
              <a:t>L_i</a:t>
            </a:r>
            <a:r>
              <a:rPr lang="en-US" sz="2000" dirty="0"/>
              <a:t>(</a:t>
            </a:r>
            <a:r>
              <a:rPr lang="en-US" sz="2000" dirty="0" err="1"/>
              <a:t>const</a:t>
            </a:r>
            <a:r>
              <a:rPr lang="en-US" sz="2000" dirty="0"/>
              <a:t> </a:t>
            </a:r>
            <a:r>
              <a:rPr lang="en-US" sz="2000" dirty="0">
                <a:solidFill>
                  <a:schemeClr val="accent2"/>
                </a:solidFill>
              </a:rPr>
              <a:t>Ray</a:t>
            </a:r>
            <a:r>
              <a:rPr lang="en-US" sz="2000" dirty="0"/>
              <a:t>&amp; ray) {</a:t>
            </a:r>
          </a:p>
          <a:p>
            <a:r>
              <a:rPr lang="en-US" sz="2000" dirty="0"/>
              <a:t>    </a:t>
            </a:r>
            <a:r>
              <a:rPr lang="en-US" sz="2000" dirty="0" err="1"/>
              <a:t>const</a:t>
            </a:r>
            <a:r>
              <a:rPr lang="en-US" sz="2000" dirty="0"/>
              <a:t> </a:t>
            </a:r>
            <a:r>
              <a:rPr lang="en-US" sz="2000" dirty="0" err="1">
                <a:solidFill>
                  <a:schemeClr val="accent2"/>
                </a:solidFill>
              </a:rPr>
              <a:t>shared_ptr</a:t>
            </a:r>
            <a:r>
              <a:rPr lang="en-US" sz="2000" dirty="0">
                <a:solidFill>
                  <a:schemeClr val="accent2"/>
                </a:solidFill>
              </a:rPr>
              <a:t>&lt;</a:t>
            </a:r>
            <a:r>
              <a:rPr lang="en-US" sz="2000" dirty="0" err="1">
                <a:solidFill>
                  <a:schemeClr val="accent2"/>
                </a:solidFill>
              </a:rPr>
              <a:t>Surfel</a:t>
            </a:r>
            <a:r>
              <a:rPr lang="en-US" sz="2000" dirty="0">
                <a:solidFill>
                  <a:schemeClr val="accent2"/>
                </a:solidFill>
              </a:rPr>
              <a:t>&gt;&amp; </a:t>
            </a:r>
            <a:r>
              <a:rPr lang="en-US" sz="2000" dirty="0" err="1"/>
              <a:t>surfel</a:t>
            </a:r>
            <a:r>
              <a:rPr lang="en-US" sz="2000" dirty="0"/>
              <a:t> = tree-&gt;</a:t>
            </a:r>
            <a:r>
              <a:rPr lang="en-US" sz="2000" b="1" dirty="0" err="1">
                <a:solidFill>
                  <a:schemeClr val="accent4"/>
                </a:solidFill>
              </a:rPr>
              <a:t>intersectRay</a:t>
            </a:r>
            <a:r>
              <a:rPr lang="en-US" sz="2000" dirty="0"/>
              <a:t>(ray);</a:t>
            </a:r>
          </a:p>
          <a:p>
            <a:r>
              <a:rPr lang="en-US" sz="2000" dirty="0"/>
              <a:t>    </a:t>
            </a:r>
            <a:r>
              <a:rPr lang="en-US" sz="2000" dirty="0" err="1"/>
              <a:t>const</a:t>
            </a:r>
            <a:r>
              <a:rPr lang="en-US" sz="2000" dirty="0"/>
              <a:t> </a:t>
            </a:r>
            <a:r>
              <a:rPr lang="en-US" sz="2000" dirty="0">
                <a:solidFill>
                  <a:schemeClr val="accent2"/>
                </a:solidFill>
              </a:rPr>
              <a:t>Vector3</a:t>
            </a:r>
            <a:r>
              <a:rPr lang="en-US" sz="2000" dirty="0"/>
              <a:t>&amp; </a:t>
            </a:r>
            <a:r>
              <a:rPr lang="en-US" sz="2000" dirty="0" err="1"/>
              <a:t>w_o</a:t>
            </a:r>
            <a:r>
              <a:rPr lang="en-US" sz="2000" dirty="0"/>
              <a:t> = -</a:t>
            </a:r>
            <a:r>
              <a:rPr lang="en-US" sz="2000" dirty="0" err="1"/>
              <a:t>ray.direction</a:t>
            </a:r>
            <a:r>
              <a:rPr lang="en-US" sz="2000" dirty="0"/>
              <a:t>();</a:t>
            </a:r>
          </a:p>
          <a:p>
            <a:r>
              <a:rPr lang="en-US" sz="2000" dirty="0"/>
              <a:t>    </a:t>
            </a:r>
            <a:r>
              <a:rPr lang="en-US" sz="2000" dirty="0" err="1"/>
              <a:t>const</a:t>
            </a:r>
            <a:r>
              <a:rPr lang="en-US" sz="2000" dirty="0"/>
              <a:t> </a:t>
            </a:r>
            <a:r>
              <a:rPr lang="en-US" sz="2000" dirty="0">
                <a:solidFill>
                  <a:schemeClr val="accent2"/>
                </a:solidFill>
              </a:rPr>
              <a:t>Radiance3</a:t>
            </a:r>
            <a:r>
              <a:rPr lang="en-US" sz="2000" dirty="0"/>
              <a:t>&amp; </a:t>
            </a:r>
            <a:r>
              <a:rPr lang="en-US" sz="2000" dirty="0" err="1"/>
              <a:t>L_e</a:t>
            </a:r>
            <a:r>
              <a:rPr lang="en-US" sz="2000" dirty="0"/>
              <a:t> = </a:t>
            </a:r>
            <a:r>
              <a:rPr lang="en-US" sz="2000" dirty="0" err="1"/>
              <a:t>surfel</a:t>
            </a:r>
            <a:r>
              <a:rPr lang="en-US" sz="2000" dirty="0"/>
              <a:t>-&gt;</a:t>
            </a:r>
            <a:r>
              <a:rPr lang="en-US" sz="2000" b="1" dirty="0" err="1">
                <a:solidFill>
                  <a:schemeClr val="accent4"/>
                </a:solidFill>
              </a:rPr>
              <a:t>emittedRadiance</a:t>
            </a:r>
            <a:r>
              <a:rPr lang="en-US" sz="2000" dirty="0"/>
              <a:t>(</a:t>
            </a:r>
            <a:r>
              <a:rPr lang="en-US" sz="2000" dirty="0" err="1"/>
              <a:t>w_o</a:t>
            </a:r>
            <a:r>
              <a:rPr lang="en-US" sz="2000" dirty="0"/>
              <a:t>);</a:t>
            </a:r>
          </a:p>
          <a:p>
            <a:r>
              <a:rPr lang="en-US" sz="2000" dirty="0"/>
              <a:t>        </a:t>
            </a:r>
          </a:p>
          <a:p>
            <a:r>
              <a:rPr lang="en-US" sz="2000" dirty="0"/>
              <a:t>    </a:t>
            </a:r>
            <a:r>
              <a:rPr lang="en-US" sz="2000" dirty="0">
                <a:solidFill>
                  <a:schemeClr val="accent2"/>
                </a:solidFill>
              </a:rPr>
              <a:t>Vector3</a:t>
            </a:r>
            <a:r>
              <a:rPr lang="en-US" sz="2000" dirty="0"/>
              <a:t> </a:t>
            </a:r>
            <a:r>
              <a:rPr lang="en-US" sz="2000" dirty="0" err="1"/>
              <a:t>w_i</a:t>
            </a:r>
            <a:r>
              <a:rPr lang="en-US" sz="2000" dirty="0"/>
              <a:t>;</a:t>
            </a:r>
          </a:p>
          <a:p>
            <a:r>
              <a:rPr lang="en-US" sz="2000" dirty="0"/>
              <a:t>    </a:t>
            </a:r>
            <a:r>
              <a:rPr lang="en-US" sz="2000" dirty="0">
                <a:solidFill>
                  <a:schemeClr val="accent2"/>
                </a:solidFill>
              </a:rPr>
              <a:t>Color3</a:t>
            </a:r>
            <a:r>
              <a:rPr lang="en-US" sz="2000" dirty="0"/>
              <a:t> weight;</a:t>
            </a:r>
          </a:p>
          <a:p>
            <a:r>
              <a:rPr lang="en-US" sz="2000" dirty="0"/>
              <a:t>    if (! </a:t>
            </a:r>
            <a:r>
              <a:rPr lang="en-US" sz="2000" dirty="0" err="1"/>
              <a:t>surfel</a:t>
            </a:r>
            <a:r>
              <a:rPr lang="en-US" sz="2000" dirty="0"/>
              <a:t>-&gt;</a:t>
            </a:r>
            <a:r>
              <a:rPr lang="en-US" sz="2000" b="1" dirty="0">
                <a:solidFill>
                  <a:schemeClr val="accent4"/>
                </a:solidFill>
              </a:rPr>
              <a:t>scatter</a:t>
            </a:r>
            <a:r>
              <a:rPr lang="en-US" sz="2000" dirty="0"/>
              <a:t>(</a:t>
            </a:r>
            <a:r>
              <a:rPr lang="en-US" sz="2000" dirty="0" err="1"/>
              <a:t>PathDirection</a:t>
            </a:r>
            <a:r>
              <a:rPr lang="en-US" sz="2000" dirty="0"/>
              <a:t>::EYE_TO_SOURCE, </a:t>
            </a:r>
            <a:r>
              <a:rPr lang="en-US" sz="2000" dirty="0" err="1"/>
              <a:t>w_o</a:t>
            </a:r>
            <a:r>
              <a:rPr lang="en-US" sz="2000" dirty="0"/>
              <a:t>, true, </a:t>
            </a:r>
          </a:p>
          <a:p>
            <a:r>
              <a:rPr lang="en-US" sz="2000" dirty="0"/>
              <a:t>          Random::</a:t>
            </a:r>
            <a:r>
              <a:rPr lang="en-US" sz="2000" dirty="0" err="1"/>
              <a:t>threadCommon</a:t>
            </a:r>
            <a:r>
              <a:rPr lang="en-US" sz="2000" dirty="0"/>
              <a:t>(), weight, </a:t>
            </a:r>
            <a:r>
              <a:rPr lang="en-US" sz="2000" dirty="0" err="1"/>
              <a:t>w_i</a:t>
            </a:r>
            <a:r>
              <a:rPr lang="en-US" sz="2000" dirty="0"/>
              <a:t>)) </a:t>
            </a:r>
          </a:p>
          <a:p>
            <a:r>
              <a:rPr lang="en-US" sz="2000" dirty="0"/>
              <a:t>          return </a:t>
            </a:r>
            <a:r>
              <a:rPr lang="en-US" sz="2000" dirty="0" err="1"/>
              <a:t>L_e</a:t>
            </a:r>
            <a:r>
              <a:rPr lang="en-US" sz="2000" dirty="0"/>
              <a:t>;</a:t>
            </a:r>
          </a:p>
          <a:p>
            <a:r>
              <a:rPr lang="en-US" sz="2000" dirty="0"/>
              <a:t>	</a:t>
            </a:r>
          </a:p>
          <a:p>
            <a:r>
              <a:rPr lang="en-US" sz="2000" dirty="0"/>
              <a:t>    </a:t>
            </a:r>
            <a:r>
              <a:rPr lang="en-US" sz="2000" dirty="0" err="1"/>
              <a:t>const</a:t>
            </a:r>
            <a:r>
              <a:rPr lang="en-US" sz="2000" dirty="0"/>
              <a:t> </a:t>
            </a:r>
            <a:r>
              <a:rPr lang="en-US" sz="2000" dirty="0">
                <a:solidFill>
                  <a:schemeClr val="accent2"/>
                </a:solidFill>
              </a:rPr>
              <a:t>Point3</a:t>
            </a:r>
            <a:r>
              <a:rPr lang="en-US" sz="2000" dirty="0"/>
              <a:t>&amp; X = </a:t>
            </a:r>
            <a:r>
              <a:rPr lang="en-US" sz="2000" dirty="0" err="1"/>
              <a:t>surfel</a:t>
            </a:r>
            <a:r>
              <a:rPr lang="en-US" sz="2000" dirty="0"/>
              <a:t>-&gt;position();</a:t>
            </a:r>
          </a:p>
          <a:p>
            <a:r>
              <a:rPr lang="en-US" sz="2000" dirty="0"/>
              <a:t>    </a:t>
            </a:r>
            <a:r>
              <a:rPr lang="en-US" sz="2000" dirty="0" err="1"/>
              <a:t>const</a:t>
            </a:r>
            <a:r>
              <a:rPr lang="en-US" sz="2000" dirty="0"/>
              <a:t> </a:t>
            </a:r>
            <a:r>
              <a:rPr lang="en-US" sz="2000" dirty="0">
                <a:solidFill>
                  <a:schemeClr val="accent2"/>
                </a:solidFill>
              </a:rPr>
              <a:t>Ray</a:t>
            </a:r>
            <a:r>
              <a:rPr lang="en-US" sz="2000" dirty="0"/>
              <a:t>&amp; </a:t>
            </a:r>
            <a:r>
              <a:rPr lang="en-US" sz="2000" dirty="0" err="1"/>
              <a:t>nextRay</a:t>
            </a:r>
            <a:r>
              <a:rPr lang="en-US" sz="2000" dirty="0"/>
              <a:t> = Ray(X, </a:t>
            </a:r>
            <a:r>
              <a:rPr lang="en-US" sz="2000" dirty="0" err="1"/>
              <a:t>w_i</a:t>
            </a:r>
            <a:r>
              <a:rPr lang="en-US" sz="2000" dirty="0"/>
              <a:t>, epsilon, </a:t>
            </a:r>
            <a:r>
              <a:rPr lang="en-US" sz="2000" dirty="0" err="1"/>
              <a:t>finf</a:t>
            </a:r>
            <a:r>
              <a:rPr lang="en-US" sz="2000" dirty="0"/>
              <a:t>()).</a:t>
            </a:r>
            <a:r>
              <a:rPr lang="en-US" sz="2000" dirty="0" err="1"/>
              <a:t>bumpedRay</a:t>
            </a:r>
            <a:r>
              <a:rPr lang="en-US" sz="2000" dirty="0"/>
              <a:t>(epsilon, </a:t>
            </a:r>
            <a:r>
              <a:rPr lang="en-US" sz="2000" dirty="0" err="1"/>
              <a:t>surfel</a:t>
            </a:r>
            <a:r>
              <a:rPr lang="en-US" sz="2000" dirty="0"/>
              <a:t>-&gt;</a:t>
            </a:r>
            <a:r>
              <a:rPr lang="en-US" sz="2000" dirty="0" err="1"/>
              <a:t>geometricNormal</a:t>
            </a:r>
            <a:r>
              <a:rPr lang="en-US" sz="2000" dirty="0"/>
              <a:t>);</a:t>
            </a:r>
          </a:p>
          <a:p>
            <a:r>
              <a:rPr lang="en-US" sz="2000" dirty="0"/>
              <a:t>            </a:t>
            </a:r>
          </a:p>
          <a:p>
            <a:r>
              <a:rPr lang="en-US" sz="2000" dirty="0"/>
              <a:t>    return </a:t>
            </a:r>
            <a:r>
              <a:rPr lang="en-US" sz="2000" dirty="0" err="1"/>
              <a:t>L_e</a:t>
            </a:r>
            <a:r>
              <a:rPr lang="en-US" sz="2000" dirty="0"/>
              <a:t> + </a:t>
            </a:r>
            <a:r>
              <a:rPr lang="en-US" sz="2000" dirty="0" err="1"/>
              <a:t>L_i</a:t>
            </a:r>
            <a:r>
              <a:rPr lang="en-US" sz="2000" dirty="0"/>
              <a:t>(</a:t>
            </a:r>
            <a:r>
              <a:rPr lang="en-US" sz="2000" dirty="0" err="1"/>
              <a:t>nextRay</a:t>
            </a:r>
            <a:r>
              <a:rPr lang="en-US" sz="2000" dirty="0"/>
              <a:t>) * weight;</a:t>
            </a:r>
          </a:p>
          <a:p>
            <a:r>
              <a:rPr lang="en-US" sz="2000" dirty="0"/>
              <a:t>}</a:t>
            </a:r>
          </a:p>
        </p:txBody>
      </p:sp>
    </p:spTree>
    <p:extLst>
      <p:ext uri="{BB962C8B-B14F-4D97-AF65-F5344CB8AC3E}">
        <p14:creationId xmlns:p14="http://schemas.microsoft.com/office/powerpoint/2010/main" val="40567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One pixel ➝ one path per “thread”</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23</a:t>
            </a:fld>
            <a:endParaRPr lang="en-US"/>
          </a:p>
        </p:txBody>
      </p:sp>
      <p:sp>
        <p:nvSpPr>
          <p:cNvPr id="7" name="Rectangle 6">
            <a:extLst>
              <a:ext uri="{FF2B5EF4-FFF2-40B4-BE49-F238E27FC236}">
                <a16:creationId xmlns:a16="http://schemas.microsoft.com/office/drawing/2014/main" id="{D6D3B870-EF06-4F4C-A1AF-F19835DDC8A3}"/>
              </a:ext>
            </a:extLst>
          </p:cNvPr>
          <p:cNvSpPr/>
          <p:nvPr/>
        </p:nvSpPr>
        <p:spPr>
          <a:xfrm>
            <a:off x="357810" y="1393562"/>
            <a:ext cx="11668538"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Compute the average radiance into this pixel</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sum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pixelPos.x</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pixelPos.y</a:t>
            </a:r>
            <a:r>
              <a:rPr lang="en-US" dirty="0">
                <a:solidFill>
                  <a:srgbClr val="9CDCFE"/>
                </a:solidFill>
                <a:latin typeface="Menlo" panose="020B0609030804020204" pitchFamily="49" charset="0"/>
              </a:rPr>
              <a:t>, 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1"/>
            <a:r>
              <a:rPr lang="en-US" dirty="0">
                <a:solidFill>
                  <a:srgbClr val="D4D4D4"/>
                </a:solidFill>
                <a:latin typeface="Menlo" panose="020B0609030804020204" pitchFamily="49" charset="0"/>
              </a:rPr>
              <a:t>}</a:t>
            </a:r>
          </a:p>
          <a:p>
            <a:pPr lvl="1"/>
            <a:endParaRPr lang="en-US" dirty="0">
              <a:solidFill>
                <a:srgbClr val="D4D4D4"/>
              </a:solidFill>
              <a:latin typeface="Menlo" panose="020B0609030804020204" pitchFamily="49" charset="0"/>
            </a:endParaRPr>
          </a:p>
          <a:p>
            <a:pPr lvl="1"/>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sum / </a:t>
            </a:r>
            <a:r>
              <a:rPr lang="en-US" dirty="0">
                <a:solidFill>
                  <a:srgbClr val="569CD6"/>
                </a:solidFill>
                <a:latin typeface="Menlo" panose="020B0609030804020204" pitchFamily="49" charset="0"/>
              </a:rPr>
              <a:t>float</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a:t>
            </a:r>
          </a:p>
          <a:p>
            <a:r>
              <a:rPr lang="en-US" b="0" dirty="0">
                <a:solidFill>
                  <a:srgbClr val="D4D4D4"/>
                </a:solidFill>
                <a:effectLst/>
                <a:latin typeface="Menlo" panose="020B0609030804020204" pitchFamily="49" charset="0"/>
              </a:rPr>
              <a:t>});</a:t>
            </a:r>
          </a:p>
        </p:txBody>
      </p:sp>
      <p:sp>
        <p:nvSpPr>
          <p:cNvPr id="8" name="TextBox 7">
            <a:extLst>
              <a:ext uri="{FF2B5EF4-FFF2-40B4-BE49-F238E27FC236}">
                <a16:creationId xmlns:a16="http://schemas.microsoft.com/office/drawing/2014/main" id="{16BA6122-80B5-374C-B33E-E925EDB08538}"/>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9C600C85-07CA-6341-8CE4-BF8E6C0FCAB6}"/>
              </a:ext>
            </a:extLst>
          </p:cNvPr>
          <p:cNvSpPr txBox="1"/>
          <p:nvPr/>
        </p:nvSpPr>
        <p:spPr>
          <a:xfrm>
            <a:off x="655226" y="4017307"/>
            <a:ext cx="671979" cy="369332"/>
          </a:xfrm>
          <a:prstGeom prst="rect">
            <a:avLst/>
          </a:prstGeom>
          <a:noFill/>
        </p:spPr>
        <p:txBody>
          <a:bodyPr wrap="none" rtlCol="0">
            <a:spAutoFit/>
          </a:bodyPr>
          <a:lstStyle/>
          <a:p>
            <a:r>
              <a:rPr lang="en-US" dirty="0"/>
              <a:t>After</a:t>
            </a:r>
          </a:p>
        </p:txBody>
      </p:sp>
      <p:sp>
        <p:nvSpPr>
          <p:cNvPr id="10" name="Rectangle 9">
            <a:extLst>
              <a:ext uri="{FF2B5EF4-FFF2-40B4-BE49-F238E27FC236}">
                <a16:creationId xmlns:a16="http://schemas.microsoft.com/office/drawing/2014/main" id="{73B47772-3988-C64F-A71D-28298FF076AC}"/>
              </a:ext>
            </a:extLst>
          </p:cNvPr>
          <p:cNvSpPr/>
          <p:nvPr/>
        </p:nvSpPr>
        <p:spPr>
          <a:xfrm>
            <a:off x="357810" y="4346883"/>
            <a:ext cx="11668538" cy="2308324"/>
          </a:xfrm>
          <a:prstGeom prst="rect">
            <a:avLst/>
          </a:prstGeom>
          <a:solidFill>
            <a:schemeClr val="accent1">
              <a:lumMod val="75000"/>
            </a:schemeClr>
          </a:solidFill>
        </p:spPr>
        <p:txBody>
          <a:bodyPr wrap="square">
            <a:spAutoFit/>
          </a:bodyPr>
          <a:lstStyle/>
          <a:p>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1"/>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Radiance3&amp; L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rawImage</a:t>
            </a:r>
            <a:r>
              <a:rPr lang="en-US" dirty="0">
                <a:solidFill>
                  <a:srgbClr val="D4D4D4"/>
                </a:solidFill>
                <a:latin typeface="Menlo" panose="020B0609030804020204" pitchFamily="49" charset="0"/>
              </a:rPr>
              <a:t>-&gt;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L);</a:t>
            </a:r>
          </a:p>
          <a:p>
            <a:pPr lvl="2"/>
            <a:r>
              <a:rPr lang="en-US" b="0" dirty="0" err="1">
                <a:solidFill>
                  <a:srgbClr val="D4D4D4"/>
                </a:solidFill>
                <a:effectLst/>
                <a:latin typeface="Menlo" panose="020B0609030804020204" pitchFamily="49" charset="0"/>
              </a:rPr>
              <a:t>weightImage</a:t>
            </a:r>
            <a:r>
              <a:rPr lang="en-US" b="0" dirty="0">
                <a:solidFill>
                  <a:srgbClr val="D4D4D4"/>
                </a:solidFill>
                <a:effectLst/>
                <a:latin typeface="Menlo" panose="020B0609030804020204" pitchFamily="49" charset="0"/>
              </a:rPr>
              <a:t>-&gt;</a:t>
            </a:r>
            <a:r>
              <a:rPr lang="en-US" b="0" dirty="0" err="1">
                <a:solidFill>
                  <a:srgbClr val="D4D4D4"/>
                </a:solidFill>
                <a:effectLst/>
                <a:latin typeface="Menlo" panose="020B0609030804020204" pitchFamily="49" charset="0"/>
              </a:rPr>
              <a:t>bilinearAdd</a:t>
            </a:r>
            <a:r>
              <a:rPr lang="en-US" b="0" dirty="0">
                <a:solidFill>
                  <a:srgbClr val="D4D4D4"/>
                </a:solidFill>
                <a:effectLst/>
                <a:latin typeface="Menlo" panose="020B0609030804020204" pitchFamily="49" charset="0"/>
              </a:rPr>
              <a:t>(</a:t>
            </a:r>
            <a:r>
              <a:rPr lang="en-US" dirty="0" err="1">
                <a:solidFill>
                  <a:srgbClr val="D4D4D4"/>
                </a:solidFill>
                <a:latin typeface="Menlo" panose="020B0609030804020204" pitchFamily="49" charset="0"/>
              </a:rPr>
              <a:t>pixelPos</a:t>
            </a:r>
            <a:r>
              <a:rPr lang="en-US" b="0" dirty="0">
                <a:solidFill>
                  <a:srgbClr val="D4D4D4"/>
                </a:solidFill>
                <a:effectLst/>
                <a:latin typeface="Menlo" panose="020B0609030804020204" pitchFamily="49" charset="0"/>
              </a:rPr>
              <a:t>, 1);</a:t>
            </a:r>
          </a:p>
          <a:p>
            <a:pPr lvl="1"/>
            <a:r>
              <a:rPr lang="en-US" dirty="0">
                <a:solidFill>
                  <a:srgbClr val="D4D4D4"/>
                </a:solidFill>
                <a:latin typeface="Menlo" panose="020B0609030804020204" pitchFamily="49" charset="0"/>
              </a:rPr>
              <a:t>}}); } </a:t>
            </a:r>
          </a:p>
          <a:p>
            <a:r>
              <a:rPr lang="en-US" dirty="0">
                <a:solidFill>
                  <a:srgbClr val="6A9955"/>
                </a:solidFill>
                <a:latin typeface="Menlo" panose="020B0609030804020204" pitchFamily="49" charset="0"/>
              </a:rPr>
              <a:t>// Normalize by weights later…</a:t>
            </a:r>
            <a:endParaRPr lang="en-US" b="0" dirty="0">
              <a:solidFill>
                <a:srgbClr val="D4D4D4"/>
              </a:solidFill>
              <a:effectLst/>
              <a:latin typeface="Menlo" panose="020B0609030804020204" pitchFamily="49" charset="0"/>
            </a:endParaRPr>
          </a:p>
        </p:txBody>
      </p:sp>
      <p:sp>
        <p:nvSpPr>
          <p:cNvPr id="12" name="Right Arrow 11">
            <a:extLst>
              <a:ext uri="{FF2B5EF4-FFF2-40B4-BE49-F238E27FC236}">
                <a16:creationId xmlns:a16="http://schemas.microsoft.com/office/drawing/2014/main" id="{4026CFBB-A16D-D144-9BB0-79260A206831}"/>
              </a:ext>
            </a:extLst>
          </p:cNvPr>
          <p:cNvSpPr/>
          <p:nvPr/>
        </p:nvSpPr>
        <p:spPr>
          <a:xfrm>
            <a:off x="900020" y="5495812"/>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FF5FCC6B-B6C1-004A-A981-00D413F01820}"/>
              </a:ext>
            </a:extLst>
          </p:cNvPr>
          <p:cNvSpPr/>
          <p:nvPr/>
        </p:nvSpPr>
        <p:spPr>
          <a:xfrm>
            <a:off x="457590" y="3342868"/>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25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Tail recursion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24</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58892"/>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00765"/>
            <a:ext cx="11658225"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const</a:t>
            </a:r>
            <a:r>
              <a:rPr lang="en-US" dirty="0">
                <a:solidFill>
                  <a:srgbClr val="9CDCFE"/>
                </a:solidFill>
                <a:latin typeface="Menlo" panose="020B0609030804020204" pitchFamily="49" charset="0"/>
              </a:rPr>
              <a:t> Color3&amp; modulate</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weight * modulate);</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3" name="Right Arrow 12">
            <a:extLst>
              <a:ext uri="{FF2B5EF4-FFF2-40B4-BE49-F238E27FC236}">
                <a16:creationId xmlns:a16="http://schemas.microsoft.com/office/drawing/2014/main" id="{C666E8BE-79B9-D442-B9E9-889AA0A2EB2A}"/>
              </a:ext>
            </a:extLst>
          </p:cNvPr>
          <p:cNvSpPr/>
          <p:nvPr/>
        </p:nvSpPr>
        <p:spPr>
          <a:xfrm rot="7343994">
            <a:off x="8510065" y="5135657"/>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0BA2331-C88E-4C43-8276-F1A65565A5CA}"/>
              </a:ext>
            </a:extLst>
          </p:cNvPr>
          <p:cNvSpPr/>
          <p:nvPr/>
        </p:nvSpPr>
        <p:spPr>
          <a:xfrm rot="7343994">
            <a:off x="10126240" y="4147216"/>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64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25</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7546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26</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a:t>
            </a:r>
            <a:r>
              <a:rPr lang="en-US" u="sng" dirty="0">
                <a:solidFill>
                  <a:srgbClr val="6A9955"/>
                </a:solidFill>
                <a:latin typeface="Menlo" panose="020B0609030804020204" pitchFamily="49" charset="0"/>
              </a:rPr>
              <a:t>all</a:t>
            </a:r>
            <a:r>
              <a:rPr lang="en-US" dirty="0">
                <a:solidFill>
                  <a:srgbClr val="6A9955"/>
                </a:solidFill>
                <a:latin typeface="Menlo" panose="020B0609030804020204" pitchFamily="49" charset="0"/>
              </a:rPr>
              <a:t> rays and write to the image */</a:t>
            </a:r>
            <a:endParaRPr lang="en-US" dirty="0">
              <a:solidFill>
                <a:srgbClr val="9CDCFE"/>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3" name="Right Arrow 2">
            <a:extLst>
              <a:ext uri="{FF2B5EF4-FFF2-40B4-BE49-F238E27FC236}">
                <a16:creationId xmlns:a16="http://schemas.microsoft.com/office/drawing/2014/main" id="{CBFA723C-5F3C-0743-B580-A37A6B6E87E1}"/>
              </a:ext>
            </a:extLst>
          </p:cNvPr>
          <p:cNvSpPr/>
          <p:nvPr/>
        </p:nvSpPr>
        <p:spPr>
          <a:xfrm>
            <a:off x="119270" y="4432852"/>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22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27</a:t>
            </a:fld>
            <a:endParaRPr lang="en-US"/>
          </a:p>
        </p:txBody>
      </p:sp>
      <p:sp>
        <p:nvSpPr>
          <p:cNvPr id="7" name="Rectangle 6">
            <a:extLst>
              <a:ext uri="{FF2B5EF4-FFF2-40B4-BE49-F238E27FC236}">
                <a16:creationId xmlns:a16="http://schemas.microsoft.com/office/drawing/2014/main" id="{7B7A49D5-BBD1-7E4E-A3B4-9855D225BDD8}"/>
              </a:ext>
            </a:extLst>
          </p:cNvPr>
          <p:cNvSpPr/>
          <p:nvPr/>
        </p:nvSpPr>
        <p:spPr>
          <a:xfrm>
            <a:off x="869136" y="2006606"/>
            <a:ext cx="10759246" cy="2554545"/>
          </a:xfrm>
          <a:prstGeom prst="rect">
            <a:avLst/>
          </a:prstGeom>
          <a:solidFill>
            <a:schemeClr val="accent1">
              <a:lumMod val="75000"/>
            </a:schemeClr>
          </a:solidFill>
        </p:spPr>
        <p:txBody>
          <a:bodyPr wrap="square">
            <a:spAutoFit/>
          </a:bodyPr>
          <a:lstStyle/>
          <a:p>
            <a:r>
              <a:rPr lang="en-US" sz="2000" dirty="0">
                <a:solidFill>
                  <a:srgbClr val="D4D4D4"/>
                </a:solidFill>
                <a:latin typeface="Menlo" panose="020B0609030804020204" pitchFamily="49" charset="0"/>
              </a:rPr>
              <a:t>Array&lt;Ray&gt; ray;</a:t>
            </a:r>
          </a:p>
          <a:p>
            <a:r>
              <a:rPr lang="en-US" sz="2000" dirty="0">
                <a:solidFill>
                  <a:srgbClr val="D4D4D4"/>
                </a:solidFill>
                <a:latin typeface="Menlo" panose="020B0609030804020204" pitchFamily="49" charset="0"/>
              </a:rPr>
              <a:t>Array&lt;Color3&gt; modulation;</a:t>
            </a:r>
          </a:p>
          <a:p>
            <a:r>
              <a:rPr lang="en-US" sz="2000" dirty="0">
                <a:solidFill>
                  <a:srgbClr val="D4D4D4"/>
                </a:solidFill>
                <a:latin typeface="Menlo" panose="020B0609030804020204" pitchFamily="49" charset="0"/>
              </a:rPr>
              <a:t>Array&lt;</a:t>
            </a:r>
            <a:r>
              <a:rPr lang="en-US" sz="2000" dirty="0" err="1">
                <a:solidFill>
                  <a:srgbClr val="D4D4D4"/>
                </a:solidFill>
                <a:latin typeface="Menlo" panose="020B0609030804020204" pitchFamily="49" charset="0"/>
              </a:rPr>
              <a:t>shared_ptr</a:t>
            </a:r>
            <a:r>
              <a:rPr lang="en-US" sz="2000" dirty="0">
                <a:solidFill>
                  <a:srgbClr val="D4D4D4"/>
                </a:solidFill>
                <a:latin typeface="Menlo" panose="020B0609030804020204" pitchFamily="49" charset="0"/>
              </a:rPr>
              <a:t>&lt;</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&gt;&gt; </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hits</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Array&lt;Radiance3&gt; direct;</a:t>
            </a:r>
            <a:r>
              <a:rPr lang="en-US" sz="2000" dirty="0">
                <a:solidFill>
                  <a:srgbClr val="6A9955"/>
                </a:solidFill>
                <a:latin typeface="Menlo" panose="020B0609030804020204" pitchFamily="49" charset="0"/>
              </a:rPr>
              <a:t> // used if </a:t>
            </a:r>
            <a:r>
              <a:rPr lang="en-US" sz="2000" dirty="0" err="1">
                <a:solidFill>
                  <a:srgbClr val="6A9955"/>
                </a:solidFill>
                <a:latin typeface="Menlo" panose="020B0609030804020204" pitchFamily="49" charset="0"/>
              </a:rPr>
              <a:t>lightShadowed</a:t>
            </a:r>
            <a:r>
              <a:rPr lang="en-US" sz="2000" dirty="0">
                <a:solidFill>
                  <a:srgbClr val="6A9955"/>
                </a:solidFill>
                <a:latin typeface="Menlo" panose="020B0609030804020204" pitchFamily="49" charset="0"/>
              </a:rPr>
              <a:t> = false</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Array&lt;Ray&gt; </a:t>
            </a:r>
            <a:r>
              <a:rPr lang="en-US" sz="2000" dirty="0" err="1">
                <a:solidFill>
                  <a:srgbClr val="D4D4D4"/>
                </a:solidFill>
                <a:latin typeface="Menlo" panose="020B0609030804020204" pitchFamily="49" charset="0"/>
              </a:rPr>
              <a:t>shadowRay</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isLightShadowed</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isImpulseRay</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avoids double-counting of </a:t>
            </a:r>
            <a:r>
              <a:rPr lang="en-US" sz="2000" dirty="0" err="1">
                <a:solidFill>
                  <a:srgbClr val="6A9955"/>
                </a:solidFill>
                <a:latin typeface="Menlo" panose="020B0609030804020204" pitchFamily="49" charset="0"/>
              </a:rPr>
              <a:t>emissives</a:t>
            </a:r>
            <a:r>
              <a:rPr lang="en-US" sz="2000" dirty="0">
                <a:solidFill>
                  <a:srgbClr val="6A9955"/>
                </a:solidFill>
                <a:latin typeface="Menlo" panose="020B0609030804020204" pitchFamily="49" charset="0"/>
              </a:rPr>
              <a:t> </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Array&lt;Point2&gt; </a:t>
            </a:r>
            <a:r>
              <a:rPr lang="en-US" sz="2000" dirty="0" err="1">
                <a:solidFill>
                  <a:srgbClr val="D4D4D4"/>
                </a:solidFill>
                <a:latin typeface="Menlo" panose="020B0609030804020204" pitchFamily="49" charset="0"/>
              </a:rPr>
              <a:t>pixelPos</a:t>
            </a:r>
            <a:r>
              <a:rPr lang="en-US" sz="2000" dirty="0">
                <a:solidFill>
                  <a:srgbClr val="D4D4D4"/>
                </a:solidFill>
                <a:latin typeface="Menlo" panose="020B0609030804020204" pitchFamily="49" charset="0"/>
              </a:rPr>
              <a:t>;</a:t>
            </a:r>
            <a:endParaRPr lang="en-US" sz="2000"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677B87D0-CA7A-3245-9BB8-4654B1799978}"/>
              </a:ext>
            </a:extLst>
          </p:cNvPr>
          <p:cNvSpPr txBox="1"/>
          <p:nvPr/>
        </p:nvSpPr>
        <p:spPr>
          <a:xfrm>
            <a:off x="869136" y="1637274"/>
            <a:ext cx="5181868" cy="369332"/>
          </a:xfrm>
          <a:prstGeom prst="rect">
            <a:avLst/>
          </a:prstGeom>
          <a:noFill/>
        </p:spPr>
        <p:txBody>
          <a:bodyPr wrap="none" rtlCol="0">
            <a:spAutoFit/>
          </a:bodyPr>
          <a:lstStyle/>
          <a:p>
            <a:r>
              <a:rPr lang="en-US" dirty="0"/>
              <a:t>Every variable &amp; parameter becomes an ARRAY:</a:t>
            </a:r>
          </a:p>
        </p:txBody>
      </p:sp>
    </p:spTree>
    <p:extLst>
      <p:ext uri="{BB962C8B-B14F-4D97-AF65-F5344CB8AC3E}">
        <p14:creationId xmlns:p14="http://schemas.microsoft.com/office/powerpoint/2010/main" val="225899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28</a:t>
            </a:fld>
            <a:endParaRPr lang="en-US"/>
          </a:p>
        </p:txBody>
      </p:sp>
      <p:sp>
        <p:nvSpPr>
          <p:cNvPr id="8" name="TextBox 7">
            <a:extLst>
              <a:ext uri="{FF2B5EF4-FFF2-40B4-BE49-F238E27FC236}">
                <a16:creationId xmlns:a16="http://schemas.microsoft.com/office/drawing/2014/main" id="{677B87D0-CA7A-3245-9BB8-4654B1799978}"/>
              </a:ext>
            </a:extLst>
          </p:cNvPr>
          <p:cNvSpPr txBox="1"/>
          <p:nvPr/>
        </p:nvSpPr>
        <p:spPr>
          <a:xfrm>
            <a:off x="640080" y="969842"/>
            <a:ext cx="864339" cy="369332"/>
          </a:xfrm>
          <a:prstGeom prst="rect">
            <a:avLst/>
          </a:prstGeom>
          <a:noFill/>
        </p:spPr>
        <p:txBody>
          <a:bodyPr wrap="none" rtlCol="0">
            <a:spAutoFit/>
          </a:bodyPr>
          <a:lstStyle/>
          <a:p>
            <a:r>
              <a:rPr lang="en-US" dirty="0"/>
              <a:t>Before</a:t>
            </a:r>
          </a:p>
        </p:txBody>
      </p:sp>
      <p:sp>
        <p:nvSpPr>
          <p:cNvPr id="10" name="Rectangle 9">
            <a:extLst>
              <a:ext uri="{FF2B5EF4-FFF2-40B4-BE49-F238E27FC236}">
                <a16:creationId xmlns:a16="http://schemas.microsoft.com/office/drawing/2014/main" id="{127E1866-9DB2-6C42-A15D-D79E957B6966}"/>
              </a:ext>
            </a:extLst>
          </p:cNvPr>
          <p:cNvSpPr/>
          <p:nvPr/>
        </p:nvSpPr>
        <p:spPr>
          <a:xfrm>
            <a:off x="533775" y="1373169"/>
            <a:ext cx="11658225" cy="2308324"/>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37373AFD-9B0C-D943-BE7C-7BDCC389F9D1}"/>
              </a:ext>
            </a:extLst>
          </p:cNvPr>
          <p:cNvSpPr/>
          <p:nvPr/>
        </p:nvSpPr>
        <p:spPr>
          <a:xfrm>
            <a:off x="533775" y="4086724"/>
            <a:ext cx="11658225" cy="2585323"/>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 </a:t>
            </a:r>
            <a:r>
              <a:rPr lang="en-US" dirty="0" err="1">
                <a:solidFill>
                  <a:srgbClr val="D4D4D4"/>
                </a:solidFill>
                <a:latin typeface="Menlo" panose="020B0609030804020204" pitchFamily="49" charset="0"/>
              </a:rPr>
              <a:t>ray.push</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modulate.length</a:t>
            </a:r>
            <a:r>
              <a:rPr lang="en-US" dirty="0">
                <a:solidFill>
                  <a:srgbClr val="D4D4D4"/>
                </a:solidFill>
                <a:latin typeface="Menlo" panose="020B0609030804020204" pitchFamily="49" charset="0"/>
              </a:rPr>
              <a:t>() &gt; 0) {</a:t>
            </a:r>
            <a:endParaRPr lang="en-US" dirty="0">
              <a:solidFill>
                <a:srgbClr val="C586C0"/>
              </a:solidFill>
              <a:latin typeface="Menlo" panose="020B0609030804020204" pitchFamily="49" charset="0"/>
            </a:endParaRPr>
          </a:p>
          <a:p>
            <a:pPr lvl="1"/>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intersectRays</a:t>
            </a:r>
            <a:r>
              <a:rPr lang="en-US" dirty="0">
                <a:solidFill>
                  <a:srgbClr val="D4D4D4"/>
                </a:solidFill>
                <a:latin typeface="Menlo" panose="020B0609030804020204" pitchFamily="49" charset="0"/>
              </a:rPr>
              <a:t>(ray, hit);</a:t>
            </a:r>
          </a:p>
          <a:p>
            <a:pPr lvl="1"/>
            <a:r>
              <a:rPr lang="en-US" dirty="0" err="1">
                <a:solidFill>
                  <a:srgbClr val="D4D4D4"/>
                </a:solidFill>
                <a:latin typeface="Menlo" panose="020B0609030804020204" pitchFamily="49" charset="0"/>
              </a:rPr>
              <a:t>sampleHits</a:t>
            </a:r>
            <a:r>
              <a:rPr lang="en-US" dirty="0">
                <a:solidFill>
                  <a:srgbClr val="D4D4D4"/>
                </a:solidFill>
                <a:latin typeface="Menlo" panose="020B0609030804020204" pitchFamily="49" charset="0"/>
              </a:rPr>
              <a:t>(hit,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pPr lvl="1"/>
            <a:r>
              <a:rPr lang="en-US" dirty="0" err="1">
                <a:solidFill>
                  <a:srgbClr val="D4D4D4"/>
                </a:solidFill>
                <a:latin typeface="Menlo" panose="020B0609030804020204" pitchFamily="49" charset="0"/>
              </a:rPr>
              <a:t>modulateAndAddEmissive</a:t>
            </a:r>
            <a:r>
              <a:rPr lang="en-US" dirty="0">
                <a:solidFill>
                  <a:srgbClr val="D4D4D4"/>
                </a:solidFill>
                <a:latin typeface="Menlo" panose="020B0609030804020204" pitchFamily="49" charset="0"/>
              </a:rPr>
              <a:t>(image,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modulate); </a:t>
            </a:r>
          </a:p>
          <a:p>
            <a:pPr lvl="1"/>
            <a:r>
              <a:rPr lang="en-US" dirty="0" err="1">
                <a:solidFill>
                  <a:srgbClr val="DCDCAA"/>
                </a:solidFill>
                <a:latin typeface="Menlo" panose="020B0609030804020204" pitchFamily="49" charset="0"/>
              </a:rPr>
              <a:t>scatterSurfels</a:t>
            </a:r>
            <a:r>
              <a:rPr lang="en-US" dirty="0">
                <a:solidFill>
                  <a:srgbClr val="D4D4D4"/>
                </a:solidFill>
                <a:latin typeface="Menlo" panose="020B0609030804020204" pitchFamily="49" charset="0"/>
              </a:rPr>
              <a: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modulate);</a:t>
            </a:r>
          </a:p>
          <a:p>
            <a:pPr lvl="1"/>
            <a:r>
              <a:rPr lang="en-US" dirty="0">
                <a:solidFill>
                  <a:srgbClr val="D4D4D4"/>
                </a:solidFill>
                <a:latin typeface="Menlo" panose="020B0609030804020204" pitchFamily="49" charset="0"/>
              </a:rPr>
              <a:t>compact(ray,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A32C4691-E225-CC4B-A68D-269EED14440A}"/>
              </a:ext>
            </a:extLst>
          </p:cNvPr>
          <p:cNvSpPr txBox="1"/>
          <p:nvPr/>
        </p:nvSpPr>
        <p:spPr>
          <a:xfrm>
            <a:off x="655226" y="3717392"/>
            <a:ext cx="671979" cy="369332"/>
          </a:xfrm>
          <a:prstGeom prst="rect">
            <a:avLst/>
          </a:prstGeom>
          <a:noFill/>
        </p:spPr>
        <p:txBody>
          <a:bodyPr wrap="none" rtlCol="0">
            <a:spAutoFit/>
          </a:bodyPr>
          <a:lstStyle/>
          <a:p>
            <a:r>
              <a:rPr lang="en-US" dirty="0"/>
              <a:t>After</a:t>
            </a:r>
          </a:p>
        </p:txBody>
      </p:sp>
      <p:sp>
        <p:nvSpPr>
          <p:cNvPr id="16" name="Right Arrow 15">
            <a:extLst>
              <a:ext uri="{FF2B5EF4-FFF2-40B4-BE49-F238E27FC236}">
                <a16:creationId xmlns:a16="http://schemas.microsoft.com/office/drawing/2014/main" id="{BB678233-6979-294C-B3BB-B8A7127281BE}"/>
              </a:ext>
            </a:extLst>
          </p:cNvPr>
          <p:cNvSpPr/>
          <p:nvPr/>
        </p:nvSpPr>
        <p:spPr>
          <a:xfrm>
            <a:off x="99392" y="4086724"/>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EC104AA-2D79-AF45-BBD7-58FBC5200020}"/>
              </a:ext>
            </a:extLst>
          </p:cNvPr>
          <p:cNvSpPr/>
          <p:nvPr/>
        </p:nvSpPr>
        <p:spPr>
          <a:xfrm>
            <a:off x="79512" y="4650981"/>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C262E26A-C4E4-7644-A9F3-2362DDDAD72F}"/>
              </a:ext>
            </a:extLst>
          </p:cNvPr>
          <p:cNvSpPr/>
          <p:nvPr/>
        </p:nvSpPr>
        <p:spPr>
          <a:xfrm>
            <a:off x="76576" y="4914235"/>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26C10E83-461F-3640-9853-5288E8EFC4C0}"/>
              </a:ext>
            </a:extLst>
          </p:cNvPr>
          <p:cNvSpPr/>
          <p:nvPr/>
        </p:nvSpPr>
        <p:spPr>
          <a:xfrm>
            <a:off x="76576" y="5177489"/>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FB5E2928-50C3-B542-8EB6-0651125580C2}"/>
              </a:ext>
            </a:extLst>
          </p:cNvPr>
          <p:cNvSpPr/>
          <p:nvPr/>
        </p:nvSpPr>
        <p:spPr>
          <a:xfrm>
            <a:off x="53759" y="1393047"/>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3D282620-D945-C048-9E7F-441DBB4C7846}"/>
              </a:ext>
            </a:extLst>
          </p:cNvPr>
          <p:cNvSpPr/>
          <p:nvPr/>
        </p:nvSpPr>
        <p:spPr>
          <a:xfrm>
            <a:off x="87641" y="5440743"/>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FF568E3B-24AD-A54F-8EE8-1EB8A91153D1}"/>
              </a:ext>
            </a:extLst>
          </p:cNvPr>
          <p:cNvSpPr/>
          <p:nvPr/>
        </p:nvSpPr>
        <p:spPr>
          <a:xfrm>
            <a:off x="98706" y="5703998"/>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A81B9F2-FED0-5448-BE40-F8F960B13753}"/>
              </a:ext>
            </a:extLst>
          </p:cNvPr>
          <p:cNvCxnSpPr>
            <a:cxnSpLocks/>
          </p:cNvCxnSpPr>
          <p:nvPr/>
        </p:nvCxnSpPr>
        <p:spPr>
          <a:xfrm flipH="1">
            <a:off x="7156174" y="4947599"/>
            <a:ext cx="834888" cy="25132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B88F7E-A587-E94C-85BA-17B491B55555}"/>
              </a:ext>
            </a:extLst>
          </p:cNvPr>
          <p:cNvSpPr txBox="1"/>
          <p:nvPr/>
        </p:nvSpPr>
        <p:spPr>
          <a:xfrm>
            <a:off x="8050696" y="4729569"/>
            <a:ext cx="3478695" cy="369332"/>
          </a:xfrm>
          <a:prstGeom prst="rect">
            <a:avLst/>
          </a:prstGeom>
          <a:noFill/>
        </p:spPr>
        <p:txBody>
          <a:bodyPr wrap="square" rtlCol="0">
            <a:spAutoFit/>
          </a:bodyPr>
          <a:lstStyle/>
          <a:p>
            <a:r>
              <a:rPr lang="en-US" i="1" dirty="0">
                <a:solidFill>
                  <a:schemeClr val="bg1"/>
                </a:solidFill>
              </a:rPr>
              <a:t>All variables are now ARRAYS</a:t>
            </a:r>
          </a:p>
        </p:txBody>
      </p:sp>
      <p:cxnSp>
        <p:nvCxnSpPr>
          <p:cNvPr id="27" name="Straight Arrow Connector 26">
            <a:extLst>
              <a:ext uri="{FF2B5EF4-FFF2-40B4-BE49-F238E27FC236}">
                <a16:creationId xmlns:a16="http://schemas.microsoft.com/office/drawing/2014/main" id="{1B7191B1-091E-AC4B-943C-4EA13DDCF135}"/>
              </a:ext>
            </a:extLst>
          </p:cNvPr>
          <p:cNvCxnSpPr>
            <a:cxnSpLocks/>
            <a:stCxn id="26" idx="1"/>
          </p:cNvCxnSpPr>
          <p:nvPr/>
        </p:nvCxnSpPr>
        <p:spPr>
          <a:xfrm flipH="1">
            <a:off x="5648498" y="4914235"/>
            <a:ext cx="2402198" cy="3180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670E04-F573-C04F-A24E-1D02EA9F60F7}"/>
              </a:ext>
            </a:extLst>
          </p:cNvPr>
          <p:cNvCxnSpPr>
            <a:cxnSpLocks/>
            <a:stCxn id="26" idx="1"/>
          </p:cNvCxnSpPr>
          <p:nvPr/>
        </p:nvCxnSpPr>
        <p:spPr>
          <a:xfrm flipV="1">
            <a:off x="8050696" y="4404777"/>
            <a:ext cx="397565" cy="50945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12-E7E0-2544-BD03-0CC3DA8647EB}"/>
              </a:ext>
            </a:extLst>
          </p:cNvPr>
          <p:cNvSpPr>
            <a:spLocks noGrp="1"/>
          </p:cNvSpPr>
          <p:nvPr>
            <p:ph type="title"/>
          </p:nvPr>
        </p:nvSpPr>
        <p:spPr/>
        <p:txBody>
          <a:bodyPr/>
          <a:lstStyle/>
          <a:p>
            <a:r>
              <a:rPr lang="en-US" b="1" dirty="0"/>
              <a:t>Full Details</a:t>
            </a:r>
          </a:p>
        </p:txBody>
      </p:sp>
      <p:sp>
        <p:nvSpPr>
          <p:cNvPr id="3" name="Content Placeholder 2">
            <a:extLst>
              <a:ext uri="{FF2B5EF4-FFF2-40B4-BE49-F238E27FC236}">
                <a16:creationId xmlns:a16="http://schemas.microsoft.com/office/drawing/2014/main" id="{EEDEDD92-2113-B64B-AE5B-33B1D0F8FF1C}"/>
              </a:ext>
            </a:extLst>
          </p:cNvPr>
          <p:cNvSpPr>
            <a:spLocks noGrp="1"/>
          </p:cNvSpPr>
          <p:nvPr>
            <p:ph idx="1"/>
          </p:nvPr>
        </p:nvSpPr>
        <p:spPr/>
        <p:txBody>
          <a:bodyPr/>
          <a:lstStyle/>
          <a:p>
            <a:r>
              <a:rPr lang="en-US" dirty="0"/>
              <a:t>Before:</a:t>
            </a:r>
          </a:p>
          <a:p>
            <a:pPr lvl="1"/>
            <a:r>
              <a:rPr lang="en-US" dirty="0">
                <a:hlinkClick r:id="rId2"/>
              </a:rPr>
              <a:t>https://casual-effects.com/g3d/G3D10/samples/simplePathTracer/main.cpp</a:t>
            </a:r>
            <a:endParaRPr lang="en-US" dirty="0"/>
          </a:p>
          <a:p>
            <a:endParaRPr lang="en-US" dirty="0"/>
          </a:p>
          <a:p>
            <a:r>
              <a:rPr lang="en-US" dirty="0"/>
              <a:t>After parallel refactor:</a:t>
            </a:r>
          </a:p>
          <a:p>
            <a:pPr lvl="1"/>
            <a:r>
              <a:rPr lang="en-US" dirty="0">
                <a:hlinkClick r:id="rId3"/>
              </a:rPr>
              <a:t>https://casual-effects.com/g3d/G3D10/G3D-app.lib/include/G3D-app/PathTracer.h</a:t>
            </a:r>
            <a:endParaRPr lang="en-US" dirty="0"/>
          </a:p>
          <a:p>
            <a:pPr lvl="1"/>
            <a:r>
              <a:rPr lang="en-US" dirty="0">
                <a:hlinkClick r:id="rId4"/>
              </a:rPr>
              <a:t>https://casual-effects.com/g3d/G3D10/G3D-app.lib/source/PathTracer.cpp</a:t>
            </a:r>
            <a:endParaRPr lang="en-US" dirty="0"/>
          </a:p>
        </p:txBody>
      </p:sp>
      <p:sp>
        <p:nvSpPr>
          <p:cNvPr id="4" name="Slide Number Placeholder 3">
            <a:extLst>
              <a:ext uri="{FF2B5EF4-FFF2-40B4-BE49-F238E27FC236}">
                <a16:creationId xmlns:a16="http://schemas.microsoft.com/office/drawing/2014/main" id="{AEEA628E-2460-2646-B124-AC7BA22D8346}"/>
              </a:ext>
            </a:extLst>
          </p:cNvPr>
          <p:cNvSpPr>
            <a:spLocks noGrp="1"/>
          </p:cNvSpPr>
          <p:nvPr>
            <p:ph type="sldNum" sz="quarter" idx="12"/>
          </p:nvPr>
        </p:nvSpPr>
        <p:spPr/>
        <p:txBody>
          <a:bodyPr/>
          <a:lstStyle/>
          <a:p>
            <a:fld id="{ED7F4C82-5684-9D49-BB71-7E0F578F0248}" type="slidenum">
              <a:rPr lang="en-US" smtClean="0"/>
              <a:t>29</a:t>
            </a:fld>
            <a:endParaRPr lang="en-US"/>
          </a:p>
        </p:txBody>
      </p:sp>
    </p:spTree>
    <p:extLst>
      <p:ext uri="{BB962C8B-B14F-4D97-AF65-F5344CB8AC3E}">
        <p14:creationId xmlns:p14="http://schemas.microsoft.com/office/powerpoint/2010/main" val="40895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3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1153954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32917-44DF-4148-9104-14DDC8BEAC94}"/>
              </a:ext>
            </a:extLst>
          </p:cNvPr>
          <p:cNvSpPr>
            <a:spLocks noGrp="1"/>
          </p:cNvSpPr>
          <p:nvPr>
            <p:ph type="body" sz="quarter" idx="11"/>
          </p:nvPr>
        </p:nvSpPr>
        <p:spPr>
          <a:xfrm>
            <a:off x="600323" y="4313581"/>
            <a:ext cx="11346512" cy="1576230"/>
          </a:xfrm>
        </p:spPr>
        <p:txBody>
          <a:bodyPr>
            <a:normAutofit/>
          </a:bodyPr>
          <a:lstStyle/>
          <a:p>
            <a:r>
              <a:rPr lang="en-US" sz="4000" cap="none" dirty="0"/>
              <a:t>a load balancing task scheduler that happens to produce an image as a side effect</a:t>
            </a:r>
          </a:p>
        </p:txBody>
      </p:sp>
      <p:sp>
        <p:nvSpPr>
          <p:cNvPr id="3" name="Text Placeholder 2">
            <a:extLst>
              <a:ext uri="{FF2B5EF4-FFF2-40B4-BE49-F238E27FC236}">
                <a16:creationId xmlns:a16="http://schemas.microsoft.com/office/drawing/2014/main" id="{BDB53BC2-439B-A041-8CB6-B769FA9EA04F}"/>
              </a:ext>
            </a:extLst>
          </p:cNvPr>
          <p:cNvSpPr>
            <a:spLocks noGrp="1"/>
          </p:cNvSpPr>
          <p:nvPr>
            <p:ph type="body" sz="quarter" idx="12"/>
          </p:nvPr>
        </p:nvSpPr>
        <p:spPr>
          <a:xfrm>
            <a:off x="640080" y="4047951"/>
            <a:ext cx="7863840" cy="531259"/>
          </a:xfrm>
        </p:spPr>
        <p:txBody>
          <a:bodyPr/>
          <a:lstStyle/>
          <a:p>
            <a:r>
              <a:rPr lang="en-US" dirty="0"/>
              <a:t>A </a:t>
            </a:r>
            <a:r>
              <a:rPr lang="en-US" u="sng" dirty="0"/>
              <a:t>parallel</a:t>
            </a:r>
            <a:r>
              <a:rPr lang="en-US" dirty="0"/>
              <a:t> path tracer is…</a:t>
            </a:r>
          </a:p>
        </p:txBody>
      </p:sp>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256429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B23A8C8-9B9C-9B43-B969-633F07C400F9}"/>
              </a:ext>
            </a:extLst>
          </p:cNvPr>
          <p:cNvGrpSpPr/>
          <p:nvPr/>
        </p:nvGrpSpPr>
        <p:grpSpPr>
          <a:xfrm>
            <a:off x="1561100" y="38440"/>
            <a:ext cx="4828870" cy="6581470"/>
            <a:chOff x="1561100" y="38440"/>
            <a:chExt cx="4828870" cy="6581470"/>
          </a:xfrm>
        </p:grpSpPr>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1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371E4A5-914D-8F46-A8E6-86F42DC3B578}"/>
              </a:ext>
            </a:extLst>
          </p:cNvPr>
          <p:cNvCxnSpPr>
            <a:cxnSpLocks/>
          </p:cNvCxnSpPr>
          <p:nvPr/>
        </p:nvCxnSpPr>
        <p:spPr>
          <a:xfrm flipH="1" flipV="1">
            <a:off x="4341257" y="2265073"/>
            <a:ext cx="5433363" cy="53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9A2909-30C6-1948-8AD7-A4828B6E96C7}"/>
              </a:ext>
            </a:extLst>
          </p:cNvPr>
          <p:cNvCxnSpPr>
            <a:cxnSpLocks/>
          </p:cNvCxnSpPr>
          <p:nvPr/>
        </p:nvCxnSpPr>
        <p:spPr>
          <a:xfrm>
            <a:off x="4413120" y="2092013"/>
            <a:ext cx="5361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7FA5C730-D1A0-F644-9B84-08560A97C1F9}"/>
              </a:ext>
            </a:extLst>
          </p:cNvPr>
          <p:cNvSpPr/>
          <p:nvPr/>
        </p:nvSpPr>
        <p:spPr>
          <a:xfrm>
            <a:off x="9774621" y="508977"/>
            <a:ext cx="2049517" cy="2525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42FBFF4-3AA5-4043-835D-880CC03DF3C3}"/>
              </a:ext>
            </a:extLst>
          </p:cNvPr>
          <p:cNvSpPr txBox="1"/>
          <p:nvPr/>
        </p:nvSpPr>
        <p:spPr>
          <a:xfrm>
            <a:off x="9824552" y="3135719"/>
            <a:ext cx="2255810" cy="923330"/>
          </a:xfrm>
          <a:prstGeom prst="rect">
            <a:avLst/>
          </a:prstGeom>
          <a:noFill/>
        </p:spPr>
        <p:txBody>
          <a:bodyPr wrap="none" rtlCol="0">
            <a:spAutoFit/>
          </a:bodyPr>
          <a:lstStyle/>
          <a:p>
            <a:r>
              <a:rPr lang="en-US" dirty="0"/>
              <a:t>Fixed Function Unit</a:t>
            </a:r>
          </a:p>
          <a:p>
            <a:r>
              <a:rPr lang="en-US" dirty="0"/>
              <a:t>(e.g., Texture Unit, </a:t>
            </a:r>
          </a:p>
          <a:p>
            <a:r>
              <a:rPr lang="en-US" dirty="0"/>
              <a:t>RT Core,  Tensor Core)</a:t>
            </a:r>
          </a:p>
        </p:txBody>
      </p:sp>
      <p:cxnSp>
        <p:nvCxnSpPr>
          <p:cNvPr id="51" name="Elbow Connector 50">
            <a:extLst>
              <a:ext uri="{FF2B5EF4-FFF2-40B4-BE49-F238E27FC236}">
                <a16:creationId xmlns:a16="http://schemas.microsoft.com/office/drawing/2014/main" id="{6705BB05-6D9E-D540-9825-FD26278051A4}"/>
              </a:ext>
            </a:extLst>
          </p:cNvPr>
          <p:cNvCxnSpPr>
            <a:cxnSpLocks/>
          </p:cNvCxnSpPr>
          <p:nvPr/>
        </p:nvCxnSpPr>
        <p:spPr>
          <a:xfrm flipV="1">
            <a:off x="7438123" y="2468390"/>
            <a:ext cx="2336497" cy="657949"/>
          </a:xfrm>
          <a:prstGeom prst="bentConnector3">
            <a:avLst>
              <a:gd name="adj1" fmla="val 2031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B5FCC528-8216-4440-8CBA-DFE45FB4360A}"/>
              </a:ext>
            </a:extLst>
          </p:cNvPr>
          <p:cNvCxnSpPr>
            <a:cxnSpLocks/>
            <a:stCxn id="2" idx="3"/>
            <a:endCxn id="10" idx="2"/>
          </p:cNvCxnSpPr>
          <p:nvPr/>
        </p:nvCxnSpPr>
        <p:spPr>
          <a:xfrm flipH="1">
            <a:off x="6861112" y="1771557"/>
            <a:ext cx="4963026" cy="4416814"/>
          </a:xfrm>
          <a:prstGeom prst="bentConnector4">
            <a:avLst>
              <a:gd name="adj1" fmla="val -4606"/>
              <a:gd name="adj2" fmla="val 10517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D9FD38F-7628-0648-A89D-999FB9202DA6}"/>
              </a:ext>
            </a:extLst>
          </p:cNvPr>
          <p:cNvCxnSpPr>
            <a:cxnSpLocks/>
          </p:cNvCxnSpPr>
          <p:nvPr/>
        </p:nvCxnSpPr>
        <p:spPr>
          <a:xfrm flipV="1">
            <a:off x="7399353" y="828639"/>
            <a:ext cx="2375267" cy="105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21AD1-A6E7-E04A-AAA4-9C3B939C807F}"/>
              </a:ext>
            </a:extLst>
          </p:cNvPr>
          <p:cNvSpPr/>
          <p:nvPr/>
        </p:nvSpPr>
        <p:spPr>
          <a:xfrm>
            <a:off x="5155094" y="6202017"/>
            <a:ext cx="7407965" cy="369332"/>
          </a:xfrm>
          <a:prstGeom prst="rect">
            <a:avLst/>
          </a:prstGeom>
        </p:spPr>
        <p:txBody>
          <a:bodyPr wrap="square">
            <a:spAutoFit/>
          </a:bodyPr>
          <a:lstStyle/>
          <a:p>
            <a:r>
              <a:rPr lang="en-US" dirty="0">
                <a:hlinkClick r:id="rId3"/>
              </a:rPr>
              <a:t>https://www.amd.com/system/files/documents/rdna-whitepaper.pdf</a:t>
            </a:r>
            <a:endParaRPr lang="en-US" dirty="0"/>
          </a:p>
        </p:txBody>
      </p:sp>
      <p:pic>
        <p:nvPicPr>
          <p:cNvPr id="4" name="Picture 3">
            <a:extLst>
              <a:ext uri="{FF2B5EF4-FFF2-40B4-BE49-F238E27FC236}">
                <a16:creationId xmlns:a16="http://schemas.microsoft.com/office/drawing/2014/main" id="{0A7161EB-B0A3-5848-89A5-78A0C5CD46E2}"/>
              </a:ext>
            </a:extLst>
          </p:cNvPr>
          <p:cNvPicPr>
            <a:picLocks noChangeAspect="1"/>
          </p:cNvPicPr>
          <p:nvPr/>
        </p:nvPicPr>
        <p:blipFill>
          <a:blip r:embed="rId4"/>
          <a:stretch>
            <a:fillRect/>
          </a:stretch>
        </p:blipFill>
        <p:spPr>
          <a:xfrm>
            <a:off x="1097998" y="0"/>
            <a:ext cx="9736417" cy="2829197"/>
          </a:xfrm>
          <a:prstGeom prst="rect">
            <a:avLst/>
          </a:prstGeom>
        </p:spPr>
      </p:pic>
      <p:pic>
        <p:nvPicPr>
          <p:cNvPr id="6" name="Picture 5">
            <a:extLst>
              <a:ext uri="{FF2B5EF4-FFF2-40B4-BE49-F238E27FC236}">
                <a16:creationId xmlns:a16="http://schemas.microsoft.com/office/drawing/2014/main" id="{EF0FC8F6-7793-0D42-A0B7-20927D05C3C0}"/>
              </a:ext>
            </a:extLst>
          </p:cNvPr>
          <p:cNvPicPr>
            <a:picLocks noChangeAspect="1"/>
          </p:cNvPicPr>
          <p:nvPr/>
        </p:nvPicPr>
        <p:blipFill>
          <a:blip r:embed="rId5"/>
          <a:stretch>
            <a:fillRect/>
          </a:stretch>
        </p:blipFill>
        <p:spPr>
          <a:xfrm>
            <a:off x="3593824" y="2979441"/>
            <a:ext cx="5669446" cy="3072331"/>
          </a:xfrm>
          <a:prstGeom prst="rect">
            <a:avLst/>
          </a:prstGeom>
        </p:spPr>
      </p:pic>
      <p:cxnSp>
        <p:nvCxnSpPr>
          <p:cNvPr id="8" name="Elbow Connector 7">
            <a:extLst>
              <a:ext uri="{FF2B5EF4-FFF2-40B4-BE49-F238E27FC236}">
                <a16:creationId xmlns:a16="http://schemas.microsoft.com/office/drawing/2014/main" id="{DAD0D701-2CC0-7141-98A4-B5A487E0D5AF}"/>
              </a:ext>
            </a:extLst>
          </p:cNvPr>
          <p:cNvCxnSpPr>
            <a:cxnSpLocks/>
            <a:stCxn id="4" idx="3"/>
            <a:endCxn id="6" idx="1"/>
          </p:cNvCxnSpPr>
          <p:nvPr/>
        </p:nvCxnSpPr>
        <p:spPr>
          <a:xfrm flipH="1">
            <a:off x="3593824" y="1414599"/>
            <a:ext cx="7240591" cy="3101008"/>
          </a:xfrm>
          <a:prstGeom prst="bentConnector5">
            <a:avLst>
              <a:gd name="adj1" fmla="val -3157"/>
              <a:gd name="adj2" fmla="val 48040"/>
              <a:gd name="adj3" fmla="val 103157"/>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E78409-338F-4E4A-BAD5-FE50D98E38D3}"/>
              </a:ext>
            </a:extLst>
          </p:cNvPr>
          <p:cNvCxnSpPr>
            <a:cxnSpLocks/>
          </p:cNvCxnSpPr>
          <p:nvPr/>
        </p:nvCxnSpPr>
        <p:spPr>
          <a:xfrm rot="16200000" flipH="1">
            <a:off x="1167987" y="2652402"/>
            <a:ext cx="2861953" cy="2164780"/>
          </a:xfrm>
          <a:prstGeom prst="bentConnector3">
            <a:avLst>
              <a:gd name="adj1" fmla="val 99793"/>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1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4D15F-1DF1-E849-9C57-17FB7FB22059}"/>
              </a:ext>
            </a:extLst>
          </p:cNvPr>
          <p:cNvSpPr>
            <a:spLocks noGrp="1"/>
          </p:cNvSpPr>
          <p:nvPr>
            <p:ph type="title"/>
          </p:nvPr>
        </p:nvSpPr>
        <p:spPr/>
        <p:txBody>
          <a:bodyPr/>
          <a:lstStyle/>
          <a:p>
            <a:r>
              <a:rPr lang="en-US" dirty="0"/>
              <a:t>Clock Scaling Ended in 2008</a:t>
            </a:r>
          </a:p>
        </p:txBody>
      </p:sp>
      <p:pic>
        <p:nvPicPr>
          <p:cNvPr id="5" name="Picture 4">
            <a:extLst>
              <a:ext uri="{FF2B5EF4-FFF2-40B4-BE49-F238E27FC236}">
                <a16:creationId xmlns:a16="http://schemas.microsoft.com/office/drawing/2014/main" id="{35887D74-11C4-A845-A26E-39FC240C50E1}"/>
              </a:ext>
            </a:extLst>
          </p:cNvPr>
          <p:cNvPicPr>
            <a:picLocks noChangeAspect="1"/>
          </p:cNvPicPr>
          <p:nvPr/>
        </p:nvPicPr>
        <p:blipFill rotWithShape="1">
          <a:blip r:embed="rId3"/>
          <a:srcRect t="5712"/>
          <a:stretch/>
        </p:blipFill>
        <p:spPr>
          <a:xfrm>
            <a:off x="1513908" y="1382233"/>
            <a:ext cx="9164183" cy="5475767"/>
          </a:xfrm>
          <a:prstGeom prst="rect">
            <a:avLst/>
          </a:prstGeom>
        </p:spPr>
      </p:pic>
      <p:sp>
        <p:nvSpPr>
          <p:cNvPr id="6" name="Rectangle 5">
            <a:extLst>
              <a:ext uri="{FF2B5EF4-FFF2-40B4-BE49-F238E27FC236}">
                <a16:creationId xmlns:a16="http://schemas.microsoft.com/office/drawing/2014/main" id="{89697257-A466-A64E-B87A-BE7DC5857BAD}"/>
              </a:ext>
            </a:extLst>
          </p:cNvPr>
          <p:cNvSpPr/>
          <p:nvPr/>
        </p:nvSpPr>
        <p:spPr>
          <a:xfrm>
            <a:off x="5124893" y="6604506"/>
            <a:ext cx="7208874" cy="307777"/>
          </a:xfrm>
          <a:prstGeom prst="rect">
            <a:avLst/>
          </a:prstGeom>
        </p:spPr>
        <p:txBody>
          <a:bodyPr wrap="square">
            <a:spAutoFit/>
          </a:bodyPr>
          <a:lstStyle/>
          <a:p>
            <a:r>
              <a:rPr lang="en-US" sz="1400" dirty="0">
                <a:hlinkClick r:id="rId4"/>
              </a:rPr>
              <a:t>https://www.karlrupp.net/2018/02/42-years-of-microprocessor-trend-data/</a:t>
            </a:r>
            <a:endParaRPr lang="en-US" sz="1400" dirty="0"/>
          </a:p>
        </p:txBody>
      </p:sp>
    </p:spTree>
    <p:extLst>
      <p:ext uri="{BB962C8B-B14F-4D97-AF65-F5344CB8AC3E}">
        <p14:creationId xmlns:p14="http://schemas.microsoft.com/office/powerpoint/2010/main" val="44943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5" name="Picture 4">
            <a:extLst>
              <a:ext uri="{FF2B5EF4-FFF2-40B4-BE49-F238E27FC236}">
                <a16:creationId xmlns:a16="http://schemas.microsoft.com/office/drawing/2014/main" id="{CD72C86A-E20A-974E-AC48-E69BB01F2836}"/>
              </a:ext>
            </a:extLst>
          </p:cNvPr>
          <p:cNvPicPr>
            <a:picLocks noChangeAspect="1"/>
          </p:cNvPicPr>
          <p:nvPr/>
        </p:nvPicPr>
        <p:blipFill>
          <a:blip r:embed="rId4"/>
          <a:stretch>
            <a:fillRect/>
          </a:stretch>
        </p:blipFill>
        <p:spPr>
          <a:xfrm>
            <a:off x="2153435" y="250944"/>
            <a:ext cx="7391143" cy="6055263"/>
          </a:xfrm>
          <a:prstGeom prst="rect">
            <a:avLst/>
          </a:prstGeom>
        </p:spPr>
      </p:pic>
    </p:spTree>
    <p:extLst>
      <p:ext uri="{BB962C8B-B14F-4D97-AF65-F5344CB8AC3E}">
        <p14:creationId xmlns:p14="http://schemas.microsoft.com/office/powerpoint/2010/main" val="130762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4" name="Picture 3">
            <a:extLst>
              <a:ext uri="{FF2B5EF4-FFF2-40B4-BE49-F238E27FC236}">
                <a16:creationId xmlns:a16="http://schemas.microsoft.com/office/drawing/2014/main" id="{F676FA3E-5275-D74D-A50C-4EB61A1FAA67}"/>
              </a:ext>
            </a:extLst>
          </p:cNvPr>
          <p:cNvPicPr>
            <a:picLocks noChangeAspect="1"/>
          </p:cNvPicPr>
          <p:nvPr/>
        </p:nvPicPr>
        <p:blipFill>
          <a:blip r:embed="rId4"/>
          <a:stretch>
            <a:fillRect/>
          </a:stretch>
        </p:blipFill>
        <p:spPr>
          <a:xfrm rot="16200000">
            <a:off x="2777077" y="99086"/>
            <a:ext cx="6143859" cy="6270383"/>
          </a:xfrm>
          <a:prstGeom prst="rect">
            <a:avLst/>
          </a:prstGeom>
        </p:spPr>
      </p:pic>
    </p:spTree>
    <p:extLst>
      <p:ext uri="{BB962C8B-B14F-4D97-AF65-F5344CB8AC3E}">
        <p14:creationId xmlns:p14="http://schemas.microsoft.com/office/powerpoint/2010/main" val="80285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IGGRAPH 2019 1">
      <a:dk1>
        <a:srgbClr val="000000"/>
      </a:dk1>
      <a:lt1>
        <a:srgbClr val="FFFFFF"/>
      </a:lt1>
      <a:dk2>
        <a:srgbClr val="44546A"/>
      </a:dk2>
      <a:lt2>
        <a:srgbClr val="F1F1F1"/>
      </a:lt2>
      <a:accent1>
        <a:srgbClr val="34205B"/>
      </a:accent1>
      <a:accent2>
        <a:srgbClr val="4C5CA9"/>
      </a:accent2>
      <a:accent3>
        <a:srgbClr val="57BD86"/>
      </a:accent3>
      <a:accent4>
        <a:srgbClr val="EF495C"/>
      </a:accent4>
      <a:accent5>
        <a:srgbClr val="FAA224"/>
      </a:accent5>
      <a:accent6>
        <a:srgbClr val="46BEB0"/>
      </a:accent6>
      <a:hlink>
        <a:srgbClr val="EF495C"/>
      </a:hlink>
      <a:folHlink>
        <a:srgbClr val="EF495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5025</Words>
  <Application>Microsoft Macintosh PowerPoint</Application>
  <PresentationFormat>Widescreen</PresentationFormat>
  <Paragraphs>488</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Comic Sans MS</vt:lpstr>
      <vt:lpstr>Menlo</vt:lpstr>
      <vt:lpstr>Palatino</vt:lpstr>
      <vt:lpstr>System Font Regular</vt:lpstr>
      <vt:lpstr>Office Theme</vt:lpstr>
      <vt:lpstr>1_Office Theme</vt:lpstr>
      <vt:lpstr>Path Tracing on Parallel Architectures</vt:lpstr>
      <vt:lpstr>Part 1: A Processor Model</vt:lpstr>
      <vt:lpstr>PowerPoint Presentation</vt:lpstr>
      <vt:lpstr>PowerPoint Presentation</vt:lpstr>
      <vt:lpstr>PowerPoint Presentation</vt:lpstr>
      <vt:lpstr>PowerPoint Presentation</vt:lpstr>
      <vt:lpstr>Clock Scaling Ended in 2008</vt:lpstr>
      <vt:lpstr>PowerPoint Presentation</vt:lpstr>
      <vt:lpstr>PowerPoint Presentation</vt:lpstr>
      <vt:lpstr>A Construction Crew is Task Parallel</vt:lpstr>
      <vt:lpstr>A Carpool is Instruction Parallel</vt:lpstr>
      <vt:lpstr>An Escalator is Pipeline Parallelism</vt:lpstr>
      <vt:lpstr>Part 1 Summary &amp; Conclusions</vt:lpstr>
      <vt:lpstr>Part 2: Parallel Path Tracer Case Study</vt:lpstr>
      <vt:lpstr>Simple, Serial Path Tracer (Pure)</vt:lpstr>
      <vt:lpstr>Simple, Serial Path Tracer (Direct Illumination)</vt:lpstr>
      <vt:lpstr>Pixel Multithreaded Path Tracer</vt:lpstr>
      <vt:lpstr>Path Multithreaded Path Tracer</vt:lpstr>
      <vt:lpstr>Convert Recursion [to Tail Recursion] to Iteration</vt:lpstr>
      <vt:lpstr>Convert to Arrays and Wavefront Tracing</vt:lpstr>
      <vt:lpstr>Naive Multithreaded Path Tracer 1/2</vt:lpstr>
      <vt:lpstr>Naive Multithreaded Path Tracer</vt:lpstr>
      <vt:lpstr>One pixel ➝ one path per “thread”</vt:lpstr>
      <vt:lpstr>Recursion ➝ Tail recursion</vt:lpstr>
      <vt:lpstr>Recursion ➝ Iteration</vt:lpstr>
      <vt:lpstr>Recursion ➝ Iteration</vt:lpstr>
      <vt:lpstr>Asynchronous ➝ Wavefront processing</vt:lpstr>
      <vt:lpstr>Asynchronous ➝ Wavefront processing</vt:lpstr>
      <vt:lpstr>Full Details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Tracing on Parallel Architectures</dc:title>
  <dc:creator>Morgan McGuire</dc:creator>
  <cp:lastModifiedBy>Morgan McGuire</cp:lastModifiedBy>
  <cp:revision>64</cp:revision>
  <dcterms:created xsi:type="dcterms:W3CDTF">2019-09-13T01:29:27Z</dcterms:created>
  <dcterms:modified xsi:type="dcterms:W3CDTF">2019-09-13T15:29:48Z</dcterms:modified>
</cp:coreProperties>
</file>