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08" r:id="rId1"/>
  </p:sldMasterIdLst>
  <p:notesMasterIdLst>
    <p:notesMasterId r:id="rId25"/>
  </p:notesMasterIdLst>
  <p:sldIdLst>
    <p:sldId id="256" r:id="rId2"/>
    <p:sldId id="270" r:id="rId3"/>
    <p:sldId id="322" r:id="rId4"/>
    <p:sldId id="323" r:id="rId5"/>
    <p:sldId id="325" r:id="rId6"/>
    <p:sldId id="339" r:id="rId7"/>
    <p:sldId id="321" r:id="rId8"/>
    <p:sldId id="306" r:id="rId9"/>
    <p:sldId id="307" r:id="rId10"/>
    <p:sldId id="308" r:id="rId11"/>
    <p:sldId id="309" r:id="rId12"/>
    <p:sldId id="310" r:id="rId13"/>
    <p:sldId id="311" r:id="rId14"/>
    <p:sldId id="312" r:id="rId15"/>
    <p:sldId id="313" r:id="rId16"/>
    <p:sldId id="318" r:id="rId17"/>
    <p:sldId id="317" r:id="rId18"/>
    <p:sldId id="314" r:id="rId19"/>
    <p:sldId id="319" r:id="rId20"/>
    <p:sldId id="320" r:id="rId21"/>
    <p:sldId id="316" r:id="rId22"/>
    <p:sldId id="315" r:id="rId23"/>
    <p:sldId id="3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3"/>
    <p:restoredTop sz="61314"/>
  </p:normalViewPr>
  <p:slideViewPr>
    <p:cSldViewPr snapToGrid="0" snapToObjects="1">
      <p:cViewPr varScale="1">
        <p:scale>
          <a:sx n="54" d="100"/>
          <a:sy n="54" d="100"/>
        </p:scale>
        <p:origin x="1816" y="208"/>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t>
            </a:r>
            <a:r>
              <a:rPr lang="en-US" dirty="0"/>
              <a:t>are lecture notes from a </a:t>
            </a:r>
            <a:r>
              <a:rPr lang="en-US"/>
              <a:t>graduate course, </a:t>
            </a:r>
            <a:r>
              <a:rPr lang="en-US" dirty="0"/>
              <a:t>which were prepared with feedback from co-teachers Stephen Mann and Craig Kaplan and colleagues Peter Shirley and Ward Lopes]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mentions the limitation to monochrome ray optics of the theory and resulting algorithm.</a:t>
            </a:r>
          </a:p>
          <a:p>
            <a:endParaRPr lang="en-US" dirty="0"/>
          </a:p>
          <a:p>
            <a:r>
              <a:rPr lang="en-US" dirty="0"/>
              <a:t>It doesn’t mention (and </a:t>
            </a:r>
            <a:r>
              <a:rPr lang="en-US" dirty="0" err="1"/>
              <a:t>Kajiya</a:t>
            </a:r>
            <a:r>
              <a:rPr lang="en-US" dirty="0"/>
              <a:t> likely was not aware at the time of) the poor convergence properties in scenes where the paths with the most energy transported are hard to discover by searching backwards from the camera or where importance sampling is difficult. [We’ll see later that </a:t>
            </a:r>
            <a:r>
              <a:rPr lang="en-US" dirty="0" err="1"/>
              <a:t>Veach</a:t>
            </a:r>
            <a:r>
              <a:rPr lang="en-US" dirty="0"/>
              <a:t> and </a:t>
            </a:r>
            <a:r>
              <a:rPr lang="en-US" dirty="0" err="1"/>
              <a:t>Guibas</a:t>
            </a:r>
            <a:r>
              <a:rPr lang="en-US" dirty="0"/>
              <a:t> address these limitations a decade later with an alternative algorithm.]</a:t>
            </a:r>
          </a:p>
          <a:p>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12</a:t>
            </a:fld>
            <a:endParaRPr lang="en-US"/>
          </a:p>
        </p:txBody>
      </p:sp>
    </p:spTree>
    <p:extLst>
      <p:ext uri="{BB962C8B-B14F-4D97-AF65-F5344CB8AC3E}">
        <p14:creationId xmlns:p14="http://schemas.microsoft.com/office/powerpoint/2010/main" val="729746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Kajiya’s</a:t>
            </a:r>
            <a:r>
              <a:rPr lang="en-US" dirty="0"/>
              <a:t> own words and notation explain this for you quite clearly. The key point is that this is an integral equation: I is written in terms of the integral of I. </a:t>
            </a:r>
          </a:p>
          <a:p>
            <a:endParaRPr lang="en-US" dirty="0"/>
          </a:p>
          <a:p>
            <a:r>
              <a:rPr lang="en-US" dirty="0"/>
              <a:t>We’re computing the light “intensity” transmitted from point x to x’, which arrived at x from the points x’’ in S.</a:t>
            </a:r>
          </a:p>
          <a:p>
            <a:endParaRPr lang="en-US" dirty="0"/>
          </a:p>
          <a:p>
            <a:r>
              <a:rPr lang="en-US" dirty="0"/>
              <a:t>As a guide for the modern reader,</a:t>
            </a:r>
          </a:p>
          <a:p>
            <a:endParaRPr lang="en-US" dirty="0"/>
          </a:p>
          <a:p>
            <a:r>
              <a:rPr lang="en-US" dirty="0"/>
              <a:t>G is the cosine of the angle of the incidence with an extra area term in the denominator, which is typically separated from emittance and put into the integrand today; he had it outside and the unusual units as an artifact of that point parameterization of the integral.</a:t>
            </a:r>
          </a:p>
          <a:p>
            <a:endParaRPr lang="en-US" dirty="0"/>
          </a:p>
          <a:p>
            <a:r>
              <a:rPr lang="en-US" dirty="0"/>
              <a:t>S is the set of all surface points </a:t>
            </a:r>
            <a:r>
              <a:rPr lang="en-US" i="1" u="sng" dirty="0"/>
              <a:t>that are visible from x</a:t>
            </a:r>
            <a:r>
              <a:rPr lang="en-US" i="0" u="none" dirty="0"/>
              <a:t> [which will be determined by ray tracing]</a:t>
            </a:r>
          </a:p>
          <a:p>
            <a:endParaRPr lang="en-US" dirty="0"/>
          </a:p>
          <a:p>
            <a:r>
              <a:rPr lang="en-US" dirty="0"/>
              <a:t>Rho is usually written </a:t>
            </a:r>
            <a:r>
              <a:rPr lang="en-US" i="1" dirty="0"/>
              <a:t>f </a:t>
            </a:r>
            <a:r>
              <a:rPr lang="en-US" i="0" dirty="0"/>
              <a:t>today—it is the BSDF </a:t>
            </a:r>
          </a:p>
          <a:p>
            <a:endParaRPr lang="en-US" i="0" dirty="0"/>
          </a:p>
          <a:p>
            <a:r>
              <a:rPr lang="en-US" i="0" dirty="0"/>
              <a:t>Epsilon is the emittance function, with units of W/m^2</a:t>
            </a:r>
          </a:p>
          <a:p>
            <a:endParaRPr lang="en-US" i="0" dirty="0"/>
          </a:p>
          <a:p>
            <a:r>
              <a:rPr lang="en-US" i="0" dirty="0"/>
              <a:t>I has units of W/m^4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Questions?</a:t>
            </a:r>
          </a:p>
          <a:p>
            <a:endParaRPr lang="en-US" i="0" dirty="0"/>
          </a:p>
          <a:p>
            <a:r>
              <a:rPr lang="en-US" i="0" dirty="0"/>
              <a:t>What is really neat is that…this is it! A little ray tracing and good choice for rho and you have a full renderer. And your code even really follows this structure. Let’s see how he turns it into code…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14</a:t>
            </a:fld>
            <a:endParaRPr lang="en-US"/>
          </a:p>
        </p:txBody>
      </p:sp>
    </p:spTree>
    <p:extLst>
      <p:ext uri="{BB962C8B-B14F-4D97-AF65-F5344CB8AC3E}">
        <p14:creationId xmlns:p14="http://schemas.microsoft.com/office/powerpoint/2010/main" val="208581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weighted average of the product of the transport factors, where the weight is the inverse of the probability with which a given path was selected. Note that the denominator here is probability…this is NOT the rho variable from the previous slide.</a:t>
            </a:r>
          </a:p>
          <a:p>
            <a:endParaRPr lang="en-US" dirty="0"/>
          </a:p>
          <a:p>
            <a:r>
              <a:rPr lang="en-US" dirty="0"/>
              <a:t>“x” is going to be the intensity (not the point; an awkward notation choice), m is the reflectance and geometry, and a is the light emittance. This formulation assumes that light is only emitted at the end of a path, which doesn’t match the code. </a:t>
            </a:r>
          </a:p>
        </p:txBody>
      </p:sp>
      <p:sp>
        <p:nvSpPr>
          <p:cNvPr id="4" name="Slide Number Placeholder 3"/>
          <p:cNvSpPr>
            <a:spLocks noGrp="1"/>
          </p:cNvSpPr>
          <p:nvPr>
            <p:ph type="sldNum" sz="quarter" idx="5"/>
          </p:nvPr>
        </p:nvSpPr>
        <p:spPr/>
        <p:txBody>
          <a:bodyPr/>
          <a:lstStyle/>
          <a:p>
            <a:fld id="{7797B659-1B34-9448-85E7-F99E9012A957}" type="slidenum">
              <a:rPr lang="en-US" smtClean="0"/>
              <a:t>15</a:t>
            </a:fld>
            <a:endParaRPr lang="en-US"/>
          </a:p>
        </p:txBody>
      </p:sp>
    </p:spTree>
    <p:extLst>
      <p:ext uri="{BB962C8B-B14F-4D97-AF65-F5344CB8AC3E}">
        <p14:creationId xmlns:p14="http://schemas.microsoft.com/office/powerpoint/2010/main" val="3621541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code. What is implicit is that the nodes on the </a:t>
            </a:r>
            <a:r>
              <a:rPr lang="en-US" dirty="0" err="1"/>
              <a:t>markov</a:t>
            </a:r>
            <a:r>
              <a:rPr lang="en-US" dirty="0"/>
              <a:t> path are found by ray tracing in uniformly random directions.</a:t>
            </a:r>
          </a:p>
        </p:txBody>
      </p:sp>
      <p:sp>
        <p:nvSpPr>
          <p:cNvPr id="4" name="Slide Number Placeholder 3"/>
          <p:cNvSpPr>
            <a:spLocks noGrp="1"/>
          </p:cNvSpPr>
          <p:nvPr>
            <p:ph type="sldNum" sz="quarter" idx="5"/>
          </p:nvPr>
        </p:nvSpPr>
        <p:spPr/>
        <p:txBody>
          <a:bodyPr/>
          <a:lstStyle/>
          <a:p>
            <a:fld id="{7797B659-1B34-9448-85E7-F99E9012A957}" type="slidenum">
              <a:rPr lang="en-US" smtClean="0"/>
              <a:t>16</a:t>
            </a:fld>
            <a:endParaRPr lang="en-US"/>
          </a:p>
        </p:txBody>
      </p:sp>
    </p:spTree>
    <p:extLst>
      <p:ext uri="{BB962C8B-B14F-4D97-AF65-F5344CB8AC3E}">
        <p14:creationId xmlns:p14="http://schemas.microsoft.com/office/powerpoint/2010/main" val="3951862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search path through the scene, where the scene is the vertical axis and the iteration depth is the horizontal axis. It is a really wonderful diagram once you understand it.</a:t>
            </a:r>
          </a:p>
          <a:p>
            <a:endParaRPr lang="en-US" dirty="0"/>
          </a:p>
          <a:p>
            <a:r>
              <a:rPr lang="en-US" dirty="0"/>
              <a:t>You can see that previous ray tracing methods spent most of their computational time deep in the tree…which is where the incremental addition to the light intensity is </a:t>
            </a:r>
            <a:r>
              <a:rPr lang="en-US" i="1" dirty="0"/>
              <a:t>lowest</a:t>
            </a:r>
            <a:r>
              <a:rPr lang="en-US" i="0" dirty="0"/>
              <a:t> [because it is Markov]. Path tracing instead spends about equal time at all levels, and gives equal computation to direct and indirect light (as a heuristic). This is actually more in the spirit of Cook ‘84 than Cook ‘84 itself was: </a:t>
            </a:r>
            <a:r>
              <a:rPr lang="en-US" i="0" dirty="0" err="1"/>
              <a:t>Kajiya</a:t>
            </a:r>
            <a:r>
              <a:rPr lang="en-US" i="0" dirty="0"/>
              <a:t> is treating iteration depth as one of the dimensions of the sampling space, and ensuring that we sample whole transport paths, rather than oversampling deep and </a:t>
            </a:r>
            <a:r>
              <a:rPr lang="en-US" i="0" dirty="0" err="1"/>
              <a:t>undersampling</a:t>
            </a:r>
            <a:r>
              <a:rPr lang="en-US" i="0" dirty="0"/>
              <a:t> primary rays.</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17</a:t>
            </a:fld>
            <a:endParaRPr lang="en-US"/>
          </a:p>
        </p:txBody>
      </p:sp>
    </p:spTree>
    <p:extLst>
      <p:ext uri="{BB962C8B-B14F-4D97-AF65-F5344CB8AC3E}">
        <p14:creationId xmlns:p14="http://schemas.microsoft.com/office/powerpoint/2010/main" val="2964310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5 shows a model rendered via two techniques. On the left side is the model rendered via the standard ray tracing technique (albeit with ambient coefficientsetto0~nd the </a:t>
            </a:r>
            <a:r>
              <a:rPr lang="en-US" sz="1200" kern="1200" dirty="0" err="1">
                <a:solidFill>
                  <a:schemeClr val="tx1"/>
                </a:solidFill>
                <a:effectLst/>
                <a:latin typeface="+mn-lt"/>
                <a:ea typeface="+mn-ea"/>
                <a:cs typeface="+mn-cs"/>
              </a:rPr>
              <a:t>singlebranching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ratiospeedup</a:t>
            </a:r>
            <a:r>
              <a:rPr lang="en-US" sz="1200" kern="1200" dirty="0">
                <a:solidFill>
                  <a:schemeClr val="tx1"/>
                </a:solidFill>
                <a:effectLst/>
                <a:latin typeface="+mn-lt"/>
                <a:ea typeface="+mn-ea"/>
                <a:cs typeface="+mn-cs"/>
              </a:rPr>
              <a:t> mentioned above). The right image shows the result of rendering via the integral equation. </a:t>
            </a:r>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18</a:t>
            </a:fld>
            <a:endParaRPr lang="en-US"/>
          </a:p>
        </p:txBody>
      </p:sp>
    </p:spTree>
    <p:extLst>
      <p:ext uri="{BB962C8B-B14F-4D97-AF65-F5344CB8AC3E}">
        <p14:creationId xmlns:p14="http://schemas.microsoft.com/office/powerpoint/2010/main" val="1900718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figure 6 we show an image illustrating the power of the integral equation technique. All objects in the scene are a neutral grey ex- </a:t>
            </a:r>
            <a:r>
              <a:rPr lang="en-US" sz="1200" kern="1200" dirty="0" err="1">
                <a:solidFill>
                  <a:schemeClr val="tx1"/>
                </a:solidFill>
                <a:effectLst/>
                <a:latin typeface="+mn-lt"/>
                <a:ea typeface="+mn-ea"/>
                <a:cs typeface="+mn-cs"/>
              </a:rPr>
              <a:t>cept</a:t>
            </a:r>
            <a:r>
              <a:rPr lang="en-US" sz="1200" kern="1200" dirty="0">
                <a:solidFill>
                  <a:schemeClr val="tx1"/>
                </a:solidFill>
                <a:effectLst/>
                <a:latin typeface="+mn-lt"/>
                <a:ea typeface="+mn-ea"/>
                <a:cs typeface="+mn-cs"/>
              </a:rPr>
              <a:t> for the green glass bails and the base polygon (which is slightly </a:t>
            </a:r>
            <a:endParaRPr lang="en-US" dirty="0"/>
          </a:p>
          <a:p>
            <a:r>
              <a:rPr lang="en-US" sz="1200" kern="1200" dirty="0">
                <a:solidFill>
                  <a:schemeClr val="tx1"/>
                </a:solidFill>
                <a:effectLst/>
                <a:latin typeface="+mn-lt"/>
                <a:ea typeface="+mn-ea"/>
                <a:cs typeface="+mn-cs"/>
              </a:rPr>
              <a:t>reddish). Any color on the grey objects would be missing from a ray </a:t>
            </a:r>
            <a:r>
              <a:rPr lang="en-US" sz="1200" kern="1200" dirty="0" err="1">
                <a:solidFill>
                  <a:schemeClr val="tx1"/>
                </a:solidFill>
                <a:effectLst/>
                <a:latin typeface="+mn-lt"/>
                <a:ea typeface="+mn-ea"/>
                <a:cs typeface="+mn-cs"/>
              </a:rPr>
              <a:t>tracingimage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Notethatthegreenglassballscastcausticsonobjects</a:t>
            </a:r>
            <a:r>
              <a:rPr lang="en-US" sz="1200" kern="1200" dirty="0">
                <a:solidFill>
                  <a:schemeClr val="tx1"/>
                </a:solidFill>
                <a:effectLst/>
                <a:latin typeface="+mn-lt"/>
                <a:ea typeface="+mn-ea"/>
                <a:cs typeface="+mn-cs"/>
              </a:rPr>
              <a:t>" in the scene. There </a:t>
            </a:r>
            <a:r>
              <a:rPr lang="en-US" sz="1200" kern="1200" dirty="0" err="1">
                <a:solidFill>
                  <a:schemeClr val="tx1"/>
                </a:solidFill>
                <a:effectLst/>
                <a:latin typeface="+mn-lt"/>
                <a:ea typeface="+mn-ea"/>
                <a:cs typeface="+mn-cs"/>
              </a:rPr>
              <a:t>iscolor</a:t>
            </a:r>
            <a:r>
              <a:rPr lang="en-US" sz="1200" kern="1200" dirty="0">
                <a:solidFill>
                  <a:schemeClr val="tx1"/>
                </a:solidFill>
                <a:effectLst/>
                <a:latin typeface="+mn-lt"/>
                <a:ea typeface="+mn-ea"/>
                <a:cs typeface="+mn-cs"/>
              </a:rPr>
              <a:t> bleeding from the </a:t>
            </a:r>
            <a:r>
              <a:rPr lang="en-US" sz="1200" kern="1200" dirty="0" err="1">
                <a:solidFill>
                  <a:schemeClr val="tx1"/>
                </a:solidFill>
                <a:effectLst/>
                <a:latin typeface="+mn-lt"/>
                <a:ea typeface="+mn-ea"/>
                <a:cs typeface="+mn-cs"/>
              </a:rPr>
              <a:t>lightlycolored</a:t>
            </a:r>
            <a:r>
              <a:rPr lang="en-US" sz="1200" kern="1200" dirty="0">
                <a:solidFill>
                  <a:schemeClr val="tx1"/>
                </a:solidFill>
                <a:effectLst/>
                <a:latin typeface="+mn-lt"/>
                <a:ea typeface="+mn-ea"/>
                <a:cs typeface="+mn-cs"/>
              </a:rPr>
              <a:t> base poly- </a:t>
            </a:r>
            <a:r>
              <a:rPr lang="en-US" sz="1200" kern="1200" dirty="0" err="1">
                <a:solidFill>
                  <a:schemeClr val="tx1"/>
                </a:solidFill>
                <a:effectLst/>
                <a:latin typeface="+mn-lt"/>
                <a:ea typeface="+mn-ea"/>
                <a:cs typeface="+mn-cs"/>
              </a:rPr>
              <a:t>gon</a:t>
            </a:r>
            <a:r>
              <a:rPr lang="en-US" sz="1200" kern="1200" dirty="0">
                <a:solidFill>
                  <a:schemeClr val="tx1"/>
                </a:solidFill>
                <a:effectLst/>
                <a:latin typeface="+mn-lt"/>
                <a:ea typeface="+mn-ea"/>
                <a:cs typeface="+mn-cs"/>
              </a:rPr>
              <a:t> onto the bottom of the oblate spheroid in the upper right. For simplicity and comparison purposes, the opaque surfaces in </a:t>
            </a:r>
            <a:r>
              <a:rPr lang="en-US" sz="1200" kern="1200" dirty="0" err="1">
                <a:solidFill>
                  <a:schemeClr val="tx1"/>
                </a:solidFill>
                <a:effectLst/>
                <a:latin typeface="+mn-lt"/>
                <a:ea typeface="+mn-ea"/>
                <a:cs typeface="+mn-cs"/>
              </a:rPr>
              <a:t>thisscene</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lambertian</a:t>
            </a:r>
            <a:r>
              <a:rPr lang="en-US" sz="1200" kern="1200" dirty="0">
                <a:solidFill>
                  <a:schemeClr val="tx1"/>
                </a:solidFill>
                <a:effectLst/>
                <a:latin typeface="+mn-lt"/>
                <a:ea typeface="+mn-ea"/>
                <a:cs typeface="+mn-cs"/>
              </a:rPr>
              <a:t>, but there </a:t>
            </a:r>
            <a:r>
              <a:rPr lang="en-US" sz="1200" kern="1200" dirty="0" err="1">
                <a:solidFill>
                  <a:schemeClr val="tx1"/>
                </a:solidFill>
                <a:effectLst/>
                <a:latin typeface="+mn-lt"/>
                <a:ea typeface="+mn-ea"/>
                <a:cs typeface="+mn-cs"/>
              </a:rPr>
              <a:t>isno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restrictionon</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lightingmodels</a:t>
            </a:r>
            <a:r>
              <a:rPr lang="en-US" sz="1200" kern="1200" dirty="0">
                <a:solidFill>
                  <a:schemeClr val="tx1"/>
                </a:solidFill>
                <a:effectLst/>
                <a:latin typeface="+mn-lt"/>
                <a:ea typeface="+mn-ea"/>
                <a:cs typeface="+mn-cs"/>
              </a:rPr>
              <a:t> that can be used. </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19</a:t>
            </a:fld>
            <a:endParaRPr lang="en-US"/>
          </a:p>
        </p:txBody>
      </p:sp>
    </p:spTree>
    <p:extLst>
      <p:ext uri="{BB962C8B-B14F-4D97-AF65-F5344CB8AC3E}">
        <p14:creationId xmlns:p14="http://schemas.microsoft.com/office/powerpoint/2010/main" val="3572729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21</a:t>
            </a:fld>
            <a:endParaRPr lang="en-US"/>
          </a:p>
        </p:txBody>
      </p:sp>
    </p:spTree>
    <p:extLst>
      <p:ext uri="{BB962C8B-B14F-4D97-AF65-F5344CB8AC3E}">
        <p14:creationId xmlns:p14="http://schemas.microsoft.com/office/powerpoint/2010/main" val="83194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Target 20 minutes of you speaking for a ~45 minute presentation, including interruptions and discussion</a:t>
            </a:r>
          </a:p>
          <a:p>
            <a:endParaRPr lang="en-US" sz="1200" dirty="0"/>
          </a:p>
          <a:p>
            <a:r>
              <a:rPr lang="en-US" sz="1200" dirty="0"/>
              <a:t>“I’m not sure that I understood this part” is fine</a:t>
            </a:r>
          </a:p>
          <a:p>
            <a:endParaRPr lang="en-US" sz="1200" dirty="0"/>
          </a:p>
          <a:p>
            <a:r>
              <a:rPr lang="en-US" sz="1200" dirty="0"/>
              <a:t>Periodically stop and invite questions</a:t>
            </a:r>
          </a:p>
          <a:p>
            <a:endParaRPr lang="en-US" dirty="0"/>
          </a:p>
          <a:p>
            <a:r>
              <a:rPr lang="en-US" dirty="0"/>
              <a:t>Use screen-grabs directly from the paper where possible for equations and images (to save your time as well as quote the work)</a:t>
            </a:r>
          </a:p>
          <a:p>
            <a:endParaRPr lang="en-US" dirty="0"/>
          </a:p>
          <a:p>
            <a:r>
              <a:rPr lang="en-US" dirty="0"/>
              <a:t>Choose what to focus on and what to mention only in passing. Do not try to present every aspect or every detail. </a:t>
            </a:r>
          </a:p>
          <a:p>
            <a:endParaRPr lang="en-US" dirty="0"/>
          </a:p>
          <a:p>
            <a:r>
              <a:rPr lang="en-US" dirty="0"/>
              <a:t>Respectfully critique the exposition (What made it easy to understand and should be advocated? What could have been improved, in retrospect?)</a:t>
            </a:r>
          </a:p>
          <a:p>
            <a:endParaRPr lang="en-US" dirty="0"/>
          </a:p>
          <a:p>
            <a:r>
              <a:rPr lang="en-US" dirty="0"/>
              <a:t>Be sure to explain the notation</a:t>
            </a:r>
          </a:p>
          <a:p>
            <a:endParaRPr lang="en-US" dirty="0"/>
          </a:p>
          <a:p>
            <a:r>
              <a:rPr lang="en-US" dirty="0"/>
              <a:t>Some good discussion topics:</a:t>
            </a:r>
          </a:p>
          <a:p>
            <a:pPr marL="914400" lvl="1" indent="-457200">
              <a:buFont typeface="Arial" panose="020B0604020202020204" pitchFamily="34" charset="0"/>
              <a:buChar char="•"/>
            </a:pPr>
            <a:r>
              <a:rPr lang="en-US" dirty="0"/>
              <a:t>What you didn’t understand</a:t>
            </a:r>
          </a:p>
          <a:p>
            <a:pPr marL="914400" lvl="1" indent="-457200">
              <a:buFont typeface="Arial" panose="020B0604020202020204" pitchFamily="34" charset="0"/>
              <a:buChar char="•"/>
            </a:pPr>
            <a:r>
              <a:rPr lang="en-US" dirty="0"/>
              <a:t>Clever, reusable tricks</a:t>
            </a:r>
          </a:p>
          <a:p>
            <a:pPr marL="914400" lvl="1" indent="-457200">
              <a:buFont typeface="Arial" panose="020B0604020202020204" pitchFamily="34" charset="0"/>
              <a:buChar char="•"/>
            </a:pPr>
            <a:r>
              <a:rPr lang="en-US" dirty="0"/>
              <a:t>Relationship to other papers</a:t>
            </a:r>
          </a:p>
          <a:p>
            <a:pPr marL="914400" lvl="1" indent="-457200">
              <a:buFont typeface="Arial" panose="020B0604020202020204" pitchFamily="34" charset="0"/>
              <a:buChar char="•"/>
            </a:pPr>
            <a:r>
              <a:rPr lang="en-US" dirty="0"/>
              <a:t>Potential for </a:t>
            </a:r>
            <a:r>
              <a:rPr lang="en-US" dirty="0" err="1"/>
              <a:t>followup</a:t>
            </a:r>
            <a:r>
              <a:rPr lang="en-US" dirty="0"/>
              <a:t> work</a:t>
            </a:r>
          </a:p>
          <a:p>
            <a:endParaRPr lang="en-US" dirty="0"/>
          </a:p>
          <a:p>
            <a:r>
              <a:rPr lang="en-US" dirty="0"/>
              <a:t>I’ll now give a brief example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2104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template isn’t bad, although I prefer a completely white or black background…I used one with this simple pattern on the side because there were four slide decks for the first lecture and I needed to be able to distinguish them at a glance! White backgrounds are good because it is easy to put screenshots from paper PDFs against them.</a:t>
            </a:r>
          </a:p>
          <a:p>
            <a:endParaRPr lang="en-US" dirty="0"/>
          </a:p>
          <a:p>
            <a:r>
              <a:rPr lang="en-US" dirty="0"/>
              <a:t>While you don’t want to numb your audience into sleep with 20 plain slides of bullets, usually the right solution is to find more content to focus the presentation around and not to decorate the presentation. Sometimes that can be the strategic use of color for emphasis; primarily it will be diagrams, equations, and images. You’ll see how I do that when presenting </a:t>
            </a:r>
            <a:r>
              <a:rPr lang="en-US" dirty="0" err="1"/>
              <a:t>Kajiya’s</a:t>
            </a:r>
            <a:r>
              <a:rPr lang="en-US" dirty="0"/>
              <a:t> work in a moment.</a:t>
            </a:r>
          </a:p>
          <a:p>
            <a:endParaRPr lang="en-US" dirty="0"/>
          </a:p>
          <a:p>
            <a:r>
              <a:rPr lang="en-US" dirty="0"/>
              <a:t>Feel free to insert a blank slide where you need to talk about something and don’t have a visual aid. Don’t talk over a slide about something else or feel compelled to insert images.</a:t>
            </a:r>
          </a:p>
          <a:p>
            <a:endParaRPr lang="en-US" dirty="0"/>
          </a:p>
          <a:p>
            <a:r>
              <a:rPr lang="en-US" dirty="0"/>
              <a:t>Avoid transitions and animations, except for builds, which are a great way to pace material within a slide. Remember that the audience may look away and miss an animation—and that they don’t always hold up well on video conferencing.</a:t>
            </a:r>
          </a:p>
          <a:p>
            <a:endParaRPr lang="en-US" dirty="0"/>
          </a:p>
          <a:p>
            <a:r>
              <a:rPr lang="en-US" dirty="0"/>
              <a:t>You don’t need all of the content on the slide as text. You can use presenter notes to write a transcript if you wish. The slide is a visual aid to the structure of your presentation, not the presentation itself—you actually </a:t>
            </a:r>
            <a:r>
              <a:rPr lang="en-US" i="1" dirty="0"/>
              <a:t>presenting</a:t>
            </a:r>
            <a:r>
              <a:rPr lang="en-US" dirty="0"/>
              <a:t> verbally and through gesture, intonation, and pace is the main content of the presentation.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3</a:t>
            </a:fld>
            <a:endParaRPr lang="en-US"/>
          </a:p>
        </p:txBody>
      </p:sp>
    </p:spTree>
    <p:extLst>
      <p:ext uri="{BB962C8B-B14F-4D97-AF65-F5344CB8AC3E}">
        <p14:creationId xmlns:p14="http://schemas.microsoft.com/office/powerpoint/2010/main" val="396566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for the audience to understand the origin of material that you are presenting. If it is really obvious that an image is a screen capture from the paper that the entire presentation is about, then you can skip a few citations. But if you are bringing in material from multiple sources or adding your own, then you need to make that clear.</a:t>
            </a:r>
          </a:p>
          <a:p>
            <a:endParaRPr lang="en-US" dirty="0"/>
          </a:p>
          <a:p>
            <a:r>
              <a:rPr lang="en-US" dirty="0"/>
              <a:t>Page numbers on your slides will help the audience to refer back to specific slides during questions and discussion.</a:t>
            </a:r>
          </a:p>
          <a:p>
            <a:endParaRPr lang="en-US" dirty="0"/>
          </a:p>
          <a:p>
            <a:r>
              <a:rPr lang="en-US" dirty="0"/>
              <a:t>You don’t </a:t>
            </a:r>
            <a:r>
              <a:rPr lang="en-US" i="1" dirty="0"/>
              <a:t>show</a:t>
            </a:r>
            <a:r>
              <a:rPr lang="en-US" i="0" dirty="0"/>
              <a:t> the bibliography slide, but it is essential for others reading your presentation later to understand what work your citations are referencing. This can be a screenshot from the paper plus text for references that you added.</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115928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technical material, it is important to make clear the assumptions of jargon and notation.</a:t>
            </a:r>
          </a:p>
          <a:p>
            <a:r>
              <a:rPr lang="en-US" dirty="0"/>
              <a:t>If a word is used in a specific way, such as “specular”, you must define it for the audience. Ideally both verbally and on the slide, so that it is very clear.</a:t>
            </a:r>
          </a:p>
          <a:p>
            <a:endParaRPr lang="en-US" dirty="0"/>
          </a:p>
          <a:p>
            <a:r>
              <a:rPr lang="en-US" dirty="0"/>
              <a:t>All variables that are shown must be defined. I like to do this with colored callouts around an equation from the paper if it does not provide its own notation table. If you feel like defining some of these variables is not a good use of time, then that is a sign that the equation probably should not explicitly appear in the presentation as it is too detailed for the venue.</a:t>
            </a:r>
          </a:p>
          <a:p>
            <a:endParaRPr lang="en-US" dirty="0"/>
          </a:p>
          <a:p>
            <a:r>
              <a:rPr lang="en-US" dirty="0"/>
              <a:t>If there is a result graph or table, tell us how to interpret it before diving into analysis of the results. “The horizontal axis is time…”, “a good result will increase up and to the left…”, “the vertical axis is in log joules, so one tick mark indicates 10x more energy”.</a:t>
            </a:r>
          </a:p>
          <a:p>
            <a:endParaRPr lang="en-US" dirty="0"/>
          </a:p>
          <a:p>
            <a:r>
              <a:rPr lang="en-US" dirty="0"/>
              <a:t>If you show an image, tell us what we are looking at (e.g., “this is a 1m^3 box. The left wall is painted red and the right wall is painted green…”) before analyzing the quality of the result.</a:t>
            </a:r>
          </a:p>
          <a:p>
            <a:endParaRPr lang="en-US" dirty="0"/>
          </a:p>
          <a:p>
            <a:r>
              <a:rPr lang="en-US" dirty="0"/>
              <a:t>Questions before I give </a:t>
            </a:r>
            <a:r>
              <a:rPr lang="en-US"/>
              <a:t>an example?</a:t>
            </a:r>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342213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6</a:t>
            </a:fld>
            <a:endParaRPr lang="en-US"/>
          </a:p>
        </p:txBody>
      </p:sp>
    </p:spTree>
    <p:extLst>
      <p:ext uri="{BB962C8B-B14F-4D97-AF65-F5344CB8AC3E}">
        <p14:creationId xmlns:p14="http://schemas.microsoft.com/office/powerpoint/2010/main" val="345944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this paper was enormous. It is probably the most famous paper in physically-based rendering, and underlies that whole field today. It builds on the shoulders of giants but crosses two critical thresholds to make the important breakthroughs.</a:t>
            </a:r>
          </a:p>
          <a:p>
            <a:endParaRPr lang="en-US" dirty="0"/>
          </a:p>
          <a:p>
            <a:r>
              <a:rPr lang="en-US" dirty="0"/>
              <a:t>The paper is written with an understanding of the significance of its core result: framing rendering as a general case for Monte Carlo integral equation solvers, rather than tackling individual phenomena separately. </a:t>
            </a:r>
          </a:p>
          <a:p>
            <a:endParaRPr lang="en-US" dirty="0"/>
          </a:p>
          <a:p>
            <a:r>
              <a:rPr lang="en-US" dirty="0"/>
              <a:t>It downplays the significance of the particular solution of path tracing, so the impact of that aspect comes to us from history and not the paper itself.</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8</a:t>
            </a:fld>
            <a:endParaRPr lang="en-US"/>
          </a:p>
        </p:txBody>
      </p:sp>
    </p:spTree>
    <p:extLst>
      <p:ext uri="{BB962C8B-B14F-4D97-AF65-F5344CB8AC3E}">
        <p14:creationId xmlns:p14="http://schemas.microsoft.com/office/powerpoint/2010/main" val="21480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contributions as presented in the paper.</a:t>
            </a:r>
          </a:p>
          <a:p>
            <a:endParaRPr lang="en-US" dirty="0"/>
          </a:p>
          <a:p>
            <a:r>
              <a:rPr lang="en-US" dirty="0"/>
              <a:t>I consider the generalization of rendering and presenting it in the context of Maxwell’s equations to be a conceptual breakthrough for the field. This is “the rendering equation”.</a:t>
            </a:r>
          </a:p>
          <a:p>
            <a:endParaRPr lang="en-US" dirty="0"/>
          </a:p>
          <a:p>
            <a:r>
              <a:rPr lang="en-US" dirty="0"/>
              <a:t>The actual form of the equation as given turns out to be less useful than the concept because it has an awkward parameterization over areas.</a:t>
            </a:r>
          </a:p>
          <a:p>
            <a:endParaRPr lang="en-US" dirty="0"/>
          </a:p>
          <a:p>
            <a:r>
              <a:rPr lang="en-US" dirty="0"/>
              <a:t>The hierarchical sampling algorithm is a good idea, but for this application it was supplanted by quasi-Monte Carlo methods and so I won’t focus on that today.</a:t>
            </a:r>
          </a:p>
          <a:p>
            <a:endParaRPr lang="en-US" dirty="0"/>
          </a:p>
          <a:p>
            <a:r>
              <a:rPr lang="en-US" dirty="0"/>
              <a:t>The path tracing algorithm generalizes ideas from distribution ray tracing and radiosity to create an algorithmic breakthrough, and the (unimplemented) notes about importance sampling are also very relevant.</a:t>
            </a:r>
          </a:p>
          <a:p>
            <a:r>
              <a:rPr lang="en-US" dirty="0"/>
              <a:t>Part of the path tracing derivation is showing that rendering is an MCMC problem. The Radiosity algorithm previously leveraged the Markov aspect, but didn’t connect it to other work in monte </a:t>
            </a:r>
            <a:r>
              <a:rPr lang="en-US" dirty="0" err="1"/>
              <a:t>carlo</a:t>
            </a:r>
            <a:r>
              <a:rPr lang="en-US" dirty="0"/>
              <a:t> approximations.</a:t>
            </a:r>
          </a:p>
        </p:txBody>
      </p:sp>
      <p:sp>
        <p:nvSpPr>
          <p:cNvPr id="4" name="Slide Number Placeholder 3"/>
          <p:cNvSpPr>
            <a:spLocks noGrp="1"/>
          </p:cNvSpPr>
          <p:nvPr>
            <p:ph type="sldNum" sz="quarter" idx="5"/>
          </p:nvPr>
        </p:nvSpPr>
        <p:spPr/>
        <p:txBody>
          <a:bodyPr/>
          <a:lstStyle/>
          <a:p>
            <a:fld id="{7797B659-1B34-9448-85E7-F99E9012A957}" type="slidenum">
              <a:rPr lang="en-US" smtClean="0"/>
              <a:t>9</a:t>
            </a:fld>
            <a:endParaRPr lang="en-US"/>
          </a:p>
        </p:txBody>
      </p:sp>
    </p:spTree>
    <p:extLst>
      <p:ext uri="{BB962C8B-B14F-4D97-AF65-F5344CB8AC3E}">
        <p14:creationId xmlns:p14="http://schemas.microsoft.com/office/powerpoint/2010/main" val="347123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11</a:t>
            </a:fld>
            <a:endParaRPr lang="en-US"/>
          </a:p>
        </p:txBody>
      </p:sp>
    </p:spTree>
    <p:extLst>
      <p:ext uri="{BB962C8B-B14F-4D97-AF65-F5344CB8AC3E}">
        <p14:creationId xmlns:p14="http://schemas.microsoft.com/office/powerpoint/2010/main" val="1485377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85C3F13-CFC7-1247-9B40-63D8BAB3CC5F}"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69221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94B19B17-71B9-994D-A7D0-762CFE2953DE}"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8333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95B6EA9-09CA-C945-93B2-EBBAC516BFD8}"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47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BD269F9-1B5A-4F46-AA73-850628BFBDF4}"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65740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8E1DD5F-0701-1046-922E-0EFAF597D913}"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00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323874E-D388-3D4D-A331-AB7755310362}"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24496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F6D2584-93F2-F846-A8B7-7C6AC3F5C8EF}"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1453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8AA46E6D-6827-7D4F-813A-7CCC5F3BAA3D}"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91075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0" y="6492875"/>
            <a:ext cx="683339" cy="365125"/>
          </a:xfrm>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69740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38254533-A21B-9C48-B51F-270C95B28515}" type="datetime1">
              <a:rPr lang="en-US" smtClean="0"/>
              <a:t>9/13/19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7080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1D108795-F842-5046-9DCD-BD63EC69830B}" type="datetime1">
              <a:rPr lang="en-US" smtClean="0"/>
              <a:t>9/13/19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27357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5B5D8DBB-83A0-C44B-A524-482FBD049FA6}" type="datetime1">
              <a:rPr lang="en-US" smtClean="0"/>
              <a:t>9/13/19</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7334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C7CAE40A-9FC4-3748-A09B-862D0BB83DFA}" type="datetime1">
              <a:rPr lang="en-US" smtClean="0"/>
              <a:t>9/13/19</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2305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847B7C06-A070-1B49-B2A9-19221C97E354}" type="datetime1">
              <a:rPr lang="en-US" smtClean="0"/>
              <a:t>9/13/19</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5162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5057130E-0364-2247-844B-D9F268023734}" type="datetime1">
              <a:rPr lang="en-US" smtClean="0"/>
              <a:t>9/13/19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6599955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0B10A95B-0862-274E-8872-371364956F54}" type="datetime1">
              <a:rPr lang="en-US" smtClean="0"/>
              <a:t>9/13/19</a:t>
            </a:fld>
            <a:endParaRPr lang="en-US"/>
          </a:p>
        </p:txBody>
      </p:sp>
    </p:spTree>
    <p:extLst>
      <p:ext uri="{BB962C8B-B14F-4D97-AF65-F5344CB8AC3E}">
        <p14:creationId xmlns:p14="http://schemas.microsoft.com/office/powerpoint/2010/main" val="21934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3"/>
          <p:cNvSpPr/>
          <p:nvPr/>
        </p:nvSpPr>
        <p:spPr>
          <a:xfrm>
            <a:off x="10009474" y="-8467"/>
            <a:ext cx="217935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316136" y="-8467"/>
            <a:ext cx="187586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829800" y="3048000"/>
            <a:ext cx="2362200"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120366" y="-8467"/>
            <a:ext cx="2068459"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253924" y="-8467"/>
            <a:ext cx="93489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283107" y="-8467"/>
            <a:ext cx="905717"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871975" y="3589867"/>
            <a:ext cx="1316850"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418240"/>
            <a:ext cx="9328964"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371601"/>
            <a:ext cx="9328965" cy="46697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005" y="6420641"/>
            <a:ext cx="683339" cy="365125"/>
          </a:xfrm>
          <a:prstGeom prst="rect">
            <a:avLst/>
          </a:prstGeom>
        </p:spPr>
        <p:txBody>
          <a:bodyPr vert="horz" lIns="91440" tIns="45720" rIns="91440" bIns="45720" rtlCol="0" anchor="ctr"/>
          <a:lstStyle>
            <a:lvl1pPr algn="l">
              <a:defRPr sz="1600">
                <a:solidFill>
                  <a:schemeClr val="tx1"/>
                </a:solidFill>
              </a:defRPr>
            </a:lvl1pPr>
          </a:lstStyle>
          <a:p>
            <a:fld id="{C95A45DB-84F7-5C40-9CBC-F6310A3A86F2}" type="slidenum">
              <a:rPr lang="en-US" smtClean="0"/>
              <a:pPr/>
              <a:t>‹#›</a:t>
            </a:fld>
            <a:endParaRPr lang="en-US"/>
          </a:p>
        </p:txBody>
      </p:sp>
      <p:grpSp>
        <p:nvGrpSpPr>
          <p:cNvPr id="18" name="Group 17">
            <a:extLst>
              <a:ext uri="{FF2B5EF4-FFF2-40B4-BE49-F238E27FC236}">
                <a16:creationId xmlns:a16="http://schemas.microsoft.com/office/drawing/2014/main" id="{2C6D958B-4BCE-0544-998C-B2FA9AE4FC75}"/>
              </a:ext>
            </a:extLst>
          </p:cNvPr>
          <p:cNvGrpSpPr/>
          <p:nvPr/>
        </p:nvGrpSpPr>
        <p:grpSpPr>
          <a:xfrm>
            <a:off x="0" y="0"/>
            <a:ext cx="12192000" cy="6866467"/>
            <a:chOff x="0" y="0"/>
            <a:chExt cx="12192000" cy="6866467"/>
          </a:xfrm>
        </p:grpSpPr>
        <p:sp>
          <p:nvSpPr>
            <p:cNvPr id="29" name="Rectangle 23">
              <a:extLst>
                <a:ext uri="{FF2B5EF4-FFF2-40B4-BE49-F238E27FC236}">
                  <a16:creationId xmlns:a16="http://schemas.microsoft.com/office/drawing/2014/main" id="{72112008-8944-E84A-8EF8-E2F06DD679CD}"/>
                </a:ext>
              </a:extLst>
            </p:cNvPr>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DEA9B9FF-0430-8541-9467-09534B27A4C2}"/>
                </a:ext>
              </a:extLst>
            </p:cNvPr>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2">
              <a:extLst>
                <a:ext uri="{FF2B5EF4-FFF2-40B4-BE49-F238E27FC236}">
                  <a16:creationId xmlns:a16="http://schemas.microsoft.com/office/drawing/2014/main" id="{8353E11A-5CAE-0747-8452-F44C3A6C671D}"/>
                </a:ext>
              </a:extLst>
            </p:cNvPr>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63CC80E8-B61B-1641-BF00-E60353C7E4BD}"/>
                </a:ext>
              </a:extLst>
            </p:cNvPr>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94149160-F7A4-AC4D-8CB9-1D8D7045A9AC}"/>
                </a:ext>
              </a:extLst>
            </p:cNvPr>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82592A28-C17F-084D-83B1-72C4314D51AB}"/>
                </a:ext>
              </a:extLst>
            </p:cNvPr>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6">
              <a:extLst>
                <a:ext uri="{FF2B5EF4-FFF2-40B4-BE49-F238E27FC236}">
                  <a16:creationId xmlns:a16="http://schemas.microsoft.com/office/drawing/2014/main" id="{8B990DBE-13EF-9141-8DAC-842C8532B8D4}"/>
                </a:ext>
              </a:extLst>
            </p:cNvPr>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7">
              <a:extLst>
                <a:ext uri="{FF2B5EF4-FFF2-40B4-BE49-F238E27FC236}">
                  <a16:creationId xmlns:a16="http://schemas.microsoft.com/office/drawing/2014/main" id="{10D98624-5820-9840-89F7-131698BCD223}"/>
                </a:ext>
              </a:extLst>
            </p:cNvPr>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471791681"/>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1063256" y="2404534"/>
            <a:ext cx="9781953" cy="1646302"/>
          </a:xfrm>
        </p:spPr>
        <p:txBody>
          <a:bodyPr>
            <a:normAutofit fontScale="90000"/>
          </a:bodyPr>
          <a:lstStyle/>
          <a:p>
            <a:pPr algn="l"/>
            <a:r>
              <a:rPr lang="en-US" dirty="0"/>
              <a:t>How to Present a</a:t>
            </a:r>
            <a:br>
              <a:rPr lang="en-US" dirty="0"/>
            </a:br>
            <a:r>
              <a:rPr lang="en-US" dirty="0"/>
              <a:t>Rendering Paper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1063256" y="4050833"/>
            <a:ext cx="8210747" cy="1713153"/>
          </a:xfrm>
        </p:spPr>
        <p:txBody>
          <a:bodyPr>
            <a:normAutofit fontScale="92500" lnSpcReduction="10000"/>
          </a:bodyPr>
          <a:lstStyle/>
          <a:p>
            <a:pPr algn="l"/>
            <a:endParaRPr lang="en-US" dirty="0"/>
          </a:p>
          <a:p>
            <a:pPr algn="l"/>
            <a:r>
              <a:rPr lang="en-US" dirty="0"/>
              <a:t>Morgan McGuire</a:t>
            </a:r>
          </a:p>
          <a:p>
            <a:pPr algn="l"/>
            <a:r>
              <a:rPr lang="en-US"/>
              <a:t>CS 888 </a:t>
            </a:r>
            <a:r>
              <a:rPr lang="en-US" dirty="0"/>
              <a:t>Fall’19</a:t>
            </a:r>
          </a:p>
          <a:p>
            <a:pPr algn="l"/>
            <a:r>
              <a:rPr lang="en-US" dirty="0"/>
              <a:t>University of Waterloo</a:t>
            </a:r>
          </a:p>
        </p:txBody>
      </p:sp>
    </p:spTree>
    <p:extLst>
      <p:ext uri="{BB962C8B-B14F-4D97-AF65-F5344CB8AC3E}">
        <p14:creationId xmlns:p14="http://schemas.microsoft.com/office/powerpoint/2010/main" val="199553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636-D810-9F4D-93C0-E3263E75319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CDCE050-3304-794A-92DC-E00F8628A4BD}"/>
              </a:ext>
            </a:extLst>
          </p:cNvPr>
          <p:cNvSpPr>
            <a:spLocks noGrp="1"/>
          </p:cNvSpPr>
          <p:nvPr>
            <p:ph idx="1"/>
          </p:nvPr>
        </p:nvSpPr>
        <p:spPr/>
        <p:txBody>
          <a:bodyPr/>
          <a:lstStyle/>
          <a:p>
            <a:r>
              <a:rPr lang="en-US" dirty="0"/>
              <a:t>Realistic rendering!</a:t>
            </a:r>
          </a:p>
          <a:p>
            <a:endParaRPr lang="en-US" dirty="0"/>
          </a:p>
          <a:p>
            <a:r>
              <a:rPr lang="en-US" dirty="0"/>
              <a:t>Arbitrary materials: glossy, matte, transmissive, specular</a:t>
            </a:r>
          </a:p>
          <a:p>
            <a:r>
              <a:rPr lang="en-US" dirty="0"/>
              <a:t>Arbitrary light sources—any surface</a:t>
            </a:r>
          </a:p>
          <a:p>
            <a:r>
              <a:rPr lang="en-US" dirty="0"/>
              <a:t>Efficient simulation</a:t>
            </a:r>
          </a:p>
          <a:p>
            <a:r>
              <a:rPr lang="en-US" dirty="0"/>
              <a:t>Capture all illumination phenomena</a:t>
            </a:r>
          </a:p>
          <a:p>
            <a:r>
              <a:rPr lang="en-US" dirty="0"/>
              <a:t>No “ambient” hacks</a:t>
            </a:r>
          </a:p>
        </p:txBody>
      </p:sp>
      <p:sp>
        <p:nvSpPr>
          <p:cNvPr id="4" name="Slide Number Placeholder 3">
            <a:extLst>
              <a:ext uri="{FF2B5EF4-FFF2-40B4-BE49-F238E27FC236}">
                <a16:creationId xmlns:a16="http://schemas.microsoft.com/office/drawing/2014/main" id="{57108008-8313-784A-9847-CEC2E1F744D0}"/>
              </a:ext>
            </a:extLst>
          </p:cNvPr>
          <p:cNvSpPr>
            <a:spLocks noGrp="1"/>
          </p:cNvSpPr>
          <p:nvPr>
            <p:ph type="sldNum" sz="quarter" idx="12"/>
          </p:nvPr>
        </p:nvSpPr>
        <p:spPr/>
        <p:txBody>
          <a:bodyPr/>
          <a:lstStyle/>
          <a:p>
            <a:fld id="{C95A45DB-84F7-5C40-9CBC-F6310A3A86F2}" type="slidenum">
              <a:rPr lang="en-US" smtClean="0"/>
              <a:t>10</a:t>
            </a:fld>
            <a:endParaRPr lang="en-US"/>
          </a:p>
        </p:txBody>
      </p:sp>
    </p:spTree>
    <p:extLst>
      <p:ext uri="{BB962C8B-B14F-4D97-AF65-F5344CB8AC3E}">
        <p14:creationId xmlns:p14="http://schemas.microsoft.com/office/powerpoint/2010/main" val="351151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4BBA-FCAA-2E4C-86AA-238BD6608B4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2C4FC69C-917C-D54A-9846-BD9873172644}"/>
              </a:ext>
            </a:extLst>
          </p:cNvPr>
          <p:cNvSpPr>
            <a:spLocks noGrp="1"/>
          </p:cNvSpPr>
          <p:nvPr>
            <p:ph idx="1"/>
          </p:nvPr>
        </p:nvSpPr>
        <p:spPr>
          <a:xfrm>
            <a:off x="677333" y="1371601"/>
            <a:ext cx="10954686" cy="4669762"/>
          </a:xfrm>
        </p:spPr>
        <p:txBody>
          <a:bodyPr/>
          <a:lstStyle/>
          <a:p>
            <a:pPr marL="0" indent="0">
              <a:buNone/>
            </a:pPr>
            <a:r>
              <a:rPr lang="en-US" b="1" dirty="0"/>
              <a:t>Heat transfer</a:t>
            </a:r>
            <a:r>
              <a:rPr lang="en-US" dirty="0"/>
              <a:t> [Siegel and Howell ’81]</a:t>
            </a:r>
          </a:p>
          <a:p>
            <a:pPr lvl="1"/>
            <a:r>
              <a:rPr lang="en-US" i="1" dirty="0">
                <a:solidFill>
                  <a:schemeClr val="accent4"/>
                </a:solidFill>
              </a:rPr>
              <a:t>Energy transport as an integral equation for a different field</a:t>
            </a:r>
          </a:p>
          <a:p>
            <a:pPr marL="0" indent="0">
              <a:buNone/>
            </a:pPr>
            <a:r>
              <a:rPr lang="en-US" b="1" dirty="0"/>
              <a:t>Radiosity </a:t>
            </a:r>
            <a:r>
              <a:rPr lang="en-US" dirty="0"/>
              <a:t>[Goral et al. ‘84, Cohen &amp; Greenburg ‘85, </a:t>
            </a:r>
            <a:r>
              <a:rPr lang="en-US" dirty="0" err="1"/>
              <a:t>Nishita</a:t>
            </a:r>
            <a:r>
              <a:rPr lang="en-US" dirty="0"/>
              <a:t> &amp; </a:t>
            </a:r>
            <a:r>
              <a:rPr lang="en-US" dirty="0" err="1"/>
              <a:t>Nakame</a:t>
            </a:r>
            <a:r>
              <a:rPr lang="en-US" dirty="0"/>
              <a:t> ’85]</a:t>
            </a:r>
            <a:endParaRPr lang="en-US" dirty="0">
              <a:solidFill>
                <a:schemeClr val="tx1"/>
              </a:solidFill>
            </a:endParaRPr>
          </a:p>
          <a:p>
            <a:pPr lvl="1"/>
            <a:r>
              <a:rPr lang="en-US" i="1" dirty="0">
                <a:solidFill>
                  <a:schemeClr val="accent4"/>
                </a:solidFill>
              </a:rPr>
              <a:t>Limited to perfect Lambertian</a:t>
            </a:r>
          </a:p>
          <a:p>
            <a:pPr lvl="1"/>
            <a:r>
              <a:rPr lang="en-US" i="1" dirty="0">
                <a:solidFill>
                  <a:schemeClr val="accent4"/>
                </a:solidFill>
              </a:rPr>
              <a:t>Integral equation formulation; solved by linear algebra</a:t>
            </a:r>
          </a:p>
          <a:p>
            <a:pPr marL="0" indent="0">
              <a:buNone/>
            </a:pPr>
            <a:r>
              <a:rPr lang="en-US" b="1" dirty="0"/>
              <a:t>Distributed ray tracing </a:t>
            </a:r>
            <a:r>
              <a:rPr lang="en-US" dirty="0"/>
              <a:t>[Cook et al. 1984]</a:t>
            </a:r>
          </a:p>
          <a:p>
            <a:pPr lvl="1"/>
            <a:r>
              <a:rPr lang="en-US" i="1" dirty="0">
                <a:solidFill>
                  <a:schemeClr val="accent4"/>
                </a:solidFill>
              </a:rPr>
              <a:t>Efficient sampling of high-dimensional space</a:t>
            </a:r>
          </a:p>
          <a:p>
            <a:pPr lvl="1"/>
            <a:r>
              <a:rPr lang="en-US" i="1" dirty="0">
                <a:solidFill>
                  <a:schemeClr val="accent4"/>
                </a:solidFill>
              </a:rPr>
              <a:t>Magic ambient &amp; too much time spent deep in the path tree</a:t>
            </a:r>
          </a:p>
          <a:p>
            <a:pPr marL="0" indent="0">
              <a:buNone/>
            </a:pPr>
            <a:r>
              <a:rPr lang="en-US" b="1" dirty="0"/>
              <a:t>Monte Carlo integration </a:t>
            </a:r>
            <a:r>
              <a:rPr lang="en-US" dirty="0"/>
              <a:t>[von Neumann and </a:t>
            </a:r>
            <a:r>
              <a:rPr lang="en-US" dirty="0" err="1"/>
              <a:t>Ulam</a:t>
            </a:r>
            <a:r>
              <a:rPr lang="en-US" dirty="0"/>
              <a:t> via Rubenstein ‘81]</a:t>
            </a:r>
          </a:p>
          <a:p>
            <a:pPr lvl="1"/>
            <a:r>
              <a:rPr lang="en-US" i="1" dirty="0">
                <a:solidFill>
                  <a:schemeClr val="accent4"/>
                </a:solidFill>
              </a:rPr>
              <a:t>Core technique not previously applied to rendering</a:t>
            </a:r>
          </a:p>
        </p:txBody>
      </p:sp>
      <p:sp>
        <p:nvSpPr>
          <p:cNvPr id="4" name="Slide Number Placeholder 3">
            <a:extLst>
              <a:ext uri="{FF2B5EF4-FFF2-40B4-BE49-F238E27FC236}">
                <a16:creationId xmlns:a16="http://schemas.microsoft.com/office/drawing/2014/main" id="{F6002D0B-9B5A-6643-83F9-0E38A7DF41B4}"/>
              </a:ext>
            </a:extLst>
          </p:cNvPr>
          <p:cNvSpPr>
            <a:spLocks noGrp="1"/>
          </p:cNvSpPr>
          <p:nvPr>
            <p:ph type="sldNum" sz="quarter" idx="12"/>
          </p:nvPr>
        </p:nvSpPr>
        <p:spPr/>
        <p:txBody>
          <a:bodyPr/>
          <a:lstStyle/>
          <a:p>
            <a:fld id="{C95A45DB-84F7-5C40-9CBC-F6310A3A86F2}" type="slidenum">
              <a:rPr lang="en-US" smtClean="0"/>
              <a:t>11</a:t>
            </a:fld>
            <a:endParaRPr lang="en-US"/>
          </a:p>
        </p:txBody>
      </p:sp>
    </p:spTree>
    <p:extLst>
      <p:ext uri="{BB962C8B-B14F-4D97-AF65-F5344CB8AC3E}">
        <p14:creationId xmlns:p14="http://schemas.microsoft.com/office/powerpoint/2010/main" val="353536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8854-D307-054D-B815-52975E4755E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065768F-A955-9441-9C01-93D206C6E658}"/>
              </a:ext>
            </a:extLst>
          </p:cNvPr>
          <p:cNvSpPr>
            <a:spLocks noGrp="1"/>
          </p:cNvSpPr>
          <p:nvPr>
            <p:ph idx="1"/>
          </p:nvPr>
        </p:nvSpPr>
        <p:spPr>
          <a:xfrm>
            <a:off x="677333" y="1371601"/>
            <a:ext cx="9328965" cy="5121274"/>
          </a:xfrm>
        </p:spPr>
        <p:txBody>
          <a:bodyPr>
            <a:normAutofit/>
          </a:bodyPr>
          <a:lstStyle/>
          <a:p>
            <a:pPr marL="0" indent="0">
              <a:buNone/>
            </a:pPr>
            <a:r>
              <a:rPr lang="en-US" dirty="0"/>
              <a:t>Monochrome ray optics</a:t>
            </a:r>
          </a:p>
          <a:p>
            <a:r>
              <a:rPr lang="en-US" dirty="0"/>
              <a:t>No wavelengths (despite RGB implementation)</a:t>
            </a:r>
          </a:p>
          <a:p>
            <a:r>
              <a:rPr lang="en-US" dirty="0"/>
              <a:t>No polarization</a:t>
            </a:r>
          </a:p>
          <a:p>
            <a:r>
              <a:rPr lang="en-US" dirty="0"/>
              <a:t>No phase or diffraction</a:t>
            </a:r>
          </a:p>
          <a:p>
            <a:r>
              <a:rPr lang="en-US" i="1" dirty="0">
                <a:solidFill>
                  <a:schemeClr val="accent4"/>
                </a:solidFill>
              </a:rPr>
              <a:t>No time</a:t>
            </a:r>
          </a:p>
          <a:p>
            <a:pPr marL="0" indent="0">
              <a:buNone/>
            </a:pPr>
            <a:endParaRPr lang="en-US" i="1" dirty="0">
              <a:solidFill>
                <a:schemeClr val="accent4"/>
              </a:solidFill>
            </a:endParaRPr>
          </a:p>
          <a:p>
            <a:pPr marL="0" indent="0">
              <a:buNone/>
            </a:pPr>
            <a:r>
              <a:rPr lang="en-US" i="1" dirty="0">
                <a:solidFill>
                  <a:schemeClr val="accent4"/>
                </a:solidFill>
              </a:rPr>
              <a:t>Poor convergence for:</a:t>
            </a:r>
          </a:p>
          <a:p>
            <a:r>
              <a:rPr lang="en-US" i="1" dirty="0">
                <a:solidFill>
                  <a:schemeClr val="accent4"/>
                </a:solidFill>
              </a:rPr>
              <a:t>Sharp caustics (specular-to-diffuse paths)</a:t>
            </a:r>
          </a:p>
          <a:p>
            <a:r>
              <a:rPr lang="en-US" i="1" dirty="0">
                <a:solidFill>
                  <a:schemeClr val="accent4"/>
                </a:solidFill>
              </a:rPr>
              <a:t>Small light apertures</a:t>
            </a:r>
          </a:p>
          <a:p>
            <a:r>
              <a:rPr lang="en-US" i="1" dirty="0">
                <a:solidFill>
                  <a:schemeClr val="accent4"/>
                </a:solidFill>
              </a:rPr>
              <a:t>Large lights over very shiny surfaces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60D09AD-52B7-2346-AAB9-C3989ED5C6D5}"/>
              </a:ext>
            </a:extLst>
          </p:cNvPr>
          <p:cNvSpPr>
            <a:spLocks noGrp="1"/>
          </p:cNvSpPr>
          <p:nvPr>
            <p:ph type="sldNum" sz="quarter" idx="12"/>
          </p:nvPr>
        </p:nvSpPr>
        <p:spPr/>
        <p:txBody>
          <a:bodyPr/>
          <a:lstStyle/>
          <a:p>
            <a:fld id="{C95A45DB-84F7-5C40-9CBC-F6310A3A86F2}" type="slidenum">
              <a:rPr lang="en-US" smtClean="0"/>
              <a:t>12</a:t>
            </a:fld>
            <a:endParaRPr lang="en-US"/>
          </a:p>
        </p:txBody>
      </p:sp>
    </p:spTree>
    <p:extLst>
      <p:ext uri="{BB962C8B-B14F-4D97-AF65-F5344CB8AC3E}">
        <p14:creationId xmlns:p14="http://schemas.microsoft.com/office/powerpoint/2010/main" val="379791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A7BE-B955-4949-AA59-1D370E05CE53}"/>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0BA9AEF2-7104-CC44-8414-9300F8278065}"/>
              </a:ext>
            </a:extLst>
          </p:cNvPr>
          <p:cNvSpPr>
            <a:spLocks noGrp="1"/>
          </p:cNvSpPr>
          <p:nvPr>
            <p:ph idx="1"/>
          </p:nvPr>
        </p:nvSpPr>
        <p:spPr/>
        <p:txBody>
          <a:bodyPr/>
          <a:lstStyle/>
          <a:p>
            <a:r>
              <a:rPr lang="en-US" dirty="0"/>
              <a:t>Rendering is simulation of Maxwell’s integral equations [which can be simplified for this purpose]</a:t>
            </a:r>
          </a:p>
          <a:p>
            <a:r>
              <a:rPr lang="en-US" dirty="0"/>
              <a:t>Light transport is a Markov process with the light surfaces as sources</a:t>
            </a:r>
          </a:p>
          <a:p>
            <a:r>
              <a:rPr lang="en-US" dirty="0"/>
              <a:t>Light is transported along paths</a:t>
            </a:r>
          </a:p>
          <a:p>
            <a:r>
              <a:rPr lang="en-US" dirty="0"/>
              <a:t>[Heuristic:] Equal computation should be expended on direct and indirect illumination at each path node</a:t>
            </a:r>
          </a:p>
          <a:p>
            <a:r>
              <a:rPr lang="en-US" dirty="0"/>
              <a:t>About equal computation should be spent at each depth in the path tree (no branching)</a:t>
            </a:r>
          </a:p>
        </p:txBody>
      </p:sp>
      <p:sp>
        <p:nvSpPr>
          <p:cNvPr id="4" name="Slide Number Placeholder 3">
            <a:extLst>
              <a:ext uri="{FF2B5EF4-FFF2-40B4-BE49-F238E27FC236}">
                <a16:creationId xmlns:a16="http://schemas.microsoft.com/office/drawing/2014/main" id="{EC6C9663-4F4E-B840-81BF-9309C9677295}"/>
              </a:ext>
            </a:extLst>
          </p:cNvPr>
          <p:cNvSpPr>
            <a:spLocks noGrp="1"/>
          </p:cNvSpPr>
          <p:nvPr>
            <p:ph type="sldNum" sz="quarter" idx="12"/>
          </p:nvPr>
        </p:nvSpPr>
        <p:spPr/>
        <p:txBody>
          <a:bodyPr/>
          <a:lstStyle/>
          <a:p>
            <a:fld id="{C95A45DB-84F7-5C40-9CBC-F6310A3A86F2}" type="slidenum">
              <a:rPr lang="en-US" smtClean="0"/>
              <a:t>13</a:t>
            </a:fld>
            <a:endParaRPr lang="en-US"/>
          </a:p>
        </p:txBody>
      </p:sp>
    </p:spTree>
    <p:extLst>
      <p:ext uri="{BB962C8B-B14F-4D97-AF65-F5344CB8AC3E}">
        <p14:creationId xmlns:p14="http://schemas.microsoft.com/office/powerpoint/2010/main" val="27358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BD9-88F3-814E-8A8E-DB71481D3BCA}"/>
              </a:ext>
            </a:extLst>
          </p:cNvPr>
          <p:cNvSpPr>
            <a:spLocks noGrp="1"/>
          </p:cNvSpPr>
          <p:nvPr>
            <p:ph type="title"/>
          </p:nvPr>
        </p:nvSpPr>
        <p:spPr/>
        <p:txBody>
          <a:bodyPr/>
          <a:lstStyle/>
          <a:p>
            <a:r>
              <a:rPr lang="en-US" dirty="0"/>
              <a:t>The Rendering Equation</a:t>
            </a:r>
          </a:p>
        </p:txBody>
      </p:sp>
      <p:sp>
        <p:nvSpPr>
          <p:cNvPr id="4" name="Slide Number Placeholder 3">
            <a:extLst>
              <a:ext uri="{FF2B5EF4-FFF2-40B4-BE49-F238E27FC236}">
                <a16:creationId xmlns:a16="http://schemas.microsoft.com/office/drawing/2014/main" id="{27E6021B-E4BF-A442-804D-045806101B18}"/>
              </a:ext>
            </a:extLst>
          </p:cNvPr>
          <p:cNvSpPr>
            <a:spLocks noGrp="1"/>
          </p:cNvSpPr>
          <p:nvPr>
            <p:ph type="sldNum" sz="quarter" idx="12"/>
          </p:nvPr>
        </p:nvSpPr>
        <p:spPr/>
        <p:txBody>
          <a:bodyPr/>
          <a:lstStyle/>
          <a:p>
            <a:fld id="{C95A45DB-84F7-5C40-9CBC-F6310A3A86F2}" type="slidenum">
              <a:rPr lang="en-US" smtClean="0"/>
              <a:t>14</a:t>
            </a:fld>
            <a:endParaRPr lang="en-US"/>
          </a:p>
        </p:txBody>
      </p:sp>
      <p:pic>
        <p:nvPicPr>
          <p:cNvPr id="6" name="Picture 5">
            <a:extLst>
              <a:ext uri="{FF2B5EF4-FFF2-40B4-BE49-F238E27FC236}">
                <a16:creationId xmlns:a16="http://schemas.microsoft.com/office/drawing/2014/main" id="{CB818DC5-C336-4741-A9B9-8CE38EBD102E}"/>
              </a:ext>
            </a:extLst>
          </p:cNvPr>
          <p:cNvPicPr>
            <a:picLocks noChangeAspect="1"/>
          </p:cNvPicPr>
          <p:nvPr/>
        </p:nvPicPr>
        <p:blipFill>
          <a:blip r:embed="rId3"/>
          <a:stretch>
            <a:fillRect/>
          </a:stretch>
        </p:blipFill>
        <p:spPr>
          <a:xfrm>
            <a:off x="1441450" y="1744133"/>
            <a:ext cx="8699500" cy="4470400"/>
          </a:xfrm>
          <a:prstGeom prst="rect">
            <a:avLst/>
          </a:prstGeom>
        </p:spPr>
      </p:pic>
    </p:spTree>
    <p:extLst>
      <p:ext uri="{BB962C8B-B14F-4D97-AF65-F5344CB8AC3E}">
        <p14:creationId xmlns:p14="http://schemas.microsoft.com/office/powerpoint/2010/main" val="391187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Markov Chain Monte Carlo</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15</a:t>
            </a:fld>
            <a:endParaRPr lang="en-US"/>
          </a:p>
        </p:txBody>
      </p:sp>
      <p:pic>
        <p:nvPicPr>
          <p:cNvPr id="8" name="Picture 7">
            <a:extLst>
              <a:ext uri="{FF2B5EF4-FFF2-40B4-BE49-F238E27FC236}">
                <a16:creationId xmlns:a16="http://schemas.microsoft.com/office/drawing/2014/main" id="{7CD7A0AB-8169-5148-B83B-5A701DDECCD5}"/>
              </a:ext>
            </a:extLst>
          </p:cNvPr>
          <p:cNvPicPr>
            <a:picLocks noChangeAspect="1"/>
          </p:cNvPicPr>
          <p:nvPr/>
        </p:nvPicPr>
        <p:blipFill>
          <a:blip r:embed="rId3"/>
          <a:stretch>
            <a:fillRect/>
          </a:stretch>
        </p:blipFill>
        <p:spPr>
          <a:xfrm>
            <a:off x="677334" y="1930400"/>
            <a:ext cx="9675680" cy="2768600"/>
          </a:xfrm>
          <a:prstGeom prst="rect">
            <a:avLst/>
          </a:prstGeom>
        </p:spPr>
      </p:pic>
    </p:spTree>
    <p:extLst>
      <p:ext uri="{BB962C8B-B14F-4D97-AF65-F5344CB8AC3E}">
        <p14:creationId xmlns:p14="http://schemas.microsoft.com/office/powerpoint/2010/main" val="612535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16</a:t>
            </a:fld>
            <a:endParaRPr lang="en-US"/>
          </a:p>
        </p:txBody>
      </p:sp>
      <p:pic>
        <p:nvPicPr>
          <p:cNvPr id="6" name="Picture 5">
            <a:extLst>
              <a:ext uri="{FF2B5EF4-FFF2-40B4-BE49-F238E27FC236}">
                <a16:creationId xmlns:a16="http://schemas.microsoft.com/office/drawing/2014/main" id="{2DD42F15-EF61-9C45-A1A6-57F27BC93C46}"/>
              </a:ext>
            </a:extLst>
          </p:cNvPr>
          <p:cNvPicPr>
            <a:picLocks noChangeAspect="1"/>
          </p:cNvPicPr>
          <p:nvPr/>
        </p:nvPicPr>
        <p:blipFill>
          <a:blip r:embed="rId3"/>
          <a:stretch>
            <a:fillRect/>
          </a:stretch>
        </p:blipFill>
        <p:spPr>
          <a:xfrm>
            <a:off x="169334" y="2082800"/>
            <a:ext cx="10329333" cy="2431239"/>
          </a:xfrm>
          <a:prstGeom prst="rect">
            <a:avLst/>
          </a:prstGeom>
        </p:spPr>
      </p:pic>
    </p:spTree>
    <p:extLst>
      <p:ext uri="{BB962C8B-B14F-4D97-AF65-F5344CB8AC3E}">
        <p14:creationId xmlns:p14="http://schemas.microsoft.com/office/powerpoint/2010/main" val="2591763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17</a:t>
            </a:fld>
            <a:endParaRPr lang="en-US"/>
          </a:p>
        </p:txBody>
      </p:sp>
      <p:pic>
        <p:nvPicPr>
          <p:cNvPr id="5" name="Picture 4">
            <a:extLst>
              <a:ext uri="{FF2B5EF4-FFF2-40B4-BE49-F238E27FC236}">
                <a16:creationId xmlns:a16="http://schemas.microsoft.com/office/drawing/2014/main" id="{8D023540-74E2-6C4A-9736-47733C6BEA64}"/>
              </a:ext>
            </a:extLst>
          </p:cNvPr>
          <p:cNvPicPr>
            <a:picLocks noChangeAspect="1"/>
          </p:cNvPicPr>
          <p:nvPr/>
        </p:nvPicPr>
        <p:blipFill>
          <a:blip r:embed="rId3"/>
          <a:stretch>
            <a:fillRect/>
          </a:stretch>
        </p:blipFill>
        <p:spPr>
          <a:xfrm>
            <a:off x="1312332" y="1519766"/>
            <a:ext cx="8848917" cy="4610100"/>
          </a:xfrm>
          <a:prstGeom prst="rect">
            <a:avLst/>
          </a:prstGeom>
        </p:spPr>
      </p:pic>
    </p:spTree>
    <p:extLst>
      <p:ext uri="{BB962C8B-B14F-4D97-AF65-F5344CB8AC3E}">
        <p14:creationId xmlns:p14="http://schemas.microsoft.com/office/powerpoint/2010/main" val="243208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Comparison</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18</a:t>
            </a:fld>
            <a:endParaRPr lang="en-US"/>
          </a:p>
        </p:txBody>
      </p:sp>
      <p:pic>
        <p:nvPicPr>
          <p:cNvPr id="4" name="Picture 3">
            <a:extLst>
              <a:ext uri="{FF2B5EF4-FFF2-40B4-BE49-F238E27FC236}">
                <a16:creationId xmlns:a16="http://schemas.microsoft.com/office/drawing/2014/main" id="{19490105-395B-4A4D-9E53-A291C41DC244}"/>
              </a:ext>
            </a:extLst>
          </p:cNvPr>
          <p:cNvPicPr>
            <a:picLocks noChangeAspect="1"/>
          </p:cNvPicPr>
          <p:nvPr/>
        </p:nvPicPr>
        <p:blipFill>
          <a:blip r:embed="rId3"/>
          <a:stretch>
            <a:fillRect/>
          </a:stretch>
        </p:blipFill>
        <p:spPr>
          <a:xfrm>
            <a:off x="1394403" y="1588680"/>
            <a:ext cx="8196163" cy="4417531"/>
          </a:xfrm>
          <a:prstGeom prst="rect">
            <a:avLst/>
          </a:prstGeom>
        </p:spPr>
      </p:pic>
    </p:spTree>
    <p:extLst>
      <p:ext uri="{BB962C8B-B14F-4D97-AF65-F5344CB8AC3E}">
        <p14:creationId xmlns:p14="http://schemas.microsoft.com/office/powerpoint/2010/main" val="315929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New Phenomena</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19</a:t>
            </a:fld>
            <a:endParaRPr lang="en-US"/>
          </a:p>
        </p:txBody>
      </p:sp>
      <p:pic>
        <p:nvPicPr>
          <p:cNvPr id="7" name="Picture 6">
            <a:extLst>
              <a:ext uri="{FF2B5EF4-FFF2-40B4-BE49-F238E27FC236}">
                <a16:creationId xmlns:a16="http://schemas.microsoft.com/office/drawing/2014/main" id="{CE61E94A-CBDD-9045-8E9C-6348D77D4C80}"/>
              </a:ext>
            </a:extLst>
          </p:cNvPr>
          <p:cNvPicPr>
            <a:picLocks noChangeAspect="1"/>
          </p:cNvPicPr>
          <p:nvPr/>
        </p:nvPicPr>
        <p:blipFill>
          <a:blip r:embed="rId3"/>
          <a:stretch>
            <a:fillRect/>
          </a:stretch>
        </p:blipFill>
        <p:spPr>
          <a:xfrm>
            <a:off x="2178049" y="1190277"/>
            <a:ext cx="6187018" cy="5667724"/>
          </a:xfrm>
          <a:prstGeom prst="rect">
            <a:avLst/>
          </a:prstGeom>
        </p:spPr>
      </p:pic>
    </p:spTree>
    <p:extLst>
      <p:ext uri="{BB962C8B-B14F-4D97-AF65-F5344CB8AC3E}">
        <p14:creationId xmlns:p14="http://schemas.microsoft.com/office/powerpoint/2010/main" val="52767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DFB8-941B-3D46-ABE4-937694401D9D}"/>
              </a:ext>
            </a:extLst>
          </p:cNvPr>
          <p:cNvSpPr>
            <a:spLocks noGrp="1"/>
          </p:cNvSpPr>
          <p:nvPr>
            <p:ph type="title"/>
          </p:nvPr>
        </p:nvSpPr>
        <p:spPr>
          <a:xfrm>
            <a:off x="677334" y="450704"/>
            <a:ext cx="8596668" cy="1320800"/>
          </a:xfrm>
        </p:spPr>
        <p:txBody>
          <a:bodyPr/>
          <a:lstStyle/>
          <a:p>
            <a:r>
              <a:rPr lang="en-US" dirty="0"/>
              <a:t>Recommended Presentation Structure</a:t>
            </a:r>
          </a:p>
        </p:txBody>
      </p:sp>
      <p:sp>
        <p:nvSpPr>
          <p:cNvPr id="3" name="Content Placeholder 2">
            <a:extLst>
              <a:ext uri="{FF2B5EF4-FFF2-40B4-BE49-F238E27FC236}">
                <a16:creationId xmlns:a16="http://schemas.microsoft.com/office/drawing/2014/main" id="{BABDF961-97E6-1248-A90C-C16B74EF5355}"/>
              </a:ext>
            </a:extLst>
          </p:cNvPr>
          <p:cNvSpPr>
            <a:spLocks noGrp="1"/>
          </p:cNvSpPr>
          <p:nvPr>
            <p:ph idx="1"/>
          </p:nvPr>
        </p:nvSpPr>
        <p:spPr>
          <a:xfrm>
            <a:off x="677334" y="1339703"/>
            <a:ext cx="10082815" cy="5289698"/>
          </a:xfrm>
        </p:spPr>
        <p:txBody>
          <a:bodyPr>
            <a:normAutofit/>
          </a:bodyPr>
          <a:lstStyle/>
          <a:p>
            <a:pPr marL="457200" indent="-457200">
              <a:buFont typeface="+mj-lt"/>
              <a:buAutoNum type="arabicPeriod"/>
            </a:pPr>
            <a:r>
              <a:rPr lang="en-US" sz="2400" dirty="0"/>
              <a:t>Impact of the paper	 (intended + hindsight for classic papers)</a:t>
            </a:r>
          </a:p>
          <a:p>
            <a:pPr marL="457200" indent="-457200">
              <a:buFont typeface="+mj-lt"/>
              <a:buAutoNum type="arabicPeriod"/>
            </a:pPr>
            <a:r>
              <a:rPr lang="en-US" dirty="0"/>
              <a:t>Contributions of the paper </a:t>
            </a:r>
            <a:r>
              <a:rPr lang="en-US" dirty="0">
                <a:solidFill>
                  <a:schemeClr val="accent4"/>
                </a:solidFill>
                <a:sym typeface="Wingdings" pitchFamily="2" charset="2"/>
              </a:rPr>
              <a:t> </a:t>
            </a:r>
            <a:r>
              <a:rPr lang="en-US" i="1" dirty="0">
                <a:solidFill>
                  <a:schemeClr val="accent4"/>
                </a:solidFill>
              </a:rPr>
              <a:t>add your own emphasis here</a:t>
            </a:r>
          </a:p>
          <a:p>
            <a:pPr marL="457200" indent="-457200">
              <a:buFont typeface="+mj-lt"/>
              <a:buAutoNum type="arabicPeriod"/>
            </a:pPr>
            <a:r>
              <a:rPr lang="en-US" dirty="0"/>
              <a:t>Details of the problem</a:t>
            </a:r>
          </a:p>
          <a:p>
            <a:pPr marL="457200" indent="-457200">
              <a:buFont typeface="+mj-lt"/>
              <a:buAutoNum type="arabicPeriod"/>
            </a:pPr>
            <a:r>
              <a:rPr lang="en-US" sz="2400" dirty="0"/>
              <a:t>Previous work</a:t>
            </a:r>
          </a:p>
          <a:p>
            <a:pPr marL="457200" indent="-457200">
              <a:buFont typeface="+mj-lt"/>
              <a:buAutoNum type="arabicPeriod"/>
            </a:pPr>
            <a:r>
              <a:rPr lang="en-US" dirty="0"/>
              <a:t>Limitations &amp; drawbacks</a:t>
            </a:r>
          </a:p>
          <a:p>
            <a:pPr marL="457200" indent="-457200">
              <a:buFont typeface="+mj-lt"/>
              <a:buAutoNum type="arabicPeriod"/>
            </a:pPr>
            <a:r>
              <a:rPr lang="en-US" dirty="0"/>
              <a:t>Key ideas</a:t>
            </a:r>
          </a:p>
          <a:p>
            <a:pPr marL="457200" indent="-457200">
              <a:buFont typeface="+mj-lt"/>
              <a:buAutoNum type="arabicPeriod"/>
            </a:pPr>
            <a:r>
              <a:rPr lang="en-US" u="sng" dirty="0"/>
              <a:t>Selected</a:t>
            </a:r>
            <a:r>
              <a:rPr lang="en-US" dirty="0"/>
              <a:t> equations, listings, diagrams</a:t>
            </a:r>
          </a:p>
          <a:p>
            <a:pPr marL="457200" indent="-457200">
              <a:buFont typeface="+mj-lt"/>
              <a:buAutoNum type="arabicPeriod"/>
            </a:pPr>
            <a:r>
              <a:rPr lang="en-US" sz="2400" dirty="0"/>
              <a:t>Show results </a:t>
            </a:r>
            <a:r>
              <a:rPr lang="en-US" dirty="0">
                <a:solidFill>
                  <a:schemeClr val="accent4"/>
                </a:solidFill>
                <a:sym typeface="Wingdings" pitchFamily="2" charset="2"/>
              </a:rPr>
              <a:t> </a:t>
            </a:r>
            <a:r>
              <a:rPr lang="en-US" i="1" dirty="0">
                <a:solidFill>
                  <a:schemeClr val="accent4"/>
                </a:solidFill>
              </a:rPr>
              <a:t>critique results + evaluation methodology</a:t>
            </a:r>
            <a:endParaRPr lang="en-US" sz="2400" dirty="0">
              <a:solidFill>
                <a:schemeClr val="accent4"/>
              </a:solidFill>
            </a:endParaRPr>
          </a:p>
          <a:p>
            <a:pPr marL="457200" indent="-457200">
              <a:buFont typeface="+mj-lt"/>
              <a:buAutoNum type="arabicPeriod"/>
            </a:pPr>
            <a:r>
              <a:rPr lang="en-US" sz="2400" dirty="0">
                <a:solidFill>
                  <a:schemeClr val="accent4"/>
                </a:solidFill>
              </a:rPr>
              <a:t>[</a:t>
            </a:r>
            <a:r>
              <a:rPr lang="en-US" sz="2400" i="1" dirty="0">
                <a:solidFill>
                  <a:schemeClr val="accent4"/>
                </a:solidFill>
              </a:rPr>
              <a:t>Maybe critique exposition]</a:t>
            </a:r>
          </a:p>
          <a:p>
            <a:pPr marL="457200" indent="-457200">
              <a:buFont typeface="+mj-lt"/>
              <a:buAutoNum type="arabicPeriod"/>
            </a:pPr>
            <a:r>
              <a:rPr lang="en-US" sz="2400" dirty="0"/>
              <a:t>Set up and facilitate discussion, leading with the authors’ own conclusions</a:t>
            </a:r>
          </a:p>
        </p:txBody>
      </p:sp>
      <p:sp>
        <p:nvSpPr>
          <p:cNvPr id="4" name="Slide Number Placeholder 3">
            <a:extLst>
              <a:ext uri="{FF2B5EF4-FFF2-40B4-BE49-F238E27FC236}">
                <a16:creationId xmlns:a16="http://schemas.microsoft.com/office/drawing/2014/main" id="{9D1888C4-7989-7B49-B432-6326898A73A4}"/>
              </a:ext>
            </a:extLst>
          </p:cNvPr>
          <p:cNvSpPr>
            <a:spLocks noGrp="1"/>
          </p:cNvSpPr>
          <p:nvPr>
            <p:ph type="sldNum" sz="quarter" idx="12"/>
          </p:nvPr>
        </p:nvSpPr>
        <p:spPr/>
        <p:txBody>
          <a:bodyPr/>
          <a:lstStyle/>
          <a:p>
            <a:fld id="{C95A45DB-84F7-5C40-9CBC-F6310A3A86F2}" type="slidenum">
              <a:rPr lang="en-US" smtClean="0"/>
              <a:t>2</a:t>
            </a:fld>
            <a:endParaRPr lang="en-US"/>
          </a:p>
        </p:txBody>
      </p:sp>
    </p:spTree>
    <p:extLst>
      <p:ext uri="{BB962C8B-B14F-4D97-AF65-F5344CB8AC3E}">
        <p14:creationId xmlns:p14="http://schemas.microsoft.com/office/powerpoint/2010/main" val="20846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Performance</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20</a:t>
            </a:fld>
            <a:endParaRPr lang="en-US"/>
          </a:p>
        </p:txBody>
      </p:sp>
      <p:sp>
        <p:nvSpPr>
          <p:cNvPr id="4" name="Rectangle 3">
            <a:extLst>
              <a:ext uri="{FF2B5EF4-FFF2-40B4-BE49-F238E27FC236}">
                <a16:creationId xmlns:a16="http://schemas.microsoft.com/office/drawing/2014/main" id="{46B56E1C-0A29-8D45-A8D1-514DC6A54144}"/>
              </a:ext>
            </a:extLst>
          </p:cNvPr>
          <p:cNvSpPr/>
          <p:nvPr/>
        </p:nvSpPr>
        <p:spPr>
          <a:xfrm>
            <a:off x="756537" y="3909400"/>
            <a:ext cx="8466666" cy="1200329"/>
          </a:xfrm>
          <a:prstGeom prst="rect">
            <a:avLst/>
          </a:prstGeom>
        </p:spPr>
        <p:txBody>
          <a:bodyPr wrap="square">
            <a:spAutoFit/>
          </a:bodyPr>
          <a:lstStyle/>
          <a:p>
            <a:r>
              <a:rPr lang="en-US" sz="2400" dirty="0"/>
              <a:t>Figure 6 is a 512 by 512 pixel image with 40 paths per pixel. It was computed on an IBM 3081 and consumed </a:t>
            </a:r>
            <a:r>
              <a:rPr lang="en-US" sz="2400" b="1" dirty="0"/>
              <a:t>1221 minutes [20 hours] </a:t>
            </a:r>
            <a:r>
              <a:rPr lang="en-US" sz="2400" dirty="0"/>
              <a:t>of CPU time</a:t>
            </a:r>
          </a:p>
        </p:txBody>
      </p:sp>
      <p:sp>
        <p:nvSpPr>
          <p:cNvPr id="6" name="Rectangle 5">
            <a:extLst>
              <a:ext uri="{FF2B5EF4-FFF2-40B4-BE49-F238E27FC236}">
                <a16:creationId xmlns:a16="http://schemas.microsoft.com/office/drawing/2014/main" id="{9A217DCF-AFBA-994C-82F4-7916EB6954C8}"/>
              </a:ext>
            </a:extLst>
          </p:cNvPr>
          <p:cNvSpPr/>
          <p:nvPr/>
        </p:nvSpPr>
        <p:spPr>
          <a:xfrm>
            <a:off x="756537" y="1671651"/>
            <a:ext cx="8624531" cy="1569660"/>
          </a:xfrm>
          <a:prstGeom prst="rect">
            <a:avLst/>
          </a:prstGeom>
        </p:spPr>
        <p:txBody>
          <a:bodyPr wrap="square">
            <a:spAutoFit/>
          </a:bodyPr>
          <a:lstStyle/>
          <a:p>
            <a:r>
              <a:rPr lang="en-US" sz="2400" dirty="0"/>
              <a:t>Both images are 256 by 256 pixels with a fixed 40 paths per pixel. The images were computed on an IBM-4341. The first image took </a:t>
            </a:r>
            <a:r>
              <a:rPr lang="en-US" sz="2400" b="1" dirty="0"/>
              <a:t>401 minutes</a:t>
            </a:r>
            <a:r>
              <a:rPr lang="en-US" sz="2400" dirty="0"/>
              <a:t> of CPU time, the second image took </a:t>
            </a:r>
            <a:r>
              <a:rPr lang="en-US" sz="2400" b="1" dirty="0"/>
              <a:t>533 minutes [10 hours]</a:t>
            </a:r>
            <a:r>
              <a:rPr lang="en-US" sz="2400" dirty="0"/>
              <a:t>.</a:t>
            </a:r>
          </a:p>
        </p:txBody>
      </p:sp>
    </p:spTree>
    <p:extLst>
      <p:ext uri="{BB962C8B-B14F-4D97-AF65-F5344CB8AC3E}">
        <p14:creationId xmlns:p14="http://schemas.microsoft.com/office/powerpoint/2010/main" val="243073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F6E2-BD00-6749-BC6D-A7C8B54A4357}"/>
              </a:ext>
            </a:extLst>
          </p:cNvPr>
          <p:cNvSpPr>
            <a:spLocks noGrp="1"/>
          </p:cNvSpPr>
          <p:nvPr>
            <p:ph type="title"/>
          </p:nvPr>
        </p:nvSpPr>
        <p:spPr/>
        <p:txBody>
          <a:bodyPr/>
          <a:lstStyle/>
          <a:p>
            <a:r>
              <a:rPr lang="en-US" dirty="0"/>
              <a:t>Exposition</a:t>
            </a:r>
          </a:p>
        </p:txBody>
      </p:sp>
      <p:sp>
        <p:nvSpPr>
          <p:cNvPr id="3" name="Content Placeholder 2">
            <a:extLst>
              <a:ext uri="{FF2B5EF4-FFF2-40B4-BE49-F238E27FC236}">
                <a16:creationId xmlns:a16="http://schemas.microsoft.com/office/drawing/2014/main" id="{FE996E2F-A182-584F-A478-7156A8796341}"/>
              </a:ext>
            </a:extLst>
          </p:cNvPr>
          <p:cNvSpPr>
            <a:spLocks noGrp="1"/>
          </p:cNvSpPr>
          <p:nvPr>
            <p:ph idx="1"/>
          </p:nvPr>
        </p:nvSpPr>
        <p:spPr>
          <a:xfrm>
            <a:off x="677334" y="1371601"/>
            <a:ext cx="9855200" cy="5121274"/>
          </a:xfrm>
        </p:spPr>
        <p:txBody>
          <a:bodyPr>
            <a:normAutofit/>
          </a:bodyPr>
          <a:lstStyle/>
          <a:p>
            <a:r>
              <a:rPr lang="en-US" dirty="0"/>
              <a:t>Awkward notation</a:t>
            </a:r>
          </a:p>
          <a:p>
            <a:pPr lvl="1"/>
            <a:r>
              <a:rPr lang="en-US" dirty="0" err="1"/>
              <a:t>Kajya</a:t>
            </a:r>
            <a:r>
              <a:rPr lang="en-US" dirty="0"/>
              <a:t> uses </a:t>
            </a:r>
            <a:r>
              <a:rPr lang="en-US" b="1" i="1" dirty="0"/>
              <a:t>I(x, x’): </a:t>
            </a:r>
            <a:r>
              <a:rPr lang="en-US" b="1" dirty="0"/>
              <a:t>J/(m</a:t>
            </a:r>
            <a:r>
              <a:rPr lang="en-US" b="1" baseline="30000" dirty="0"/>
              <a:t>4 </a:t>
            </a:r>
            <a:r>
              <a:rPr lang="en-US" b="1" dirty="0"/>
              <a:t>s) = W m</a:t>
            </a:r>
            <a:r>
              <a:rPr lang="en-US" b="1" baseline="30000" dirty="0"/>
              <a:t>-4</a:t>
            </a:r>
            <a:r>
              <a:rPr lang="en-US" dirty="0"/>
              <a:t> because he’s working with a point parameterization. An angular parameterization gives the more common radiance </a:t>
            </a:r>
            <a:r>
              <a:rPr lang="en-US" i="1" dirty="0"/>
              <a:t>L(x, w): </a:t>
            </a:r>
            <a:r>
              <a:rPr lang="en-US" dirty="0"/>
              <a:t>W/(m</a:t>
            </a:r>
            <a:r>
              <a:rPr lang="en-US" baseline="30000" dirty="0"/>
              <a:t>2</a:t>
            </a:r>
            <a:r>
              <a:rPr lang="en-US" dirty="0"/>
              <a:t> </a:t>
            </a:r>
            <a:r>
              <a:rPr lang="en-US" dirty="0" err="1"/>
              <a:t>sr</a:t>
            </a:r>
            <a:r>
              <a:rPr lang="en-US" dirty="0"/>
              <a:t>).</a:t>
            </a:r>
          </a:p>
          <a:p>
            <a:pPr lvl="1"/>
            <a:r>
              <a:rPr lang="en-US" dirty="0"/>
              <a:t>Most of section 2 would be eliminated by the angular parameterization</a:t>
            </a:r>
          </a:p>
          <a:p>
            <a:pPr lvl="1"/>
            <a:r>
              <a:rPr lang="en-US" dirty="0"/>
              <a:t>“Three point reflectance” is today called the bidirectional scattering distribution function and was already in use at the time as the BRDF</a:t>
            </a:r>
          </a:p>
          <a:p>
            <a:r>
              <a:rPr lang="en-US" dirty="0"/>
              <a:t>Section 3 is an exemplary demonstration of generality and related work survey.</a:t>
            </a:r>
          </a:p>
          <a:p>
            <a:r>
              <a:rPr lang="en-US" dirty="0"/>
              <a:t>Brilliant economy: Eq. 1, the path tracing listing, the MCMC derivation, and the path tracing figure could fit on one page and carry the key results</a:t>
            </a:r>
          </a:p>
          <a:p>
            <a:endParaRPr lang="en-US" dirty="0"/>
          </a:p>
        </p:txBody>
      </p:sp>
      <p:sp>
        <p:nvSpPr>
          <p:cNvPr id="4" name="Slide Number Placeholder 3">
            <a:extLst>
              <a:ext uri="{FF2B5EF4-FFF2-40B4-BE49-F238E27FC236}">
                <a16:creationId xmlns:a16="http://schemas.microsoft.com/office/drawing/2014/main" id="{A6A6DCDC-0FA6-7344-B9C6-C69198C9C3C5}"/>
              </a:ext>
            </a:extLst>
          </p:cNvPr>
          <p:cNvSpPr>
            <a:spLocks noGrp="1"/>
          </p:cNvSpPr>
          <p:nvPr>
            <p:ph type="sldNum" sz="quarter" idx="12"/>
          </p:nvPr>
        </p:nvSpPr>
        <p:spPr/>
        <p:txBody>
          <a:bodyPr/>
          <a:lstStyle/>
          <a:p>
            <a:fld id="{C95A45DB-84F7-5C40-9CBC-F6310A3A86F2}" type="slidenum">
              <a:rPr lang="en-US" smtClean="0"/>
              <a:t>21</a:t>
            </a:fld>
            <a:endParaRPr lang="en-US"/>
          </a:p>
        </p:txBody>
      </p:sp>
    </p:spTree>
    <p:extLst>
      <p:ext uri="{BB962C8B-B14F-4D97-AF65-F5344CB8AC3E}">
        <p14:creationId xmlns:p14="http://schemas.microsoft.com/office/powerpoint/2010/main" val="1652646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A795-E31B-C64C-80B7-FA693626A58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1AED04-B61A-A643-A230-3B71690B716F}"/>
              </a:ext>
            </a:extLst>
          </p:cNvPr>
          <p:cNvSpPr>
            <a:spLocks noGrp="1"/>
          </p:cNvSpPr>
          <p:nvPr>
            <p:ph idx="1"/>
          </p:nvPr>
        </p:nvSpPr>
        <p:spPr/>
        <p:txBody>
          <a:bodyPr/>
          <a:lstStyle/>
          <a:p>
            <a:r>
              <a:rPr lang="en-US" dirty="0"/>
              <a:t>Why does it </a:t>
            </a:r>
            <a:r>
              <a:rPr lang="en-US" i="1" dirty="0"/>
              <a:t>still</a:t>
            </a:r>
            <a:r>
              <a:rPr lang="en-US" dirty="0"/>
              <a:t> take 5-20 hours to path trace an image for an offline </a:t>
            </a:r>
            <a:r>
              <a:rPr lang="en-US"/>
              <a:t>film renderer today, </a:t>
            </a:r>
            <a:r>
              <a:rPr lang="en-US" dirty="0"/>
              <a:t>if </a:t>
            </a:r>
            <a:r>
              <a:rPr lang="en-US"/>
              <a:t>computers are now </a:t>
            </a:r>
            <a:r>
              <a:rPr lang="en-US" dirty="0"/>
              <a:t>orders of magnitude faster than the ones </a:t>
            </a:r>
            <a:r>
              <a:rPr lang="en-US" dirty="0" err="1"/>
              <a:t>Kajiya</a:t>
            </a:r>
            <a:r>
              <a:rPr lang="en-US" dirty="0"/>
              <a:t> used?</a:t>
            </a:r>
          </a:p>
          <a:p>
            <a:r>
              <a:rPr lang="en-US" dirty="0"/>
              <a:t>Is extension to wavelengths, polarization, phase, and diffraction really as easy as implied?</a:t>
            </a:r>
          </a:p>
          <a:p>
            <a:r>
              <a:rPr lang="en-US" dirty="0"/>
              <a:t>Integrating over time is fundamentally different than the other quantities, because it affects the ray cast [set </a:t>
            </a:r>
            <a:r>
              <a:rPr lang="en-US" i="1" dirty="0"/>
              <a:t>S</a:t>
            </a:r>
            <a:r>
              <a:rPr lang="en-US" dirty="0"/>
              <a:t>] and not “just” </a:t>
            </a:r>
            <a:r>
              <a:rPr lang="el-GR" i="1" dirty="0"/>
              <a:t>ρ</a:t>
            </a:r>
            <a:r>
              <a:rPr lang="en-US" dirty="0"/>
              <a:t>(</a:t>
            </a:r>
            <a:r>
              <a:rPr lang="en-US" i="1" dirty="0"/>
              <a:t>x</a:t>
            </a:r>
            <a:r>
              <a:rPr lang="en-US" dirty="0"/>
              <a:t>, </a:t>
            </a:r>
            <a:r>
              <a:rPr lang="en-US" i="1" dirty="0"/>
              <a:t>x</a:t>
            </a:r>
            <a:r>
              <a:rPr lang="en-US" dirty="0"/>
              <a:t>’, </a:t>
            </a:r>
            <a:r>
              <a:rPr lang="en-US" i="1" dirty="0"/>
              <a:t>x</a:t>
            </a:r>
            <a:r>
              <a:rPr lang="en-US" dirty="0"/>
              <a:t>’’). How can we approach this?</a:t>
            </a:r>
          </a:p>
          <a:p>
            <a:r>
              <a:rPr lang="en-US" dirty="0"/>
              <a:t>Other applications in rendering for [stratified] hierarchical adaptive importance sampling?</a:t>
            </a:r>
          </a:p>
        </p:txBody>
      </p:sp>
      <p:sp>
        <p:nvSpPr>
          <p:cNvPr id="4" name="Slide Number Placeholder 3">
            <a:extLst>
              <a:ext uri="{FF2B5EF4-FFF2-40B4-BE49-F238E27FC236}">
                <a16:creationId xmlns:a16="http://schemas.microsoft.com/office/drawing/2014/main" id="{A42CBFF4-4178-C94C-9880-42A269C61D0B}"/>
              </a:ext>
            </a:extLst>
          </p:cNvPr>
          <p:cNvSpPr>
            <a:spLocks noGrp="1"/>
          </p:cNvSpPr>
          <p:nvPr>
            <p:ph type="sldNum" sz="quarter" idx="12"/>
          </p:nvPr>
        </p:nvSpPr>
        <p:spPr/>
        <p:txBody>
          <a:bodyPr/>
          <a:lstStyle/>
          <a:p>
            <a:fld id="{C95A45DB-84F7-5C40-9CBC-F6310A3A86F2}" type="slidenum">
              <a:rPr lang="en-US" smtClean="0"/>
              <a:t>22</a:t>
            </a:fld>
            <a:endParaRPr lang="en-US"/>
          </a:p>
        </p:txBody>
      </p:sp>
    </p:spTree>
    <p:extLst>
      <p:ext uri="{BB962C8B-B14F-4D97-AF65-F5344CB8AC3E}">
        <p14:creationId xmlns:p14="http://schemas.microsoft.com/office/powerpoint/2010/main" val="36576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855A-5F55-FF42-92AE-A04DD0EFC4D1}"/>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B8C4A19E-BE06-234D-81C0-B8539DE04778}"/>
              </a:ext>
            </a:extLst>
          </p:cNvPr>
          <p:cNvSpPr>
            <a:spLocks noGrp="1"/>
          </p:cNvSpPr>
          <p:nvPr>
            <p:ph type="sldNum" sz="quarter" idx="12"/>
          </p:nvPr>
        </p:nvSpPr>
        <p:spPr/>
        <p:txBody>
          <a:bodyPr/>
          <a:lstStyle/>
          <a:p>
            <a:fld id="{C95A45DB-84F7-5C40-9CBC-F6310A3A86F2}" type="slidenum">
              <a:rPr lang="en-US" smtClean="0"/>
              <a:t>23</a:t>
            </a:fld>
            <a:endParaRPr lang="en-US"/>
          </a:p>
        </p:txBody>
      </p:sp>
      <p:grpSp>
        <p:nvGrpSpPr>
          <p:cNvPr id="9" name="Group 8">
            <a:extLst>
              <a:ext uri="{FF2B5EF4-FFF2-40B4-BE49-F238E27FC236}">
                <a16:creationId xmlns:a16="http://schemas.microsoft.com/office/drawing/2014/main" id="{85883092-E7F4-3644-B5D7-20D4D6A7741C}"/>
              </a:ext>
            </a:extLst>
          </p:cNvPr>
          <p:cNvGrpSpPr/>
          <p:nvPr/>
        </p:nvGrpSpPr>
        <p:grpSpPr>
          <a:xfrm>
            <a:off x="677334" y="1890574"/>
            <a:ext cx="5017260" cy="3608526"/>
            <a:chOff x="677334" y="1270000"/>
            <a:chExt cx="5880100" cy="4229100"/>
          </a:xfrm>
        </p:grpSpPr>
        <p:pic>
          <p:nvPicPr>
            <p:cNvPr id="6" name="Picture 5">
              <a:extLst>
                <a:ext uri="{FF2B5EF4-FFF2-40B4-BE49-F238E27FC236}">
                  <a16:creationId xmlns:a16="http://schemas.microsoft.com/office/drawing/2014/main" id="{D5C2972B-90D2-FD4B-ADAD-7EB2C4F5091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7334" y="1270000"/>
              <a:ext cx="5880100" cy="3797300"/>
            </a:xfrm>
            <a:prstGeom prst="rect">
              <a:avLst/>
            </a:prstGeom>
          </p:spPr>
        </p:pic>
        <p:pic>
          <p:nvPicPr>
            <p:cNvPr id="8" name="Picture 7">
              <a:extLst>
                <a:ext uri="{FF2B5EF4-FFF2-40B4-BE49-F238E27FC236}">
                  <a16:creationId xmlns:a16="http://schemas.microsoft.com/office/drawing/2014/main" id="{B5385C5C-A56F-2248-957A-0A707155A4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5784" y="5067300"/>
              <a:ext cx="5283200" cy="431800"/>
            </a:xfrm>
            <a:prstGeom prst="rect">
              <a:avLst/>
            </a:prstGeom>
          </p:spPr>
        </p:pic>
      </p:grpSp>
      <p:pic>
        <p:nvPicPr>
          <p:cNvPr id="11" name="Picture 10">
            <a:extLst>
              <a:ext uri="{FF2B5EF4-FFF2-40B4-BE49-F238E27FC236}">
                <a16:creationId xmlns:a16="http://schemas.microsoft.com/office/drawing/2014/main" id="{0909EEA2-C689-6C46-9AC6-3489D724DA5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79918" y="1930400"/>
            <a:ext cx="4963077" cy="2990850"/>
          </a:xfrm>
          <a:prstGeom prst="rect">
            <a:avLst/>
          </a:prstGeom>
        </p:spPr>
      </p:pic>
    </p:spTree>
    <p:extLst>
      <p:ext uri="{BB962C8B-B14F-4D97-AF65-F5344CB8AC3E}">
        <p14:creationId xmlns:p14="http://schemas.microsoft.com/office/powerpoint/2010/main" val="303448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D1CD-2589-F949-BAAB-8A2CCE069048}"/>
              </a:ext>
            </a:extLst>
          </p:cNvPr>
          <p:cNvSpPr>
            <a:spLocks noGrp="1"/>
          </p:cNvSpPr>
          <p:nvPr>
            <p:ph type="title"/>
          </p:nvPr>
        </p:nvSpPr>
        <p:spPr/>
        <p:txBody>
          <a:bodyPr/>
          <a:lstStyle/>
          <a:p>
            <a:r>
              <a:rPr lang="en-US" dirty="0"/>
              <a:t>Prefer Minimal Slides </a:t>
            </a:r>
          </a:p>
        </p:txBody>
      </p:sp>
      <p:sp>
        <p:nvSpPr>
          <p:cNvPr id="3" name="Content Placeholder 2">
            <a:extLst>
              <a:ext uri="{FF2B5EF4-FFF2-40B4-BE49-F238E27FC236}">
                <a16:creationId xmlns:a16="http://schemas.microsoft.com/office/drawing/2014/main" id="{5708847B-09ED-2947-8E1B-87004DA30DC7}"/>
              </a:ext>
            </a:extLst>
          </p:cNvPr>
          <p:cNvSpPr>
            <a:spLocks noGrp="1"/>
          </p:cNvSpPr>
          <p:nvPr>
            <p:ph idx="1"/>
          </p:nvPr>
        </p:nvSpPr>
        <p:spPr>
          <a:xfrm>
            <a:off x="677333" y="1371601"/>
            <a:ext cx="10102962" cy="4669762"/>
          </a:xfrm>
        </p:spPr>
        <p:txBody>
          <a:bodyPr>
            <a:normAutofit/>
          </a:bodyPr>
          <a:lstStyle/>
          <a:p>
            <a:r>
              <a:rPr lang="en-US" sz="3200" dirty="0"/>
              <a:t>Avoid clip art and irrelevant images</a:t>
            </a:r>
          </a:p>
          <a:p>
            <a:r>
              <a:rPr lang="en-US" sz="3200" dirty="0"/>
              <a:t>Simple template and font</a:t>
            </a:r>
          </a:p>
          <a:p>
            <a:r>
              <a:rPr lang="en-US" sz="3200" dirty="0"/>
              <a:t>Target fewer than 25 words/page</a:t>
            </a:r>
          </a:p>
          <a:p>
            <a:r>
              <a:rPr lang="en-US" sz="3200" dirty="0"/>
              <a:t>Target one important image or equation per slide</a:t>
            </a:r>
          </a:p>
        </p:txBody>
      </p:sp>
      <p:sp>
        <p:nvSpPr>
          <p:cNvPr id="4" name="Slide Number Placeholder 3">
            <a:extLst>
              <a:ext uri="{FF2B5EF4-FFF2-40B4-BE49-F238E27FC236}">
                <a16:creationId xmlns:a16="http://schemas.microsoft.com/office/drawing/2014/main" id="{A2F98596-6C3A-3644-AEF7-D5E311CDFA93}"/>
              </a:ext>
            </a:extLst>
          </p:cNvPr>
          <p:cNvSpPr>
            <a:spLocks noGrp="1"/>
          </p:cNvSpPr>
          <p:nvPr>
            <p:ph type="sldNum" sz="quarter" idx="12"/>
          </p:nvPr>
        </p:nvSpPr>
        <p:spPr/>
        <p:txBody>
          <a:bodyPr/>
          <a:lstStyle/>
          <a:p>
            <a:fld id="{C95A45DB-84F7-5C40-9CBC-F6310A3A86F2}" type="slidenum">
              <a:rPr lang="en-US" smtClean="0"/>
              <a:t>3</a:t>
            </a:fld>
            <a:endParaRPr lang="en-US"/>
          </a:p>
        </p:txBody>
      </p:sp>
    </p:spTree>
    <p:extLst>
      <p:ext uri="{BB962C8B-B14F-4D97-AF65-F5344CB8AC3E}">
        <p14:creationId xmlns:p14="http://schemas.microsoft.com/office/powerpoint/2010/main" val="361936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D1CD-2589-F949-BAAB-8A2CCE069048}"/>
              </a:ext>
            </a:extLst>
          </p:cNvPr>
          <p:cNvSpPr>
            <a:spLocks noGrp="1"/>
          </p:cNvSpPr>
          <p:nvPr>
            <p:ph type="title"/>
          </p:nvPr>
        </p:nvSpPr>
        <p:spPr/>
        <p:txBody>
          <a:bodyPr/>
          <a:lstStyle/>
          <a:p>
            <a:r>
              <a:rPr lang="en-US" dirty="0"/>
              <a:t>Use References </a:t>
            </a:r>
          </a:p>
        </p:txBody>
      </p:sp>
      <p:sp>
        <p:nvSpPr>
          <p:cNvPr id="3" name="Content Placeholder 2">
            <a:extLst>
              <a:ext uri="{FF2B5EF4-FFF2-40B4-BE49-F238E27FC236}">
                <a16:creationId xmlns:a16="http://schemas.microsoft.com/office/drawing/2014/main" id="{5708847B-09ED-2947-8E1B-87004DA30DC7}"/>
              </a:ext>
            </a:extLst>
          </p:cNvPr>
          <p:cNvSpPr>
            <a:spLocks noGrp="1"/>
          </p:cNvSpPr>
          <p:nvPr>
            <p:ph idx="1"/>
          </p:nvPr>
        </p:nvSpPr>
        <p:spPr/>
        <p:txBody>
          <a:bodyPr>
            <a:normAutofit/>
          </a:bodyPr>
          <a:lstStyle/>
          <a:p>
            <a:r>
              <a:rPr lang="en-US" sz="2800" dirty="0"/>
              <a:t>Cite equations and figures</a:t>
            </a:r>
          </a:p>
          <a:p>
            <a:r>
              <a:rPr lang="en-US" sz="2800" dirty="0"/>
              <a:t>Put page numbers on your slides</a:t>
            </a:r>
          </a:p>
          <a:p>
            <a:r>
              <a:rPr lang="en-US" sz="2800" dirty="0"/>
              <a:t>Distinguish the paper from your editorial content</a:t>
            </a:r>
          </a:p>
          <a:p>
            <a:r>
              <a:rPr lang="en-US" sz="2800" dirty="0"/>
              <a:t>Include a bibliography</a:t>
            </a:r>
          </a:p>
        </p:txBody>
      </p:sp>
      <p:sp>
        <p:nvSpPr>
          <p:cNvPr id="4" name="Slide Number Placeholder 3">
            <a:extLst>
              <a:ext uri="{FF2B5EF4-FFF2-40B4-BE49-F238E27FC236}">
                <a16:creationId xmlns:a16="http://schemas.microsoft.com/office/drawing/2014/main" id="{A2F98596-6C3A-3644-AEF7-D5E311CDFA93}"/>
              </a:ext>
            </a:extLst>
          </p:cNvPr>
          <p:cNvSpPr>
            <a:spLocks noGrp="1"/>
          </p:cNvSpPr>
          <p:nvPr>
            <p:ph type="sldNum" sz="quarter" idx="12"/>
          </p:nvPr>
        </p:nvSpPr>
        <p:spPr/>
        <p:txBody>
          <a:bodyPr/>
          <a:lstStyle/>
          <a:p>
            <a:fld id="{C95A45DB-84F7-5C40-9CBC-F6310A3A86F2}" type="slidenum">
              <a:rPr lang="en-US" smtClean="0"/>
              <a:t>4</a:t>
            </a:fld>
            <a:endParaRPr lang="en-US"/>
          </a:p>
        </p:txBody>
      </p:sp>
    </p:spTree>
    <p:extLst>
      <p:ext uri="{BB962C8B-B14F-4D97-AF65-F5344CB8AC3E}">
        <p14:creationId xmlns:p14="http://schemas.microsoft.com/office/powerpoint/2010/main" val="4828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D1B0-34ED-F146-BD51-B2B452D97CB7}"/>
              </a:ext>
            </a:extLst>
          </p:cNvPr>
          <p:cNvSpPr>
            <a:spLocks noGrp="1"/>
          </p:cNvSpPr>
          <p:nvPr>
            <p:ph type="title"/>
          </p:nvPr>
        </p:nvSpPr>
        <p:spPr/>
        <p:txBody>
          <a:bodyPr/>
          <a:lstStyle/>
          <a:p>
            <a:r>
              <a:rPr lang="en-US" dirty="0"/>
              <a:t>Define Key Terms</a:t>
            </a:r>
          </a:p>
        </p:txBody>
      </p:sp>
      <p:sp>
        <p:nvSpPr>
          <p:cNvPr id="3" name="Content Placeholder 2">
            <a:extLst>
              <a:ext uri="{FF2B5EF4-FFF2-40B4-BE49-F238E27FC236}">
                <a16:creationId xmlns:a16="http://schemas.microsoft.com/office/drawing/2014/main" id="{88A19848-1FBE-D94C-905B-A1DFC025FEC3}"/>
              </a:ext>
            </a:extLst>
          </p:cNvPr>
          <p:cNvSpPr>
            <a:spLocks noGrp="1"/>
          </p:cNvSpPr>
          <p:nvPr>
            <p:ph idx="1"/>
          </p:nvPr>
        </p:nvSpPr>
        <p:spPr/>
        <p:txBody>
          <a:bodyPr>
            <a:normAutofit/>
          </a:bodyPr>
          <a:lstStyle/>
          <a:p>
            <a:r>
              <a:rPr lang="en-US" sz="3200" dirty="0"/>
              <a:t>Vocabulary</a:t>
            </a:r>
          </a:p>
          <a:p>
            <a:r>
              <a:rPr lang="en-US" sz="3200" dirty="0"/>
              <a:t>Variables</a:t>
            </a:r>
          </a:p>
          <a:p>
            <a:r>
              <a:rPr lang="en-US" sz="3200" dirty="0"/>
              <a:t>Axes</a:t>
            </a:r>
          </a:p>
          <a:p>
            <a:r>
              <a:rPr lang="en-US" sz="3200" dirty="0"/>
              <a:t>Metrics</a:t>
            </a:r>
          </a:p>
        </p:txBody>
      </p:sp>
      <p:sp>
        <p:nvSpPr>
          <p:cNvPr id="4" name="Slide Number Placeholder 3">
            <a:extLst>
              <a:ext uri="{FF2B5EF4-FFF2-40B4-BE49-F238E27FC236}">
                <a16:creationId xmlns:a16="http://schemas.microsoft.com/office/drawing/2014/main" id="{66DE3C5E-4B99-5F49-8A41-8683C4098F69}"/>
              </a:ext>
            </a:extLst>
          </p:cNvPr>
          <p:cNvSpPr>
            <a:spLocks noGrp="1"/>
          </p:cNvSpPr>
          <p:nvPr>
            <p:ph type="sldNum" sz="quarter" idx="12"/>
          </p:nvPr>
        </p:nvSpPr>
        <p:spPr/>
        <p:txBody>
          <a:bodyPr/>
          <a:lstStyle/>
          <a:p>
            <a:fld id="{C95A45DB-84F7-5C40-9CBC-F6310A3A86F2}" type="slidenum">
              <a:rPr lang="en-US" smtClean="0"/>
              <a:t>5</a:t>
            </a:fld>
            <a:endParaRPr lang="en-US"/>
          </a:p>
        </p:txBody>
      </p:sp>
    </p:spTree>
    <p:extLst>
      <p:ext uri="{BB962C8B-B14F-4D97-AF65-F5344CB8AC3E}">
        <p14:creationId xmlns:p14="http://schemas.microsoft.com/office/powerpoint/2010/main" val="232738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D1B0-34ED-F146-BD51-B2B452D97CB7}"/>
              </a:ext>
            </a:extLst>
          </p:cNvPr>
          <p:cNvSpPr>
            <a:spLocks noGrp="1"/>
          </p:cNvSpPr>
          <p:nvPr>
            <p:ph type="title"/>
          </p:nvPr>
        </p:nvSpPr>
        <p:spPr>
          <a:xfrm>
            <a:off x="677334" y="609600"/>
            <a:ext cx="8596668" cy="762001"/>
          </a:xfrm>
        </p:spPr>
        <p:txBody>
          <a:bodyPr/>
          <a:lstStyle/>
          <a:p>
            <a:r>
              <a:rPr lang="en-US" dirty="0"/>
              <a:t>Presenting</a:t>
            </a:r>
          </a:p>
        </p:txBody>
      </p:sp>
      <p:sp>
        <p:nvSpPr>
          <p:cNvPr id="3" name="Content Placeholder 2">
            <a:extLst>
              <a:ext uri="{FF2B5EF4-FFF2-40B4-BE49-F238E27FC236}">
                <a16:creationId xmlns:a16="http://schemas.microsoft.com/office/drawing/2014/main" id="{88A19848-1FBE-D94C-905B-A1DFC025FEC3}"/>
              </a:ext>
            </a:extLst>
          </p:cNvPr>
          <p:cNvSpPr>
            <a:spLocks noGrp="1"/>
          </p:cNvSpPr>
          <p:nvPr>
            <p:ph idx="1"/>
          </p:nvPr>
        </p:nvSpPr>
        <p:spPr/>
        <p:txBody>
          <a:bodyPr>
            <a:normAutofit/>
          </a:bodyPr>
          <a:lstStyle/>
          <a:p>
            <a:r>
              <a:rPr lang="en-US" sz="3200" dirty="0"/>
              <a:t>Test slides in the room, on the computer</a:t>
            </a:r>
          </a:p>
          <a:p>
            <a:r>
              <a:rPr lang="en-US" sz="3200" dirty="0"/>
              <a:t>Move deliberately</a:t>
            </a:r>
          </a:p>
          <a:p>
            <a:r>
              <a:rPr lang="en-US" sz="3200" dirty="0"/>
              <a:t>Vary tone, pace, and volume</a:t>
            </a:r>
          </a:p>
          <a:p>
            <a:endParaRPr lang="en-US" sz="3200" dirty="0"/>
          </a:p>
        </p:txBody>
      </p:sp>
      <p:sp>
        <p:nvSpPr>
          <p:cNvPr id="4" name="Slide Number Placeholder 3">
            <a:extLst>
              <a:ext uri="{FF2B5EF4-FFF2-40B4-BE49-F238E27FC236}">
                <a16:creationId xmlns:a16="http://schemas.microsoft.com/office/drawing/2014/main" id="{66DE3C5E-4B99-5F49-8A41-8683C4098F69}"/>
              </a:ext>
            </a:extLst>
          </p:cNvPr>
          <p:cNvSpPr>
            <a:spLocks noGrp="1"/>
          </p:cNvSpPr>
          <p:nvPr>
            <p:ph type="sldNum" sz="quarter" idx="12"/>
          </p:nvPr>
        </p:nvSpPr>
        <p:spPr/>
        <p:txBody>
          <a:bodyPr/>
          <a:lstStyle/>
          <a:p>
            <a:fld id="{C95A45DB-84F7-5C40-9CBC-F6310A3A86F2}" type="slidenum">
              <a:rPr lang="en-US" smtClean="0"/>
              <a:t>6</a:t>
            </a:fld>
            <a:endParaRPr lang="en-US"/>
          </a:p>
        </p:txBody>
      </p:sp>
    </p:spTree>
    <p:extLst>
      <p:ext uri="{BB962C8B-B14F-4D97-AF65-F5344CB8AC3E}">
        <p14:creationId xmlns:p14="http://schemas.microsoft.com/office/powerpoint/2010/main" val="313799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589D-620D-394E-9B49-4E102EA48A63}"/>
              </a:ext>
            </a:extLst>
          </p:cNvPr>
          <p:cNvSpPr>
            <a:spLocks noGrp="1"/>
          </p:cNvSpPr>
          <p:nvPr>
            <p:ph type="title"/>
          </p:nvPr>
        </p:nvSpPr>
        <p:spPr/>
        <p:txBody>
          <a:bodyPr/>
          <a:lstStyle/>
          <a:p>
            <a:r>
              <a:rPr lang="en-US"/>
              <a:t>Example</a:t>
            </a:r>
          </a:p>
        </p:txBody>
      </p:sp>
      <p:sp>
        <p:nvSpPr>
          <p:cNvPr id="3" name="Text Placeholder 2">
            <a:extLst>
              <a:ext uri="{FF2B5EF4-FFF2-40B4-BE49-F238E27FC236}">
                <a16:creationId xmlns:a16="http://schemas.microsoft.com/office/drawing/2014/main" id="{AC749D39-14E2-6E4B-A1AC-D873230AC1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A5BAD8-651D-924C-B9AA-BEB1C1C355A6}"/>
              </a:ext>
            </a:extLst>
          </p:cNvPr>
          <p:cNvSpPr>
            <a:spLocks noGrp="1"/>
          </p:cNvSpPr>
          <p:nvPr>
            <p:ph type="sldNum" sz="quarter" idx="12"/>
          </p:nvPr>
        </p:nvSpPr>
        <p:spPr/>
        <p:txBody>
          <a:bodyPr/>
          <a:lstStyle/>
          <a:p>
            <a:fld id="{C95A45DB-84F7-5C40-9CBC-F6310A3A86F2}" type="slidenum">
              <a:rPr lang="en-US" smtClean="0"/>
              <a:t>7</a:t>
            </a:fld>
            <a:endParaRPr lang="en-US"/>
          </a:p>
        </p:txBody>
      </p:sp>
    </p:spTree>
    <p:extLst>
      <p:ext uri="{BB962C8B-B14F-4D97-AF65-F5344CB8AC3E}">
        <p14:creationId xmlns:p14="http://schemas.microsoft.com/office/powerpoint/2010/main" val="41741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F258-62C7-2A46-BCEF-A4E88AF05A82}"/>
              </a:ext>
            </a:extLst>
          </p:cNvPr>
          <p:cNvSpPr>
            <a:spLocks noGrp="1"/>
          </p:cNvSpPr>
          <p:nvPr>
            <p:ph type="ctrTitle"/>
          </p:nvPr>
        </p:nvSpPr>
        <p:spPr>
          <a:xfrm>
            <a:off x="1488406" y="3262950"/>
            <a:ext cx="7766936" cy="1646302"/>
          </a:xfrm>
        </p:spPr>
        <p:txBody>
          <a:bodyPr/>
          <a:lstStyle/>
          <a:p>
            <a:pPr algn="l"/>
            <a:r>
              <a:rPr lang="en-US" dirty="0"/>
              <a:t>The Rendering Equation</a:t>
            </a:r>
          </a:p>
        </p:txBody>
      </p:sp>
      <p:sp>
        <p:nvSpPr>
          <p:cNvPr id="3" name="Subtitle 2">
            <a:extLst>
              <a:ext uri="{FF2B5EF4-FFF2-40B4-BE49-F238E27FC236}">
                <a16:creationId xmlns:a16="http://schemas.microsoft.com/office/drawing/2014/main" id="{9D0FD27A-7BAB-9846-B0FF-F02B6EC5DCE2}"/>
              </a:ext>
            </a:extLst>
          </p:cNvPr>
          <p:cNvSpPr>
            <a:spLocks noGrp="1"/>
          </p:cNvSpPr>
          <p:nvPr>
            <p:ph type="subTitle" idx="1"/>
          </p:nvPr>
        </p:nvSpPr>
        <p:spPr>
          <a:xfrm>
            <a:off x="1488406" y="4909249"/>
            <a:ext cx="7766936" cy="1640840"/>
          </a:xfrm>
        </p:spPr>
        <p:txBody>
          <a:bodyPr>
            <a:normAutofit fontScale="92500" lnSpcReduction="20000"/>
          </a:bodyPr>
          <a:lstStyle/>
          <a:p>
            <a:pPr algn="l"/>
            <a:r>
              <a:rPr lang="en-US" dirty="0">
                <a:solidFill>
                  <a:schemeClr val="accent1"/>
                </a:solidFill>
              </a:rPr>
              <a:t>J. T. </a:t>
            </a:r>
            <a:r>
              <a:rPr lang="en-US" dirty="0" err="1">
                <a:solidFill>
                  <a:schemeClr val="accent1"/>
                </a:solidFill>
              </a:rPr>
              <a:t>Kajiya</a:t>
            </a:r>
            <a:r>
              <a:rPr lang="en-US" dirty="0">
                <a:solidFill>
                  <a:schemeClr val="accent1"/>
                </a:solidFill>
              </a:rPr>
              <a:t>, SIGGRAPH 1986</a:t>
            </a:r>
          </a:p>
          <a:p>
            <a:pPr algn="l"/>
            <a:endParaRPr lang="en-US" dirty="0"/>
          </a:p>
          <a:p>
            <a:pPr algn="l"/>
            <a:r>
              <a:rPr lang="en-US" dirty="0"/>
              <a:t>Presented by A. Student</a:t>
            </a:r>
          </a:p>
          <a:p>
            <a:pPr algn="l"/>
            <a:r>
              <a:rPr lang="en-US" dirty="0"/>
              <a:t>September 6, 2019</a:t>
            </a:r>
          </a:p>
        </p:txBody>
      </p:sp>
      <p:pic>
        <p:nvPicPr>
          <p:cNvPr id="4" name="Picture 3">
            <a:extLst>
              <a:ext uri="{FF2B5EF4-FFF2-40B4-BE49-F238E27FC236}">
                <a16:creationId xmlns:a16="http://schemas.microsoft.com/office/drawing/2014/main" id="{722A913B-0FC4-7C47-A49A-9B88F714FA1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19035" y="0"/>
            <a:ext cx="6367970" cy="3841717"/>
          </a:xfrm>
          <a:prstGeom prst="rect">
            <a:avLst/>
          </a:prstGeom>
        </p:spPr>
      </p:pic>
    </p:spTree>
    <p:extLst>
      <p:ext uri="{BB962C8B-B14F-4D97-AF65-F5344CB8AC3E}">
        <p14:creationId xmlns:p14="http://schemas.microsoft.com/office/powerpoint/2010/main" val="127781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C327-E5BB-764A-B02D-26D2A2B7A30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304A27-4AC1-DB44-A7A8-152CD4B80343}"/>
              </a:ext>
            </a:extLst>
          </p:cNvPr>
          <p:cNvSpPr>
            <a:spLocks noGrp="1"/>
          </p:cNvSpPr>
          <p:nvPr>
            <p:ph idx="1"/>
          </p:nvPr>
        </p:nvSpPr>
        <p:spPr>
          <a:xfrm>
            <a:off x="677334" y="1823113"/>
            <a:ext cx="9328965" cy="4669762"/>
          </a:xfrm>
        </p:spPr>
        <p:txBody>
          <a:bodyPr>
            <a:normAutofit/>
          </a:bodyPr>
          <a:lstStyle/>
          <a:p>
            <a:pPr marL="0" indent="0">
              <a:lnSpc>
                <a:spcPct val="150000"/>
              </a:lnSpc>
              <a:buNone/>
            </a:pPr>
            <a:r>
              <a:rPr lang="en-US" dirty="0"/>
              <a:t>Cast all rendering as a general case</a:t>
            </a:r>
          </a:p>
          <a:p>
            <a:pPr marL="0" indent="0">
              <a:lnSpc>
                <a:spcPct val="150000"/>
              </a:lnSpc>
              <a:buNone/>
            </a:pPr>
            <a:r>
              <a:rPr lang="en-US" dirty="0"/>
              <a:t>Rendering as Markov Chain Monte Carlo</a:t>
            </a:r>
          </a:p>
          <a:p>
            <a:pPr marL="0" indent="0">
              <a:lnSpc>
                <a:spcPct val="150000"/>
              </a:lnSpc>
              <a:buNone/>
            </a:pPr>
            <a:r>
              <a:rPr lang="en-US" dirty="0"/>
              <a:t>Surface area Rendering Equation</a:t>
            </a:r>
          </a:p>
          <a:p>
            <a:pPr marL="0" indent="0">
              <a:lnSpc>
                <a:spcPct val="150000"/>
              </a:lnSpc>
              <a:buNone/>
            </a:pPr>
            <a:r>
              <a:rPr lang="en-US" dirty="0"/>
              <a:t>Hierarchical sampling algorithm</a:t>
            </a:r>
          </a:p>
          <a:p>
            <a:pPr marL="0" indent="0">
              <a:lnSpc>
                <a:spcPct val="150000"/>
              </a:lnSpc>
              <a:buNone/>
            </a:pPr>
            <a:r>
              <a:rPr lang="en-US" dirty="0"/>
              <a:t>Path tracing algorithm</a:t>
            </a:r>
          </a:p>
          <a:p>
            <a:pPr marL="457200" lvl="1" indent="0">
              <a:lnSpc>
                <a:spcPct val="150000"/>
              </a:lnSpc>
              <a:buNone/>
            </a:pPr>
            <a:r>
              <a:rPr lang="en-US" dirty="0"/>
              <a:t>+ Notes on importance sampling</a:t>
            </a:r>
          </a:p>
        </p:txBody>
      </p:sp>
      <p:sp>
        <p:nvSpPr>
          <p:cNvPr id="4" name="Slide Number Placeholder 3">
            <a:extLst>
              <a:ext uri="{FF2B5EF4-FFF2-40B4-BE49-F238E27FC236}">
                <a16:creationId xmlns:a16="http://schemas.microsoft.com/office/drawing/2014/main" id="{936783C1-8397-734E-B5D9-70D210AE3B2A}"/>
              </a:ext>
            </a:extLst>
          </p:cNvPr>
          <p:cNvSpPr>
            <a:spLocks noGrp="1"/>
          </p:cNvSpPr>
          <p:nvPr>
            <p:ph type="sldNum" sz="quarter" idx="12"/>
          </p:nvPr>
        </p:nvSpPr>
        <p:spPr/>
        <p:txBody>
          <a:bodyPr/>
          <a:lstStyle/>
          <a:p>
            <a:fld id="{C95A45DB-84F7-5C40-9CBC-F6310A3A86F2}" type="slidenum">
              <a:rPr lang="en-US" smtClean="0"/>
              <a:t>9</a:t>
            </a:fld>
            <a:endParaRPr lang="en-US"/>
          </a:p>
        </p:txBody>
      </p:sp>
      <p:sp>
        <p:nvSpPr>
          <p:cNvPr id="8" name="Content Placeholder 2">
            <a:extLst>
              <a:ext uri="{FF2B5EF4-FFF2-40B4-BE49-F238E27FC236}">
                <a16:creationId xmlns:a16="http://schemas.microsoft.com/office/drawing/2014/main" id="{C7655BFA-9895-2C4D-95F7-F56BCF51C1B4}"/>
              </a:ext>
            </a:extLst>
          </p:cNvPr>
          <p:cNvSpPr txBox="1">
            <a:spLocks/>
          </p:cNvSpPr>
          <p:nvPr/>
        </p:nvSpPr>
        <p:spPr>
          <a:xfrm>
            <a:off x="6741437" y="1839653"/>
            <a:ext cx="5039437" cy="4669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i="1" dirty="0">
                <a:solidFill>
                  <a:schemeClr val="accent4"/>
                </a:solidFill>
              </a:rPr>
              <a:t>Conceptual breakthrough</a:t>
            </a:r>
          </a:p>
          <a:p>
            <a:pPr marL="0" indent="0">
              <a:lnSpc>
                <a:spcPct val="150000"/>
              </a:lnSpc>
              <a:buNone/>
            </a:pPr>
            <a:r>
              <a:rPr lang="en-US" i="1" dirty="0">
                <a:solidFill>
                  <a:schemeClr val="accent4"/>
                </a:solidFill>
              </a:rPr>
              <a:t>Conceptual breakthrough</a:t>
            </a:r>
          </a:p>
          <a:p>
            <a:pPr marL="0" indent="0">
              <a:lnSpc>
                <a:spcPct val="150000"/>
              </a:lnSpc>
              <a:buNone/>
            </a:pPr>
            <a:r>
              <a:rPr lang="en-US" i="1" dirty="0">
                <a:solidFill>
                  <a:schemeClr val="accent4"/>
                </a:solidFill>
              </a:rPr>
              <a:t>Rarely used</a:t>
            </a:r>
          </a:p>
          <a:p>
            <a:pPr marL="0" indent="0">
              <a:lnSpc>
                <a:spcPct val="150000"/>
              </a:lnSpc>
              <a:buNone/>
            </a:pPr>
            <a:r>
              <a:rPr lang="en-US" i="1" dirty="0">
                <a:solidFill>
                  <a:schemeClr val="accent4"/>
                </a:solidFill>
              </a:rPr>
              <a:t>Rarely used</a:t>
            </a:r>
          </a:p>
          <a:p>
            <a:pPr marL="0" indent="0">
              <a:lnSpc>
                <a:spcPct val="150000"/>
              </a:lnSpc>
              <a:buFont typeface="Wingdings 3" charset="2"/>
              <a:buNone/>
            </a:pPr>
            <a:r>
              <a:rPr lang="en-US" i="1" dirty="0">
                <a:solidFill>
                  <a:schemeClr val="accent4"/>
                </a:solidFill>
              </a:rPr>
              <a:t>Algorithmic breakthrough</a:t>
            </a:r>
          </a:p>
          <a:p>
            <a:pPr marL="0" indent="0">
              <a:lnSpc>
                <a:spcPct val="150000"/>
              </a:lnSpc>
              <a:buFont typeface="Wingdings 3" charset="2"/>
              <a:buNone/>
            </a:pPr>
            <a:r>
              <a:rPr lang="en-US" i="1" dirty="0">
                <a:solidFill>
                  <a:schemeClr val="accent4"/>
                </a:solidFill>
              </a:rPr>
              <a:t>Very important</a:t>
            </a:r>
          </a:p>
        </p:txBody>
      </p:sp>
    </p:spTree>
    <p:extLst>
      <p:ext uri="{BB962C8B-B14F-4D97-AF65-F5344CB8AC3E}">
        <p14:creationId xmlns:p14="http://schemas.microsoft.com/office/powerpoint/2010/main" val="170353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1235</TotalTime>
  <Words>2610</Words>
  <Application>Microsoft Macintosh PowerPoint</Application>
  <PresentationFormat>Widescreen</PresentationFormat>
  <Paragraphs>249</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Trebuchet MS</vt:lpstr>
      <vt:lpstr>Wingdings</vt:lpstr>
      <vt:lpstr>Wingdings 3</vt:lpstr>
      <vt:lpstr>Facet</vt:lpstr>
      <vt:lpstr>How to Present a Rendering Paper</vt:lpstr>
      <vt:lpstr>Recommended Presentation Structure</vt:lpstr>
      <vt:lpstr>Prefer Minimal Slides </vt:lpstr>
      <vt:lpstr>Use References </vt:lpstr>
      <vt:lpstr>Define Key Terms</vt:lpstr>
      <vt:lpstr>Presenting</vt:lpstr>
      <vt:lpstr>Example</vt:lpstr>
      <vt:lpstr>The Rendering Equation</vt:lpstr>
      <vt:lpstr>Contributions</vt:lpstr>
      <vt:lpstr>Problem</vt:lpstr>
      <vt:lpstr>Previous Work</vt:lpstr>
      <vt:lpstr>Limitations</vt:lpstr>
      <vt:lpstr>Key Ideas</vt:lpstr>
      <vt:lpstr>The Rendering Equation</vt:lpstr>
      <vt:lpstr>Markov Chain Monte Carlo</vt:lpstr>
      <vt:lpstr>Path Tracing</vt:lpstr>
      <vt:lpstr>Path Tracing</vt:lpstr>
      <vt:lpstr>Results: Comparison</vt:lpstr>
      <vt:lpstr>Results: New Phenomena</vt:lpstr>
      <vt:lpstr>Results: Performance</vt:lpstr>
      <vt:lpstr>Exposition</vt:lpstr>
      <vt:lpstr>Discussion</vt:lpstr>
      <vt:lpstr>Bibliography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 McGuire</cp:lastModifiedBy>
  <cp:revision>186</cp:revision>
  <cp:lastPrinted>2019-09-06T00:47:43Z</cp:lastPrinted>
  <dcterms:created xsi:type="dcterms:W3CDTF">2019-09-03T12:57:25Z</dcterms:created>
  <dcterms:modified xsi:type="dcterms:W3CDTF">2019-09-13T13:59:47Z</dcterms:modified>
</cp:coreProperties>
</file>