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6"/>
    <p:restoredTop sz="59236"/>
  </p:normalViewPr>
  <p:slideViewPr>
    <p:cSldViewPr snapToGrid="0" snapToObjects="1">
      <p:cViewPr varScale="1">
        <p:scale>
          <a:sx n="61" d="100"/>
          <a:sy n="61" d="100"/>
        </p:scale>
        <p:origin x="1536" y="200"/>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2E7D2-48F0-5E49-B3AE-0D068E9B4A86}" type="datetimeFigureOut">
              <a:rPr lang="en-US" smtClean="0"/>
              <a:t>9/5/19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B659-1B34-9448-85E7-F99E9012A957}" type="slidenum">
              <a:rPr lang="en-US" smtClean="0"/>
              <a:t>‹#›</a:t>
            </a:fld>
            <a:endParaRPr lang="en-US"/>
          </a:p>
        </p:txBody>
      </p:sp>
    </p:spTree>
    <p:extLst>
      <p:ext uri="{BB962C8B-B14F-4D97-AF65-F5344CB8AC3E}">
        <p14:creationId xmlns:p14="http://schemas.microsoft.com/office/powerpoint/2010/main" val="74051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rz.disneyresearch.com/~jnovak/publications/KPAL/KPAL.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The image is denoising Monte Carlo path tracing using the method of </a:t>
            </a:r>
            <a:r>
              <a:rPr lang="en-US" sz="1200" b="0" i="1" u="none" strike="noStrike" kern="1200" dirty="0">
                <a:solidFill>
                  <a:schemeClr val="tx1"/>
                </a:solidFill>
                <a:effectLst/>
                <a:latin typeface="+mn-lt"/>
                <a:ea typeface="+mn-ea"/>
                <a:cs typeface="+mn-cs"/>
                <a:hlinkClick r:id="rId3"/>
              </a:rPr>
              <a:t>Vogels et al. 2018</a:t>
            </a:r>
            <a:endParaRPr lang="en-US" b="1" dirty="0"/>
          </a:p>
        </p:txBody>
      </p:sp>
      <p:sp>
        <p:nvSpPr>
          <p:cNvPr id="4" name="Slide Number Placeholder 3"/>
          <p:cNvSpPr>
            <a:spLocks noGrp="1"/>
          </p:cNvSpPr>
          <p:nvPr>
            <p:ph type="sldNum" sz="quarter" idx="5"/>
          </p:nvPr>
        </p:nvSpPr>
        <p:spPr/>
        <p:txBody>
          <a:bodyPr/>
          <a:lstStyle/>
          <a:p>
            <a:fld id="{7797B659-1B34-9448-85E7-F99E9012A957}" type="slidenum">
              <a:rPr lang="en-US" smtClean="0"/>
              <a:t>1</a:t>
            </a:fld>
            <a:endParaRPr lang="en-US"/>
          </a:p>
        </p:txBody>
      </p:sp>
    </p:spTree>
    <p:extLst>
      <p:ext uri="{BB962C8B-B14F-4D97-AF65-F5344CB8AC3E}">
        <p14:creationId xmlns:p14="http://schemas.microsoft.com/office/powerpoint/2010/main" val="152430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graduate seminar. The specific content adapts to your interests and the success of the course depends on your active participation in presentations and discussions.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about course structure?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a:t>
            </a:fld>
            <a:endParaRPr lang="en-US"/>
          </a:p>
        </p:txBody>
      </p:sp>
    </p:spTree>
    <p:extLst>
      <p:ext uri="{BB962C8B-B14F-4D97-AF65-F5344CB8AC3E}">
        <p14:creationId xmlns:p14="http://schemas.microsoft.com/office/powerpoint/2010/main" val="745105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1-paragraph summaries and lecture notes are mostly to help you to think about the material before you discuss or present it. They are also an objective record of your participation.</a:t>
            </a:r>
          </a:p>
          <a:p>
            <a:endParaRPr lang="en-US" dirty="0"/>
          </a:p>
          <a:p>
            <a:r>
              <a:rPr lang="en-US" dirty="0"/>
              <a:t>Paragraphs should have reasonably professional tone and grammar, but you shouldn’t spend more than 20 minutes writing them and they will be graded A/B-/Fail.</a:t>
            </a:r>
          </a:p>
          <a:p>
            <a:endParaRPr lang="en-US" dirty="0"/>
          </a:p>
          <a:p>
            <a:r>
              <a:rPr lang="en-US" dirty="0"/>
              <a:t>Lecture notes for your presentation can be in </a:t>
            </a:r>
            <a:r>
              <a:rPr lang="en-US" dirty="0" err="1"/>
              <a:t>Powerpoint</a:t>
            </a:r>
            <a:r>
              <a:rPr lang="en-US" dirty="0"/>
              <a:t> slides speaker notes or as an outline…look at my PPT slides online for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3</a:t>
            </a:fld>
            <a:endParaRPr lang="en-US"/>
          </a:p>
        </p:txBody>
      </p:sp>
    </p:spTree>
    <p:extLst>
      <p:ext uri="{BB962C8B-B14F-4D97-AF65-F5344CB8AC3E}">
        <p14:creationId xmlns:p14="http://schemas.microsoft.com/office/powerpoint/2010/main" val="2871774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goals for this individual assignment:</a:t>
            </a:r>
          </a:p>
          <a:p>
            <a:endParaRPr lang="en-US" dirty="0"/>
          </a:p>
          <a:p>
            <a:pPr marL="171450" indent="-171450">
              <a:buFontTx/>
              <a:buChar char="-"/>
            </a:pPr>
            <a:r>
              <a:rPr lang="en-US" dirty="0"/>
              <a:t>Review the background material for the course and make it concrete through implementation</a:t>
            </a:r>
          </a:p>
          <a:p>
            <a:pPr marL="171450" indent="-171450">
              <a:buFontTx/>
              <a:buChar char="-"/>
            </a:pPr>
            <a:r>
              <a:rPr lang="en-US" dirty="0"/>
              <a:t>Ensure that you have a platform from which you can later write a final project</a:t>
            </a:r>
          </a:p>
          <a:p>
            <a:endParaRPr lang="en-US" dirty="0"/>
          </a:p>
          <a:p>
            <a:r>
              <a:rPr lang="en-US" dirty="0"/>
              <a:t>This is intended to be a relatively straightforward and fun exercise. It should will take between two and 15 hours total, including coding, debugging, and writing up the report. (Although, if you write a very slow tracer and want a high resolution image for your report, the </a:t>
            </a:r>
            <a:r>
              <a:rPr lang="en-US" i="1" dirty="0"/>
              <a:t>final</a:t>
            </a:r>
            <a:r>
              <a:rPr lang="en-US" dirty="0"/>
              <a:t> render might need to run unattended for a while). The report does not have to be very polished. Give a guide to your implementation, discuss any known bugs and limitations, and describe aspects of the images that demonstrate correctness (or those bugs). Cite resources that you used in the program or referred to.</a:t>
            </a:r>
          </a:p>
          <a:p>
            <a:endParaRPr lang="en-US" dirty="0"/>
          </a:p>
          <a:p>
            <a:r>
              <a:rPr lang="en-US" dirty="0"/>
              <a:t>The time variation will depend on how fresh your previous graphics experience is, how familiar the tools you choose are, and how fast your tools are. Note that you should debug by rendering simple models at low resolution with low path counts, so that it only takes a minute to produce an image.</a:t>
            </a:r>
          </a:p>
          <a:p>
            <a:endParaRPr lang="en-US" dirty="0"/>
          </a:p>
          <a:p>
            <a:r>
              <a:rPr lang="en-US" dirty="0"/>
              <a:t>I recommend using a high level framework such as G3D, </a:t>
            </a:r>
            <a:r>
              <a:rPr lang="en-US" dirty="0" err="1"/>
              <a:t>Falcor</a:t>
            </a:r>
            <a:r>
              <a:rPr lang="en-US" dirty="0"/>
              <a:t>, PBRT, or Mitsuba to do the heavy lifting on infrastructure, or at least libraries such as </a:t>
            </a:r>
            <a:r>
              <a:rPr lang="en-US" dirty="0" err="1"/>
              <a:t>stb_image</a:t>
            </a:r>
            <a:r>
              <a:rPr lang="en-US" dirty="0"/>
              <a:t>, </a:t>
            </a:r>
            <a:r>
              <a:rPr lang="en-US" dirty="0" err="1"/>
              <a:t>FreeImage</a:t>
            </a:r>
            <a:r>
              <a:rPr lang="en-US" dirty="0"/>
              <a:t>, </a:t>
            </a:r>
            <a:r>
              <a:rPr lang="en-US" dirty="0" err="1"/>
              <a:t>Embree</a:t>
            </a:r>
            <a:r>
              <a:rPr lang="en-US" dirty="0"/>
              <a:t>, or </a:t>
            </a:r>
            <a:r>
              <a:rPr lang="en-US" dirty="0" err="1"/>
              <a:t>OptiX</a:t>
            </a:r>
            <a:r>
              <a:rPr lang="en-US" dirty="0"/>
              <a:t>. Just make sure that you’re writing the core path tracing logic yourself. I recommend not using </a:t>
            </a:r>
            <a:r>
              <a:rPr lang="en-US" dirty="0" err="1"/>
              <a:t>ShaderToy</a:t>
            </a:r>
            <a:r>
              <a:rPr lang="en-US" dirty="0"/>
              <a:t> for this project because that isn’t a good environment in which to load assets and debug for your final project. If you are very familiar with a game engine such as Unity or Unreal, you may use it, but I generally find that those are not ideally suited for path tracing projects.</a:t>
            </a:r>
          </a:p>
          <a:p>
            <a:endParaRPr lang="en-US" dirty="0"/>
          </a:p>
          <a:p>
            <a:r>
              <a:rPr lang="en-US" dirty="0"/>
              <a:t>My single-file 60-line C++ path tracer that appears in the Graphics Codex would be a reasonable solution for this assignment. Obviously you can’t copy or port directly from my solution or another one, but you are welcome to study them in depth before writing your own. </a:t>
            </a:r>
          </a:p>
          <a:p>
            <a:endParaRPr lang="en-US" dirty="0"/>
          </a:p>
          <a:p>
            <a:r>
              <a:rPr lang="en-US" dirty="0"/>
              <a:t>If it looks like this will take you more than 15 hours, or you think that by the end of the warmup you’d still be unable to sit down with an empty file and sketch out path tracer code without looking at someone else’s code, then please discuss with us whether this is the right course for you this term.</a:t>
            </a:r>
          </a:p>
          <a:p>
            <a:endParaRPr lang="en-US" dirty="0"/>
          </a:p>
          <a:p>
            <a:r>
              <a:rPr lang="en-US" dirty="0"/>
              <a:t>For the code, please do not submit your executable, libraries, </a:t>
            </a:r>
            <a:r>
              <a:rPr lang="en-US" dirty="0" err="1"/>
              <a:t>Makefile</a:t>
            </a:r>
            <a:r>
              <a:rPr lang="en-US" dirty="0"/>
              <a:t>, project file, or assets. Just submit the source file or files.</a:t>
            </a:r>
          </a:p>
          <a:p>
            <a:endParaRPr lang="en-US" dirty="0"/>
          </a:p>
          <a:p>
            <a:r>
              <a:rPr lang="en-US" dirty="0"/>
              <a:t>Questions?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4</a:t>
            </a:fld>
            <a:endParaRPr lang="en-US"/>
          </a:p>
        </p:txBody>
      </p:sp>
    </p:spTree>
    <p:extLst>
      <p:ext uri="{BB962C8B-B14F-4D97-AF65-F5344CB8AC3E}">
        <p14:creationId xmlns:p14="http://schemas.microsoft.com/office/powerpoint/2010/main" val="1429087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start any time and should solicit feedback on your choice and progress in class or by email. I expect that most of you will only work on this during the final weeks of the course. The reading topics are distributed so that the ones you are likely to want to implement appear before that.</a:t>
            </a:r>
          </a:p>
          <a:p>
            <a:endParaRPr lang="en-US" dirty="0"/>
          </a:p>
          <a:p>
            <a:r>
              <a:rPr lang="en-US" dirty="0"/>
              <a:t>Questions?</a:t>
            </a:r>
          </a:p>
        </p:txBody>
      </p:sp>
      <p:sp>
        <p:nvSpPr>
          <p:cNvPr id="4" name="Slide Number Placeholder 3"/>
          <p:cNvSpPr>
            <a:spLocks noGrp="1"/>
          </p:cNvSpPr>
          <p:nvPr>
            <p:ph type="sldNum" sz="quarter" idx="5"/>
          </p:nvPr>
        </p:nvSpPr>
        <p:spPr/>
        <p:txBody>
          <a:bodyPr/>
          <a:lstStyle/>
          <a:p>
            <a:fld id="{7797B659-1B34-9448-85E7-F99E9012A957}" type="slidenum">
              <a:rPr lang="en-US" smtClean="0"/>
              <a:t>5</a:t>
            </a:fld>
            <a:endParaRPr lang="en-US"/>
          </a:p>
        </p:txBody>
      </p:sp>
    </p:spTree>
    <p:extLst>
      <p:ext uri="{BB962C8B-B14F-4D97-AF65-F5344CB8AC3E}">
        <p14:creationId xmlns:p14="http://schemas.microsoft.com/office/powerpoint/2010/main" val="427544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6</a:t>
            </a:fld>
            <a:endParaRPr lang="en-US"/>
          </a:p>
        </p:txBody>
      </p:sp>
    </p:spTree>
    <p:extLst>
      <p:ext uri="{BB962C8B-B14F-4D97-AF65-F5344CB8AC3E}">
        <p14:creationId xmlns:p14="http://schemas.microsoft.com/office/powerpoint/2010/main" val="270547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93552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5871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611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73097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8479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167501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751626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7324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2365"/>
          </a:xfrm>
        </p:spPr>
        <p:txBody>
          <a:bodyPr/>
          <a:lstStyle/>
          <a:p>
            <a:r>
              <a:rPr lang="en-US"/>
              <a:t>Click to edit Master title style</a:t>
            </a:r>
            <a:endParaRPr lang="en-US" dirty="0"/>
          </a:p>
        </p:txBody>
      </p:sp>
      <p:sp>
        <p:nvSpPr>
          <p:cNvPr id="3" name="Content Placeholder 2"/>
          <p:cNvSpPr>
            <a:spLocks noGrp="1"/>
          </p:cNvSpPr>
          <p:nvPr>
            <p:ph idx="1"/>
          </p:nvPr>
        </p:nvSpPr>
        <p:spPr>
          <a:xfrm>
            <a:off x="677334" y="1563757"/>
            <a:ext cx="8596668" cy="4477605"/>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89573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85301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64B6B-FF9F-A442-AB1D-BFE7B19D1221}"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7382579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64B6B-FF9F-A442-AB1D-BFE7B19D1221}" type="datetimeFigureOut">
              <a:rPr lang="en-US" smtClean="0"/>
              <a:t>9/5/19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1419684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64B6B-FF9F-A442-AB1D-BFE7B19D1221}" type="datetimeFigureOut">
              <a:rPr lang="en-US" smtClean="0"/>
              <a:t>9/5/19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82544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64B6B-FF9F-A442-AB1D-BFE7B19D1221}" type="datetimeFigureOut">
              <a:rPr lang="en-US" smtClean="0"/>
              <a:t>9/5/19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58484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A64B6B-FF9F-A442-AB1D-BFE7B19D1221}"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8239966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A64B6B-FF9F-A442-AB1D-BFE7B19D1221}"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91631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DC0865E-C0BE-3249-8098-A218B1722BA1}"/>
              </a:ext>
            </a:extLst>
          </p:cNvPr>
          <p:cNvGrpSpPr/>
          <p:nvPr userDrawn="1"/>
        </p:nvGrpSpPr>
        <p:grpSpPr>
          <a:xfrm>
            <a:off x="0" y="0"/>
            <a:ext cx="12192000" cy="6866467"/>
            <a:chOff x="0" y="0"/>
            <a:chExt cx="12192000" cy="6866467"/>
          </a:xfrm>
        </p:grpSpPr>
        <p:sp>
          <p:nvSpPr>
            <p:cNvPr id="21" name="Rectangle 23"/>
            <p:cNvSpPr/>
            <p:nvPr/>
          </p:nvSpPr>
          <p:spPr>
            <a:xfrm>
              <a:off x="10464906" y="0"/>
              <a:ext cx="172391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10708146" y="0"/>
              <a:ext cx="148385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10323443" y="3056467"/>
              <a:ext cx="186855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10552624" y="0"/>
              <a:ext cx="163620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1449296" y="0"/>
              <a:ext cx="739528"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1472380" y="0"/>
              <a:ext cx="716444"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1147165" y="3598334"/>
              <a:ext cx="1041660"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21667"/>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9341308" cy="73435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435497"/>
            <a:ext cx="9341309" cy="46058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A64B6B-FF9F-A442-AB1D-BFE7B19D1221}" type="datetimeFigureOut">
              <a:rPr lang="en-US" smtClean="0"/>
              <a:t>9/5/19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95A45DB-84F7-5C40-9CBC-F6310A3A86F2}" type="slidenum">
              <a:rPr lang="en-US" smtClean="0"/>
              <a:t>‹#›</a:t>
            </a:fld>
            <a:endParaRPr lang="en-US"/>
          </a:p>
        </p:txBody>
      </p:sp>
    </p:spTree>
    <p:extLst>
      <p:ext uri="{BB962C8B-B14F-4D97-AF65-F5344CB8AC3E}">
        <p14:creationId xmlns:p14="http://schemas.microsoft.com/office/powerpoint/2010/main" val="2083293683"/>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7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7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7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7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7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organ3d.github.io/advanced-ray-tracing-course/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B13C-D1DF-DC42-81A4-2B4D50713FCC}"/>
              </a:ext>
            </a:extLst>
          </p:cNvPr>
          <p:cNvSpPr>
            <a:spLocks noGrp="1"/>
          </p:cNvSpPr>
          <p:nvPr>
            <p:ph type="ctrTitle"/>
          </p:nvPr>
        </p:nvSpPr>
        <p:spPr>
          <a:xfrm>
            <a:off x="848108" y="3068777"/>
            <a:ext cx="10321920" cy="2150318"/>
          </a:xfrm>
        </p:spPr>
        <p:txBody>
          <a:bodyPr>
            <a:normAutofit/>
          </a:bodyPr>
          <a:lstStyle/>
          <a:p>
            <a:pPr algn="l"/>
            <a:r>
              <a:rPr lang="en-US" sz="3100" dirty="0"/>
              <a:t>CS 888 Fall’19</a:t>
            </a:r>
            <a:br>
              <a:rPr lang="en-US" sz="3100" dirty="0"/>
            </a:br>
            <a:r>
              <a:rPr lang="en-US" sz="3100" dirty="0"/>
              <a:t>Advanced Topics in Computer Graphics:</a:t>
            </a:r>
            <a:br>
              <a:rPr lang="en-US" dirty="0"/>
            </a:br>
            <a:r>
              <a:rPr lang="en-US" dirty="0"/>
              <a:t>Ray Tracing Seminar</a:t>
            </a:r>
          </a:p>
        </p:txBody>
      </p:sp>
      <p:sp>
        <p:nvSpPr>
          <p:cNvPr id="3" name="Subtitle 2">
            <a:extLst>
              <a:ext uri="{FF2B5EF4-FFF2-40B4-BE49-F238E27FC236}">
                <a16:creationId xmlns:a16="http://schemas.microsoft.com/office/drawing/2014/main" id="{03972599-F71D-0B44-A14E-83DFCF86A0CF}"/>
              </a:ext>
            </a:extLst>
          </p:cNvPr>
          <p:cNvSpPr>
            <a:spLocks noGrp="1"/>
          </p:cNvSpPr>
          <p:nvPr>
            <p:ph type="subTitle" idx="1"/>
          </p:nvPr>
        </p:nvSpPr>
        <p:spPr>
          <a:xfrm>
            <a:off x="848108" y="5144847"/>
            <a:ext cx="8210747" cy="1713153"/>
          </a:xfrm>
        </p:spPr>
        <p:txBody>
          <a:bodyPr>
            <a:normAutofit fontScale="92500" lnSpcReduction="10000"/>
          </a:bodyPr>
          <a:lstStyle/>
          <a:p>
            <a:pPr algn="l"/>
            <a:endParaRPr lang="en-US" dirty="0"/>
          </a:p>
          <a:p>
            <a:pPr algn="l"/>
            <a:r>
              <a:rPr lang="en-US" dirty="0"/>
              <a:t>Profs. Morgan McGuire, Stephen Mann, and Craig Kaplan</a:t>
            </a:r>
          </a:p>
          <a:p>
            <a:pPr algn="l"/>
            <a:r>
              <a:rPr lang="en-US" dirty="0"/>
              <a:t>Cheriton School of Computer Science</a:t>
            </a:r>
          </a:p>
          <a:p>
            <a:pPr algn="l"/>
            <a:r>
              <a:rPr lang="en-US" dirty="0"/>
              <a:t>University of Waterloo</a:t>
            </a:r>
          </a:p>
        </p:txBody>
      </p:sp>
      <p:pic>
        <p:nvPicPr>
          <p:cNvPr id="4" name="Picture 3">
            <a:extLst>
              <a:ext uri="{FF2B5EF4-FFF2-40B4-BE49-F238E27FC236}">
                <a16:creationId xmlns:a16="http://schemas.microsoft.com/office/drawing/2014/main" id="{1D3C3902-18EE-114F-BC14-1DB2E81E8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7502" y="0"/>
            <a:ext cx="8436501" cy="3068777"/>
          </a:xfrm>
          <a:prstGeom prst="rect">
            <a:avLst/>
          </a:prstGeom>
        </p:spPr>
      </p:pic>
    </p:spTree>
    <p:extLst>
      <p:ext uri="{BB962C8B-B14F-4D97-AF65-F5344CB8AC3E}">
        <p14:creationId xmlns:p14="http://schemas.microsoft.com/office/powerpoint/2010/main" val="199553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ADB1-BFEC-514D-8878-288F6A533D7B}"/>
              </a:ext>
            </a:extLst>
          </p:cNvPr>
          <p:cNvSpPr>
            <a:spLocks noGrp="1"/>
          </p:cNvSpPr>
          <p:nvPr>
            <p:ph type="title"/>
          </p:nvPr>
        </p:nvSpPr>
        <p:spPr/>
        <p:txBody>
          <a:bodyPr/>
          <a:lstStyle/>
          <a:p>
            <a:r>
              <a:rPr lang="en-US" dirty="0"/>
              <a:t>Course Info</a:t>
            </a:r>
          </a:p>
        </p:txBody>
      </p:sp>
      <p:sp>
        <p:nvSpPr>
          <p:cNvPr id="3" name="Content Placeholder 2">
            <a:extLst>
              <a:ext uri="{FF2B5EF4-FFF2-40B4-BE49-F238E27FC236}">
                <a16:creationId xmlns:a16="http://schemas.microsoft.com/office/drawing/2014/main" id="{AA06A300-37CC-394C-8349-3F95B68BD400}"/>
              </a:ext>
            </a:extLst>
          </p:cNvPr>
          <p:cNvSpPr>
            <a:spLocks noGrp="1"/>
          </p:cNvSpPr>
          <p:nvPr>
            <p:ph idx="1"/>
          </p:nvPr>
        </p:nvSpPr>
        <p:spPr/>
        <p:txBody>
          <a:bodyPr/>
          <a:lstStyle/>
          <a:p>
            <a:r>
              <a:rPr lang="en-US" dirty="0"/>
              <a:t>Friday 10am – 1pm, Sept. 6 – Nov. 29 in DC 2568</a:t>
            </a:r>
          </a:p>
          <a:p>
            <a:r>
              <a:rPr lang="en-US" dirty="0">
                <a:hlinkClick r:id="rId3"/>
              </a:rPr>
              <a:t>https://morgan3d.github.io/advanced-ray-tracing-course/index.html</a:t>
            </a:r>
            <a:endParaRPr lang="en-US" dirty="0"/>
          </a:p>
          <a:p>
            <a:endParaRPr lang="en-US" dirty="0"/>
          </a:p>
          <a:p>
            <a:r>
              <a:rPr lang="en-US" dirty="0"/>
              <a:t>Read, present, and discuss research papers</a:t>
            </a:r>
          </a:p>
          <a:p>
            <a:r>
              <a:rPr lang="en-US" b="1" dirty="0"/>
              <a:t>Coding warmup due Sept 20: </a:t>
            </a:r>
            <a:r>
              <a:rPr lang="en-US" dirty="0"/>
              <a:t>write a pure path tracer</a:t>
            </a:r>
          </a:p>
          <a:p>
            <a:r>
              <a:rPr lang="en-US" b="1" dirty="0"/>
              <a:t>Final project due Nov 29</a:t>
            </a:r>
            <a:r>
              <a:rPr lang="en-US" dirty="0"/>
              <a:t>: implement a rendering algorithm, write a short report, and give a 10 min talk</a:t>
            </a:r>
          </a:p>
          <a:p>
            <a:endParaRPr lang="en-US" dirty="0"/>
          </a:p>
        </p:txBody>
      </p:sp>
    </p:spTree>
    <p:extLst>
      <p:ext uri="{BB962C8B-B14F-4D97-AF65-F5344CB8AC3E}">
        <p14:creationId xmlns:p14="http://schemas.microsoft.com/office/powerpoint/2010/main" val="293710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61E3-59EB-DA40-8D22-D4C29BBF4530}"/>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9744F3B-FE1E-0C49-8D0D-4D57BD0F3C11}"/>
              </a:ext>
            </a:extLst>
          </p:cNvPr>
          <p:cNvSpPr>
            <a:spLocks noGrp="1"/>
          </p:cNvSpPr>
          <p:nvPr>
            <p:ph idx="1"/>
          </p:nvPr>
        </p:nvSpPr>
        <p:spPr>
          <a:xfrm>
            <a:off x="677334" y="1311964"/>
            <a:ext cx="8596668" cy="5546035"/>
          </a:xfrm>
        </p:spPr>
        <p:txBody>
          <a:bodyPr>
            <a:normAutofit/>
          </a:bodyPr>
          <a:lstStyle/>
          <a:p>
            <a:pPr marL="0" indent="0">
              <a:buNone/>
            </a:pPr>
            <a:r>
              <a:rPr lang="en-US" dirty="0"/>
              <a:t>Participation</a:t>
            </a:r>
            <a:r>
              <a:rPr lang="en-US"/>
              <a:t>: 25%</a:t>
            </a:r>
            <a:endParaRPr lang="en-US" dirty="0"/>
          </a:p>
          <a:p>
            <a:pPr lvl="1"/>
            <a:r>
              <a:rPr lang="en-US" dirty="0"/>
              <a:t>Weekly 1-paragraph summaries</a:t>
            </a:r>
          </a:p>
          <a:p>
            <a:pPr lvl="1"/>
            <a:r>
              <a:rPr lang="en-US" dirty="0"/>
              <a:t>Participate in discussions</a:t>
            </a:r>
          </a:p>
          <a:p>
            <a:pPr marL="0" indent="0">
              <a:buNone/>
            </a:pPr>
            <a:r>
              <a:rPr lang="en-US" dirty="0"/>
              <a:t>Warmup (Path Tracing): 10%</a:t>
            </a:r>
          </a:p>
          <a:p>
            <a:pPr marL="0" indent="0">
              <a:buNone/>
            </a:pPr>
            <a:r>
              <a:rPr lang="en-US" dirty="0"/>
              <a:t>Your Presentation: 30%</a:t>
            </a:r>
          </a:p>
          <a:p>
            <a:pPr lvl="1"/>
            <a:r>
              <a:rPr lang="en-US" dirty="0"/>
              <a:t>Presentation clarity</a:t>
            </a:r>
          </a:p>
          <a:p>
            <a:pPr lvl="1"/>
            <a:r>
              <a:rPr lang="en-US" dirty="0"/>
              <a:t>Correctness</a:t>
            </a:r>
          </a:p>
          <a:p>
            <a:pPr lvl="1"/>
            <a:r>
              <a:rPr lang="en-US" dirty="0"/>
              <a:t>Lecture notes</a:t>
            </a:r>
          </a:p>
          <a:p>
            <a:pPr marL="0" indent="0">
              <a:buNone/>
            </a:pPr>
            <a:r>
              <a:rPr lang="en-US" dirty="0"/>
              <a:t>Final Project: 35%</a:t>
            </a:r>
          </a:p>
          <a:p>
            <a:pPr lvl="1"/>
            <a:r>
              <a:rPr lang="en-US" dirty="0"/>
              <a:t>Code and results</a:t>
            </a:r>
          </a:p>
          <a:p>
            <a:pPr lvl="1"/>
            <a:r>
              <a:rPr lang="en-US" dirty="0"/>
              <a:t>3-page report</a:t>
            </a:r>
          </a:p>
          <a:p>
            <a:pPr lvl="1"/>
            <a:r>
              <a:rPr lang="en-US" dirty="0"/>
              <a:t>10 minute presentation</a:t>
            </a:r>
          </a:p>
        </p:txBody>
      </p:sp>
    </p:spTree>
    <p:extLst>
      <p:ext uri="{BB962C8B-B14F-4D97-AF65-F5344CB8AC3E}">
        <p14:creationId xmlns:p14="http://schemas.microsoft.com/office/powerpoint/2010/main" val="298773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1A97-44DB-D74B-8C0E-4B8E4A64B8EA}"/>
              </a:ext>
            </a:extLst>
          </p:cNvPr>
          <p:cNvSpPr>
            <a:spLocks noGrp="1"/>
          </p:cNvSpPr>
          <p:nvPr>
            <p:ph type="title"/>
          </p:nvPr>
        </p:nvSpPr>
        <p:spPr/>
        <p:txBody>
          <a:bodyPr/>
          <a:lstStyle/>
          <a:p>
            <a:r>
              <a:rPr lang="en-US" dirty="0"/>
              <a:t>Warmup Project</a:t>
            </a:r>
          </a:p>
        </p:txBody>
      </p:sp>
      <p:sp>
        <p:nvSpPr>
          <p:cNvPr id="3" name="Content Placeholder 2">
            <a:extLst>
              <a:ext uri="{FF2B5EF4-FFF2-40B4-BE49-F238E27FC236}">
                <a16:creationId xmlns:a16="http://schemas.microsoft.com/office/drawing/2014/main" id="{8B450C01-7EB6-4F43-A5C9-B5047B486100}"/>
              </a:ext>
            </a:extLst>
          </p:cNvPr>
          <p:cNvSpPr>
            <a:spLocks noGrp="1"/>
          </p:cNvSpPr>
          <p:nvPr>
            <p:ph idx="1"/>
          </p:nvPr>
        </p:nvSpPr>
        <p:spPr>
          <a:xfrm>
            <a:off x="677333" y="1414901"/>
            <a:ext cx="8977030" cy="5294243"/>
          </a:xfrm>
        </p:spPr>
        <p:txBody>
          <a:bodyPr>
            <a:normAutofit fontScale="92500"/>
          </a:bodyPr>
          <a:lstStyle/>
          <a:p>
            <a:r>
              <a:rPr lang="en-US" b="1" dirty="0"/>
              <a:t>Implement a pure path tracer</a:t>
            </a:r>
          </a:p>
          <a:p>
            <a:pPr lvl="1"/>
            <a:r>
              <a:rPr lang="en-US" dirty="0"/>
              <a:t>Triangles + spatial data structure, 3D model loading from a standard file format, Lambertian reflection, glossy reflection, refractive transmission, cosine importance sampling, and area sources are required</a:t>
            </a:r>
          </a:p>
          <a:p>
            <a:pPr lvl="1"/>
            <a:r>
              <a:rPr lang="en-US" dirty="0"/>
              <a:t>Direct illumination, point sources, denoising, QMC, MIS, advanced importance sampling, and performance </a:t>
            </a:r>
            <a:r>
              <a:rPr lang="en-US" i="1" dirty="0"/>
              <a:t>not</a:t>
            </a:r>
            <a:r>
              <a:rPr lang="en-US" dirty="0"/>
              <a:t> required</a:t>
            </a:r>
          </a:p>
          <a:p>
            <a:r>
              <a:rPr lang="en-US" b="1" dirty="0"/>
              <a:t>Two-page report + code</a:t>
            </a:r>
          </a:p>
          <a:p>
            <a:pPr lvl="1"/>
            <a:r>
              <a:rPr lang="en-US" dirty="0"/>
              <a:t>Images showing Lambertian, glossy, and refractive scattering</a:t>
            </a:r>
          </a:p>
          <a:p>
            <a:r>
              <a:rPr lang="en-US" dirty="0"/>
              <a:t>Due Sept. 20, 2019 before class in LEARN</a:t>
            </a:r>
          </a:p>
          <a:p>
            <a:r>
              <a:rPr lang="en-US" dirty="0"/>
              <a:t>You may use libraries for:</a:t>
            </a:r>
          </a:p>
          <a:p>
            <a:pPr lvl="1"/>
            <a:r>
              <a:rPr lang="en-US" dirty="0"/>
              <a:t>Material (BSDF)</a:t>
            </a:r>
          </a:p>
          <a:p>
            <a:pPr lvl="1"/>
            <a:r>
              <a:rPr lang="en-US" dirty="0"/>
              <a:t>Intersection (e.g., BVH &amp; ray-triangle)</a:t>
            </a:r>
          </a:p>
          <a:p>
            <a:pPr lvl="1"/>
            <a:r>
              <a:rPr lang="en-US" dirty="0"/>
              <a:t>Asset loading &amp; image saving</a:t>
            </a:r>
          </a:p>
          <a:p>
            <a:pPr lvl="1"/>
            <a:endParaRPr lang="en-US" dirty="0"/>
          </a:p>
        </p:txBody>
      </p:sp>
      <p:pic>
        <p:nvPicPr>
          <p:cNvPr id="7" name="Picture 6">
            <a:extLst>
              <a:ext uri="{FF2B5EF4-FFF2-40B4-BE49-F238E27FC236}">
                <a16:creationId xmlns:a16="http://schemas.microsoft.com/office/drawing/2014/main" id="{91CD0AFD-874F-A943-B34B-07F3AF5045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41562" y="3263409"/>
            <a:ext cx="3071371" cy="3071371"/>
          </a:xfrm>
          <a:prstGeom prst="rect">
            <a:avLst/>
          </a:prstGeom>
        </p:spPr>
      </p:pic>
      <p:sp>
        <p:nvSpPr>
          <p:cNvPr id="8" name="Rectangle 7">
            <a:extLst>
              <a:ext uri="{FF2B5EF4-FFF2-40B4-BE49-F238E27FC236}">
                <a16:creationId xmlns:a16="http://schemas.microsoft.com/office/drawing/2014/main" id="{8866FA58-AE9E-D448-BE14-0621B2C63F86}"/>
              </a:ext>
            </a:extLst>
          </p:cNvPr>
          <p:cNvSpPr/>
          <p:nvPr/>
        </p:nvSpPr>
        <p:spPr>
          <a:xfrm>
            <a:off x="7428614" y="6373106"/>
            <a:ext cx="4451497" cy="523220"/>
          </a:xfrm>
          <a:prstGeom prst="rect">
            <a:avLst/>
          </a:prstGeom>
        </p:spPr>
        <p:txBody>
          <a:bodyPr wrap="square">
            <a:spAutoFit/>
          </a:bodyPr>
          <a:lstStyle/>
          <a:p>
            <a:pPr algn="r"/>
            <a:r>
              <a:rPr lang="en-US" sz="1600" dirty="0"/>
              <a:t>Image by Wayne Young</a:t>
            </a:r>
          </a:p>
          <a:p>
            <a:pPr algn="r"/>
            <a:r>
              <a:rPr lang="en-US" sz="1100" dirty="0"/>
              <a:t>https://www.flickr.com/photos/30974264@N02/44441603622</a:t>
            </a:r>
          </a:p>
        </p:txBody>
      </p:sp>
    </p:spTree>
    <p:extLst>
      <p:ext uri="{BB962C8B-B14F-4D97-AF65-F5344CB8AC3E}">
        <p14:creationId xmlns:p14="http://schemas.microsoft.com/office/powerpoint/2010/main" val="266946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6CEE-B208-E341-81A2-5E4B11964479}"/>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4E62B539-C11A-B440-BD0F-69E0A9B70921}"/>
              </a:ext>
            </a:extLst>
          </p:cNvPr>
          <p:cNvSpPr>
            <a:spLocks noGrp="1"/>
          </p:cNvSpPr>
          <p:nvPr>
            <p:ph idx="1"/>
          </p:nvPr>
        </p:nvSpPr>
        <p:spPr>
          <a:xfrm>
            <a:off x="677333" y="1563757"/>
            <a:ext cx="10040285" cy="4477605"/>
          </a:xfrm>
        </p:spPr>
        <p:txBody>
          <a:bodyPr/>
          <a:lstStyle/>
          <a:p>
            <a:r>
              <a:rPr lang="en-US" dirty="0"/>
              <a:t>Implement a previously-published rendering algorithm</a:t>
            </a:r>
          </a:p>
          <a:p>
            <a:pPr lvl="1"/>
            <a:r>
              <a:rPr lang="en-US" dirty="0"/>
              <a:t>E.g., photon mapping, MLT, decoupled shading, denoising, participating media, gradient-domain rendering</a:t>
            </a:r>
          </a:p>
          <a:p>
            <a:r>
              <a:rPr lang="en-US" dirty="0"/>
              <a:t>Three-page report with analysis of results due Nov. 29 in LEARN</a:t>
            </a:r>
          </a:p>
          <a:p>
            <a:r>
              <a:rPr lang="en-US" dirty="0"/>
              <a:t>5-10 minute presentation in class on Nov. 29</a:t>
            </a:r>
          </a:p>
          <a:p>
            <a:r>
              <a:rPr lang="en-US" dirty="0"/>
              <a:t>Any language, framework, and libraries permitted</a:t>
            </a:r>
          </a:p>
        </p:txBody>
      </p:sp>
      <p:sp>
        <p:nvSpPr>
          <p:cNvPr id="4" name="TextBox 3">
            <a:extLst>
              <a:ext uri="{FF2B5EF4-FFF2-40B4-BE49-F238E27FC236}">
                <a16:creationId xmlns:a16="http://schemas.microsoft.com/office/drawing/2014/main" id="{C6E3DD1A-4793-CC46-BCA2-C9ED1C32AE61}"/>
              </a:ext>
            </a:extLst>
          </p:cNvPr>
          <p:cNvSpPr txBox="1"/>
          <p:nvPr/>
        </p:nvSpPr>
        <p:spPr>
          <a:xfrm>
            <a:off x="829340" y="6488668"/>
            <a:ext cx="2184765" cy="369332"/>
          </a:xfrm>
          <a:prstGeom prst="rect">
            <a:avLst/>
          </a:prstGeom>
          <a:noFill/>
        </p:spPr>
        <p:txBody>
          <a:bodyPr wrap="none" rtlCol="0">
            <a:spAutoFit/>
          </a:bodyPr>
          <a:lstStyle/>
          <a:p>
            <a:r>
              <a:rPr lang="en-US" dirty="0" err="1"/>
              <a:t>Veach</a:t>
            </a:r>
            <a:r>
              <a:rPr lang="en-US" dirty="0"/>
              <a:t> &amp; </a:t>
            </a:r>
            <a:r>
              <a:rPr lang="en-US" dirty="0" err="1"/>
              <a:t>Guibas</a:t>
            </a:r>
            <a:r>
              <a:rPr lang="en-US" dirty="0"/>
              <a:t> ‘97</a:t>
            </a:r>
          </a:p>
        </p:txBody>
      </p:sp>
      <p:pic>
        <p:nvPicPr>
          <p:cNvPr id="6" name="Picture 5">
            <a:extLst>
              <a:ext uri="{FF2B5EF4-FFF2-40B4-BE49-F238E27FC236}">
                <a16:creationId xmlns:a16="http://schemas.microsoft.com/office/drawing/2014/main" id="{04E82883-E817-CA4C-8A3B-F6CFC9E52A1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853" y="4494639"/>
            <a:ext cx="3538700" cy="1994030"/>
          </a:xfrm>
          <a:prstGeom prst="rect">
            <a:avLst/>
          </a:prstGeom>
        </p:spPr>
      </p:pic>
      <p:pic>
        <p:nvPicPr>
          <p:cNvPr id="8" name="Picture 7">
            <a:extLst>
              <a:ext uri="{FF2B5EF4-FFF2-40B4-BE49-F238E27FC236}">
                <a16:creationId xmlns:a16="http://schemas.microsoft.com/office/drawing/2014/main" id="{1F9FD9EC-E499-9042-BD5C-DA3FE08FF1D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404243" y="4494638"/>
            <a:ext cx="3662326" cy="1994029"/>
          </a:xfrm>
          <a:prstGeom prst="rect">
            <a:avLst/>
          </a:prstGeom>
        </p:spPr>
      </p:pic>
      <p:sp>
        <p:nvSpPr>
          <p:cNvPr id="9" name="TextBox 8">
            <a:extLst>
              <a:ext uri="{FF2B5EF4-FFF2-40B4-BE49-F238E27FC236}">
                <a16:creationId xmlns:a16="http://schemas.microsoft.com/office/drawing/2014/main" id="{0C71635E-44F9-AF44-B9E1-9529E3AB6A44}"/>
              </a:ext>
            </a:extLst>
          </p:cNvPr>
          <p:cNvSpPr txBox="1"/>
          <p:nvPr/>
        </p:nvSpPr>
        <p:spPr>
          <a:xfrm>
            <a:off x="4404243" y="6488667"/>
            <a:ext cx="1292341" cy="369332"/>
          </a:xfrm>
          <a:prstGeom prst="rect">
            <a:avLst/>
          </a:prstGeom>
          <a:noFill/>
        </p:spPr>
        <p:txBody>
          <a:bodyPr wrap="none" rtlCol="0">
            <a:spAutoFit/>
          </a:bodyPr>
          <a:lstStyle/>
          <a:p>
            <a:r>
              <a:rPr lang="en-US" dirty="0"/>
              <a:t>Jensen ‘96</a:t>
            </a:r>
          </a:p>
        </p:txBody>
      </p:sp>
      <p:sp>
        <p:nvSpPr>
          <p:cNvPr id="10" name="TextBox 9">
            <a:extLst>
              <a:ext uri="{FF2B5EF4-FFF2-40B4-BE49-F238E27FC236}">
                <a16:creationId xmlns:a16="http://schemas.microsoft.com/office/drawing/2014/main" id="{461FD754-BB98-ED41-9497-836DAEFD4DAE}"/>
              </a:ext>
            </a:extLst>
          </p:cNvPr>
          <p:cNvSpPr txBox="1"/>
          <p:nvPr/>
        </p:nvSpPr>
        <p:spPr>
          <a:xfrm>
            <a:off x="8211519" y="6488668"/>
            <a:ext cx="1426994" cy="369332"/>
          </a:xfrm>
          <a:prstGeom prst="rect">
            <a:avLst/>
          </a:prstGeom>
          <a:noFill/>
        </p:spPr>
        <p:txBody>
          <a:bodyPr wrap="none" rtlCol="0">
            <a:spAutoFit/>
          </a:bodyPr>
          <a:lstStyle/>
          <a:p>
            <a:r>
              <a:rPr lang="en-US" dirty="0" err="1"/>
              <a:t>Kallweit</a:t>
            </a:r>
            <a:r>
              <a:rPr lang="en-US" dirty="0"/>
              <a:t> ‘17</a:t>
            </a:r>
          </a:p>
        </p:txBody>
      </p:sp>
      <p:pic>
        <p:nvPicPr>
          <p:cNvPr id="12" name="Picture 11">
            <a:extLst>
              <a:ext uri="{FF2B5EF4-FFF2-40B4-BE49-F238E27FC236}">
                <a16:creationId xmlns:a16="http://schemas.microsoft.com/office/drawing/2014/main" id="{22D28BB7-BFB1-2442-B75F-D55893BC3D4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251361" y="4494638"/>
            <a:ext cx="3542118" cy="1994029"/>
          </a:xfrm>
          <a:prstGeom prst="rect">
            <a:avLst/>
          </a:prstGeom>
        </p:spPr>
      </p:pic>
    </p:spTree>
    <p:extLst>
      <p:ext uri="{BB962C8B-B14F-4D97-AF65-F5344CB8AC3E}">
        <p14:creationId xmlns:p14="http://schemas.microsoft.com/office/powerpoint/2010/main" val="77823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C133-14D0-D647-AE13-E53679CEB2D9}"/>
              </a:ext>
            </a:extLst>
          </p:cNvPr>
          <p:cNvSpPr>
            <a:spLocks noGrp="1"/>
          </p:cNvSpPr>
          <p:nvPr>
            <p:ph type="title"/>
          </p:nvPr>
        </p:nvSpPr>
        <p:spPr/>
        <p:txBody>
          <a:bodyPr/>
          <a:lstStyle/>
          <a:p>
            <a:r>
              <a:rPr lang="en-US" dirty="0"/>
              <a:t>Student Introductions</a:t>
            </a:r>
          </a:p>
        </p:txBody>
      </p:sp>
      <p:sp>
        <p:nvSpPr>
          <p:cNvPr id="3" name="Content Placeholder 2">
            <a:extLst>
              <a:ext uri="{FF2B5EF4-FFF2-40B4-BE49-F238E27FC236}">
                <a16:creationId xmlns:a16="http://schemas.microsoft.com/office/drawing/2014/main" id="{309AB96C-AFA0-8D49-889F-14E148A370B2}"/>
              </a:ext>
            </a:extLst>
          </p:cNvPr>
          <p:cNvSpPr>
            <a:spLocks noGrp="1"/>
          </p:cNvSpPr>
          <p:nvPr>
            <p:ph idx="1"/>
          </p:nvPr>
        </p:nvSpPr>
        <p:spPr/>
        <p:txBody>
          <a:bodyPr/>
          <a:lstStyle/>
          <a:p>
            <a:r>
              <a:rPr lang="en-US" dirty="0"/>
              <a:t>Name</a:t>
            </a:r>
          </a:p>
          <a:p>
            <a:r>
              <a:rPr lang="en-US" dirty="0"/>
              <a:t>Technical interests (e.g., “databases”, “security”, “string theory”, “video games”)</a:t>
            </a:r>
          </a:p>
          <a:p>
            <a:r>
              <a:rPr lang="en-US" dirty="0"/>
              <a:t>Motivation for taking this course</a:t>
            </a:r>
          </a:p>
          <a:p>
            <a:endParaRPr lang="en-US" dirty="0"/>
          </a:p>
        </p:txBody>
      </p:sp>
    </p:spTree>
    <p:extLst>
      <p:ext uri="{BB962C8B-B14F-4D97-AF65-F5344CB8AC3E}">
        <p14:creationId xmlns:p14="http://schemas.microsoft.com/office/powerpoint/2010/main" val="197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93BC-5B09-F646-8F8C-714E53075E07}"/>
              </a:ext>
            </a:extLst>
          </p:cNvPr>
          <p:cNvSpPr>
            <a:spLocks noGrp="1"/>
          </p:cNvSpPr>
          <p:nvPr>
            <p:ph type="title"/>
          </p:nvPr>
        </p:nvSpPr>
        <p:spPr>
          <a:xfrm>
            <a:off x="677335" y="2700867"/>
            <a:ext cx="10026524" cy="1826581"/>
          </a:xfrm>
        </p:spPr>
        <p:txBody>
          <a:bodyPr/>
          <a:lstStyle/>
          <a:p>
            <a:pPr algn="ctr"/>
            <a:r>
              <a:rPr lang="en-US" dirty="0"/>
              <a:t>Questions</a:t>
            </a:r>
          </a:p>
        </p:txBody>
      </p:sp>
      <p:sp>
        <p:nvSpPr>
          <p:cNvPr id="3" name="Text Placeholder 2">
            <a:extLst>
              <a:ext uri="{FF2B5EF4-FFF2-40B4-BE49-F238E27FC236}">
                <a16:creationId xmlns:a16="http://schemas.microsoft.com/office/drawing/2014/main" id="{70B8EC4C-C0AD-5E42-9787-DEE71EB3E1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2809308"/>
      </p:ext>
    </p:extLst>
  </p:cSld>
  <p:clrMapOvr>
    <a:masterClrMapping/>
  </p:clrMapOvr>
</p:sld>
</file>

<file path=ppt/theme/theme1.xml><?xml version="1.0" encoding="utf-8"?>
<a:theme xmlns:a="http://schemas.openxmlformats.org/drawingml/2006/main" name="Facet">
  <a:themeElements>
    <a:clrScheme name="Custom 4">
      <a:dk1>
        <a:sysClr val="windowText" lastClr="000000"/>
      </a:dk1>
      <a:lt1>
        <a:sysClr val="window" lastClr="FFFFFF"/>
      </a:lt1>
      <a:dk2>
        <a:srgbClr val="333333"/>
      </a:dk2>
      <a:lt2>
        <a:srgbClr val="CCCCCC"/>
      </a:lt2>
      <a:accent1>
        <a:srgbClr val="AB0007"/>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{2BEE832B-E057-3944-B5B6-B2D6F1924580}tf10001060</Template>
  <TotalTime>1011</TotalTime>
  <Words>1031</Words>
  <Application>Microsoft Macintosh PowerPoint</Application>
  <PresentationFormat>Widescreen</PresentationFormat>
  <Paragraphs>90</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CS 888 Fall’19 Advanced Topics in Computer Graphics: Ray Tracing Seminar</vt:lpstr>
      <vt:lpstr>Course Info</vt:lpstr>
      <vt:lpstr>Evaluation</vt:lpstr>
      <vt:lpstr>Warmup Project</vt:lpstr>
      <vt:lpstr>Final Project</vt:lpstr>
      <vt:lpstr>Student Introductions</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graphics paper</dc:title>
  <dc:creator>Morgan McGuire</dc:creator>
  <cp:lastModifiedBy>Morgan McGuire</cp:lastModifiedBy>
  <cp:revision>161</cp:revision>
  <cp:lastPrinted>2019-09-05T07:35:14Z</cp:lastPrinted>
  <dcterms:created xsi:type="dcterms:W3CDTF">2019-09-03T12:57:25Z</dcterms:created>
  <dcterms:modified xsi:type="dcterms:W3CDTF">2019-09-05T07:47:19Z</dcterms:modified>
</cp:coreProperties>
</file>