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8"/>
  </p:notesMasterIdLst>
  <p:handoutMasterIdLst>
    <p:handoutMasterId r:id="rId9"/>
  </p:handoutMasterIdLst>
  <p:sldIdLst>
    <p:sldId id="263" r:id="rId2"/>
    <p:sldId id="262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59ADF478-C2D9-4B13-B122-F5F452CE9E16}">
          <p14:sldIdLst>
            <p14:sldId id="263"/>
            <p14:sldId id="262"/>
            <p14:sldId id="258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626282-83BE-4B14-AA1D-E9A716F8FEB8}" type="datetime1">
              <a:rPr lang="it-IT" smtClean="0"/>
              <a:t>13/07/2021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3FCBA3-AE69-44D9-84A9-153F3F9E2987}" type="datetime1">
              <a:rPr lang="it-IT" smtClean="0"/>
              <a:t>13/07/2021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7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2AEA12-A884-495F-8D96-E2791E451670}" type="datetime1">
              <a:rPr lang="it-IT" smtClean="0"/>
              <a:t>13/07/2021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74AD5-D417-4FAA-8969-2C3D2D990862}" type="datetime1">
              <a:rPr lang="it-IT" smtClean="0"/>
              <a:t>13/07/2021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234F22-96F1-43C5-9A84-5011A5FFAE38}" type="datetime1">
              <a:rPr lang="it-IT" smtClean="0"/>
              <a:t>13/07/2021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069C4-336E-40F0-85A2-25D6F0A25D32}" type="datetime1">
              <a:rPr lang="it-IT" smtClean="0"/>
              <a:t>13/07/2021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7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1B965-D21F-4083-9FDC-4C0868AFCE6A}" type="datetime1">
              <a:rPr lang="it-IT" smtClean="0"/>
              <a:t>13/07/2021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263AC-6BFA-4530-A45D-98F6CD76B995}" type="datetime1">
              <a:rPr lang="it-IT" smtClean="0"/>
              <a:t>13/07/2021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EEB9B-9A76-4838-83B5-EFB83BC3FC95}" type="datetime1">
              <a:rPr lang="it-IT" smtClean="0"/>
              <a:t>13/07/2021</a:t>
            </a:fld>
            <a:endParaRPr lang="en-US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88151-CB43-4FD7-A3FA-96D82E7273D6}" type="datetime1">
              <a:rPr lang="it-IT" smtClean="0"/>
              <a:t>13/07/2021</a:t>
            </a:fld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4158B-E18A-4760-AF0B-F8E1F54F95E6}" type="datetime1">
              <a:rPr lang="it-IT" smtClean="0"/>
              <a:t>13/07/2021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" dirty="0"/>
              <a:t>Fare clic per modificare gli stili del 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F4D0FD0-762A-4E00-B40D-E1022DE9149C}" type="datetime1">
              <a:rPr lang="it-IT" smtClean="0"/>
              <a:t>13/07/2021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14666673-06EC-44D2-AEC3-E4C57BDDC5B7}" type="datetime1">
              <a:rPr lang="it-IT" smtClean="0"/>
              <a:t>13/07/2021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117DD88-DA0B-42BB-B7E2-325641850C3A}" type="datetime1">
              <a:rPr lang="it-IT" smtClean="0"/>
              <a:t>13/07/2021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59A05D0-4D73-4CA7-8E53-75750308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84158B-E18A-4760-AF0B-F8E1F54F95E6}" type="datetime1">
              <a:rPr lang="it-IT" smtClean="0"/>
              <a:t>13/07/2021</a:t>
            </a:fld>
            <a:endParaRPr lang="en-US" dirty="0"/>
          </a:p>
        </p:txBody>
      </p:sp>
      <p:pic>
        <p:nvPicPr>
          <p:cNvPr id="3" name="Immagine 2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E7B3EDAC-7D29-49A7-BBFA-CBDCF6186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825" y="2273504"/>
            <a:ext cx="5070601" cy="291315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98A7F3A-6399-461D-B0DB-22F60CE86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624" y="1827012"/>
            <a:ext cx="5352752" cy="21337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298B12-6B82-4F8E-ACD7-3A0E7419E9AC}"/>
              </a:ext>
            </a:extLst>
          </p:cNvPr>
          <p:cNvSpPr txBox="1"/>
          <p:nvPr/>
        </p:nvSpPr>
        <p:spPr>
          <a:xfrm>
            <a:off x="450574" y="629998"/>
            <a:ext cx="117414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" sz="8000" dirty="0">
                <a:latin typeface="+mj-lt"/>
              </a:rPr>
              <a:t>Raccolta Pantera</a:t>
            </a:r>
            <a:endParaRPr lang="it-IT" sz="8000" dirty="0">
              <a:latin typeface="+mj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92D73A0-1269-41AC-A3D2-F17113584570}"/>
              </a:ext>
            </a:extLst>
          </p:cNvPr>
          <p:cNvSpPr txBox="1"/>
          <p:nvPr/>
        </p:nvSpPr>
        <p:spPr>
          <a:xfrm>
            <a:off x="450574" y="5439513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spc="300" dirty="0">
                <a:latin typeface="+mj-lt"/>
              </a:rPr>
              <a:t>Corso Digital Humanities aa. 2020/2021</a:t>
            </a:r>
          </a:p>
          <a:p>
            <a:r>
              <a:rPr lang="it-IT" sz="1400" spc="300" dirty="0">
                <a:latin typeface="+mj-lt"/>
              </a:rPr>
              <a:t>Università di Bologna</a:t>
            </a:r>
          </a:p>
          <a:p>
            <a:r>
              <a:rPr lang="it-IT" sz="1400" spc="300" dirty="0">
                <a:latin typeface="+mj-lt"/>
              </a:rPr>
              <a:t>Vallari Morgan</a:t>
            </a:r>
          </a:p>
        </p:txBody>
      </p:sp>
    </p:spTree>
    <p:extLst>
      <p:ext uri="{BB962C8B-B14F-4D97-AF65-F5344CB8AC3E}">
        <p14:creationId xmlns:p14="http://schemas.microsoft.com/office/powerpoint/2010/main" val="429055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2C83CC-E013-4BFF-8D70-E7F5DC97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94576" cy="365125"/>
          </a:xfrm>
        </p:spPr>
        <p:txBody>
          <a:bodyPr/>
          <a:lstStyle/>
          <a:p>
            <a:pPr rtl="0"/>
            <a:r>
              <a:rPr lang="en-US" sz="1200" dirty="0"/>
              <a:t>Morgan </a:t>
            </a:r>
            <a:r>
              <a:rPr lang="en-US" sz="1200" dirty="0" err="1"/>
              <a:t>Vallari</a:t>
            </a:r>
            <a:endParaRPr lang="en-US" sz="12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CF85F1-25F0-4407-BFA2-FAE3CD7F02CA}"/>
              </a:ext>
            </a:extLst>
          </p:cNvPr>
          <p:cNvSpPr txBox="1"/>
          <p:nvPr/>
        </p:nvSpPr>
        <p:spPr>
          <a:xfrm>
            <a:off x="414291" y="1386964"/>
            <a:ext cx="113634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i="1" dirty="0">
                <a:latin typeface="Calibri" panose="020F0502020204030204" pitchFamily="34" charset="0"/>
              </a:rPr>
              <a:t>La Pantera </a:t>
            </a:r>
            <a:r>
              <a:rPr lang="it-IT" sz="1600" i="1" dirty="0">
                <a:latin typeface="Calibri" panose="020F0502020204030204" pitchFamily="34" charset="0"/>
              </a:rPr>
              <a:t>come</a:t>
            </a:r>
            <a:r>
              <a:rPr lang="it-IT" sz="1600" dirty="0">
                <a:latin typeface="Calibri" panose="020F0502020204030204" pitchFamily="34" charset="0"/>
              </a:rPr>
              <a:t> </a:t>
            </a:r>
            <a:r>
              <a:rPr lang="it-IT" sz="1600" i="1" dirty="0">
                <a:latin typeface="Calibri" panose="020F0502020204030204" pitchFamily="34" charset="0"/>
              </a:rPr>
              <a:t>case studies:</a:t>
            </a:r>
            <a:r>
              <a:rPr lang="it-IT" sz="1600" dirty="0">
                <a:latin typeface="Calibri" panose="020F0502020204030204" pitchFamily="34" charset="0"/>
              </a:rPr>
              <a:t> sui movimenti studenteschi e giovanili  in relazione ai processi di ristrutturazione dell’Università e della Formazione con l’introduzione di politiche neoliberiste; socializzazione di nuove tecnologie e innovazione dei meccanismi di comunicazione– il concetto di Rete, il mediattivismo politico; spazi di autogestione e controcultura come nuove identità politiche nel mondo post-blocchi.</a:t>
            </a:r>
          </a:p>
          <a:p>
            <a:pPr algn="just"/>
            <a:endParaRPr lang="it-IT" sz="1600" b="1" dirty="0">
              <a:latin typeface="Calibri" panose="020F0502020204030204" pitchFamily="34" charset="0"/>
            </a:endParaRPr>
          </a:p>
          <a:p>
            <a:pPr algn="just"/>
            <a:r>
              <a:rPr lang="it-IT" sz="1600" b="1" dirty="0">
                <a:latin typeface="Calibri" panose="020F0502020204030204" pitchFamily="34" charset="0"/>
              </a:rPr>
              <a:t>obbiettivi ?</a:t>
            </a:r>
            <a:r>
              <a:rPr lang="it-IT" sz="1600" dirty="0">
                <a:latin typeface="Calibri" panose="020F0502020204030204" pitchFamily="34" charset="0"/>
              </a:rPr>
              <a:t> 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→ </a:t>
            </a:r>
            <a:r>
              <a:rPr lang="it-IT" sz="1600" dirty="0">
                <a:latin typeface="Calibri" panose="020F0502020204030204" pitchFamily="34" charset="0"/>
              </a:rPr>
              <a:t>Raccolta, catalogazione e valorizzazione del materiale prodotto dall’interno del movimento della Pantera nel 	        	         1990, ricostruendone il contesto ed arricchirlo con relazioni a contenuti esterni sui </a:t>
            </a:r>
            <a:r>
              <a:rPr lang="it-IT" sz="1600" b="1" dirty="0">
                <a:latin typeface="Calibri" panose="020F0502020204030204" pitchFamily="34" charset="0"/>
              </a:rPr>
              <a:t>Temi</a:t>
            </a:r>
            <a:r>
              <a:rPr lang="it-IT" sz="1600" dirty="0">
                <a:latin typeface="Calibri" panose="020F0502020204030204" pitchFamily="34" charset="0"/>
              </a:rPr>
              <a:t> e i suoi </a:t>
            </a:r>
            <a:r>
              <a:rPr lang="it-IT" sz="1600" b="1" dirty="0">
                <a:latin typeface="Calibri" panose="020F0502020204030204" pitchFamily="34" charset="0"/>
              </a:rPr>
              <a:t>attori storici</a:t>
            </a:r>
            <a:r>
              <a:rPr lang="it-IT" sz="1600" dirty="0">
                <a:latin typeface="Calibri" panose="020F0502020204030204" pitchFamily="34" charset="0"/>
              </a:rPr>
              <a:t>.</a:t>
            </a:r>
            <a:endParaRPr lang="it-IT" sz="1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/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         	   →</a:t>
            </a:r>
            <a:r>
              <a:rPr lang="it-IT" sz="1600" dirty="0">
                <a:latin typeface="Calibri" panose="020F0502020204030204" pitchFamily="34" charset="0"/>
              </a:rPr>
              <a:t> Fornire uno strumento didattico e di ricerca per la produzione di sapere storico, conoscenza del movimento e della 	          	          politica Italiana, condivisione dell’ampio materiale documentario del movimento della Pantera.</a:t>
            </a:r>
          </a:p>
          <a:p>
            <a:pPr algn="just"/>
            <a:r>
              <a:rPr lang="it-IT" sz="1600" dirty="0">
                <a:latin typeface="Calibri" panose="020F0502020204030204" pitchFamily="34" charset="0"/>
              </a:rPr>
              <a:t>	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    → Valorizzare i punti di vista di Istituti di conservazione alternativi, come archivi di movimento, con metodo ed 		          approccio interno al campo delle </a:t>
            </a:r>
            <a:r>
              <a:rPr lang="it-IT" sz="1600" i="1" dirty="0">
                <a:solidFill>
                  <a:schemeClr val="tx1"/>
                </a:solidFill>
                <a:latin typeface="Calibri" panose="020F0502020204030204" pitchFamily="34" charset="0"/>
              </a:rPr>
              <a:t>DH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 e la </a:t>
            </a:r>
            <a:r>
              <a:rPr lang="it-IT" sz="1600" i="1" dirty="0">
                <a:solidFill>
                  <a:schemeClr val="tx1"/>
                </a:solidFill>
                <a:latin typeface="Calibri" panose="020F0502020204030204" pitchFamily="34" charset="0"/>
              </a:rPr>
              <a:t>Public History</a:t>
            </a:r>
            <a:endParaRPr lang="it-IT" sz="1600" i="1" dirty="0">
              <a:latin typeface="Calibri" panose="020F0502020204030204" pitchFamily="34" charset="0"/>
            </a:endParaRPr>
          </a:p>
          <a:p>
            <a:pPr algn="just"/>
            <a:endParaRPr lang="it-IT" sz="1600" dirty="0">
              <a:latin typeface="Calibri" panose="020F0502020204030204" pitchFamily="34" charset="0"/>
            </a:endParaRPr>
          </a:p>
          <a:p>
            <a:pPr algn="just"/>
            <a:r>
              <a:rPr lang="it-IT" sz="1600" b="1" dirty="0">
                <a:latin typeface="Calibri" panose="020F0502020204030204" pitchFamily="34" charset="0"/>
              </a:rPr>
              <a:t>Come?  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→</a:t>
            </a:r>
            <a:r>
              <a:rPr lang="it-IT" sz="1600" dirty="0">
                <a:latin typeface="Calibri" panose="020F0502020204030204" pitchFamily="34" charset="0"/>
              </a:rPr>
              <a:t> Attraverso la digitalizzazione dei documenti conservati nell’Archivio da noi analizzato e una messa in relazione 		    	esterna con altri enti di conservazione (Es: materiale del Videogiornale depositato all’Home Movies – Archivio      		nazionale del film di famiglia, l’Archivio Marco Pezzi o il materiale depositato presso gli archivi dell’Università di 		Bologna).  </a:t>
            </a:r>
          </a:p>
          <a:p>
            <a:pPr algn="just"/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                →</a:t>
            </a:r>
            <a:r>
              <a:rPr lang="it-IT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Sviluppo di una risorsa digitale: interfaccia web disponibile come raccolta degli item e consultazione da parte di un 	     	   utente.</a:t>
            </a:r>
          </a:p>
          <a:p>
            <a:pPr algn="just"/>
            <a:endParaRPr lang="it-IT" sz="1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/>
            <a:r>
              <a:rPr lang="it-IT" sz="1600" b="1" dirty="0">
                <a:latin typeface="Calibri" panose="020F0502020204030204" pitchFamily="34" charset="0"/>
              </a:rPr>
              <a:t>Tempi di realizzazione  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→</a:t>
            </a:r>
            <a:r>
              <a:rPr lang="it-IT" sz="1600" dirty="0">
                <a:latin typeface="Calibri" panose="020F0502020204030204" pitchFamily="34" charset="0"/>
              </a:rPr>
              <a:t> 8 - 12 mesi realistici.</a:t>
            </a:r>
            <a:endParaRPr lang="it-IT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D809438-DC2F-408F-9308-CF6BBC537CEF}"/>
              </a:ext>
            </a:extLst>
          </p:cNvPr>
          <p:cNvSpPr txBox="1"/>
          <p:nvPr/>
        </p:nvSpPr>
        <p:spPr>
          <a:xfrm>
            <a:off x="65102" y="23163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800" dirty="0">
                <a:latin typeface="+mj-lt"/>
              </a:rPr>
              <a:t>Idea progettuale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D748184-BE97-4C84-8478-558DB36E797B}"/>
              </a:ext>
            </a:extLst>
          </p:cNvPr>
          <p:cNvCxnSpPr>
            <a:cxnSpLocks/>
          </p:cNvCxnSpPr>
          <p:nvPr/>
        </p:nvCxnSpPr>
        <p:spPr>
          <a:xfrm>
            <a:off x="414291" y="1237321"/>
            <a:ext cx="113634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74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FEBB18-F547-40FD-8FBA-EC1D079E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1162"/>
            <a:ext cx="10058400" cy="1450757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Componenti logiche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AE5CA0-8703-4596-A11B-763D695A0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76" y="2027583"/>
            <a:ext cx="10058400" cy="4419255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Accesso all’interfaccia.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Navbar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di accesso alle sezioni del sito: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Informazioni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Catalogo testi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Catalogo Multimediale,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Soggetti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Temi;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componente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Cerca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che permette una ricerca libera all’interno del sito e la componente.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La sezione </a:t>
            </a:r>
            <a:r>
              <a:rPr lang="it-IT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presenta una descrizione del progetto, dei suoi obiettivi e prosegue con brevi introduzioni in merito alle varie sezioni del catalogo e agli strumenti per navigarle; </a:t>
            </a:r>
            <a:r>
              <a:rPr lang="it-IT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Informazioni</a:t>
            </a:r>
            <a:r>
              <a:rPr lang="it-IT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permette invece di accedere ad un’introduzione sul movimento, aggiornato di bibliografia controllata, e ai contenuti prodotti dai collaboratori.</a:t>
            </a:r>
          </a:p>
          <a:p>
            <a:pPr algn="just"/>
            <a:r>
              <a:rPr lang="it-IT" sz="1600" kern="1000" dirty="0">
                <a:solidFill>
                  <a:schemeClr val="tx1"/>
                </a:solidFill>
                <a:latin typeface="Calibri" panose="020F0502020204030204" pitchFamily="34" charset="0"/>
              </a:rPr>
              <a:t>I </a:t>
            </a:r>
            <a:r>
              <a:rPr lang="it-IT" sz="1600" u="sng" kern="1000" dirty="0">
                <a:solidFill>
                  <a:schemeClr val="tx1"/>
                </a:solidFill>
                <a:latin typeface="Calibri" panose="020F0502020204030204" pitchFamily="34" charset="0"/>
              </a:rPr>
              <a:t>Cataloghi </a:t>
            </a:r>
            <a:r>
              <a:rPr lang="it-IT" sz="1600" kern="1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it-IT" sz="1600" i="1" kern="1000" dirty="0">
                <a:solidFill>
                  <a:schemeClr val="tx1"/>
                </a:solidFill>
                <a:latin typeface="Calibri" panose="020F0502020204030204" pitchFamily="34" charset="0"/>
              </a:rPr>
              <a:t>Documenti </a:t>
            </a:r>
            <a:r>
              <a:rPr lang="it-IT" sz="1600" kern="1000" dirty="0">
                <a:solidFill>
                  <a:schemeClr val="tx1"/>
                </a:solidFill>
                <a:latin typeface="Calibri" panose="020F0502020204030204" pitchFamily="34" charset="0"/>
              </a:rPr>
              <a:t>e </a:t>
            </a:r>
            <a:r>
              <a:rPr lang="it-IT" sz="1600" i="1" kern="1000" dirty="0">
                <a:solidFill>
                  <a:schemeClr val="tx1"/>
                </a:solidFill>
                <a:latin typeface="Calibri" panose="020F0502020204030204" pitchFamily="34" charset="0"/>
              </a:rPr>
              <a:t>Multimedia </a:t>
            </a:r>
            <a:r>
              <a:rPr lang="it-IT" sz="1600" kern="1000" dirty="0">
                <a:solidFill>
                  <a:schemeClr val="tx1"/>
                </a:solidFill>
                <a:latin typeface="Calibri" panose="020F0502020204030204" pitchFamily="34" charset="0"/>
              </a:rPr>
              <a:t>permettono l’accesso alle collezioni di Item differenti, testuali e mediali; </a:t>
            </a:r>
            <a:r>
              <a:rPr lang="it-IT" sz="1600" i="1" u="sng" kern="1000" dirty="0">
                <a:solidFill>
                  <a:schemeClr val="tx1"/>
                </a:solidFill>
                <a:latin typeface="Calibri" panose="020F0502020204030204" pitchFamily="34" charset="0"/>
              </a:rPr>
              <a:t>Soggetti </a:t>
            </a:r>
            <a:r>
              <a:rPr lang="it-IT" sz="1600" i="1" kern="1000" dirty="0">
                <a:solidFill>
                  <a:schemeClr val="tx1"/>
                </a:solidFill>
                <a:latin typeface="Calibri" panose="020F0502020204030204" pitchFamily="34" charset="0"/>
              </a:rPr>
              <a:t> e </a:t>
            </a:r>
            <a:r>
              <a:rPr lang="it-IT" sz="1600" u="sng" kern="1000" dirty="0">
                <a:solidFill>
                  <a:schemeClr val="tx1"/>
                </a:solidFill>
                <a:latin typeface="Calibri" panose="020F0502020204030204" pitchFamily="34" charset="0"/>
              </a:rPr>
              <a:t>Temi </a:t>
            </a:r>
            <a:r>
              <a:rPr lang="it-IT" sz="1600" kern="1000" dirty="0">
                <a:solidFill>
                  <a:schemeClr val="tx1"/>
                </a:solidFill>
                <a:latin typeface="Calibri" panose="020F0502020204030204" pitchFamily="34" charset="0"/>
              </a:rPr>
              <a:t>invece propongono diverse vie di accesso alla collezione e a materiale bibliografico di riferimento. </a:t>
            </a:r>
            <a:endParaRPr lang="it-IT" sz="2000" u="sng" kern="1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it-IT" sz="2000" kern="1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it-IT" sz="1600" b="1" u="sng" kern="1000" dirty="0">
                <a:solidFill>
                  <a:schemeClr val="tx1"/>
                </a:solidFill>
                <a:latin typeface="Calibri" panose="020F0502020204030204" pitchFamily="34" charset="0"/>
              </a:rPr>
              <a:t>Da implementare</a:t>
            </a:r>
            <a:r>
              <a:rPr lang="it-IT" sz="1600" kern="1000" dirty="0">
                <a:solidFill>
                  <a:schemeClr val="tx1"/>
                </a:solidFill>
                <a:latin typeface="Calibri" panose="020F0502020204030204" pitchFamily="34" charset="0"/>
              </a:rPr>
              <a:t>:  1) </a:t>
            </a:r>
            <a:r>
              <a:rPr lang="it-IT" sz="1600" b="1" kern="1000" dirty="0">
                <a:solidFill>
                  <a:schemeClr val="tx1"/>
                </a:solidFill>
                <a:latin typeface="Calibri" panose="020F0502020204030204" pitchFamily="34" charset="0"/>
              </a:rPr>
              <a:t>automazione</a:t>
            </a:r>
            <a:r>
              <a:rPr lang="it-IT" sz="1600" kern="1000" dirty="0">
                <a:solidFill>
                  <a:schemeClr val="tx1"/>
                </a:solidFill>
                <a:latin typeface="Calibri" panose="020F0502020204030204" pitchFamily="34" charset="0"/>
              </a:rPr>
              <a:t> delle pagine tramite implementazione di codice </a:t>
            </a:r>
            <a:r>
              <a:rPr lang="it-IT" sz="1600" b="1" kern="1000" dirty="0">
                <a:solidFill>
                  <a:schemeClr val="tx1"/>
                </a:solidFill>
                <a:latin typeface="Calibri" panose="020F0502020204030204" pitchFamily="34" charset="0"/>
              </a:rPr>
              <a:t>PHP</a:t>
            </a:r>
            <a:r>
              <a:rPr lang="it-IT" sz="1600" kern="1000" dirty="0">
                <a:solidFill>
                  <a:schemeClr val="tx1"/>
                </a:solidFill>
                <a:latin typeface="Calibri" panose="020F0502020204030204" pitchFamily="34" charset="0"/>
              </a:rPr>
              <a:t>, realizzazione di un database SQL utilizzabile dai membri del progetto per l’aggiornamento ed inserimento degli item. </a:t>
            </a:r>
          </a:p>
          <a:p>
            <a:pPr algn="just">
              <a:lnSpc>
                <a:spcPct val="100000"/>
              </a:lnSpc>
            </a:pPr>
            <a:r>
              <a:rPr lang="it-IT" sz="1600" kern="1000" dirty="0">
                <a:solidFill>
                  <a:schemeClr val="tx1"/>
                </a:solidFill>
                <a:latin typeface="Calibri" panose="020F0502020204030204" pitchFamily="34" charset="0"/>
              </a:rPr>
              <a:t>2) </a:t>
            </a:r>
            <a:r>
              <a:rPr lang="it-IT" sz="1600" b="1" kern="1000" dirty="0">
                <a:solidFill>
                  <a:schemeClr val="tx1"/>
                </a:solidFill>
                <a:latin typeface="Calibri" panose="020F0502020204030204" pitchFamily="34" charset="0"/>
              </a:rPr>
              <a:t>Strumenti </a:t>
            </a:r>
            <a:r>
              <a:rPr lang="it-IT" sz="1600" kern="1000" dirty="0">
                <a:solidFill>
                  <a:schemeClr val="tx1"/>
                </a:solidFill>
                <a:latin typeface="Calibri" panose="020F0502020204030204" pitchFamily="34" charset="0"/>
              </a:rPr>
              <a:t>di analisi testuale che permettano di estrapolare le </a:t>
            </a:r>
            <a:r>
              <a:rPr lang="it-IT" sz="1600" i="1" kern="1000" dirty="0">
                <a:solidFill>
                  <a:schemeClr val="tx1"/>
                </a:solidFill>
                <a:latin typeface="Calibri" panose="020F0502020204030204" pitchFamily="34" charset="0"/>
              </a:rPr>
              <a:t>parole d’ordine e i concetti chiave </a:t>
            </a:r>
            <a:r>
              <a:rPr lang="it-IT" sz="1600" kern="1000" dirty="0">
                <a:solidFill>
                  <a:schemeClr val="tx1"/>
                </a:solidFill>
                <a:latin typeface="Calibri" panose="020F0502020204030204" pitchFamily="34" charset="0"/>
              </a:rPr>
              <a:t>del movimento e farne un analisi comparativa. Mappa storica e linea del tempo come </a:t>
            </a:r>
            <a:r>
              <a:rPr lang="it-IT" sz="1600" b="1" kern="1000" dirty="0">
                <a:solidFill>
                  <a:schemeClr val="tx1"/>
                </a:solidFill>
                <a:latin typeface="Calibri" panose="020F0502020204030204" pitchFamily="34" charset="0"/>
              </a:rPr>
              <a:t>Tool </a:t>
            </a:r>
            <a:r>
              <a:rPr lang="it-IT" sz="1600" kern="1000" dirty="0">
                <a:solidFill>
                  <a:schemeClr val="tx1"/>
                </a:solidFill>
                <a:latin typeface="Calibri" panose="020F0502020204030204" pitchFamily="34" charset="0"/>
              </a:rPr>
              <a:t>da implementare che permettano uno storytelling spazio-temporale del movimento, la sua diffusione e gli snodi fondamentali. </a:t>
            </a:r>
          </a:p>
          <a:p>
            <a:pPr algn="just"/>
            <a:r>
              <a:rPr lang="it-IT" sz="1600" kern="1000" dirty="0">
                <a:solidFill>
                  <a:schemeClr val="tx1"/>
                </a:solidFill>
                <a:latin typeface="Calibri" panose="020F0502020204030204" pitchFamily="34" charset="0"/>
              </a:rPr>
              <a:t>   </a:t>
            </a:r>
            <a:endParaRPr lang="it-IT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DC4F35-7543-44B0-ABAC-8182B0FF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z="1200" dirty="0"/>
              <a:t>Morgan </a:t>
            </a:r>
            <a:r>
              <a:rPr lang="en-US" sz="1200" dirty="0" err="1"/>
              <a:t>Vallari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94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308EAB-BE25-4BE3-BB03-38D27266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784559-7E87-47F4-B569-E450D587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7826"/>
            <a:ext cx="10058400" cy="4214191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it-IT" sz="6400" dirty="0">
                <a:latin typeface="Calibri" panose="020F0502020204030204" pitchFamily="34" charset="0"/>
                <a:cs typeface="Calibri" panose="020F0502020204030204" pitchFamily="34" charset="0"/>
              </a:rPr>
              <a:t>Gli item presentati sono oggetti digitali trasmessi su supporti </a:t>
            </a:r>
            <a:r>
              <a:rPr lang="it-IT" sz="6400" b="1" dirty="0">
                <a:latin typeface="Calibri" panose="020F0502020204030204" pitchFamily="34" charset="0"/>
                <a:cs typeface="Calibri" panose="020F0502020204030204" pitchFamily="34" charset="0"/>
              </a:rPr>
              <a:t>eterogenei</a:t>
            </a:r>
            <a:r>
              <a:rPr lang="it-IT" sz="6400" dirty="0">
                <a:latin typeface="Calibri" panose="020F0502020204030204" pitchFamily="34" charset="0"/>
                <a:cs typeface="Calibri" panose="020F0502020204030204" pitchFamily="34" charset="0"/>
              </a:rPr>
              <a:t> e prodotti dal dicembre 1989 al maggio 1990; nello specifico sono presenti sia oggetti testuali che oggetti definiti multimediali come immagini e video. Si prevede un ampliamento della sezione multimediale con un apposito archivio musicale/audio.</a:t>
            </a:r>
          </a:p>
          <a:p>
            <a:pPr marL="0" indent="0" algn="just">
              <a:buNone/>
            </a:pPr>
            <a:r>
              <a:rPr lang="it-IT" sz="6400" dirty="0">
                <a:latin typeface="Calibri" panose="020F0502020204030204" pitchFamily="34" charset="0"/>
                <a:cs typeface="Calibri" panose="020F0502020204030204" pitchFamily="34" charset="0"/>
              </a:rPr>
              <a:t>Immagini, audio e video afferiscono invece al catalogo degli oggetti definiti multimediali; tra le immagini si fanno rientrare </a:t>
            </a:r>
            <a:r>
              <a:rPr lang="it-IT" sz="6400" b="1" dirty="0">
                <a:latin typeface="Calibri" panose="020F0502020204030204" pitchFamily="34" charset="0"/>
                <a:cs typeface="Calibri" panose="020F0502020204030204" pitchFamily="34" charset="0"/>
              </a:rPr>
              <a:t>fotografie</a:t>
            </a:r>
            <a:r>
              <a:rPr lang="it-IT" sz="64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6400" b="1" dirty="0">
                <a:latin typeface="Calibri" panose="020F0502020204030204" pitchFamily="34" charset="0"/>
                <a:cs typeface="Calibri" panose="020F0502020204030204" pitchFamily="34" charset="0"/>
              </a:rPr>
              <a:t>manifesti</a:t>
            </a:r>
            <a:r>
              <a:rPr lang="it-IT" sz="6400" dirty="0">
                <a:latin typeface="Calibri" panose="020F0502020204030204" pitchFamily="34" charset="0"/>
                <a:cs typeface="Calibri" panose="020F0502020204030204" pitchFamily="34" charset="0"/>
              </a:rPr>
              <a:t>; la categoria video accoglie produzioni audiovisive, cortometraggi e film indipendenti come nel caso del materiale del collettivo del </a:t>
            </a:r>
            <a:r>
              <a:rPr lang="it-IT" sz="6400" b="1" dirty="0">
                <a:latin typeface="Calibri" panose="020F0502020204030204" pitchFamily="34" charset="0"/>
                <a:cs typeface="Calibri" panose="020F0502020204030204" pitchFamily="34" charset="0"/>
              </a:rPr>
              <a:t>Videogiornale </a:t>
            </a:r>
            <a:r>
              <a:rPr lang="it-IT" sz="6400" dirty="0">
                <a:latin typeface="Calibri" panose="020F0502020204030204" pitchFamily="34" charset="0"/>
                <a:cs typeface="Calibri" panose="020F0502020204030204" pitchFamily="34" charset="0"/>
              </a:rPr>
              <a:t>occupato al Dams di via Guerrazzi 23 a Bologna. </a:t>
            </a:r>
          </a:p>
          <a:p>
            <a:pPr marL="0" indent="0" algn="just">
              <a:buNone/>
            </a:pPr>
            <a:r>
              <a:rPr lang="it-IT" sz="6400" dirty="0">
                <a:latin typeface="Calibri" panose="020F0502020204030204" pitchFamily="34" charset="0"/>
                <a:cs typeface="Calibri" panose="020F0502020204030204" pitchFamily="34" charset="0"/>
              </a:rPr>
              <a:t>Le immagini sono disponibili in formato </a:t>
            </a:r>
            <a:r>
              <a:rPr lang="it-IT" sz="6400" b="1" dirty="0">
                <a:latin typeface="Calibri" panose="020F0502020204030204" pitchFamily="34" charset="0"/>
                <a:cs typeface="Calibri" panose="020F0502020204030204" pitchFamily="34" charset="0"/>
              </a:rPr>
              <a:t>jpg</a:t>
            </a:r>
            <a:r>
              <a:rPr lang="it-IT" sz="64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6400" b="1" dirty="0">
                <a:latin typeface="Calibri" panose="020F0502020204030204" pitchFamily="34" charset="0"/>
                <a:cs typeface="Calibri" panose="020F0502020204030204" pitchFamily="34" charset="0"/>
              </a:rPr>
              <a:t>png</a:t>
            </a:r>
            <a:r>
              <a:rPr lang="it-IT" sz="6400" dirty="0">
                <a:latin typeface="Calibri" panose="020F0502020204030204" pitchFamily="34" charset="0"/>
                <a:cs typeface="Calibri" panose="020F0502020204030204" pitchFamily="34" charset="0"/>
              </a:rPr>
              <a:t> mentre l’audiovisivo in formato </a:t>
            </a:r>
            <a:r>
              <a:rPr lang="it-IT" sz="6400" b="1" dirty="0">
                <a:latin typeface="Calibri" panose="020F0502020204030204" pitchFamily="34" charset="0"/>
                <a:cs typeface="Calibri" panose="020F0502020204030204" pitchFamily="34" charset="0"/>
              </a:rPr>
              <a:t>mp4</a:t>
            </a:r>
            <a:r>
              <a:rPr lang="it-IT" sz="6400" dirty="0">
                <a:latin typeface="Calibri" panose="020F0502020204030204" pitchFamily="34" charset="0"/>
                <a:cs typeface="Calibri" panose="020F0502020204030204" pitchFamily="34" charset="0"/>
              </a:rPr>
              <a:t>; i testi invece sono consultabili sia in formato </a:t>
            </a:r>
            <a:r>
              <a:rPr lang="it-IT" sz="6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it-IT" sz="6400" dirty="0">
                <a:latin typeface="Calibri" panose="020F0502020204030204" pitchFamily="34" charset="0"/>
                <a:cs typeface="Calibri" panose="020F0502020204030204" pitchFamily="34" charset="0"/>
              </a:rPr>
              <a:t> che in formato </a:t>
            </a:r>
            <a:r>
              <a:rPr lang="it-IT" sz="6400" b="1" dirty="0">
                <a:latin typeface="Calibri" panose="020F0502020204030204" pitchFamily="34" charset="0"/>
                <a:cs typeface="Calibri" panose="020F0502020204030204" pitchFamily="34" charset="0"/>
              </a:rPr>
              <a:t>pdf</a:t>
            </a:r>
            <a:r>
              <a:rPr lang="it-IT" sz="6400" dirty="0">
                <a:latin typeface="Calibri" panose="020F0502020204030204" pitchFamily="34" charset="0"/>
                <a:cs typeface="Calibri" panose="020F0502020204030204" pitchFamily="34" charset="0"/>
              </a:rPr>
              <a:t>. Tutti gli item sono sottoposti a </a:t>
            </a:r>
            <a:r>
              <a:rPr lang="it-IT" sz="6400" b="1" dirty="0">
                <a:latin typeface="Calibri" panose="020F0502020204030204" pitchFamily="34" charset="0"/>
                <a:cs typeface="Calibri" panose="020F0502020204030204" pitchFamily="34" charset="0"/>
              </a:rPr>
              <a:t>licenza Creative Commons</a:t>
            </a:r>
            <a:r>
              <a:rPr lang="it-IT" sz="6400" dirty="0">
                <a:latin typeface="Calibri" panose="020F0502020204030204" pitchFamily="34" charset="0"/>
                <a:cs typeface="Calibri" panose="020F0502020204030204" pitchFamily="34" charset="0"/>
              </a:rPr>
              <a:t> e quindi </a:t>
            </a:r>
            <a:r>
              <a:rPr lang="it-IT" sz="6400" b="1" dirty="0">
                <a:latin typeface="Calibri" panose="020F0502020204030204" pitchFamily="34" charset="0"/>
                <a:cs typeface="Calibri" panose="020F0502020204030204" pitchFamily="34" charset="0"/>
              </a:rPr>
              <a:t>scaricabili e riutilizzabili </a:t>
            </a:r>
            <a:r>
              <a:rPr lang="it-IT" sz="6400" dirty="0">
                <a:latin typeface="Calibri" panose="020F0502020204030204" pitchFamily="34" charset="0"/>
                <a:cs typeface="Calibri" panose="020F0502020204030204" pitchFamily="34" charset="0"/>
              </a:rPr>
              <a:t>liberamente da parte degli utenti. </a:t>
            </a:r>
          </a:p>
          <a:p>
            <a:pPr marL="0" indent="0" algn="just">
              <a:buNone/>
            </a:pPr>
            <a:r>
              <a:rPr lang="it-IT" sz="6400" dirty="0">
                <a:solidFill>
                  <a:schemeClr val="tx1"/>
                </a:solidFill>
                <a:latin typeface="Calibri" panose="020F0502020204030204" pitchFamily="34" charset="0"/>
              </a:rPr>
              <a:t>Ogni Item è messo in relazione al proprio soggetto produttore e al soggetto di conservazione ed è descritto secondo le norme archivistiche (Titolo, autore, data, luogo, descrizione, collocazione[</a:t>
            </a:r>
            <a:r>
              <a:rPr lang="it-IT" sz="6400" dirty="0" err="1">
                <a:solidFill>
                  <a:schemeClr val="tx1"/>
                </a:solidFill>
                <a:latin typeface="Calibri" panose="020F0502020204030204" pitchFamily="34" charset="0"/>
              </a:rPr>
              <a:t>consistenza,numerazione</a:t>
            </a:r>
            <a:r>
              <a:rPr lang="it-IT" sz="6400" dirty="0">
                <a:solidFill>
                  <a:schemeClr val="tx1"/>
                </a:solidFill>
                <a:latin typeface="Calibri" panose="020F0502020204030204" pitchFamily="34" charset="0"/>
              </a:rPr>
              <a:t>, segnatura]). </a:t>
            </a:r>
          </a:p>
          <a:p>
            <a:pPr marL="0" indent="0" algn="just">
              <a:buNone/>
            </a:pPr>
            <a:r>
              <a:rPr lang="it-IT" sz="6400" dirty="0">
                <a:solidFill>
                  <a:schemeClr val="tx1"/>
                </a:solidFill>
                <a:latin typeface="Calibri" panose="020F0502020204030204" pitchFamily="34" charset="0"/>
              </a:rPr>
              <a:t>Particolare risalto vuole essere dato alla provenienza e al luogo di produzione del singolo oggetto per una ricostruzione più ampia e completa del movimento. Per una maggiore completezza del contesto sono state allegate risorse esterne (video </a:t>
            </a:r>
            <a:r>
              <a:rPr lang="it-IT" sz="6400" dirty="0" err="1">
                <a:solidFill>
                  <a:schemeClr val="tx1"/>
                </a:solidFill>
                <a:latin typeface="Calibri" panose="020F0502020204030204" pitchFamily="34" charset="0"/>
              </a:rPr>
              <a:t>youtube</a:t>
            </a:r>
            <a:r>
              <a:rPr lang="it-IT" sz="6400" dirty="0">
                <a:solidFill>
                  <a:schemeClr val="tx1"/>
                </a:solidFill>
                <a:latin typeface="Calibri" panose="020F0502020204030204" pitchFamily="34" charset="0"/>
              </a:rPr>
              <a:t>, pagine wiki o di altre enciclopedie digitali) in relazione ai singoli Item o autori. 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867BBA-6954-4B7A-A19C-CF7452E9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/>
              <a:t>Morgan </a:t>
            </a:r>
            <a:r>
              <a:rPr lang="en-US" sz="1200" dirty="0" err="1"/>
              <a:t>Vallari</a:t>
            </a:r>
            <a:endParaRPr lang="en-US" sz="1200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6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90983-411C-4C22-8F08-D87F77AE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Strumenti descrittivi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317127-3C35-4301-8B4B-78A237F17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00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La collezione proposta è interamente basata su elementi archivistici, per questo motivo gli standard descrittivi scelti si basano su: norme </a:t>
            </a:r>
            <a:r>
              <a:rPr lang="it-IT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ISAD 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per la trascrizione in linguaggio </a:t>
            </a:r>
            <a:r>
              <a:rPr lang="it-IT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html 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e standard </a:t>
            </a:r>
            <a:r>
              <a:rPr lang="it-IT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EAD 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per la versione </a:t>
            </a:r>
            <a:r>
              <a:rPr lang="it-IT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XML 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nel caso dei singoli oggetti</a:t>
            </a:r>
            <a:r>
              <a:rPr lang="it-IT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; 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norme </a:t>
            </a:r>
            <a:r>
              <a:rPr lang="it-IT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ISAAR 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per la trascrizione in linguaggio </a:t>
            </a:r>
            <a:r>
              <a:rPr lang="it-IT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html 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e standard </a:t>
            </a:r>
            <a:r>
              <a:rPr lang="it-IT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EAC 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per la versione </a:t>
            </a:r>
            <a:r>
              <a:rPr lang="it-IT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XML 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nel caso dei soggetti produttori d’archivio</a:t>
            </a:r>
            <a:r>
              <a:rPr lang="it-IT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La codifica </a:t>
            </a:r>
            <a:r>
              <a:rPr lang="it-IT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 XML 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ora utilizzata fa riferimento all’utilizzo di:</a:t>
            </a:r>
          </a:p>
          <a:p>
            <a:pPr marL="0" indent="0" algn="just">
              <a:buNone/>
            </a:pPr>
            <a:r>
              <a:rPr lang="it-IT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Vocabolario XML/ TEI -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 utilizzato per la marcatura e l’analisi testuale dei documenti scritti, al fine di valorizzarne e marcarne il contenuto.</a:t>
            </a:r>
          </a:p>
          <a:p>
            <a:pPr marL="0" indent="0" algn="just">
              <a:buNone/>
            </a:pPr>
            <a:r>
              <a:rPr lang="it-IT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Codifica </a:t>
            </a:r>
            <a:r>
              <a:rPr lang="it-IT" sz="16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Dublin</a:t>
            </a:r>
            <a:r>
              <a:rPr lang="it-IT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 Core - 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utilizzato principalmente per la definizione di metadati descrittivi del progetto e degli item visuali, quali fotografie e video, ma anche per una marcatura degli autori e dei soggetti produttori.</a:t>
            </a:r>
          </a:p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La fase di digitalizzazione, inoltre, prevede l’utilizzo del software opensource </a:t>
            </a:r>
            <a:r>
              <a:rPr lang="it-IT" sz="16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ArchiMista</a:t>
            </a:r>
            <a:r>
              <a:rPr lang="it-IT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,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 utilizzato nella descrizione dei soggetti produttori, basato esclusivamente sugli standard internazionali </a:t>
            </a:r>
            <a:r>
              <a:rPr lang="it-IT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EAC 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e gli standard nazionali </a:t>
            </a:r>
            <a:r>
              <a:rPr lang="it-IT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NIERA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. 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858857-3DDD-4B23-9026-B19DB5E5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z="1200" dirty="0"/>
              <a:t>Morgan </a:t>
            </a:r>
            <a:r>
              <a:rPr lang="en-US" sz="1200" dirty="0" err="1"/>
              <a:t>Vallari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427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EAC8A-6F1B-4611-B882-982A6F24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Modalità di accesso alla collezione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AEE647-8490-479B-86E1-679A7E7B9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108201"/>
            <a:ext cx="11184835" cy="4213086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it-IT" sz="4900" dirty="0">
                <a:solidFill>
                  <a:schemeClr val="tx1"/>
                </a:solidFill>
              </a:rPr>
              <a:t>Entrambi i Cataloghi (Documenti/Multimediale) sono </a:t>
            </a:r>
            <a:r>
              <a:rPr lang="it-IT" sz="4900" dirty="0" err="1">
                <a:solidFill>
                  <a:schemeClr val="tx1"/>
                </a:solidFill>
              </a:rPr>
              <a:t>accessiblili</a:t>
            </a:r>
            <a:r>
              <a:rPr lang="it-IT" sz="4900" dirty="0">
                <a:solidFill>
                  <a:schemeClr val="tx1"/>
                </a:solidFill>
              </a:rPr>
              <a:t> e filtrabili secondo la</a:t>
            </a:r>
            <a:r>
              <a:rPr lang="it-IT" sz="4900" b="1" dirty="0">
                <a:solidFill>
                  <a:schemeClr val="tx1"/>
                </a:solidFill>
              </a:rPr>
              <a:t> tipologia </a:t>
            </a:r>
            <a:r>
              <a:rPr lang="it-IT" sz="4900" dirty="0">
                <a:solidFill>
                  <a:schemeClr val="tx1"/>
                </a:solidFill>
              </a:rPr>
              <a:t>di Item ricercata (Documenti, fax, commissioni, verbali, articoli// foto, video, manifesti), per </a:t>
            </a:r>
            <a:r>
              <a:rPr lang="it-IT" sz="4900" b="1" dirty="0">
                <a:solidFill>
                  <a:schemeClr val="tx1"/>
                </a:solidFill>
              </a:rPr>
              <a:t>Città</a:t>
            </a:r>
            <a:r>
              <a:rPr lang="it-IT" sz="4900" dirty="0">
                <a:solidFill>
                  <a:schemeClr val="tx1"/>
                </a:solidFill>
              </a:rPr>
              <a:t> di riferimento e </a:t>
            </a:r>
            <a:r>
              <a:rPr lang="it-IT" sz="4900" b="1" dirty="0">
                <a:solidFill>
                  <a:schemeClr val="tx1"/>
                </a:solidFill>
              </a:rPr>
              <a:t>autore</a:t>
            </a:r>
            <a:r>
              <a:rPr lang="it-IT" sz="4900" dirty="0">
                <a:solidFill>
                  <a:schemeClr val="tx1"/>
                </a:solidFill>
              </a:rPr>
              <a:t>, ed entrambi sono ordinabili per ordine </a:t>
            </a:r>
            <a:r>
              <a:rPr lang="it-IT" sz="4900" dirty="0" err="1">
                <a:solidFill>
                  <a:schemeClr val="tx1"/>
                </a:solidFill>
              </a:rPr>
              <a:t>alfabeltico</a:t>
            </a:r>
            <a:r>
              <a:rPr lang="it-IT" sz="4900" dirty="0">
                <a:solidFill>
                  <a:schemeClr val="tx1"/>
                </a:solidFill>
              </a:rPr>
              <a:t> oppure ordine cronologico. Inoltre i singoli cataloghi possono presentare le seguenti particolarità:</a:t>
            </a:r>
          </a:p>
          <a:p>
            <a:pPr algn="just"/>
            <a:r>
              <a:rPr lang="it-IT" sz="4900" b="1" dirty="0">
                <a:solidFill>
                  <a:schemeClr val="tx1"/>
                </a:solidFill>
              </a:rPr>
              <a:t>Catalogo Documenti </a:t>
            </a:r>
            <a:r>
              <a:rPr lang="it-IT" sz="4900" dirty="0">
                <a:solidFill>
                  <a:schemeClr val="tx1"/>
                </a:solidFill>
              </a:rPr>
              <a:t>→ indirizzo – Atenei (o scuole) – facoltà ;</a:t>
            </a:r>
          </a:p>
          <a:p>
            <a:pPr algn="just"/>
            <a:r>
              <a:rPr lang="it-IT" sz="4900" b="1" dirty="0">
                <a:solidFill>
                  <a:schemeClr val="tx1"/>
                </a:solidFill>
              </a:rPr>
              <a:t>Catalogo Multimediale </a:t>
            </a:r>
            <a:r>
              <a:rPr lang="it-IT" sz="4900" dirty="0">
                <a:solidFill>
                  <a:schemeClr val="tx1"/>
                </a:solidFill>
              </a:rPr>
              <a:t>→ </a:t>
            </a:r>
            <a:r>
              <a:rPr lang="it-IT" sz="4900" dirty="0" err="1">
                <a:solidFill>
                  <a:schemeClr val="tx1"/>
                </a:solidFill>
              </a:rPr>
              <a:t>Raccoltà</a:t>
            </a:r>
            <a:r>
              <a:rPr lang="it-IT" sz="4900" dirty="0">
                <a:solidFill>
                  <a:schemeClr val="tx1"/>
                </a:solidFill>
              </a:rPr>
              <a:t>/singoli elementi – permette la possibilità di visionare un intero album, una mostra o un’intera raccolta di video correlati</a:t>
            </a:r>
          </a:p>
          <a:p>
            <a:pPr algn="just"/>
            <a:r>
              <a:rPr lang="it-IT" sz="4900" dirty="0"/>
              <a:t>Accesso per Temi (da sviluppare) </a:t>
            </a:r>
            <a:r>
              <a:rPr lang="it-IT" sz="4900" dirty="0">
                <a:solidFill>
                  <a:schemeClr val="tx1"/>
                </a:solidFill>
              </a:rPr>
              <a:t>→ In cui le carte e i vari Item sono ordinati a partire dai vari temi sviluppatisi all’interno del movimento: Riforma Ruberti, strumenti comunicativi, spazi </a:t>
            </a:r>
            <a:r>
              <a:rPr lang="it-IT" sz="4900" dirty="0" err="1">
                <a:solidFill>
                  <a:schemeClr val="tx1"/>
                </a:solidFill>
              </a:rPr>
              <a:t>controculturali</a:t>
            </a:r>
            <a:r>
              <a:rPr lang="it-IT" sz="49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4900" dirty="0">
                <a:solidFill>
                  <a:schemeClr val="tx1"/>
                </a:solidFill>
              </a:rPr>
              <a:t>Accesso per soggetti (da sviluppare) → Possibilità di ricerca di documenti e punti di vista particolar: studentesco universitario/medio, ricerca, docenza, tecnici/amministrativi.</a:t>
            </a:r>
          </a:p>
          <a:p>
            <a:pPr algn="just"/>
            <a:r>
              <a:rPr lang="it-IT" sz="4900" dirty="0">
                <a:solidFill>
                  <a:schemeClr val="tx1"/>
                </a:solidFill>
              </a:rPr>
              <a:t>→ </a:t>
            </a:r>
            <a:r>
              <a:rPr lang="it-IT" sz="4900" kern="1000" dirty="0">
                <a:solidFill>
                  <a:schemeClr val="tx1"/>
                </a:solidFill>
              </a:rPr>
              <a:t>mappa interattiva e cronologica (da implementare) in grado di restituire all’utente la scansione temporale e spaziale della produzione di un dato documento.</a:t>
            </a:r>
          </a:p>
          <a:p>
            <a:pPr algn="just"/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69D469-DF6C-47CA-9E4B-8CA706EC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/>
              <a:t>Morgan </a:t>
            </a:r>
            <a:r>
              <a:rPr lang="en-US" sz="1200" dirty="0" err="1"/>
              <a:t>Vallari</a:t>
            </a:r>
            <a:endParaRPr lang="en-US" sz="1200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6478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0_TF56160789" id="{FC8F2F77-34E6-4881-95B5-684C0DB1B352}" vid="{E8CAFA2A-74B5-4F8A-862E-91B15D2EA6B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{28B3C389-ACE8-4123-946D-CE544C752EC5}tf56160789_win32</Template>
  <TotalTime>953</TotalTime>
  <Words>1135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Presentazione standard di PowerPoint</vt:lpstr>
      <vt:lpstr>Presentazione standard di PowerPoint</vt:lpstr>
      <vt:lpstr>Componenti logiche</vt:lpstr>
      <vt:lpstr>Item</vt:lpstr>
      <vt:lpstr>Strumenti descrittivi</vt:lpstr>
      <vt:lpstr>Modalità di accesso alla collezione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Raccolta Pantera</dc:title>
  <dc:creator>Marta Spacca - marta.spacca@studio.unibo.it</dc:creator>
  <cp:lastModifiedBy>angelo vallari</cp:lastModifiedBy>
  <cp:revision>59</cp:revision>
  <dcterms:created xsi:type="dcterms:W3CDTF">2021-06-20T11:15:26Z</dcterms:created>
  <dcterms:modified xsi:type="dcterms:W3CDTF">2021-07-13T15:42:49Z</dcterms:modified>
</cp:coreProperties>
</file>