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3"/>
    <p:restoredTop sz="95814"/>
  </p:normalViewPr>
  <p:slideViewPr>
    <p:cSldViewPr snapToGrid="0" snapToObjects="1">
      <p:cViewPr varScale="1">
        <p:scale>
          <a:sx n="85" d="100"/>
          <a:sy n="85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1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3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7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2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0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2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5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5C15-9ECF-6E4F-BAA1-A27061A00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</a:rPr>
              <a:t>Nashville Soccer Club – Internship MLS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7BC6B-2AC0-F54D-ABF9-74C23219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60137"/>
            <a:ext cx="9618133" cy="1333087"/>
          </a:xfrm>
        </p:spPr>
        <p:txBody>
          <a:bodyPr anchor="t">
            <a:normAutofit/>
          </a:bodyPr>
          <a:lstStyle/>
          <a:p>
            <a:r>
              <a:rPr lang="en-US" sz="2000" dirty="0"/>
              <a:t>A short project based upon position strengthening and player selection inside Major League Soccer.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FD89CF-0ECB-8B4B-84AD-91AC7414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69" y="295122"/>
            <a:ext cx="1496051" cy="15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3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1EEE-022B-9F40-8DE9-36284768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6D22-FEE9-B54A-B9E8-ADCE6CCB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Assuming the role of a GM of an MLS team, the task was to choose a team, and identify a position that needs strengthening. After the position has been chosen, a maximum of 3 trade targets from inside the league must be selected, along with a guaranteed salary cap of $400,000. </a:t>
            </a:r>
          </a:p>
          <a:p>
            <a:endParaRPr lang="en-US" dirty="0"/>
          </a:p>
          <a:p>
            <a:pPr marL="1728216" lvl="8" indent="-457200">
              <a:buAutoNum type="arabicPeriod"/>
            </a:pPr>
            <a:r>
              <a:rPr lang="en-US" sz="2200" dirty="0"/>
              <a:t>Choose an MLS team</a:t>
            </a:r>
          </a:p>
          <a:p>
            <a:pPr marL="1728216" lvl="8" indent="-457200">
              <a:buAutoNum type="arabicPeriod"/>
            </a:pPr>
            <a:r>
              <a:rPr lang="en-US" sz="2200" dirty="0"/>
              <a:t>Identify a position to strengthen</a:t>
            </a:r>
          </a:p>
          <a:p>
            <a:pPr marL="1728216" lvl="8" indent="-457200">
              <a:buAutoNum type="arabicPeriod"/>
            </a:pPr>
            <a:r>
              <a:rPr lang="en-US" sz="2200" dirty="0"/>
              <a:t>Identify up to 3 trade targets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614CC-E9B7-9E45-8D8E-648CD35E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91" y="5876386"/>
            <a:ext cx="770938" cy="8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4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51136FD-BBB2-4EB4-A240-3E21EECF7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0B2BB-F6AE-7F45-90C6-DEA189A3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Choice of MLS team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826B28-36B0-4CC1-8EC8-EF9B88B3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1C5FD5A2-BBA5-496F-8A3D-54B978D5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web-scraping and </a:t>
            </a:r>
            <a:r>
              <a:rPr lang="en-US" dirty="0" err="1">
                <a:solidFill>
                  <a:srgbClr val="FFFFFF"/>
                </a:solidFill>
              </a:rPr>
              <a:t>MLS.com</a:t>
            </a:r>
            <a:r>
              <a:rPr lang="en-US" dirty="0">
                <a:solidFill>
                  <a:srgbClr val="FFFFFF"/>
                </a:solidFill>
              </a:rPr>
              <a:t> I was able to grab the standings of all MLS teams during the </a:t>
            </a:r>
            <a:r>
              <a:rPr lang="en-US" i="1" dirty="0">
                <a:solidFill>
                  <a:srgbClr val="FFFFFF"/>
                </a:solidFill>
              </a:rPr>
              <a:t>MLS is Back</a:t>
            </a:r>
            <a:r>
              <a:rPr lang="en-US" dirty="0">
                <a:solidFill>
                  <a:srgbClr val="FFFFFF"/>
                </a:solidFill>
              </a:rPr>
              <a:t> Tournament. </a:t>
            </a:r>
          </a:p>
          <a:p>
            <a:r>
              <a:rPr lang="en-US" dirty="0">
                <a:solidFill>
                  <a:srgbClr val="FFFFFF"/>
                </a:solidFill>
              </a:rPr>
              <a:t>I found that the team with the most goals for was also one of the teams with the most goals against. Based on this I chose to select </a:t>
            </a:r>
            <a:r>
              <a:rPr lang="en-US" b="1" dirty="0">
                <a:solidFill>
                  <a:srgbClr val="FFFFFF"/>
                </a:solidFill>
              </a:rPr>
              <a:t>LAFC</a:t>
            </a:r>
            <a:r>
              <a:rPr lang="en-US" dirty="0">
                <a:solidFill>
                  <a:srgbClr val="FFFFFF"/>
                </a:solidFill>
              </a:rPr>
              <a:t> as my MLS team.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4E688F-0C74-484D-9A3D-0BF84DD2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48" y="1145352"/>
            <a:ext cx="6723452" cy="44823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E0D771-B8E2-2B42-A615-1C391A0F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691" y="5876386"/>
            <a:ext cx="770938" cy="8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6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01FE-535C-1744-915F-51BF4E84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D680-EA90-E14E-9986-C7A5DF86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62" y="2286000"/>
            <a:ext cx="10579002" cy="431627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This process included examining LAFC film of the </a:t>
            </a:r>
            <a:r>
              <a:rPr lang="en-US" sz="1600" i="1" dirty="0"/>
              <a:t>MLS is Back </a:t>
            </a:r>
            <a:r>
              <a:rPr lang="en-US" sz="1600" dirty="0"/>
              <a:t>Tournament, and finding other statistics around the reasons behind conceding so many goals during the tournament. After analyzing film I found the following field position of all goals conceded.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3B8322-8708-A048-B77E-4CF4D379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36" y="1601830"/>
            <a:ext cx="9406272" cy="4274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D06B2-0A93-0A49-A1BB-AF956A47A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691" y="5876386"/>
            <a:ext cx="770938" cy="8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1A22-F148-C54A-B70B-9C849B38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F070-E6EA-0845-B33C-F756338E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26" y="2285999"/>
            <a:ext cx="10506579" cy="428528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The most interesting aspect of these conceded goals was that 5 out of 9 goals were aerial goals, this led me to conclude that the position I would be strengthening is the Center Back position.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B2FF2-5D7E-834A-8B47-58788E1E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91" y="5876386"/>
            <a:ext cx="770938" cy="81462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7EB5CF-FA85-9242-92AA-3E098A2E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83" y="1591105"/>
            <a:ext cx="9313615" cy="42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DB69-0DCB-AE43-B1FC-91C29B7A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Target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16D4-1DFE-0C43-8BCC-93A47996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few statistics around the goals conceded by LAFC, I produced some target metrics that would allow me to select a center back to strengthen this position, here are those constraints:</a:t>
            </a:r>
          </a:p>
          <a:p>
            <a:pPr marL="0" indent="0">
              <a:buNone/>
            </a:pPr>
            <a:endParaRPr lang="en-US" dirty="0"/>
          </a:p>
          <a:p>
            <a:pPr marL="1728216" lvl="8" indent="-457200">
              <a:buFont typeface="+mj-lt"/>
              <a:buAutoNum type="arabicPeriod"/>
            </a:pPr>
            <a:r>
              <a:rPr lang="en-US" sz="2200" dirty="0"/>
              <a:t>Guaranteed Salary Cap of $400,000</a:t>
            </a:r>
          </a:p>
          <a:p>
            <a:pPr marL="1728216" lvl="8" indent="-457200">
              <a:buFont typeface="+mj-lt"/>
              <a:buAutoNum type="arabicPeriod"/>
            </a:pPr>
            <a:r>
              <a:rPr lang="en-US" sz="2200" dirty="0"/>
              <a:t>Center Back Defender</a:t>
            </a:r>
          </a:p>
          <a:p>
            <a:pPr marL="1728216" lvl="8" indent="-457200">
              <a:buFont typeface="+mj-lt"/>
              <a:buAutoNum type="arabicPeriod"/>
            </a:pPr>
            <a:r>
              <a:rPr lang="en-US" sz="2200" dirty="0"/>
              <a:t>Large Amount of Professional Experience</a:t>
            </a:r>
          </a:p>
          <a:p>
            <a:pPr marL="1728216" lvl="8" indent="-457200">
              <a:buFont typeface="+mj-lt"/>
              <a:buAutoNum type="arabicPeriod"/>
            </a:pPr>
            <a:r>
              <a:rPr lang="en-US" sz="2200" dirty="0"/>
              <a:t>Strong Aerially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B4340-8B4E-7843-9F12-F5046DAE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91" y="5876386"/>
            <a:ext cx="770938" cy="8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8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1D21B-04C5-6E45-A065-82B400E80C8B}"/>
              </a:ext>
            </a:extLst>
          </p:cNvPr>
          <p:cNvSpPr/>
          <p:nvPr/>
        </p:nvSpPr>
        <p:spPr>
          <a:xfrm>
            <a:off x="4493081" y="1906292"/>
            <a:ext cx="2603715" cy="4403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9F170-41EC-4045-82D2-656EEFE71B95}"/>
              </a:ext>
            </a:extLst>
          </p:cNvPr>
          <p:cNvSpPr/>
          <p:nvPr/>
        </p:nvSpPr>
        <p:spPr>
          <a:xfrm>
            <a:off x="7668806" y="1906292"/>
            <a:ext cx="2603715" cy="4403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AD0D-9ECF-2A44-BC28-E0BC2FCB2263}"/>
              </a:ext>
            </a:extLst>
          </p:cNvPr>
          <p:cNvSpPr/>
          <p:nvPr/>
        </p:nvSpPr>
        <p:spPr>
          <a:xfrm>
            <a:off x="1317356" y="1906292"/>
            <a:ext cx="2603715" cy="4403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45A25-031D-1442-9342-0DD9193D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Target Selection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B89D-6F00-3C4E-BAD9-0158E391A795}"/>
              </a:ext>
            </a:extLst>
          </p:cNvPr>
          <p:cNvSpPr/>
          <p:nvPr/>
        </p:nvSpPr>
        <p:spPr>
          <a:xfrm>
            <a:off x="4790597" y="2084832"/>
            <a:ext cx="2008682" cy="2382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1EF096-5E36-D145-9B94-2730556BB811}"/>
              </a:ext>
            </a:extLst>
          </p:cNvPr>
          <p:cNvSpPr/>
          <p:nvPr/>
        </p:nvSpPr>
        <p:spPr>
          <a:xfrm>
            <a:off x="1603948" y="2084832"/>
            <a:ext cx="2008682" cy="2382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E154A-7C06-434F-A796-6A02CAA8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88" y="2265785"/>
            <a:ext cx="1333500" cy="1905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2B18F7-098A-FE45-AC0D-A87544EF7457}"/>
              </a:ext>
            </a:extLst>
          </p:cNvPr>
          <p:cNvSpPr/>
          <p:nvPr/>
        </p:nvSpPr>
        <p:spPr>
          <a:xfrm>
            <a:off x="7966322" y="2084832"/>
            <a:ext cx="2008682" cy="2382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323EB-9C43-7F4C-8708-231A70E40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913" y="2286000"/>
            <a:ext cx="1333500" cy="190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3079B6-B778-E74B-886D-35BD2E52F1F2}"/>
              </a:ext>
            </a:extLst>
          </p:cNvPr>
          <p:cNvSpPr txBox="1"/>
          <p:nvPr/>
        </p:nvSpPr>
        <p:spPr>
          <a:xfrm>
            <a:off x="1603948" y="4721902"/>
            <a:ext cx="200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Josh Williams</a:t>
            </a:r>
          </a:p>
          <a:p>
            <a:r>
              <a:rPr lang="en-US" dirty="0">
                <a:solidFill>
                  <a:schemeClr val="bg1"/>
                </a:solidFill>
              </a:rPr>
              <a:t>Height: 6’2”</a:t>
            </a:r>
          </a:p>
          <a:p>
            <a:r>
              <a:rPr lang="en-US" dirty="0">
                <a:solidFill>
                  <a:schemeClr val="bg1"/>
                </a:solidFill>
              </a:rPr>
              <a:t>Weight: 192</a:t>
            </a:r>
          </a:p>
          <a:p>
            <a:r>
              <a:rPr lang="en-US" dirty="0">
                <a:solidFill>
                  <a:schemeClr val="bg1"/>
                </a:solidFill>
              </a:rPr>
              <a:t>Age: 32</a:t>
            </a:r>
          </a:p>
          <a:p>
            <a:r>
              <a:rPr lang="en-US" dirty="0">
                <a:solidFill>
                  <a:schemeClr val="bg1"/>
                </a:solidFill>
              </a:rPr>
              <a:t>Columbus Crew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D0208-148B-2943-AB1E-63130AAC0094}"/>
              </a:ext>
            </a:extLst>
          </p:cNvPr>
          <p:cNvSpPr txBox="1"/>
          <p:nvPr/>
        </p:nvSpPr>
        <p:spPr>
          <a:xfrm>
            <a:off x="4790597" y="4721902"/>
            <a:ext cx="200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Ike </a:t>
            </a:r>
            <a:r>
              <a:rPr lang="en-US" dirty="0" err="1">
                <a:solidFill>
                  <a:schemeClr val="bg1"/>
                </a:solidFill>
              </a:rPr>
              <a:t>Opara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Height: 6’2”</a:t>
            </a:r>
          </a:p>
          <a:p>
            <a:r>
              <a:rPr lang="en-US" dirty="0">
                <a:solidFill>
                  <a:schemeClr val="bg1"/>
                </a:solidFill>
              </a:rPr>
              <a:t>Weight: 180</a:t>
            </a:r>
          </a:p>
          <a:p>
            <a:r>
              <a:rPr lang="en-US" dirty="0">
                <a:solidFill>
                  <a:schemeClr val="bg1"/>
                </a:solidFill>
              </a:rPr>
              <a:t>Age: 31</a:t>
            </a:r>
          </a:p>
          <a:p>
            <a:r>
              <a:rPr lang="en-US" dirty="0">
                <a:solidFill>
                  <a:schemeClr val="bg1"/>
                </a:solidFill>
              </a:rPr>
              <a:t>Minnesota United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FD1A2-DCB4-6D4A-8F6F-8134C6EE2885}"/>
              </a:ext>
            </a:extLst>
          </p:cNvPr>
          <p:cNvSpPr txBox="1"/>
          <p:nvPr/>
        </p:nvSpPr>
        <p:spPr>
          <a:xfrm>
            <a:off x="7988808" y="4721902"/>
            <a:ext cx="200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Brent </a:t>
            </a:r>
            <a:r>
              <a:rPr lang="en-US" dirty="0" err="1">
                <a:solidFill>
                  <a:schemeClr val="bg1"/>
                </a:solidFill>
              </a:rPr>
              <a:t>Kallman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Height: 6’2”</a:t>
            </a:r>
          </a:p>
          <a:p>
            <a:r>
              <a:rPr lang="en-US" dirty="0">
                <a:solidFill>
                  <a:schemeClr val="bg1"/>
                </a:solidFill>
              </a:rPr>
              <a:t>Weight: 190</a:t>
            </a:r>
          </a:p>
          <a:p>
            <a:r>
              <a:rPr lang="en-US" dirty="0">
                <a:solidFill>
                  <a:schemeClr val="bg1"/>
                </a:solidFill>
              </a:rPr>
              <a:t>Age: 29</a:t>
            </a:r>
          </a:p>
          <a:p>
            <a:r>
              <a:rPr lang="en-US" dirty="0">
                <a:solidFill>
                  <a:schemeClr val="bg1"/>
                </a:solidFill>
              </a:rPr>
              <a:t>Minnesota United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F16C99-EA7A-4143-A697-4D89FB396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39" y="2263372"/>
            <a:ext cx="1333500" cy="190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22ED2D-4FC3-D449-85BF-C7E560239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7691" y="5876386"/>
            <a:ext cx="770938" cy="8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3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A8B1-40FB-8546-8D60-14CCED53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Trade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41E1-1D79-4B46-88CE-5626A0BB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time constraints and the absolute </a:t>
            </a:r>
            <a:r>
              <a:rPr lang="en-US" b="1" dirty="0"/>
              <a:t>need</a:t>
            </a:r>
            <a:r>
              <a:rPr lang="en-US" dirty="0"/>
              <a:t> to strengthen the LAFC </a:t>
            </a:r>
            <a:r>
              <a:rPr lang="en-US" dirty="0" err="1"/>
              <a:t>centerback</a:t>
            </a:r>
            <a:r>
              <a:rPr lang="en-US" dirty="0"/>
              <a:t> position, we would be willing to trade draft picks along with a potential player swap for </a:t>
            </a:r>
            <a:r>
              <a:rPr lang="en-US" dirty="0" err="1"/>
              <a:t>Dejan</a:t>
            </a:r>
            <a:r>
              <a:rPr lang="en-US" dirty="0"/>
              <a:t> </a:t>
            </a:r>
            <a:r>
              <a:rPr lang="en-US" dirty="0" err="1"/>
              <a:t>Jakovic</a:t>
            </a:r>
            <a:r>
              <a:rPr lang="en-US" dirty="0"/>
              <a:t>. </a:t>
            </a:r>
          </a:p>
          <a:p>
            <a:r>
              <a:rPr lang="en-US" dirty="0"/>
              <a:t>This is contingent upon negotiation and further analysis.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5273E-A73E-AA4F-90ED-8F6D988F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91" y="5876386"/>
            <a:ext cx="770938" cy="8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8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2A1016-34C3-4BE4-94F4-F4215EA18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FA14D-8E4F-42D4-B5A0-9588A6A4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5" y="321731"/>
            <a:ext cx="11551187" cy="621453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B2EF7-8E96-044C-BB45-5A552703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10329671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Information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B2B88-1A1B-486B-9366-918FE2E7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7DE7-6D14-B74F-B6B3-5AEA5B59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0329671" cy="386297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Given more time and more resources, some other directions I would have pursued involve including multiple past season data around each MLS team to make an informed decision around which team to target.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Due to the current Pandemic, performance and the current </a:t>
            </a:r>
            <a:r>
              <a:rPr lang="en-US" sz="2000" i="1" dirty="0">
                <a:solidFill>
                  <a:srgbClr val="FFFFFF"/>
                </a:solidFill>
              </a:rPr>
              <a:t>MLS is Back</a:t>
            </a:r>
            <a:r>
              <a:rPr lang="en-US" sz="2000" dirty="0">
                <a:solidFill>
                  <a:srgbClr val="FFFFFF"/>
                </a:solidFill>
              </a:rPr>
              <a:t> is not a perfect indication of each club.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Along with gathering past season data, I would have liked to observe the goal conceded position of the past few seasons to build a stronger case around strengthening the Center Back position.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 was unable to gather quality data around the current available players in the Center Back position, I would have liked to gather height, weight, playing time, starts, current teammates, salary, and other metrics to make more data driven decisions around the trade targets.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049B1-EC91-5048-9D4E-B0DF4F01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91" y="5876386"/>
            <a:ext cx="770938" cy="8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3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535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Nashville Soccer Club – Internship MLS Project</vt:lpstr>
      <vt:lpstr>Background</vt:lpstr>
      <vt:lpstr>Choice of MLS team </vt:lpstr>
      <vt:lpstr>Identifying A position</vt:lpstr>
      <vt:lpstr>Identifying a position</vt:lpstr>
      <vt:lpstr>Trade Target Selection </vt:lpstr>
      <vt:lpstr>Trade Target Selection </vt:lpstr>
      <vt:lpstr>Potential Trade Proposals</vt:lpstr>
      <vt:lpstr>Other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Soccer Club – Internship MLS Project</dc:title>
  <dc:creator>Abbitt, Morgan E.</dc:creator>
  <cp:lastModifiedBy>Abbitt, Morgan E.</cp:lastModifiedBy>
  <cp:revision>3</cp:revision>
  <dcterms:created xsi:type="dcterms:W3CDTF">2020-08-04T02:35:19Z</dcterms:created>
  <dcterms:modified xsi:type="dcterms:W3CDTF">2020-08-04T02:55:25Z</dcterms:modified>
</cp:coreProperties>
</file>