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44"/>
  </p:notesMasterIdLst>
  <p:sldIdLst>
    <p:sldId id="298" r:id="rId2"/>
    <p:sldId id="300" r:id="rId3"/>
    <p:sldId id="257" r:id="rId4"/>
    <p:sldId id="260" r:id="rId5"/>
    <p:sldId id="258" r:id="rId6"/>
    <p:sldId id="293" r:id="rId7"/>
    <p:sldId id="264" r:id="rId8"/>
    <p:sldId id="262" r:id="rId9"/>
    <p:sldId id="263" r:id="rId10"/>
    <p:sldId id="265" r:id="rId11"/>
    <p:sldId id="295" r:id="rId12"/>
    <p:sldId id="266" r:id="rId13"/>
    <p:sldId id="268" r:id="rId14"/>
    <p:sldId id="284" r:id="rId15"/>
    <p:sldId id="267" r:id="rId16"/>
    <p:sldId id="271" r:id="rId17"/>
    <p:sldId id="269" r:id="rId18"/>
    <p:sldId id="270" r:id="rId19"/>
    <p:sldId id="277" r:id="rId20"/>
    <p:sldId id="278" r:id="rId21"/>
    <p:sldId id="274" r:id="rId22"/>
    <p:sldId id="276" r:id="rId23"/>
    <p:sldId id="281" r:id="rId24"/>
    <p:sldId id="272" r:id="rId25"/>
    <p:sldId id="275" r:id="rId26"/>
    <p:sldId id="273" r:id="rId27"/>
    <p:sldId id="280" r:id="rId28"/>
    <p:sldId id="279" r:id="rId29"/>
    <p:sldId id="282" r:id="rId30"/>
    <p:sldId id="296" r:id="rId31"/>
    <p:sldId id="287" r:id="rId32"/>
    <p:sldId id="286" r:id="rId33"/>
    <p:sldId id="288" r:id="rId34"/>
    <p:sldId id="289" r:id="rId35"/>
    <p:sldId id="291" r:id="rId36"/>
    <p:sldId id="261" r:id="rId37"/>
    <p:sldId id="297" r:id="rId38"/>
    <p:sldId id="283" r:id="rId39"/>
    <p:sldId id="285" r:id="rId40"/>
    <p:sldId id="290" r:id="rId41"/>
    <p:sldId id="256"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ADD"/>
    <a:srgbClr val="29F7B7"/>
    <a:srgbClr val="49EA08"/>
    <a:srgbClr val="F0FEFF"/>
    <a:srgbClr val="F0FCFE"/>
    <a:srgbClr val="FFF8FF"/>
    <a:srgbClr val="FEEC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51632" autoAdjust="0"/>
  </p:normalViewPr>
  <p:slideViewPr>
    <p:cSldViewPr snapToGrid="0">
      <p:cViewPr varScale="1">
        <p:scale>
          <a:sx n="46" d="100"/>
          <a:sy n="46" d="100"/>
        </p:scale>
        <p:origin x="186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FA837-160C-45E9-966A-41EAEF6A7099}" type="datetimeFigureOut">
              <a:rPr lang="en-US" smtClean="0"/>
              <a:t>6/30/2017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79198-78EB-4E85-BBCD-80AA969199CB}" type="slidenum">
              <a:rPr lang="en-US" smtClean="0"/>
              <a:t>‹#›</a:t>
            </a:fld>
            <a:endParaRPr lang="en-US"/>
          </a:p>
        </p:txBody>
      </p:sp>
    </p:spTree>
    <p:extLst>
      <p:ext uri="{BB962C8B-B14F-4D97-AF65-F5344CB8AC3E}">
        <p14:creationId xmlns:p14="http://schemas.microsoft.com/office/powerpoint/2010/main" val="187552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gigaom.com/2013/05/29/why-hortonworks-is-riding-a-faster-hive-to-the-bitter-end/"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Reminder: This talk</a:t>
            </a:r>
            <a:r>
              <a:rPr lang="en-US" baseline="0" dirty="0" smtClean="0"/>
              <a:t> will NOT be about Hadoop Administration and Setup. Those are complicated topics which take more than an hour to even begin. No .jar files. Not offended if you choose to leave. </a:t>
            </a: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a:t>
            </a:fld>
            <a:endParaRPr lang="en-US"/>
          </a:p>
        </p:txBody>
      </p:sp>
    </p:spTree>
    <p:extLst>
      <p:ext uri="{BB962C8B-B14F-4D97-AF65-F5344CB8AC3E}">
        <p14:creationId xmlns:p14="http://schemas.microsoft.com/office/powerpoint/2010/main" val="3545012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Each of the gray boxes is a node. In the purpose of this example,  we have 4 nodes on 1 cluster.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p>
        </p:txBody>
      </p:sp>
      <p:sp>
        <p:nvSpPr>
          <p:cNvPr id="4" name="Slide Number Placeholder 3"/>
          <p:cNvSpPr>
            <a:spLocks noGrp="1"/>
          </p:cNvSpPr>
          <p:nvPr>
            <p:ph type="sldNum" sz="quarter" idx="10"/>
          </p:nvPr>
        </p:nvSpPr>
        <p:spPr/>
        <p:txBody>
          <a:bodyPr/>
          <a:lstStyle/>
          <a:p>
            <a:fld id="{18779198-78EB-4E85-BBCD-80AA969199CB}" type="slidenum">
              <a:rPr lang="en-US" smtClean="0"/>
              <a:t>14</a:t>
            </a:fld>
            <a:endParaRPr lang="en-US"/>
          </a:p>
        </p:txBody>
      </p:sp>
    </p:spTree>
    <p:extLst>
      <p:ext uri="{BB962C8B-B14F-4D97-AF65-F5344CB8AC3E}">
        <p14:creationId xmlns:p14="http://schemas.microsoft.com/office/powerpoint/2010/main" val="643020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15</a:t>
            </a:fld>
            <a:endParaRPr lang="en-US"/>
          </a:p>
        </p:txBody>
      </p:sp>
    </p:spTree>
    <p:extLst>
      <p:ext uri="{BB962C8B-B14F-4D97-AF65-F5344CB8AC3E}">
        <p14:creationId xmlns:p14="http://schemas.microsoft.com/office/powerpoint/2010/main" val="16928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Couple of questions I’ve gotten before: How many clusters can you have?  (Many! How you set them up depends on your business. You can have a cluster for different business verticals: marketing, finance, some customer facing product or one cluster for production, one for test, one for development)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16</a:t>
            </a:fld>
            <a:endParaRPr lang="en-US"/>
          </a:p>
        </p:txBody>
      </p:sp>
    </p:spTree>
    <p:extLst>
      <p:ext uri="{BB962C8B-B14F-4D97-AF65-F5344CB8AC3E}">
        <p14:creationId xmlns:p14="http://schemas.microsoft.com/office/powerpoint/2010/main" val="205562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Let’s do this with different files. For this purpose we have the red file, the green file, and the black file which we have been working with. I apologize, I did not label the files but hopefully you can tell – each one has been chunked into two parts.  And here you see the files are distributed around the cluster in no real order. Some nodes are full, others aren’t.</a:t>
            </a:r>
          </a:p>
        </p:txBody>
      </p:sp>
      <p:sp>
        <p:nvSpPr>
          <p:cNvPr id="4" name="Slide Number Placeholder 3"/>
          <p:cNvSpPr>
            <a:spLocks noGrp="1"/>
          </p:cNvSpPr>
          <p:nvPr>
            <p:ph type="sldNum" sz="quarter" idx="10"/>
          </p:nvPr>
        </p:nvSpPr>
        <p:spPr/>
        <p:txBody>
          <a:bodyPr/>
          <a:lstStyle/>
          <a:p>
            <a:fld id="{18779198-78EB-4E85-BBCD-80AA969199CB}" type="slidenum">
              <a:rPr lang="en-US" smtClean="0"/>
              <a:t>17</a:t>
            </a:fld>
            <a:endParaRPr lang="en-US"/>
          </a:p>
        </p:txBody>
      </p:sp>
    </p:spTree>
    <p:extLst>
      <p:ext uri="{BB962C8B-B14F-4D97-AF65-F5344CB8AC3E}">
        <p14:creationId xmlns:p14="http://schemas.microsoft.com/office/powerpoint/2010/main" val="2257578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Let’s do this with different files. For this purpose we have the pink file, the yellow file, and the black file which we have been working with. I apologize, I did not label the files but hopefully you can tell – each one has been chunked into two parts.  And here you see the files are distributed around the cluster in no real order. Some nodes are full, others aren’t.  Some Nodes are not full. </a:t>
            </a:r>
          </a:p>
        </p:txBody>
      </p:sp>
      <p:sp>
        <p:nvSpPr>
          <p:cNvPr id="4" name="Slide Number Placeholder 3"/>
          <p:cNvSpPr>
            <a:spLocks noGrp="1"/>
          </p:cNvSpPr>
          <p:nvPr>
            <p:ph type="sldNum" sz="quarter" idx="10"/>
          </p:nvPr>
        </p:nvSpPr>
        <p:spPr/>
        <p:txBody>
          <a:bodyPr/>
          <a:lstStyle/>
          <a:p>
            <a:fld id="{18779198-78EB-4E85-BBCD-80AA969199CB}" type="slidenum">
              <a:rPr lang="en-US" smtClean="0"/>
              <a:t>18</a:t>
            </a:fld>
            <a:endParaRPr lang="en-US"/>
          </a:p>
        </p:txBody>
      </p:sp>
    </p:spTree>
    <p:extLst>
      <p:ext uri="{BB962C8B-B14F-4D97-AF65-F5344CB8AC3E}">
        <p14:creationId xmlns:p14="http://schemas.microsoft.com/office/powerpoint/2010/main" val="1831943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Two situations which you may encounter with Distributed File System. Sometimes we want to read our files. How does this work? First, a caveat: In Hadoop, you can write once and read many times. Yes, there are ways to edit the data but it’s best to think of it as a read-only file system. Depending on your business needs, this may not be useful.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Next I want to talk about The </a:t>
            </a:r>
            <a:r>
              <a:rPr lang="en-US" sz="1200" b="1" i="0" kern="1200" dirty="0" err="1" smtClean="0">
                <a:solidFill>
                  <a:schemeClr val="tx1"/>
                </a:solidFill>
                <a:effectLst/>
                <a:latin typeface="+mn-lt"/>
                <a:ea typeface="+mn-ea"/>
                <a:cs typeface="+mn-cs"/>
              </a:rPr>
              <a:t>namenode</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jobtracker</a:t>
            </a:r>
            <a:r>
              <a:rPr lang="en-US" sz="1200" b="0" i="0" kern="1200" dirty="0" smtClean="0">
                <a:solidFill>
                  <a:schemeClr val="tx1"/>
                </a:solidFill>
                <a:effectLst/>
                <a:latin typeface="+mn-lt"/>
                <a:ea typeface="+mn-ea"/>
                <a:cs typeface="+mn-cs"/>
              </a:rPr>
              <a:t> daemons are master daemons, whereas </a:t>
            </a:r>
            <a:r>
              <a:rPr lang="en-US" sz="1200" b="0" i="0" kern="1200" dirty="0" err="1" smtClean="0">
                <a:solidFill>
                  <a:schemeClr val="tx1"/>
                </a:solidFill>
                <a:effectLst/>
                <a:latin typeface="+mn-lt"/>
                <a:ea typeface="+mn-ea"/>
                <a:cs typeface="+mn-cs"/>
              </a:rPr>
              <a:t>the</a:t>
            </a:r>
            <a:r>
              <a:rPr lang="en-US" sz="1200" b="1" i="0" kern="1200" dirty="0" err="1" smtClean="0">
                <a:solidFill>
                  <a:schemeClr val="tx1"/>
                </a:solidFill>
                <a:effectLst/>
                <a:latin typeface="+mn-lt"/>
                <a:ea typeface="+mn-ea"/>
                <a:cs typeface="+mn-cs"/>
              </a:rPr>
              <a:t>datanode</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tasktracker</a:t>
            </a:r>
            <a:r>
              <a:rPr lang="en-US" sz="1200" b="0" i="0" kern="1200" dirty="0" smtClean="0">
                <a:solidFill>
                  <a:schemeClr val="tx1"/>
                </a:solidFill>
                <a:effectLst/>
                <a:latin typeface="+mn-lt"/>
                <a:ea typeface="+mn-ea"/>
                <a:cs typeface="+mn-cs"/>
              </a:rPr>
              <a:t> daemons are slave daemons.  I don’t really like those names, I feel like those</a:t>
            </a:r>
            <a:r>
              <a:rPr lang="en-US" sz="1200" b="0" i="0" kern="1200" baseline="0" dirty="0" smtClean="0">
                <a:solidFill>
                  <a:schemeClr val="tx1"/>
                </a:solidFill>
                <a:effectLst/>
                <a:latin typeface="+mn-lt"/>
                <a:ea typeface="+mn-ea"/>
                <a:cs typeface="+mn-cs"/>
              </a:rPr>
              <a:t> names can only be created when white men are the only people in the room. So I won’t really talk about them but you need to know they exist. Some nodes and trackers are queen bees, some nodes and trackers are worker bees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baseline="0" dirty="0" smtClean="0"/>
              <a:t/>
            </a:r>
            <a:br>
              <a:rPr lang="en-US" baseline="0" dirty="0" smtClean="0"/>
            </a:br>
            <a:r>
              <a:rPr lang="en-US" baseline="0" dirty="0" smtClean="0"/>
              <a:t>Writing to the cluster:  Coordinator Node.  This decides which nodes are written to.  The coordinator talks directly to node 1. From there, node 1 talks to the other nodes and copies itself. (this is called the pipeline. Admin/Client - &gt; Coordinator Node -&gt; Node 1 (once written, will communicate back that the file is written even though it’s passing data to other notes)-&gt; Other Nodes)</a:t>
            </a:r>
          </a:p>
          <a:p>
            <a:endParaRPr lang="en-US" baseline="0" dirty="0" smtClean="0"/>
          </a:p>
          <a:p>
            <a:r>
              <a:rPr lang="en-US" baseline="0" dirty="0" smtClean="0"/>
              <a:t>Reading from the cluster: The Coordinator will assess where the files are (where is the black file) and give priority order of which nodes to access first.</a:t>
            </a:r>
          </a:p>
          <a:p>
            <a:endParaRPr lang="en-US" baseline="0" dirty="0" smtClean="0"/>
          </a:p>
          <a:p>
            <a:r>
              <a:rPr lang="en-US" baseline="0" dirty="0" smtClean="0"/>
              <a:t>Daemons: Data Node </a:t>
            </a:r>
            <a:r>
              <a:rPr lang="en-US" baseline="0" dirty="0" err="1" smtClean="0"/>
              <a:t>Daemen</a:t>
            </a:r>
            <a:r>
              <a:rPr lang="en-US" baseline="0" dirty="0" smtClean="0"/>
              <a:t>: responsible for reading blocks and writing blocks.  Coordinator Node also called the Name Node. Responsible for knowing what’s going on in the cluster and coordinating across the cluster. Knows each node, which file chunk, the name of the file chunk, the properties of the file chunk. </a:t>
            </a:r>
            <a:endParaRPr lang="en-US" b="1" baseline="0" dirty="0" smtClean="0"/>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19</a:t>
            </a:fld>
            <a:endParaRPr lang="en-US"/>
          </a:p>
        </p:txBody>
      </p:sp>
    </p:spTree>
    <p:extLst>
      <p:ext uri="{BB962C8B-B14F-4D97-AF65-F5344CB8AC3E}">
        <p14:creationId xmlns:p14="http://schemas.microsoft.com/office/powerpoint/2010/main" val="573502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r>
            <a:br>
              <a:rPr lang="en-US" baseline="0" dirty="0" smtClean="0"/>
            </a:br>
            <a:r>
              <a:rPr lang="en-US" baseline="0" dirty="0" smtClean="0"/>
              <a:t>Writing to the cluster:  Coordinator Node (or the name Node).  This decides which nodes are written to.  The coordinator talks directly to node 1. From there, node 1 talks to the other nodes and copies itself. (this is called the pipeline. Admin/Client - &gt; Coordinator Node -&gt; Node 1 (once written, will communicate back that the file is written even though it’s passing data to other notes)-&gt; Other Nodes)</a:t>
            </a:r>
          </a:p>
          <a:p>
            <a:endParaRPr lang="en-US" baseline="0" dirty="0"/>
          </a:p>
          <a:p>
            <a:r>
              <a:rPr lang="en-US" baseline="0" dirty="0" smtClean="0"/>
              <a:t>Reading from the cluster: The Coordinator will assess where the files are (where is the black file) and give priority order of which nodes to access first.</a:t>
            </a:r>
          </a:p>
          <a:p>
            <a:endParaRPr lang="en-US" baseline="0" dirty="0" smtClean="0"/>
          </a:p>
          <a:p>
            <a:r>
              <a:rPr lang="en-US" baseline="0" dirty="0" smtClean="0"/>
              <a:t>Daemons: Data Node </a:t>
            </a:r>
            <a:r>
              <a:rPr lang="en-US" baseline="0" dirty="0" err="1" smtClean="0"/>
              <a:t>Daemen</a:t>
            </a:r>
            <a:r>
              <a:rPr lang="en-US" baseline="0" dirty="0" smtClean="0"/>
              <a:t>: responsible for reading blocks and writing blocks.  Coordinator Node also called the Name Node. Responsible for knowing what’s going on in the cluster and coordinating across the cluster. Knows each node, which file chunk, the name of the file chunk, the properties of the file chunk. </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18779198-78EB-4E85-BBCD-80AA969199CB}" type="slidenum">
              <a:rPr lang="en-US" smtClean="0"/>
              <a:t>20</a:t>
            </a:fld>
            <a:endParaRPr lang="en-US"/>
          </a:p>
        </p:txBody>
      </p:sp>
    </p:spTree>
    <p:extLst>
      <p:ext uri="{BB962C8B-B14F-4D97-AF65-F5344CB8AC3E}">
        <p14:creationId xmlns:p14="http://schemas.microsoft.com/office/powerpoint/2010/main" val="2888997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r>
            <a:br>
              <a:rPr lang="en-US" baseline="0" dirty="0" smtClean="0"/>
            </a:br>
            <a:r>
              <a:rPr lang="en-US" baseline="0" dirty="0" smtClean="0"/>
              <a:t>Writing to the cluster:  Coordinator Node (or the name Node).  This decides which nodes are written to.  The coordinator talks directly to node 1. From there, node 1 talks to the other nodes and copies itself. (this is called the pipeline. Admin/Client - &gt; Coordinator Node -&gt; Node 1 (once written, will communicate back that the file is written even though it’s passing data to other notes)-&gt; Other Nodes)</a:t>
            </a:r>
          </a:p>
          <a:p>
            <a:endParaRPr lang="en-US" baseline="0" dirty="0" smtClean="0"/>
          </a:p>
          <a:p>
            <a:r>
              <a:rPr lang="en-US" baseline="0" dirty="0" smtClean="0"/>
              <a:t>Reading from the cluster: The Coordinator will assess where the files are (where is the black file) and give priority order of which nodes to access first.</a:t>
            </a:r>
          </a:p>
          <a:p>
            <a:endParaRPr lang="en-US" baseline="0" dirty="0" smtClean="0"/>
          </a:p>
          <a:p>
            <a:r>
              <a:rPr lang="en-US" baseline="0" dirty="0" smtClean="0"/>
              <a:t>Daemons: Data Node </a:t>
            </a:r>
            <a:r>
              <a:rPr lang="en-US" baseline="0" dirty="0" err="1" smtClean="0"/>
              <a:t>Daemen</a:t>
            </a:r>
            <a:r>
              <a:rPr lang="en-US" baseline="0" dirty="0" smtClean="0"/>
              <a:t>: responsible for reading blocks and writing blocks.  Coordinator Node also called the Name Node. Responsible for knowing what’s going on in the cluster and coordinating across the cluster. Knows each node, which file chunk, the name of the file chunk, the properties of the file chunk. </a:t>
            </a:r>
          </a:p>
          <a:p>
            <a:endParaRPr lang="en-US" b="1" baseline="0" dirty="0" smtClean="0"/>
          </a:p>
        </p:txBody>
      </p:sp>
      <p:sp>
        <p:nvSpPr>
          <p:cNvPr id="4" name="Slide Number Placeholder 3"/>
          <p:cNvSpPr>
            <a:spLocks noGrp="1"/>
          </p:cNvSpPr>
          <p:nvPr>
            <p:ph type="sldNum" sz="quarter" idx="10"/>
          </p:nvPr>
        </p:nvSpPr>
        <p:spPr/>
        <p:txBody>
          <a:bodyPr/>
          <a:lstStyle/>
          <a:p>
            <a:fld id="{18779198-78EB-4E85-BBCD-80AA969199CB}" type="slidenum">
              <a:rPr lang="en-US" smtClean="0"/>
              <a:t>21</a:t>
            </a:fld>
            <a:endParaRPr lang="en-US"/>
          </a:p>
        </p:txBody>
      </p:sp>
    </p:spTree>
    <p:extLst>
      <p:ext uri="{BB962C8B-B14F-4D97-AF65-F5344CB8AC3E}">
        <p14:creationId xmlns:p14="http://schemas.microsoft.com/office/powerpoint/2010/main" val="3810874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22</a:t>
            </a:fld>
            <a:endParaRPr lang="en-US"/>
          </a:p>
        </p:txBody>
      </p:sp>
    </p:spTree>
    <p:extLst>
      <p:ext uri="{BB962C8B-B14F-4D97-AF65-F5344CB8AC3E}">
        <p14:creationId xmlns:p14="http://schemas.microsoft.com/office/powerpoint/2010/main" val="3828492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23</a:t>
            </a:fld>
            <a:endParaRPr lang="en-US"/>
          </a:p>
        </p:txBody>
      </p:sp>
    </p:spTree>
    <p:extLst>
      <p:ext uri="{BB962C8B-B14F-4D97-AF65-F5344CB8AC3E}">
        <p14:creationId xmlns:p14="http://schemas.microsoft.com/office/powerpoint/2010/main" val="222797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Lead by example: Me first: Name. Company. Experience at ACT-W. Prior to Portland: healthcare backend data, political data, financial systems data. </a:t>
            </a:r>
          </a:p>
          <a:p>
            <a:endParaRPr lang="en-US" baseline="0" dirty="0" smtClean="0"/>
          </a:p>
          <a:p>
            <a:r>
              <a:rPr lang="en-US" baseline="0" dirty="0" smtClean="0"/>
              <a:t>Sixty Second Networking: Each person has 30 seconds to introduce yourself to someone.  Repeat twice. </a:t>
            </a:r>
          </a:p>
          <a:p>
            <a:endParaRPr lang="en-US" baseline="0" dirty="0" smtClean="0"/>
          </a:p>
          <a:p>
            <a:r>
              <a:rPr lang="en-US" dirty="0" smtClean="0"/>
              <a:t>Show of hands: Who is here at Act-W for the first time?  Back</a:t>
            </a:r>
            <a:r>
              <a:rPr lang="en-US" baseline="0" dirty="0" smtClean="0"/>
              <a:t> End Admins or Developers? Data Scientists? Front-end, PMs, team leads curious about Hadoop? Ever used Hadoop?</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4</a:t>
            </a:fld>
            <a:endParaRPr lang="en-US"/>
          </a:p>
        </p:txBody>
      </p:sp>
    </p:spTree>
    <p:extLst>
      <p:ext uri="{BB962C8B-B14F-4D97-AF65-F5344CB8AC3E}">
        <p14:creationId xmlns:p14="http://schemas.microsoft.com/office/powerpoint/2010/main" val="4109466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24</a:t>
            </a:fld>
            <a:endParaRPr lang="en-US"/>
          </a:p>
        </p:txBody>
      </p:sp>
    </p:spTree>
    <p:extLst>
      <p:ext uri="{BB962C8B-B14F-4D97-AF65-F5344CB8AC3E}">
        <p14:creationId xmlns:p14="http://schemas.microsoft.com/office/powerpoint/2010/main" val="9284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25</a:t>
            </a:fld>
            <a:endParaRPr lang="en-US"/>
          </a:p>
        </p:txBody>
      </p:sp>
    </p:spTree>
    <p:extLst>
      <p:ext uri="{BB962C8B-B14F-4D97-AF65-F5344CB8AC3E}">
        <p14:creationId xmlns:p14="http://schemas.microsoft.com/office/powerpoint/2010/main" val="1915442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26</a:t>
            </a:fld>
            <a:endParaRPr lang="en-US"/>
          </a:p>
        </p:txBody>
      </p:sp>
    </p:spTree>
    <p:extLst>
      <p:ext uri="{BB962C8B-B14F-4D97-AF65-F5344CB8AC3E}">
        <p14:creationId xmlns:p14="http://schemas.microsoft.com/office/powerpoint/2010/main" val="3050731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 Reduce is the second component of Hadoop which works in tandem</a:t>
            </a:r>
            <a:r>
              <a:rPr lang="en-US" baseline="0" dirty="0" smtClean="0"/>
              <a:t> with HDFS. Some of you probably know about this but if you don’t I want to share a few things which I found helpful in understanding this abstract concept. Hopefully, one of these will resonate with you.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27</a:t>
            </a:fld>
            <a:endParaRPr lang="en-US"/>
          </a:p>
        </p:txBody>
      </p:sp>
    </p:spTree>
    <p:extLst>
      <p:ext uri="{BB962C8B-B14F-4D97-AF65-F5344CB8AC3E}">
        <p14:creationId xmlns:p14="http://schemas.microsoft.com/office/powerpoint/2010/main" val="355246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HDFS (storage) &amp; </a:t>
            </a:r>
            <a:r>
              <a:rPr lang="en-US" sz="1200" b="1"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(compute)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Tom Sawyer</a:t>
            </a:r>
            <a:r>
              <a:rPr lang="en-US" sz="1200" b="0" i="0" kern="1200" baseline="0" dirty="0" smtClean="0">
                <a:solidFill>
                  <a:schemeClr val="tx1"/>
                </a:solidFill>
                <a:effectLst/>
                <a:latin typeface="+mn-lt"/>
                <a:ea typeface="+mn-ea"/>
                <a:cs typeface="+mn-cs"/>
              </a:rPr>
              <a:t>: The Original </a:t>
            </a:r>
            <a:r>
              <a:rPr lang="en-US" sz="1200" b="0" i="0" kern="1200" baseline="0" dirty="0" err="1" smtClean="0">
                <a:solidFill>
                  <a:schemeClr val="tx1"/>
                </a:solidFill>
                <a:effectLst/>
                <a:latin typeface="+mn-lt"/>
                <a:ea typeface="+mn-ea"/>
                <a:cs typeface="+mn-cs"/>
              </a:rPr>
              <a:t>MapReducer</a:t>
            </a:r>
            <a:r>
              <a:rPr lang="en-US" sz="1200" b="0" i="0" kern="1200" baseline="0" dirty="0" smtClean="0">
                <a:solidFill>
                  <a:schemeClr val="tx1"/>
                </a:solidFill>
                <a:effectLst/>
                <a:latin typeface="+mn-lt"/>
                <a:ea typeface="+mn-ea"/>
                <a:cs typeface="+mn-cs"/>
              </a:rPr>
              <a:t> (technically he is the original Name Node)</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Map: So you split the data into chunks, distribute the chunks across many computers along with a little program that tells each computer how to process a chunk of data.</a:t>
            </a:r>
            <a:r>
              <a:rPr lang="en-US" sz="1200" b="0" i="0" kern="1200" baseline="0" dirty="0" smtClean="0">
                <a:solidFill>
                  <a:schemeClr val="tx1"/>
                </a:solidFill>
                <a:effectLst/>
                <a:latin typeface="+mn-lt"/>
                <a:ea typeface="+mn-ea"/>
                <a:cs typeface="+mn-cs"/>
              </a:rPr>
              <a:t> (everything we’ve discussed up to this point)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Reduce: You gather up the processed results from each computer and consolidate it into a result set.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is a software approach for cutting problems like this one into smaller problems, </a:t>
            </a:r>
            <a:r>
              <a:rPr lang="en-US" sz="1200" b="0" i="1" kern="1200" dirty="0" smtClean="0">
                <a:solidFill>
                  <a:schemeClr val="tx1"/>
                </a:solidFill>
                <a:effectLst/>
                <a:latin typeface="+mn-lt"/>
                <a:ea typeface="+mn-ea"/>
                <a:cs typeface="+mn-cs"/>
              </a:rPr>
              <a:t>mapping</a:t>
            </a:r>
            <a:r>
              <a:rPr lang="en-US" sz="1200" b="0" i="0" kern="1200" dirty="0" smtClean="0">
                <a:solidFill>
                  <a:schemeClr val="tx1"/>
                </a:solidFill>
                <a:effectLst/>
                <a:latin typeface="+mn-lt"/>
                <a:ea typeface="+mn-ea"/>
                <a:cs typeface="+mn-cs"/>
              </a:rPr>
              <a:t> each sub-problem to a different processor (usually different machines on a network) and then </a:t>
            </a:r>
            <a:r>
              <a:rPr lang="en-US" sz="1200" b="0" i="1" kern="1200" dirty="0" smtClean="0">
                <a:solidFill>
                  <a:schemeClr val="tx1"/>
                </a:solidFill>
                <a:effectLst/>
                <a:latin typeface="+mn-lt"/>
                <a:ea typeface="+mn-ea"/>
                <a:cs typeface="+mn-cs"/>
              </a:rPr>
              <a:t>reducing</a:t>
            </a:r>
            <a:r>
              <a:rPr lang="en-US" sz="1200" b="0" i="0" kern="1200" dirty="0" smtClean="0">
                <a:solidFill>
                  <a:schemeClr val="tx1"/>
                </a:solidFill>
                <a:effectLst/>
                <a:latin typeface="+mn-lt"/>
                <a:ea typeface="+mn-ea"/>
                <a:cs typeface="+mn-cs"/>
              </a:rPr>
              <a:t> each intermediate answer to the single final answer you're looking for. Not all problems can be distributed out to separate solvers, but for the ones that can be, you can gain a speedup of several orders of magnitude when compared to the classic, single-processor approach most of us are used to.</a:t>
            </a: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28</a:t>
            </a:fld>
            <a:endParaRPr lang="en-US"/>
          </a:p>
        </p:txBody>
      </p:sp>
    </p:spTree>
    <p:extLst>
      <p:ext uri="{BB962C8B-B14F-4D97-AF65-F5344CB8AC3E}">
        <p14:creationId xmlns:p14="http://schemas.microsoft.com/office/powerpoint/2010/main" val="2781530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29</a:t>
            </a:fld>
            <a:endParaRPr lang="en-US"/>
          </a:p>
        </p:txBody>
      </p:sp>
    </p:spTree>
    <p:extLst>
      <p:ext uri="{BB962C8B-B14F-4D97-AF65-F5344CB8AC3E}">
        <p14:creationId xmlns:p14="http://schemas.microsoft.com/office/powerpoint/2010/main" val="1477854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is a software approach for cutting problems like this one into smaller problems, </a:t>
            </a:r>
            <a:r>
              <a:rPr lang="en-US" sz="1200" b="0" i="1" kern="1200" dirty="0" smtClean="0">
                <a:solidFill>
                  <a:schemeClr val="tx1"/>
                </a:solidFill>
                <a:effectLst/>
                <a:latin typeface="+mn-lt"/>
                <a:ea typeface="+mn-ea"/>
                <a:cs typeface="+mn-cs"/>
              </a:rPr>
              <a:t>mapping</a:t>
            </a:r>
            <a:r>
              <a:rPr lang="en-US" sz="1200" b="0" i="0" kern="1200" dirty="0" smtClean="0">
                <a:solidFill>
                  <a:schemeClr val="tx1"/>
                </a:solidFill>
                <a:effectLst/>
                <a:latin typeface="+mn-lt"/>
                <a:ea typeface="+mn-ea"/>
                <a:cs typeface="+mn-cs"/>
              </a:rPr>
              <a:t> each sub-problem to a different processor (usually different machines on a network) and then </a:t>
            </a:r>
            <a:r>
              <a:rPr lang="en-US" sz="1200" b="0" i="1" kern="1200" dirty="0" smtClean="0">
                <a:solidFill>
                  <a:schemeClr val="tx1"/>
                </a:solidFill>
                <a:effectLst/>
                <a:latin typeface="+mn-lt"/>
                <a:ea typeface="+mn-ea"/>
                <a:cs typeface="+mn-cs"/>
              </a:rPr>
              <a:t>reducing</a:t>
            </a:r>
            <a:r>
              <a:rPr lang="en-US" sz="1200" b="0" i="0" kern="1200" dirty="0" smtClean="0">
                <a:solidFill>
                  <a:schemeClr val="tx1"/>
                </a:solidFill>
                <a:effectLst/>
                <a:latin typeface="+mn-lt"/>
                <a:ea typeface="+mn-ea"/>
                <a:cs typeface="+mn-cs"/>
              </a:rPr>
              <a:t> each intermediate answer to the single final answer you're looking for. Not all problems can be distributed out to separate solvers, but for the ones that can be, you can gain a speedup of several orders of magnitude when compared to the classic, single-processor approach most of us are used to.</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Going back to your problem, let's say you have 200 idle processors at your disposal. So in the mapping step, you cut the input data set into 200 pieces and send each piece out to a different machine. Each computer will now go through its respective chunk of data, count how many times datum X appears, and output its sub-count to a designated reducer, which adds all the counts together. The reduce step can have several reducers, all of which eventually send their answers to a single reducer that outputs the final answer you're looking for.</a:t>
            </a:r>
          </a:p>
          <a:p>
            <a:r>
              <a:rPr lang="en-US" sz="1200" b="0" i="0" kern="1200" dirty="0" smtClean="0">
                <a:solidFill>
                  <a:schemeClr val="tx1"/>
                </a:solidFill>
                <a:effectLst/>
                <a:latin typeface="+mn-lt"/>
                <a:ea typeface="+mn-ea"/>
                <a:cs typeface="+mn-cs"/>
              </a:rPr>
              <a:t>The most common use of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is probably querying huge data sets - map the input to different machines and have each one search its (much smaller) subset for whatever key you're looking for and then reduce all outputs to a list of appearances of your key in the input as a whole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30</a:t>
            </a:fld>
            <a:endParaRPr lang="en-US"/>
          </a:p>
        </p:txBody>
      </p:sp>
    </p:spTree>
    <p:extLst>
      <p:ext uri="{BB962C8B-B14F-4D97-AF65-F5344CB8AC3E}">
        <p14:creationId xmlns:p14="http://schemas.microsoft.com/office/powerpoint/2010/main" val="1856063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native libraries provide developers with the most granularity of coding. Given that all other approaches are essentially abstractions, this language offers the least overhead and best performance. Most Hadoop queries are not singular, rather they are several queries strung together. For our simplistic example with a single query, it is likely the most efficient. However, once you have more complex series of jobs with dependencies, some of the abstractions offer more developer assistance.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example below, we see snippets from the standard word count example in Hadoop’s documentation. There are two basic things happening. One, the Mapper looks at a data set and reads it line by line. Then, the Mapper’s </a:t>
            </a:r>
            <a:r>
              <a:rPr lang="en-US" sz="1200" b="0" i="0" kern="1200" dirty="0" err="1" smtClean="0">
                <a:solidFill>
                  <a:schemeClr val="tx1"/>
                </a:solidFill>
                <a:effectLst/>
                <a:latin typeface="+mn-lt"/>
                <a:ea typeface="+mn-ea"/>
                <a:cs typeface="+mn-cs"/>
              </a:rPr>
              <a:t>StringTokenizer</a:t>
            </a:r>
            <a:r>
              <a:rPr lang="en-US" sz="1200" b="0" i="0" kern="1200" dirty="0" smtClean="0">
                <a:solidFill>
                  <a:schemeClr val="tx1"/>
                </a:solidFill>
                <a:effectLst/>
                <a:latin typeface="+mn-lt"/>
                <a:ea typeface="+mn-ea"/>
                <a:cs typeface="+mn-cs"/>
              </a:rPr>
              <a:t> function splits each line into words as key value pairs—this is what generates the intermediate output. To clarify, there is a key value pair for each instance of each word in the input file. At the bottom, we can see that the reducer code has received the </a:t>
            </a:r>
            <a:r>
              <a:rPr lang="en-US" sz="1200" b="1" i="0" kern="1200" dirty="0" smtClean="0">
                <a:solidFill>
                  <a:schemeClr val="tx1"/>
                </a:solidFill>
                <a:effectLst/>
                <a:latin typeface="+mn-lt"/>
                <a:ea typeface="+mn-ea"/>
                <a:cs typeface="+mn-cs"/>
              </a:rPr>
              <a:t>key value pairs</a:t>
            </a:r>
            <a:r>
              <a:rPr lang="en-US" sz="1200" b="0" i="0" kern="1200" dirty="0" smtClean="0">
                <a:solidFill>
                  <a:schemeClr val="tx1"/>
                </a:solidFill>
                <a:effectLst/>
                <a:latin typeface="+mn-lt"/>
                <a:ea typeface="+mn-ea"/>
                <a:cs typeface="+mn-cs"/>
              </a:rPr>
              <a:t>, counts each instance, and writes the information to disk</a:t>
            </a: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31</a:t>
            </a:fld>
            <a:endParaRPr lang="en-US"/>
          </a:p>
        </p:txBody>
      </p:sp>
    </p:spTree>
    <p:extLst>
      <p:ext uri="{BB962C8B-B14F-4D97-AF65-F5344CB8AC3E}">
        <p14:creationId xmlns:p14="http://schemas.microsoft.com/office/powerpoint/2010/main" val="2309939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32</a:t>
            </a:fld>
            <a:endParaRPr lang="en-US"/>
          </a:p>
        </p:txBody>
      </p:sp>
    </p:spTree>
    <p:extLst>
      <p:ext uri="{BB962C8B-B14F-4D97-AF65-F5344CB8AC3E}">
        <p14:creationId xmlns:p14="http://schemas.microsoft.com/office/powerpoint/2010/main" val="1684693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Apache Pig’s programming language, referred to as Pig Latin, provides a higher level of abstraction for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programming that is similar to SQL, but it is procedural code not declarative. It can be extended with User Defined Functions (UDFs) written in Java, Python, JavaScript, Ruby, or Groovy and includes tools for data execution, manipulation, and storage. In the example below, we can see Pig Latin used to describe the same word count application as above, but fewer lines of code are used to read, tokenize, filter, and count the data.</a:t>
            </a:r>
          </a:p>
          <a:p>
            <a:endParaRPr lang="en-US" sz="1200" b="0" i="0" kern="1200" dirty="0" smtClean="0">
              <a:solidFill>
                <a:schemeClr val="tx1"/>
              </a:solidFill>
              <a:effectLst/>
              <a:latin typeface="+mn-lt"/>
              <a:ea typeface="+mn-ea"/>
              <a:cs typeface="+mn-cs"/>
            </a:endParaRPr>
          </a:p>
          <a:p>
            <a:r>
              <a:rPr lang="en-US" dirty="0" smtClean="0"/>
              <a:t>Pig or Pig Latin as the language is </a:t>
            </a:r>
            <a:r>
              <a:rPr lang="en-US" dirty="0" err="1" smtClean="0"/>
              <a:t>called,is</a:t>
            </a:r>
            <a:r>
              <a:rPr lang="en-US" dirty="0" smtClean="0"/>
              <a:t> a high-level language designed to remove the complexities of coding </a:t>
            </a:r>
            <a:r>
              <a:rPr lang="en-US" dirty="0" err="1" smtClean="0"/>
              <a:t>MapReduce</a:t>
            </a:r>
            <a:r>
              <a:rPr lang="en-US" dirty="0" smtClean="0"/>
              <a:t> applications. Pig converts its operators into </a:t>
            </a:r>
            <a:r>
              <a:rPr lang="en-US" dirty="0" err="1" smtClean="0"/>
              <a:t>MapReduce</a:t>
            </a:r>
            <a:r>
              <a:rPr lang="en-US" dirty="0" smtClean="0"/>
              <a:t> code. So instead of needing Java programming skills and an understanding of the </a:t>
            </a:r>
            <a:r>
              <a:rPr lang="en-US" dirty="0" err="1" smtClean="0"/>
              <a:t>MapReduce</a:t>
            </a:r>
            <a:r>
              <a:rPr lang="en-US" dirty="0" smtClean="0"/>
              <a:t> coding infrastructure, people with little programming skills, can simply invoke SORT or FILTER operators without having to code a </a:t>
            </a:r>
            <a:r>
              <a:rPr lang="en-US" dirty="0" err="1" smtClean="0"/>
              <a:t>MapReduce</a:t>
            </a:r>
            <a:r>
              <a:rPr lang="en-US" dirty="0" smtClean="0"/>
              <a:t> application to accomplish those tasks. One of the strong features of Pig is that the developer / analyst does not have to depend solely on the Pig-supplied operators. It is possible to extend the language by coding one’s own user-defined functions. Executing Pig </a:t>
            </a:r>
            <a:r>
              <a:rPr lang="en-US" dirty="0" err="1" smtClean="0"/>
              <a:t>Pig</a:t>
            </a:r>
            <a:r>
              <a:rPr lang="en-US" dirty="0" smtClean="0"/>
              <a:t> can run in interactive mode or in script mode. Both of these ways have two options. Local mode gives you access to data in your local file system. It runs in a single Java virtual machine.</a:t>
            </a:r>
          </a:p>
          <a:p>
            <a:endParaRPr lang="en-US" dirty="0" smtClean="0"/>
          </a:p>
          <a:p>
            <a:r>
              <a:rPr lang="en-US" dirty="0" smtClean="0"/>
              <a:t>First look at Pig data As you might expect, the Pig language has a number of scalar data types used to define individual fields. Some examples are </a:t>
            </a:r>
            <a:r>
              <a:rPr lang="en-US" dirty="0" err="1" smtClean="0"/>
              <a:t>int</a:t>
            </a:r>
            <a:r>
              <a:rPr lang="en-US" dirty="0" smtClean="0"/>
              <a:t> </a:t>
            </a:r>
            <a:r>
              <a:rPr lang="en-US" dirty="0" err="1" smtClean="0"/>
              <a:t>forintegers</a:t>
            </a:r>
            <a:r>
              <a:rPr lang="en-US" dirty="0" smtClean="0"/>
              <a:t>, </a:t>
            </a:r>
            <a:r>
              <a:rPr lang="en-US" dirty="0" err="1" smtClean="0"/>
              <a:t>chararray</a:t>
            </a:r>
            <a:r>
              <a:rPr lang="en-US" dirty="0" smtClean="0"/>
              <a:t> for string data, double and float for numbers with decimal points. Fields are grouped together into tuples. You might think of a tuple as a row in a relational data table or a record in a file. Pig has greater flexibility over a relational table in that all tuples do not have to contain the same number of fields. Tuples are grouped into a bag. Now this is where it can get a little complex. I just said that a bag is a group of tuples, but a “field” in a tuple can actually be a bag that contains other tuples. In this case, the bag is an inner bag. The bag, that contains the tuples that correlate to a row in a relational table, is known as an outer bag. It is also  known as a relation. Map data is also supported in Pig.</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33</a:t>
            </a:fld>
            <a:endParaRPr lang="en-US"/>
          </a:p>
        </p:txBody>
      </p:sp>
    </p:spTree>
    <p:extLst>
      <p:ext uri="{BB962C8B-B14F-4D97-AF65-F5344CB8AC3E}">
        <p14:creationId xmlns:p14="http://schemas.microsoft.com/office/powerpoint/2010/main" val="1612657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Hadoop</a:t>
            </a:r>
            <a:r>
              <a:rPr lang="en-US" baseline="0" dirty="0" smtClean="0"/>
              <a:t> is a framework which can run on any of your existing hardware.   It is open sourced.  Hadoop consists of two components: A storage platform and an analytics platform. </a:t>
            </a:r>
          </a:p>
          <a:p>
            <a:endParaRPr lang="en-US" baseline="0" dirty="0" smtClean="0"/>
          </a:p>
          <a:p>
            <a:r>
              <a:rPr lang="en-US" baseline="0" dirty="0" smtClean="0"/>
              <a:t>Bear with me while I slog through some things.  </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5</a:t>
            </a:fld>
            <a:endParaRPr lang="en-US"/>
          </a:p>
        </p:txBody>
      </p:sp>
    </p:spTree>
    <p:extLst>
      <p:ext uri="{BB962C8B-B14F-4D97-AF65-F5344CB8AC3E}">
        <p14:creationId xmlns:p14="http://schemas.microsoft.com/office/powerpoint/2010/main" val="684018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love Hive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Pig is a high level programming language, best described as a “data flow language” and not a query language. Being a custom language means there is a higher learning curve for SQL programmers to become comfortable with the Pig language. Pig has powerful data transformation capabilities and is great for ETL. It is not so good for ad-hoc querying. Pig is a nice complement for Hive and the two are often used in tandem in a Hadoop environment.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what exactly is Hive? Hive is a data warehouse system built on top of Hadoop. Hive facilitates easy data summarization, ad-hoc queries, and the analysis of very large datasets that are stored in Hadoop. Hive provides a SQL interface, better known as </a:t>
            </a:r>
            <a:r>
              <a:rPr lang="en-US" sz="1200" kern="1200" dirty="0" err="1" smtClean="0">
                <a:solidFill>
                  <a:schemeClr val="tx1"/>
                </a:solidFill>
                <a:effectLst/>
                <a:latin typeface="+mn-lt"/>
                <a:ea typeface="+mn-ea"/>
                <a:cs typeface="+mn-cs"/>
              </a:rPr>
              <a:t>HiveQL</a:t>
            </a:r>
            <a:r>
              <a:rPr lang="en-US" sz="1200" kern="1200" dirty="0" smtClean="0">
                <a:solidFill>
                  <a:schemeClr val="tx1"/>
                </a:solidFill>
                <a:effectLst/>
                <a:latin typeface="+mn-lt"/>
                <a:ea typeface="+mn-ea"/>
                <a:cs typeface="+mn-cs"/>
              </a:rPr>
              <a:t> or HQL for short, which allows for easy querying of data in Hadoop. HQL has its own Data Definition and Data Manipulation languages which are very similar to the DML and DDL many of us already have experience with. In Hive, the HQL queries are implicitly translated into one or more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shielding the user from much more advanced and time consuming programming. Hive provides a mechanism to project structure (like tables and partitions) onto the data in Hadoop and uses a </a:t>
            </a:r>
            <a:r>
              <a:rPr lang="en-US" sz="1200" kern="1200" dirty="0" err="1" smtClean="0">
                <a:solidFill>
                  <a:schemeClr val="tx1"/>
                </a:solidFill>
                <a:effectLst/>
                <a:latin typeface="+mn-lt"/>
                <a:ea typeface="+mn-ea"/>
                <a:cs typeface="+mn-cs"/>
              </a:rPr>
              <a:t>metastore</a:t>
            </a:r>
            <a:r>
              <a:rPr lang="en-US" sz="1200" kern="1200" dirty="0" smtClean="0">
                <a:solidFill>
                  <a:schemeClr val="tx1"/>
                </a:solidFill>
                <a:effectLst/>
                <a:latin typeface="+mn-lt"/>
                <a:ea typeface="+mn-ea"/>
                <a:cs typeface="+mn-cs"/>
              </a:rPr>
              <a:t> to map file structure to tabular form.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Hive is a project that Facebook started in 2008 to make Hadoop behave more like a traditional data warehouse. Hive provides an even more SQL-like interface for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programming. In the example below, we see how Hive gets data from Hadoop Distributed File System (HDFS), creates a table for lines then does a select count on the table in a very SQL-like fashion. The lateral view applies splits, eliminates spaces, groups, and counts. Each of these commands maps to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functions covered above. Often considered the slower of the languages to do Hadoop with, this project is being actively worked on to </a:t>
            </a:r>
            <a:r>
              <a:rPr lang="en-US" sz="1200" b="0" i="0" u="none" strike="noStrike" kern="1200" dirty="0" smtClean="0">
                <a:solidFill>
                  <a:schemeClr val="tx1"/>
                </a:solidFill>
                <a:effectLst/>
                <a:latin typeface="+mn-lt"/>
                <a:ea typeface="+mn-ea"/>
                <a:cs typeface="+mn-cs"/>
                <a:hlinkClick r:id="rId3" tooltip="Why Hortonworks is riding a faster Hive to the bitter end"/>
              </a:rPr>
              <a:t>speed it up 100x</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example often used is that of the Word Count program. The Word Count program is meant to read in documents on Hadoop and return a listing of all the words read in along with the number of occurrences of those words. Writing a custom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program to do this takes 63 lines of code. Having Hive perform the same task only takes 7 easy lines of code! </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34</a:t>
            </a:fld>
            <a:endParaRPr lang="en-US"/>
          </a:p>
        </p:txBody>
      </p:sp>
    </p:spTree>
    <p:extLst>
      <p:ext uri="{BB962C8B-B14F-4D97-AF65-F5344CB8AC3E}">
        <p14:creationId xmlns:p14="http://schemas.microsoft.com/office/powerpoint/2010/main" val="1172638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Yet Another Resource Negotiator (YARN) In 2012, YARN became a sub-project of the larger Apache Hadoop project. Sometimes called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2.0, YARN is a software rewrite that decouples </a:t>
            </a:r>
            <a:r>
              <a:rPr lang="en-US" sz="1200" b="0" i="0" kern="1200" dirty="0" err="1" smtClean="0">
                <a:solidFill>
                  <a:schemeClr val="tx1"/>
                </a:solidFill>
                <a:effectLst/>
                <a:latin typeface="+mn-lt"/>
                <a:ea typeface="+mn-ea"/>
                <a:cs typeface="+mn-cs"/>
              </a:rPr>
              <a:t>MapReduce's</a:t>
            </a:r>
            <a:r>
              <a:rPr lang="en-US" sz="1200" b="0" i="0" kern="1200" dirty="0" smtClean="0">
                <a:solidFill>
                  <a:schemeClr val="tx1"/>
                </a:solidFill>
                <a:effectLst/>
                <a:latin typeface="+mn-lt"/>
                <a:ea typeface="+mn-ea"/>
                <a:cs typeface="+mn-cs"/>
              </a:rPr>
              <a:t> resource management and scheduling capabilities from the data processing component.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Sub-project of Apache Hadoop. A way to manage and executive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Part of Hadoop</a:t>
            </a:r>
            <a:r>
              <a:rPr lang="en-US" sz="1200" b="0" i="0" kern="1200" baseline="0" dirty="0" smtClean="0">
                <a:solidFill>
                  <a:schemeClr val="tx1"/>
                </a:solidFill>
                <a:effectLst/>
                <a:latin typeface="+mn-lt"/>
                <a:ea typeface="+mn-ea"/>
                <a:cs typeface="+mn-cs"/>
              </a:rPr>
              <a:t> 2.0.</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With YARN, Hadoop now has a generic resource-management and distributed application framework, where by, one can implement multiple data processing applications customized for the task at hand. Hadoop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is now one such application for YARN and I see several others given my vantage point – in future you will see MPI, graph-processing, simple services etc.; all co-existing with </a:t>
            </a:r>
            <a:r>
              <a:rPr lang="en-US" sz="1200" b="0" i="0" kern="1200" dirty="0" err="1" smtClean="0">
                <a:solidFill>
                  <a:schemeClr val="tx1"/>
                </a:solidFill>
                <a:effectLst/>
                <a:latin typeface="+mn-lt"/>
                <a:ea typeface="+mn-ea"/>
                <a:cs typeface="+mn-cs"/>
              </a:rPr>
              <a:t>MapReduce</a:t>
            </a:r>
            <a:r>
              <a:rPr lang="en-US" sz="1200" b="0" i="0" kern="1200" dirty="0" smtClean="0">
                <a:solidFill>
                  <a:schemeClr val="tx1"/>
                </a:solidFill>
                <a:effectLst/>
                <a:latin typeface="+mn-lt"/>
                <a:ea typeface="+mn-ea"/>
                <a:cs typeface="+mn-cs"/>
              </a:rPr>
              <a:t> applications in a Hadoop YARN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35</a:t>
            </a:fld>
            <a:endParaRPr lang="en-US"/>
          </a:p>
        </p:txBody>
      </p:sp>
    </p:spTree>
    <p:extLst>
      <p:ext uri="{BB962C8B-B14F-4D97-AF65-F5344CB8AC3E}">
        <p14:creationId xmlns:p14="http://schemas.microsoft.com/office/powerpoint/2010/main" val="1572548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Pig and Hive need to exist because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you’re typically writing in Java, and you’re writing these things in Java, and it’s very verbose, and it’s very manual. Pig and Hive will give you this higher data language, and you can get the job done faster, but the problem is that you have less control. That’s the trade-off you’re making.</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note about two of these other component:</a:t>
            </a:r>
            <a:r>
              <a:rPr lang="en-US" sz="1200" kern="1200" baseline="0" dirty="0" smtClean="0">
                <a:solidFill>
                  <a:schemeClr val="tx1"/>
                </a:solidFill>
                <a:effectLst/>
                <a:latin typeface="+mn-lt"/>
                <a:ea typeface="+mn-ea"/>
                <a:cs typeface="+mn-cs"/>
              </a:rPr>
              <a:t>  SPARK: </a:t>
            </a:r>
            <a:r>
              <a:rPr lang="en-US" dirty="0" smtClean="0"/>
              <a:t>Alternate</a:t>
            </a:r>
            <a:r>
              <a:rPr lang="en-US" baseline="0" dirty="0" smtClean="0"/>
              <a:t> to </a:t>
            </a:r>
            <a:r>
              <a:rPr lang="en-US" baseline="0" dirty="0" err="1" smtClean="0"/>
              <a:t>MapReduce</a:t>
            </a:r>
            <a:r>
              <a:rPr lang="en-US" baseline="0" dirty="0" smtClean="0"/>
              <a:t> </a:t>
            </a:r>
            <a:r>
              <a:rPr lang="en-US" sz="1200" b="0" i="0" kern="1200" dirty="0" smtClean="0">
                <a:solidFill>
                  <a:schemeClr val="tx1"/>
                </a:solidFill>
                <a:effectLst/>
                <a:latin typeface="+mn-lt"/>
                <a:ea typeface="+mn-ea"/>
                <a:cs typeface="+mn-cs"/>
              </a:rPr>
              <a:t>data science has mostly noted its ability to keep data resident in memory, which can speed up iterative machine learning workloads. </a:t>
            </a:r>
            <a:r>
              <a:rPr lang="en-US" sz="1200" b="0" i="0" kern="1200" baseline="0" dirty="0" smtClean="0">
                <a:solidFill>
                  <a:schemeClr val="tx1"/>
                </a:solidFill>
                <a:effectLst/>
                <a:latin typeface="+mn-lt"/>
                <a:ea typeface="+mn-ea"/>
                <a:cs typeface="+mn-cs"/>
              </a:rPr>
              <a:t>Comes with its own machine learning library. Said to be 100x faster than </a:t>
            </a:r>
            <a:r>
              <a:rPr lang="en-US" sz="1200" b="0" i="0" kern="1200" baseline="0" dirty="0" err="1" smtClean="0">
                <a:solidFill>
                  <a:schemeClr val="tx1"/>
                </a:solidFill>
                <a:effectLst/>
                <a:latin typeface="+mn-lt"/>
                <a:ea typeface="+mn-ea"/>
                <a:cs typeface="+mn-cs"/>
              </a:rPr>
              <a:t>MapReduce</a:t>
            </a:r>
            <a:r>
              <a:rPr lang="en-US" sz="1200" b="0" i="0" kern="1200" baseline="0" dirty="0" smtClean="0">
                <a:solidFill>
                  <a:schemeClr val="tx1"/>
                </a:solidFill>
                <a:effectLst/>
                <a:latin typeface="+mn-lt"/>
                <a:ea typeface="+mn-ea"/>
                <a:cs typeface="+mn-cs"/>
              </a:rPr>
              <a:t>. Can write it in Java or Scala or Python(</a:t>
            </a:r>
            <a:r>
              <a:rPr lang="en-US" sz="1200" b="0" i="0" kern="1200" baseline="0" dirty="0" err="1" smtClean="0">
                <a:solidFill>
                  <a:schemeClr val="tx1"/>
                </a:solidFill>
                <a:effectLst/>
                <a:latin typeface="+mn-lt"/>
                <a:ea typeface="+mn-ea"/>
                <a:cs typeface="+mn-cs"/>
              </a:rPr>
              <a:t>PySpark</a:t>
            </a:r>
            <a:r>
              <a:rPr lang="en-US" sz="1200" b="0" i="0" kern="1200" baseline="0" dirty="0" smtClean="0">
                <a:solidFill>
                  <a:schemeClr val="tx1"/>
                </a:solidFill>
                <a:effectLst/>
                <a:latin typeface="+mn-lt"/>
                <a:ea typeface="+mn-ea"/>
                <a:cs typeface="+mn-cs"/>
              </a:rPr>
              <a:t>). Can be installed onto any platform, not just Hadoop.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Second, </a:t>
            </a:r>
            <a:r>
              <a:rPr lang="en-US" sz="1200" b="0" i="0" kern="1200" baseline="0" dirty="0" err="1" smtClean="0">
                <a:solidFill>
                  <a:schemeClr val="tx1"/>
                </a:solidFill>
                <a:effectLst/>
                <a:latin typeface="+mn-lt"/>
                <a:ea typeface="+mn-ea"/>
                <a:cs typeface="+mn-cs"/>
              </a:rPr>
              <a:t>Hbase</a:t>
            </a:r>
            <a:r>
              <a:rPr lang="en-US" sz="1200" b="0" i="0" kern="1200" baseline="0" dirty="0" smtClean="0">
                <a:solidFill>
                  <a:schemeClr val="tx1"/>
                </a:solidFill>
                <a:effectLst/>
                <a:latin typeface="+mn-lt"/>
                <a:ea typeface="+mn-ea"/>
                <a:cs typeface="+mn-cs"/>
              </a:rPr>
              <a:t> and Cassandra. These are two of the most popular options for databases. Hadoop does not come with a </a:t>
            </a:r>
            <a:r>
              <a:rPr lang="en-US" sz="1200" b="0" i="0" kern="1200" baseline="0" dirty="0" err="1" smtClean="0">
                <a:solidFill>
                  <a:schemeClr val="tx1"/>
                </a:solidFill>
                <a:effectLst/>
                <a:latin typeface="+mn-lt"/>
                <a:ea typeface="+mn-ea"/>
                <a:cs typeface="+mn-cs"/>
              </a:rPr>
              <a:t>db</a:t>
            </a:r>
            <a:r>
              <a:rPr lang="en-US" sz="1200" b="0" i="0" kern="1200" baseline="0" dirty="0" smtClean="0">
                <a:solidFill>
                  <a:schemeClr val="tx1"/>
                </a:solidFill>
                <a:effectLst/>
                <a:latin typeface="+mn-lt"/>
                <a:ea typeface="+mn-ea"/>
                <a:cs typeface="+mn-cs"/>
              </a:rPr>
              <a:t> and it does not replace it. If you need a DB option, consider one of these (or Couch or MongoDB). Cassandra has a syntax which is a bit more like SQL but </a:t>
            </a:r>
            <a:r>
              <a:rPr lang="en-US" sz="1200" b="0" i="0" kern="1200" baseline="0" err="1" smtClean="0">
                <a:solidFill>
                  <a:schemeClr val="tx1"/>
                </a:solidFill>
                <a:effectLst/>
                <a:latin typeface="+mn-lt"/>
                <a:ea typeface="+mn-ea"/>
                <a:cs typeface="+mn-cs"/>
              </a:rPr>
              <a:t>Hbase</a:t>
            </a:r>
            <a:r>
              <a:rPr lang="en-US" sz="1200" b="0" i="0" kern="1200" baseline="0" smtClean="0">
                <a:solidFill>
                  <a:schemeClr val="tx1"/>
                </a:solidFill>
                <a:effectLst/>
                <a:latin typeface="+mn-lt"/>
                <a:ea typeface="+mn-ea"/>
                <a:cs typeface="+mn-cs"/>
              </a:rPr>
              <a:t> </a:t>
            </a:r>
            <a:endParaRPr lang="en-US" sz="1200" b="0" i="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36</a:t>
            </a:fld>
            <a:endParaRPr lang="en-US"/>
          </a:p>
        </p:txBody>
      </p:sp>
    </p:spTree>
    <p:extLst>
      <p:ext uri="{BB962C8B-B14F-4D97-AF65-F5344CB8AC3E}">
        <p14:creationId xmlns:p14="http://schemas.microsoft.com/office/powerpoint/2010/main" val="2957738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38</a:t>
            </a:fld>
            <a:endParaRPr lang="en-US"/>
          </a:p>
        </p:txBody>
      </p:sp>
    </p:spTree>
    <p:extLst>
      <p:ext uri="{BB962C8B-B14F-4D97-AF65-F5344CB8AC3E}">
        <p14:creationId xmlns:p14="http://schemas.microsoft.com/office/powerpoint/2010/main" val="879767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Except that is not big data.</a:t>
            </a:r>
          </a:p>
          <a:p>
            <a:r>
              <a:rPr lang="en-US" sz="1200" b="0" i="0" kern="1200" dirty="0" smtClean="0">
                <a:solidFill>
                  <a:schemeClr val="tx1"/>
                </a:solidFill>
                <a:effectLst/>
                <a:latin typeface="+mn-lt"/>
                <a:ea typeface="+mn-ea"/>
                <a:cs typeface="+mn-cs"/>
              </a:rPr>
              <a:t>Big data is the term used when addressing architecture scaling, put simply, what happens when the data store you're dealing with grows so large that your current hardware is insufficient to maintain performance? Do / can you scale horizontally, vertically or a combination of both.</a:t>
            </a:r>
          </a:p>
          <a:p>
            <a:r>
              <a:rPr lang="en-US" sz="1200" b="0" i="0" kern="1200" dirty="0" smtClean="0">
                <a:solidFill>
                  <a:schemeClr val="tx1"/>
                </a:solidFill>
                <a:effectLst/>
                <a:latin typeface="+mn-lt"/>
                <a:ea typeface="+mn-ea"/>
                <a:cs typeface="+mn-cs"/>
              </a:rPr>
              <a:t>Hadoop is sort of an all in one solution and deals with distributed storage and processing i.e. how you split your data / processing over multiple servers.</a:t>
            </a:r>
          </a:p>
          <a:p>
            <a:r>
              <a:rPr lang="en-US" sz="1200" b="0" i="0" kern="1200" dirty="0" smtClean="0">
                <a:solidFill>
                  <a:schemeClr val="tx1"/>
                </a:solidFill>
                <a:effectLst/>
                <a:latin typeface="+mn-lt"/>
                <a:ea typeface="+mn-ea"/>
                <a:cs typeface="+mn-cs"/>
              </a:rPr>
              <a:t>Spark only deals with distributed processing but is more performant then </a:t>
            </a:r>
            <a:r>
              <a:rPr lang="en-US" sz="1200" b="0" i="0" kern="1200" dirty="0" err="1" smtClean="0">
                <a:solidFill>
                  <a:schemeClr val="tx1"/>
                </a:solidFill>
                <a:effectLst/>
                <a:latin typeface="+mn-lt"/>
                <a:ea typeface="+mn-ea"/>
                <a:cs typeface="+mn-cs"/>
              </a:rPr>
              <a:t>hadoop</a:t>
            </a:r>
            <a:r>
              <a:rPr lang="en-US" sz="1200" b="0" i="0" kern="1200" dirty="0" smtClean="0">
                <a:solidFill>
                  <a:schemeClr val="tx1"/>
                </a:solidFill>
                <a:effectLst/>
                <a:latin typeface="+mn-lt"/>
                <a:ea typeface="+mn-ea"/>
                <a:cs typeface="+mn-cs"/>
              </a:rPr>
              <a:t> (map reduce).</a:t>
            </a:r>
          </a:p>
          <a:p>
            <a:r>
              <a:rPr lang="en-US" sz="1200" b="0" i="0" kern="1200" dirty="0" smtClean="0">
                <a:solidFill>
                  <a:schemeClr val="tx1"/>
                </a:solidFill>
                <a:effectLst/>
                <a:latin typeface="+mn-lt"/>
                <a:ea typeface="+mn-ea"/>
                <a:cs typeface="+mn-cs"/>
              </a:rPr>
              <a:t>Cassandra deals with storage and is only relevant when there are traditional hard disks in use, because of the SSD market you wont find it used in many places.</a:t>
            </a:r>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39</a:t>
            </a:fld>
            <a:endParaRPr lang="en-US"/>
          </a:p>
        </p:txBody>
      </p:sp>
    </p:spTree>
    <p:extLst>
      <p:ext uri="{BB962C8B-B14F-4D97-AF65-F5344CB8AC3E}">
        <p14:creationId xmlns:p14="http://schemas.microsoft.com/office/powerpoint/2010/main" val="3871255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42</a:t>
            </a:fld>
            <a:endParaRPr lang="en-US"/>
          </a:p>
        </p:txBody>
      </p:sp>
    </p:spTree>
    <p:extLst>
      <p:ext uri="{BB962C8B-B14F-4D97-AF65-F5344CB8AC3E}">
        <p14:creationId xmlns:p14="http://schemas.microsoft.com/office/powerpoint/2010/main" val="383163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 by Doug Cutting and Michael</a:t>
            </a:r>
            <a:r>
              <a:rPr lang="en-US" baseline="0" dirty="0" smtClean="0"/>
              <a:t> </a:t>
            </a:r>
            <a:r>
              <a:rPr lang="en-US" baseline="0" dirty="0" err="1" smtClean="0"/>
              <a:t>Carafella</a:t>
            </a:r>
            <a:r>
              <a:rPr lang="en-US" baseline="0" dirty="0" smtClean="0"/>
              <a:t>.  They were working on a file system for a search engine called </a:t>
            </a:r>
            <a:r>
              <a:rPr lang="en-US" baseline="0" dirty="0" err="1" smtClean="0"/>
              <a:t>Nutch</a:t>
            </a:r>
            <a:r>
              <a:rPr lang="en-US" baseline="0" dirty="0" smtClean="0"/>
              <a:t> and read a paper that Google published. At the time the project was funded by Yahoo(!) and it was implemented in about 2006. Very new system so keep that in mind. </a:t>
            </a:r>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6</a:t>
            </a:fld>
            <a:endParaRPr lang="en-US"/>
          </a:p>
        </p:txBody>
      </p:sp>
    </p:spTree>
    <p:extLst>
      <p:ext uri="{BB962C8B-B14F-4D97-AF65-F5344CB8AC3E}">
        <p14:creationId xmlns:p14="http://schemas.microsoft.com/office/powerpoint/2010/main" val="330768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Source:  Free. Anyone can contribute.  Cost, flexibility, freedom, security benefits. Strength in numbers – 1000s of developers help write and improve the code.  This why you have different vendors: Cloudera, Hortonworks, Pentaho, IBM Open Platform, </a:t>
            </a:r>
            <a:r>
              <a:rPr lang="en-US" baseline="0" dirty="0" err="1" smtClean="0"/>
              <a:t>Datameer</a:t>
            </a:r>
            <a:r>
              <a:rPr lang="en-US" baseline="0" dirty="0" smtClean="0"/>
              <a:t>, </a:t>
            </a:r>
            <a:r>
              <a:rPr lang="en-US" baseline="0" dirty="0" err="1" smtClean="0"/>
              <a:t>MapR</a:t>
            </a:r>
            <a:r>
              <a:rPr lang="en-US" baseline="0" dirty="0" smtClean="0"/>
              <a:t>. If you have a very strong </a:t>
            </a:r>
            <a:r>
              <a:rPr lang="en-US" baseline="0" dirty="0" err="1" smtClean="0"/>
              <a:t>SysAdmin</a:t>
            </a:r>
            <a:r>
              <a:rPr lang="en-US" baseline="0" dirty="0" smtClean="0"/>
              <a:t>, they can install it themselves. But easier to buy. </a:t>
            </a:r>
          </a:p>
          <a:p>
            <a:endParaRPr lang="en-US" baseline="0" dirty="0" smtClean="0"/>
          </a:p>
          <a:p>
            <a:endParaRPr lang="en-US" baseline="0" dirty="0" smtClean="0"/>
          </a:p>
          <a:p>
            <a:r>
              <a:rPr lang="en-US" baseline="0" dirty="0" smtClean="0"/>
              <a:t>Framework: a  bundle of software, libraries, compilers that lets you do more in less time – you don’t have to write the code + compile statements, they’re all </a:t>
            </a:r>
          </a:p>
          <a:p>
            <a:r>
              <a:rPr lang="en-US" baseline="0" dirty="0" smtClean="0"/>
              <a:t>there for you.  Frameworks can be customized to your organizations. Good frameworks go through lots of peer reviews.  Each vendor will have their own “flavor” to the framework. </a:t>
            </a:r>
          </a:p>
          <a:p>
            <a:pPr marL="0" marR="0" lvl="1" indent="0" algn="l" defTabSz="914400" rtl="0" eaLnBrk="1" fontAlgn="base"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base" latinLnBrk="0" hangingPunct="1">
              <a:lnSpc>
                <a:spcPct val="100000"/>
              </a:lnSpc>
              <a:spcBef>
                <a:spcPts val="0"/>
              </a:spcBef>
              <a:spcAft>
                <a:spcPts val="0"/>
              </a:spcAft>
              <a:buClrTx/>
              <a:buSzTx/>
              <a:buFontTx/>
              <a:buNone/>
              <a:tabLst/>
              <a:defRPr/>
            </a:pPr>
            <a:r>
              <a:rPr lang="en-US" baseline="0" dirty="0" smtClean="0"/>
              <a:t>Distributed Processing:  </a:t>
            </a:r>
            <a:r>
              <a:rPr lang="en-US" dirty="0" smtClean="0"/>
              <a:t>Horizontal Scaling,</a:t>
            </a:r>
            <a:r>
              <a:rPr lang="en-US" baseline="0" dirty="0" smtClean="0"/>
              <a:t> used by Hadoop. The idea that more than one computer is used to run a program or application. </a:t>
            </a:r>
            <a:r>
              <a:rPr lang="en-US" sz="1200" b="0" i="0" kern="1200" dirty="0" smtClean="0">
                <a:solidFill>
                  <a:schemeClr val="tx1"/>
                </a:solidFill>
                <a:effectLst/>
                <a:latin typeface="+mn-lt"/>
                <a:ea typeface="+mn-ea"/>
                <a:cs typeface="+mn-cs"/>
              </a:rPr>
              <a:t>Horizontal scalability is the ability to increase capacity by connecting multiple hardware or software entities so that they work as a single logical unit. Vertical scalability, on the other hand, increases capacity by adding more resources, such as more memory or an additional CPU, to a machine. It has to have excess capacity, extra drive bays, and so on, that will end up sitting idle until the moment of expansion comes. Such hardware tends to be significantly more expensive than commodity hardware:</a:t>
            </a:r>
          </a:p>
          <a:p>
            <a:pPr marL="0" marR="0" lvl="1" indent="0" algn="l" defTabSz="914400" rtl="0" eaLnBrk="1" fontAlgn="base"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1"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Most Important part of the talk: Hadoop is Storage AND Computation. It is two things.  If nothing else, this is the most important part of the talk.  We’re going to spend most of the talk discussing these two items.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8779198-78EB-4E85-BBCD-80AA969199CB}" type="slidenum">
              <a:rPr lang="en-US" smtClean="0"/>
              <a:t>9</a:t>
            </a:fld>
            <a:endParaRPr lang="en-US"/>
          </a:p>
        </p:txBody>
      </p:sp>
    </p:spTree>
    <p:extLst>
      <p:ext uri="{BB962C8B-B14F-4D97-AF65-F5344CB8AC3E}">
        <p14:creationId xmlns:p14="http://schemas.microsoft.com/office/powerpoint/2010/main" val="383402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First, we are going to talk about </a:t>
            </a:r>
            <a:r>
              <a:rPr lang="en-US" sz="1200" b="0" i="0" kern="1200" baseline="0" dirty="0" smtClean="0">
                <a:solidFill>
                  <a:schemeClr val="tx1"/>
                </a:solidFill>
                <a:effectLst/>
                <a:latin typeface="+mn-lt"/>
                <a:ea typeface="+mn-ea"/>
                <a:cs typeface="+mn-cs"/>
              </a:rPr>
              <a:t> HDFS.  This stands for “HADOOP DISTRIBUTED FILE SYSTEM.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 Let’s start with  a run of the mill Data File. This will already be on your system. We won’t really talk about how you load the files onto your system, but know there are tools within the Hadoop ecosystem to assist with that. </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HDFS</a:t>
            </a:r>
            <a:r>
              <a:rPr lang="en-US" sz="1200" b="0" i="0" kern="1200" baseline="0" dirty="0" smtClean="0">
                <a:solidFill>
                  <a:schemeClr val="tx1"/>
                </a:solidFill>
                <a:effectLst/>
                <a:latin typeface="+mn-lt"/>
                <a:ea typeface="+mn-ea"/>
                <a:cs typeface="+mn-cs"/>
              </a:rPr>
              <a:t>: Hadoop Distributed File System. </a:t>
            </a:r>
            <a:r>
              <a:rPr lang="en-US" sz="1200" b="0" i="0" kern="1200" dirty="0" smtClean="0">
                <a:solidFill>
                  <a:schemeClr val="tx1"/>
                </a:solidFill>
                <a:effectLst/>
                <a:latin typeface="+mn-lt"/>
                <a:ea typeface="+mn-ea"/>
                <a:cs typeface="+mn-cs"/>
              </a:rPr>
              <a:t>The DFS makes it convenient to share information and files among users on a network in a controlled and authorized way. It does a few things. First, it breaks</a:t>
            </a:r>
            <a:r>
              <a:rPr lang="en-US" sz="1200" b="0" i="0" kern="1200" baseline="0" dirty="0" smtClean="0">
                <a:solidFill>
                  <a:schemeClr val="tx1"/>
                </a:solidFill>
                <a:effectLst/>
                <a:latin typeface="+mn-lt"/>
                <a:ea typeface="+mn-ea"/>
                <a:cs typeface="+mn-cs"/>
              </a:rPr>
              <a:t> down data into chunks.  (Think of </a:t>
            </a:r>
            <a:r>
              <a:rPr lang="en-US" sz="1200" b="0" i="0" kern="1200" baseline="0" dirty="0" err="1" smtClean="0">
                <a:solidFill>
                  <a:schemeClr val="tx1"/>
                </a:solidFill>
                <a:effectLst/>
                <a:latin typeface="+mn-lt"/>
                <a:ea typeface="+mn-ea"/>
                <a:cs typeface="+mn-cs"/>
              </a:rPr>
              <a:t>limewire</a:t>
            </a:r>
            <a:r>
              <a:rPr lang="en-US" sz="1200" b="0" i="0" kern="1200" baseline="0" dirty="0" smtClean="0">
                <a:solidFill>
                  <a:schemeClr val="tx1"/>
                </a:solidFill>
                <a:effectLst/>
                <a:latin typeface="+mn-lt"/>
                <a:ea typeface="+mn-ea"/>
                <a:cs typeface="+mn-cs"/>
              </a:rPr>
              <a:t> or torrents: Takes a large file and breaks it smaller files).  Files are immutable – once you close you file and write it to the system, you cannot edit or rewrite your file. It creates a read-only file. </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Step: The Broken up files will then make copies of themselves.  Once they make enough copies, we are now ready to start creating the distributed file system. In this example, created two chunks and made sure to have a total of 3 of each chunk.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So now we’re ready to visit our cluster.  Explain that there is a cluster. Each of the gray boxes is a node or cluster. In the purpose of this example,  we have 4 nodes on 1 cluster.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Let’s do this with different files. For this purpose we have the red file, the green file, and the black file which we have been working with. I apologize, I did not label the files but hopefully you can tell – each one has been chunked into two parts.  And here you see the files are distributed around the cluster in no real order. Some nodes are full, others aren’t.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Two situations which you may encounter with Distributed File System. Sometimes we want to read our files. How does this work? First, a caveat: In Hadoop, you can write once and read many times. Yes, there are ways to edit the data but it’s best to think of it as a read-only file system. Depending on your business needs, this may not be useful. </a:t>
            </a:r>
          </a:p>
          <a:p>
            <a:endParaRPr lang="en-US" sz="1200" b="0" i="0" kern="1200" baseline="0" dirty="0" smtClean="0">
              <a:solidFill>
                <a:schemeClr val="tx1"/>
              </a:solidFill>
              <a:effectLst/>
              <a:latin typeface="+mn-lt"/>
              <a:ea typeface="+mn-ea"/>
              <a:cs typeface="+mn-cs"/>
            </a:endParaRPr>
          </a:p>
          <a:p>
            <a:r>
              <a:rPr lang="en-US" baseline="0" dirty="0" smtClean="0"/>
              <a:t/>
            </a:r>
            <a:br>
              <a:rPr lang="en-US" baseline="0" dirty="0" smtClean="0"/>
            </a:br>
            <a:r>
              <a:rPr lang="en-US" baseline="0" dirty="0" smtClean="0"/>
              <a:t>Writing to the cluster:  Coordinator Node.  This decides which nodes are written to.  The coordinator talks directly to node 1. From there, node 1 talks to the other nodes and copies itself. (this is called the pipeline. Admin/Client - &gt; Coordinator Node -&gt; Node 1 (once written, will communicate back that the file is written even though it’s passing data to other notes)-&gt; Other Nodes)</a:t>
            </a:r>
          </a:p>
          <a:p>
            <a:endParaRPr lang="en-US" baseline="0" dirty="0" smtClean="0"/>
          </a:p>
          <a:p>
            <a:r>
              <a:rPr lang="en-US" baseline="0" dirty="0" smtClean="0"/>
              <a:t>Reading from the cluster: The Coordinator will assess where the files are (where is the black file) and give priority order of which nodes to access first.</a:t>
            </a:r>
          </a:p>
          <a:p>
            <a:endParaRPr lang="en-US" baseline="0" dirty="0" smtClean="0"/>
          </a:p>
          <a:p>
            <a:r>
              <a:rPr lang="en-US" baseline="0" dirty="0" smtClean="0"/>
              <a:t>Daemons: Data Node </a:t>
            </a:r>
            <a:r>
              <a:rPr lang="en-US" baseline="0" dirty="0" err="1" smtClean="0"/>
              <a:t>Daemen</a:t>
            </a:r>
            <a:r>
              <a:rPr lang="en-US" baseline="0" dirty="0" smtClean="0"/>
              <a:t>: responsible for reading blocks and writing blocks.  Coordinator Node also called the Name Node. Responsible for knowing what’s going on in the cluster and coordinating across the cluster. Knows each node, which file chunk, the name of the file chunk, the properties of the file chunk. </a:t>
            </a:r>
            <a:endParaRPr lang="en-US" b="1" baseline="0" dirty="0" smtClean="0"/>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Second Scenario you may encounter is around the failure prevention component of Hadoop. You may hear that “Hadoop is failure-proof”. Well if you worked in It, you know that’s not true. Why is it important to make copies? Let’s say a node crashes or a computer dies.  It was storing several different blocks.  </a:t>
            </a:r>
          </a:p>
          <a:p>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blocks which do not satisfy the minimum copy requirement.  Black File Chunk B and Green File Chunk B are underrepresented.  These are your </a:t>
            </a:r>
            <a:r>
              <a:rPr lang="en-US" sz="1200" b="0" i="0" kern="1200" baseline="0" dirty="0" err="1" smtClean="0">
                <a:solidFill>
                  <a:schemeClr val="tx1"/>
                </a:solidFill>
                <a:effectLst/>
                <a:latin typeface="+mn-lt"/>
                <a:ea typeface="+mn-ea"/>
                <a:cs typeface="+mn-cs"/>
              </a:rPr>
              <a:t>underreplicated</a:t>
            </a:r>
            <a:r>
              <a:rPr lang="en-US" sz="1200" b="0" i="0" kern="1200" baseline="0" dirty="0" smtClean="0">
                <a:solidFill>
                  <a:schemeClr val="tx1"/>
                </a:solidFill>
                <a:effectLst/>
                <a:latin typeface="+mn-lt"/>
                <a:ea typeface="+mn-ea"/>
                <a:cs typeface="+mn-cs"/>
              </a:rPr>
              <a:t> blocks.  The Name Node will recognize the Node is gone.  And it will tell the other nodes, I need another file chunk, I need you to create a copy of your block. </a:t>
            </a:r>
          </a:p>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Data Locality.  This is why it’s so important to have copies of the data. We need to be able to access the data locally on each node. Otherwise, we have to spend time pulling the data across the network and then spend processing time and energy moving the data to the nodes.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Job priority is given to jobs where the files exist. Also important when Daemons are located with data.</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779198-78EB-4E85-BBCD-80AA969199CB}" type="slidenum">
              <a:rPr lang="en-US" smtClean="0"/>
              <a:t>10</a:t>
            </a:fld>
            <a:endParaRPr lang="en-US"/>
          </a:p>
        </p:txBody>
      </p:sp>
    </p:spTree>
    <p:extLst>
      <p:ext uri="{BB962C8B-B14F-4D97-AF65-F5344CB8AC3E}">
        <p14:creationId xmlns:p14="http://schemas.microsoft.com/office/powerpoint/2010/main" val="84204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HDFS</a:t>
            </a:r>
            <a:r>
              <a:rPr lang="en-US" sz="1200" b="0" i="0" kern="1200" baseline="0" dirty="0" smtClean="0">
                <a:solidFill>
                  <a:schemeClr val="tx1"/>
                </a:solidFill>
                <a:effectLst/>
                <a:latin typeface="+mn-lt"/>
                <a:ea typeface="+mn-ea"/>
                <a:cs typeface="+mn-cs"/>
              </a:rPr>
              <a:t>: Hadoop Distributed File System. </a:t>
            </a:r>
            <a:r>
              <a:rPr lang="en-US" sz="1200" b="0" i="0" kern="1200" dirty="0" smtClean="0">
                <a:solidFill>
                  <a:schemeClr val="tx1"/>
                </a:solidFill>
                <a:effectLst/>
                <a:latin typeface="+mn-lt"/>
                <a:ea typeface="+mn-ea"/>
                <a:cs typeface="+mn-cs"/>
              </a:rPr>
              <a:t>The DFS makes it convenient to share information and files among users on a network in a controlled and authorized way. It does a few things. First, it breaks</a:t>
            </a:r>
            <a:r>
              <a:rPr lang="en-US" sz="1200" b="0" i="0" kern="1200" baseline="0" dirty="0" smtClean="0">
                <a:solidFill>
                  <a:schemeClr val="tx1"/>
                </a:solidFill>
                <a:effectLst/>
                <a:latin typeface="+mn-lt"/>
                <a:ea typeface="+mn-ea"/>
                <a:cs typeface="+mn-cs"/>
              </a:rPr>
              <a:t> down data into chunks.  (Think of </a:t>
            </a:r>
            <a:r>
              <a:rPr lang="en-US" sz="1200" b="0" i="0" kern="1200" baseline="0" dirty="0" err="1" smtClean="0">
                <a:solidFill>
                  <a:schemeClr val="tx1"/>
                </a:solidFill>
                <a:effectLst/>
                <a:latin typeface="+mn-lt"/>
                <a:ea typeface="+mn-ea"/>
                <a:cs typeface="+mn-cs"/>
              </a:rPr>
              <a:t>limewire</a:t>
            </a:r>
            <a:r>
              <a:rPr lang="en-US" sz="1200" b="0" i="0" kern="1200" baseline="0" dirty="0" smtClean="0">
                <a:solidFill>
                  <a:schemeClr val="tx1"/>
                </a:solidFill>
                <a:effectLst/>
                <a:latin typeface="+mn-lt"/>
                <a:ea typeface="+mn-ea"/>
                <a:cs typeface="+mn-cs"/>
              </a:rPr>
              <a:t> or torrents: Takes a large file and breaks it smaller files).  Files are immutable – once you close you file and write it to the system, you cannot edit or rewrite your file. It creates a read-only file. </a:t>
            </a:r>
          </a:p>
        </p:txBody>
      </p:sp>
      <p:sp>
        <p:nvSpPr>
          <p:cNvPr id="4" name="Slide Number Placeholder 3"/>
          <p:cNvSpPr>
            <a:spLocks noGrp="1"/>
          </p:cNvSpPr>
          <p:nvPr>
            <p:ph type="sldNum" sz="quarter" idx="10"/>
          </p:nvPr>
        </p:nvSpPr>
        <p:spPr/>
        <p:txBody>
          <a:bodyPr/>
          <a:lstStyle/>
          <a:p>
            <a:fld id="{18779198-78EB-4E85-BBCD-80AA969199CB}" type="slidenum">
              <a:rPr lang="en-US" smtClean="0"/>
              <a:t>11</a:t>
            </a:fld>
            <a:endParaRPr lang="en-US"/>
          </a:p>
        </p:txBody>
      </p:sp>
    </p:spTree>
    <p:extLst>
      <p:ext uri="{BB962C8B-B14F-4D97-AF65-F5344CB8AC3E}">
        <p14:creationId xmlns:p14="http://schemas.microsoft.com/office/powerpoint/2010/main" val="1698952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Second Step: The Broken up files will then make copies of themselves.  Once they make enough copies, we are now ready to start creating the distributed file system. In this example, created two chunks and made sure to have a total of 3 of each chunk.  </a:t>
            </a:r>
          </a:p>
        </p:txBody>
      </p:sp>
      <p:sp>
        <p:nvSpPr>
          <p:cNvPr id="4" name="Slide Number Placeholder 3"/>
          <p:cNvSpPr>
            <a:spLocks noGrp="1"/>
          </p:cNvSpPr>
          <p:nvPr>
            <p:ph type="sldNum" sz="quarter" idx="10"/>
          </p:nvPr>
        </p:nvSpPr>
        <p:spPr/>
        <p:txBody>
          <a:bodyPr/>
          <a:lstStyle/>
          <a:p>
            <a:fld id="{18779198-78EB-4E85-BBCD-80AA969199CB}" type="slidenum">
              <a:rPr lang="en-US" smtClean="0"/>
              <a:t>12</a:t>
            </a:fld>
            <a:endParaRPr lang="en-US"/>
          </a:p>
        </p:txBody>
      </p:sp>
    </p:spTree>
    <p:extLst>
      <p:ext uri="{BB962C8B-B14F-4D97-AF65-F5344CB8AC3E}">
        <p14:creationId xmlns:p14="http://schemas.microsoft.com/office/powerpoint/2010/main" val="59810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
            </a:r>
            <a:br>
              <a:rPr lang="en-US" sz="1200" b="0" i="0" kern="1200" baseline="0" dirty="0" smtClean="0">
                <a:solidFill>
                  <a:schemeClr val="tx1"/>
                </a:solidFill>
                <a:effectLst/>
                <a:latin typeface="+mn-lt"/>
                <a:ea typeface="+mn-ea"/>
                <a:cs typeface="+mn-cs"/>
              </a:rPr>
            </a:br>
            <a:r>
              <a:rPr lang="en-US" sz="1200" b="0" i="0" kern="1200" baseline="0" dirty="0" smtClean="0">
                <a:solidFill>
                  <a:schemeClr val="tx1"/>
                </a:solidFill>
                <a:effectLst/>
                <a:latin typeface="+mn-lt"/>
                <a:ea typeface="+mn-ea"/>
                <a:cs typeface="+mn-cs"/>
              </a:rPr>
              <a:t>So now we’re ready to visit our cluster.  Explain that there is a cluster. Each of the gray boxes is a node. In the purpose of this example,  we have 4 nodes on 1 cluster.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Physically point out that file is broken up and then copies are made and put on different nodes around the cluster. Physically count and point to the nodes it is on. These are copies in its entity.  And then next we make copies of Part B.   Note that the files can land on different nodes: So The original Data File is now Replicated three times, throughout the cluster.</a:t>
            </a:r>
          </a:p>
        </p:txBody>
      </p:sp>
      <p:sp>
        <p:nvSpPr>
          <p:cNvPr id="4" name="Slide Number Placeholder 3"/>
          <p:cNvSpPr>
            <a:spLocks noGrp="1"/>
          </p:cNvSpPr>
          <p:nvPr>
            <p:ph type="sldNum" sz="quarter" idx="10"/>
          </p:nvPr>
        </p:nvSpPr>
        <p:spPr/>
        <p:txBody>
          <a:bodyPr/>
          <a:lstStyle/>
          <a:p>
            <a:fld id="{18779198-78EB-4E85-BBCD-80AA969199CB}" type="slidenum">
              <a:rPr lang="en-US" smtClean="0"/>
              <a:t>13</a:t>
            </a:fld>
            <a:endParaRPr lang="en-US"/>
          </a:p>
        </p:txBody>
      </p:sp>
    </p:spTree>
    <p:extLst>
      <p:ext uri="{BB962C8B-B14F-4D97-AF65-F5344CB8AC3E}">
        <p14:creationId xmlns:p14="http://schemas.microsoft.com/office/powerpoint/2010/main" val="149000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41071149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395310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204082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347195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FF920F-330F-4747-AC1C-115A29790464}"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315493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FF920F-330F-4747-AC1C-115A29790464}"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10735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FF920F-330F-4747-AC1C-115A29790464}"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0497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FF920F-330F-4747-AC1C-115A29790464}"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65432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F920F-330F-4747-AC1C-115A29790464}"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3898764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F920F-330F-4747-AC1C-115A29790464}"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28791202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F920F-330F-4747-AC1C-115A29790464}"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3302D5-8A6E-4AA3-A3E8-B0E5AB3F9A63}" type="slidenum">
              <a:rPr lang="en-US" smtClean="0"/>
              <a:t>‹#›</a:t>
            </a:fld>
            <a:endParaRPr lang="en-US"/>
          </a:p>
        </p:txBody>
      </p:sp>
    </p:spTree>
    <p:extLst>
      <p:ext uri="{BB962C8B-B14F-4D97-AF65-F5344CB8AC3E}">
        <p14:creationId xmlns:p14="http://schemas.microsoft.com/office/powerpoint/2010/main" val="114479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E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F920F-330F-4747-AC1C-115A29790464}" type="datetimeFigureOut">
              <a:rPr lang="en-US" smtClean="0"/>
              <a:t>6/30/2017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02D5-8A6E-4AA3-A3E8-B0E5AB3F9A63}" type="slidenum">
              <a:rPr lang="en-US" smtClean="0"/>
              <a:t>‹#›</a:t>
            </a:fld>
            <a:endParaRPr lang="en-US"/>
          </a:p>
        </p:txBody>
      </p:sp>
    </p:spTree>
    <p:extLst>
      <p:ext uri="{BB962C8B-B14F-4D97-AF65-F5344CB8AC3E}">
        <p14:creationId xmlns:p14="http://schemas.microsoft.com/office/powerpoint/2010/main" val="390101664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hyperlink" Target="https://blog.insightdatascience.com/spinning-up-a-free-hadoop-cluster-step-by-step-c406d56bae42" TargetMode="External"/><Relationship Id="rId3" Type="http://schemas.openxmlformats.org/officeDocument/2006/relationships/hyperlink" Target="https://cognitiveclass.ai/courses/hadoop-hive/" TargetMode="External"/><Relationship Id="rId7" Type="http://schemas.openxmlformats.org/officeDocument/2006/relationships/hyperlink" Target="https://hortonworks.com/products/sandbox/" TargetMode="External"/><Relationship Id="rId2" Type="http://schemas.openxmlformats.org/officeDocument/2006/relationships/hyperlink" Target="https://cognitiveclass.ai/learn/hadoop/" TargetMode="External"/><Relationship Id="rId1" Type="http://schemas.openxmlformats.org/officeDocument/2006/relationships/slideLayout" Target="../slideLayouts/slideLayout7.xml"/><Relationship Id="rId6" Type="http://schemas.openxmlformats.org/officeDocument/2006/relationships/hyperlink" Target="https://www.experfy.com/training/courses/comprehensive-pig" TargetMode="External"/><Relationship Id="rId11" Type="http://schemas.openxmlformats.org/officeDocument/2006/relationships/hyperlink" Target="http://blog.mortardata.com/post/61501767090/hadoop-for-data-science" TargetMode="External"/><Relationship Id="rId5" Type="http://schemas.openxmlformats.org/officeDocument/2006/relationships/hyperlink" Target="https://www.coursera.org/learn/hadoop" TargetMode="External"/><Relationship Id="rId10" Type="http://schemas.openxmlformats.org/officeDocument/2006/relationships/hyperlink" Target="https://databricks.com/product/databricks" TargetMode="External"/><Relationship Id="rId4" Type="http://schemas.openxmlformats.org/officeDocument/2006/relationships/hyperlink" Target="http://static.googleusercontent.com/media/research.google.com/en/us/archive/mapreduce-osdi04.pdf" TargetMode="External"/><Relationship Id="rId9" Type="http://schemas.openxmlformats.org/officeDocument/2006/relationships/hyperlink" Target="https://www.analyticsvidhya.com/blog/2015/10/books-big-data-hadoop-apache-spark/"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Hadoop! There It Is</a:t>
            </a:r>
            <a:endParaRPr lang="en-US" b="1" dirty="0"/>
          </a:p>
        </p:txBody>
      </p:sp>
      <p:sp>
        <p:nvSpPr>
          <p:cNvPr id="3" name="Subtitle 2"/>
          <p:cNvSpPr>
            <a:spLocks noGrp="1"/>
          </p:cNvSpPr>
          <p:nvPr>
            <p:ph type="subTitle" idx="1"/>
          </p:nvPr>
        </p:nvSpPr>
        <p:spPr/>
        <p:txBody>
          <a:bodyPr/>
          <a:lstStyle/>
          <a:p>
            <a:r>
              <a:rPr lang="en-US" dirty="0" smtClean="0"/>
              <a:t>A Friendly ACT-W Talk Lead by Morgana Carter</a:t>
            </a:r>
            <a:endParaRPr lang="en-US" dirty="0"/>
          </a:p>
        </p:txBody>
      </p:sp>
    </p:spTree>
    <p:extLst>
      <p:ext uri="{BB962C8B-B14F-4D97-AF65-F5344CB8AC3E}">
        <p14:creationId xmlns:p14="http://schemas.microsoft.com/office/powerpoint/2010/main" val="3334305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4397829" y="1121229"/>
            <a:ext cx="2764025" cy="475090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57800" y="2503714"/>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Tree>
    <p:extLst>
      <p:ext uri="{BB962C8B-B14F-4D97-AF65-F5344CB8AC3E}">
        <p14:creationId xmlns:p14="http://schemas.microsoft.com/office/powerpoint/2010/main" val="2901475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2383972" y="1371600"/>
            <a:ext cx="2426568" cy="475090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ocument 3"/>
          <p:cNvSpPr/>
          <p:nvPr/>
        </p:nvSpPr>
        <p:spPr>
          <a:xfrm>
            <a:off x="6765235" y="1390178"/>
            <a:ext cx="2471530" cy="134982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p:cNvSpPr/>
          <p:nvPr/>
        </p:nvSpPr>
        <p:spPr>
          <a:xfrm>
            <a:off x="6765235" y="3849755"/>
            <a:ext cx="2471530" cy="227274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7421217" y="1585769"/>
            <a:ext cx="1656522" cy="523220"/>
          </a:xfrm>
          <a:prstGeom prst="rect">
            <a:avLst/>
          </a:prstGeom>
          <a:noFill/>
        </p:spPr>
        <p:txBody>
          <a:bodyPr wrap="square" rtlCol="0">
            <a:spAutoFit/>
          </a:bodyPr>
          <a:lstStyle/>
          <a:p>
            <a:r>
              <a:rPr lang="en-US" sz="2800" b="1" dirty="0" smtClean="0">
                <a:solidFill>
                  <a:schemeClr val="bg1"/>
                </a:solidFill>
              </a:rPr>
              <a:t>PART A</a:t>
            </a:r>
            <a:endParaRPr lang="en-US" sz="2800" b="1" dirty="0">
              <a:solidFill>
                <a:schemeClr val="bg1"/>
              </a:solidFill>
            </a:endParaRPr>
          </a:p>
        </p:txBody>
      </p:sp>
      <p:sp>
        <p:nvSpPr>
          <p:cNvPr id="9" name="TextBox 8"/>
          <p:cNvSpPr txBox="1"/>
          <p:nvPr/>
        </p:nvSpPr>
        <p:spPr>
          <a:xfrm>
            <a:off x="7421217" y="4698014"/>
            <a:ext cx="1656522"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7" name="TextBox 6"/>
          <p:cNvSpPr txBox="1"/>
          <p:nvPr/>
        </p:nvSpPr>
        <p:spPr>
          <a:xfrm>
            <a:off x="2878798" y="2740008"/>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
        <p:nvSpPr>
          <p:cNvPr id="3" name="Right Arrow 2"/>
          <p:cNvSpPr/>
          <p:nvPr/>
        </p:nvSpPr>
        <p:spPr>
          <a:xfrm>
            <a:off x="5305366" y="1839686"/>
            <a:ext cx="877720"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349027" y="4027714"/>
            <a:ext cx="877720"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227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838200" y="762001"/>
            <a:ext cx="1891749" cy="5320748"/>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ocument 3"/>
          <p:cNvSpPr/>
          <p:nvPr/>
        </p:nvSpPr>
        <p:spPr>
          <a:xfrm>
            <a:off x="6453809" y="958889"/>
            <a:ext cx="1563756" cy="967410"/>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p:cNvSpPr/>
          <p:nvPr/>
        </p:nvSpPr>
        <p:spPr>
          <a:xfrm>
            <a:off x="6453809" y="3189512"/>
            <a:ext cx="1563756" cy="227274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602895" y="1180984"/>
            <a:ext cx="1242392" cy="523220"/>
          </a:xfrm>
          <a:prstGeom prst="rect">
            <a:avLst/>
          </a:prstGeom>
          <a:noFill/>
        </p:spPr>
        <p:txBody>
          <a:bodyPr wrap="square" rtlCol="0">
            <a:spAutoFit/>
          </a:bodyPr>
          <a:lstStyle/>
          <a:p>
            <a:r>
              <a:rPr lang="en-US" sz="2800" b="1" dirty="0" smtClean="0">
                <a:solidFill>
                  <a:schemeClr val="bg1"/>
                </a:solidFill>
              </a:rPr>
              <a:t>PART A</a:t>
            </a:r>
            <a:endParaRPr lang="en-US" sz="2800" b="1" dirty="0">
              <a:solidFill>
                <a:schemeClr val="bg1"/>
              </a:solidFill>
            </a:endParaRPr>
          </a:p>
        </p:txBody>
      </p:sp>
      <p:sp>
        <p:nvSpPr>
          <p:cNvPr id="9" name="TextBox 8"/>
          <p:cNvSpPr txBox="1"/>
          <p:nvPr/>
        </p:nvSpPr>
        <p:spPr>
          <a:xfrm>
            <a:off x="6602895" y="4064276"/>
            <a:ext cx="1656522"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19" name="Flowchart: Document 18"/>
          <p:cNvSpPr/>
          <p:nvPr/>
        </p:nvSpPr>
        <p:spPr>
          <a:xfrm>
            <a:off x="8259417" y="958889"/>
            <a:ext cx="1563756" cy="967410"/>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408503" y="1180984"/>
            <a:ext cx="1242392" cy="523220"/>
          </a:xfrm>
          <a:prstGeom prst="rect">
            <a:avLst/>
          </a:prstGeom>
          <a:noFill/>
        </p:spPr>
        <p:txBody>
          <a:bodyPr wrap="square" rtlCol="0">
            <a:spAutoFit/>
          </a:bodyPr>
          <a:lstStyle/>
          <a:p>
            <a:r>
              <a:rPr lang="en-US" sz="2800" b="1" dirty="0" smtClean="0">
                <a:solidFill>
                  <a:schemeClr val="bg1"/>
                </a:solidFill>
              </a:rPr>
              <a:t>PART A</a:t>
            </a:r>
            <a:endParaRPr lang="en-US" sz="2800" b="1" dirty="0">
              <a:solidFill>
                <a:schemeClr val="bg1"/>
              </a:solidFill>
            </a:endParaRPr>
          </a:p>
        </p:txBody>
      </p:sp>
      <p:sp>
        <p:nvSpPr>
          <p:cNvPr id="21" name="Flowchart: Document 20"/>
          <p:cNvSpPr/>
          <p:nvPr/>
        </p:nvSpPr>
        <p:spPr>
          <a:xfrm>
            <a:off x="4648201" y="958889"/>
            <a:ext cx="1563756" cy="967410"/>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797287" y="1180984"/>
            <a:ext cx="1242392" cy="649724"/>
          </a:xfrm>
          <a:prstGeom prst="flowChartDocument">
            <a:avLst/>
          </a:prstGeom>
          <a:noFill/>
        </p:spPr>
        <p:txBody>
          <a:bodyPr wrap="square" rtlCol="0">
            <a:spAutoFit/>
          </a:bodyPr>
          <a:lstStyle/>
          <a:p>
            <a:r>
              <a:rPr lang="en-US" sz="2800" b="1" dirty="0" smtClean="0">
                <a:solidFill>
                  <a:schemeClr val="bg1"/>
                </a:solidFill>
              </a:rPr>
              <a:t>PART A</a:t>
            </a:r>
            <a:endParaRPr lang="en-US" sz="2800" b="1" dirty="0">
              <a:solidFill>
                <a:schemeClr val="bg1"/>
              </a:solidFill>
            </a:endParaRPr>
          </a:p>
        </p:txBody>
      </p:sp>
      <p:sp>
        <p:nvSpPr>
          <p:cNvPr id="23" name="Flowchart: Document 22"/>
          <p:cNvSpPr/>
          <p:nvPr/>
        </p:nvSpPr>
        <p:spPr>
          <a:xfrm>
            <a:off x="8259417" y="3189512"/>
            <a:ext cx="1563756" cy="227274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08503" y="4064276"/>
            <a:ext cx="1656522"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25" name="Flowchart: Document 24"/>
          <p:cNvSpPr/>
          <p:nvPr/>
        </p:nvSpPr>
        <p:spPr>
          <a:xfrm>
            <a:off x="4648201" y="3189512"/>
            <a:ext cx="1563756" cy="2272749"/>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797287" y="4064276"/>
            <a:ext cx="1656522"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27" name="TextBox 26"/>
          <p:cNvSpPr txBox="1"/>
          <p:nvPr/>
        </p:nvSpPr>
        <p:spPr>
          <a:xfrm>
            <a:off x="1202398" y="2222046"/>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
        <p:nvSpPr>
          <p:cNvPr id="28" name="Right Arrow 27"/>
          <p:cNvSpPr/>
          <p:nvPr/>
        </p:nvSpPr>
        <p:spPr>
          <a:xfrm>
            <a:off x="3250215" y="1211932"/>
            <a:ext cx="877720"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3250215" y="3738058"/>
            <a:ext cx="877720" cy="587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rved Down Arrow 39"/>
          <p:cNvSpPr/>
          <p:nvPr/>
        </p:nvSpPr>
        <p:spPr>
          <a:xfrm>
            <a:off x="5625548" y="359229"/>
            <a:ext cx="1308652" cy="4027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urved Down Arrow 40"/>
          <p:cNvSpPr/>
          <p:nvPr/>
        </p:nvSpPr>
        <p:spPr>
          <a:xfrm>
            <a:off x="7363239" y="400702"/>
            <a:ext cx="1308652" cy="4027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urved Up Arrow 41"/>
          <p:cNvSpPr/>
          <p:nvPr/>
        </p:nvSpPr>
        <p:spPr>
          <a:xfrm>
            <a:off x="5625548" y="5682343"/>
            <a:ext cx="1178023" cy="47897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urved Up Arrow 42"/>
          <p:cNvSpPr/>
          <p:nvPr/>
        </p:nvSpPr>
        <p:spPr>
          <a:xfrm>
            <a:off x="7427134" y="5682343"/>
            <a:ext cx="1178023" cy="47897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69776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1004089"/>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233598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7215809"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099930"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7215809"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Rectangle 11"/>
          <p:cNvSpPr/>
          <p:nvPr/>
        </p:nvSpPr>
        <p:spPr>
          <a:xfrm>
            <a:off x="518615" y="1252755"/>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14" name="TextBox 13"/>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15" name="TextBox 14"/>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16" name="TextBox 15"/>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2445820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215809"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099930"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7215809"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2398773"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777483"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3" name="Flowchart: Document 42"/>
          <p:cNvSpPr/>
          <p:nvPr/>
        </p:nvSpPr>
        <p:spPr>
          <a:xfrm>
            <a:off x="2398773" y="4968740"/>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840037" y="509438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8514652"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893362"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0" name="Rectangle 49"/>
          <p:cNvSpPr/>
          <p:nvPr/>
        </p:nvSpPr>
        <p:spPr>
          <a:xfrm>
            <a:off x="518615" y="1181509"/>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52" name="TextBox 51"/>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53" name="TextBox 52"/>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54" name="TextBox 53"/>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472267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215809"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099930"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7215809" y="4419600"/>
            <a:ext cx="3710609"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2398773"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777483"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2398773"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2777483"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8426224" y="5058177"/>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883298" y="5213944"/>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2398773" y="4968740"/>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840037" y="509438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8514652"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893362"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8514652"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893362"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Rectangle 24"/>
          <p:cNvSpPr/>
          <p:nvPr/>
        </p:nvSpPr>
        <p:spPr>
          <a:xfrm>
            <a:off x="504967" y="1239107"/>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30" name="TextBox 29"/>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32" name="TextBox 31"/>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33" name="TextBox 32"/>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1083609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2069231" y="155711"/>
            <a:ext cx="2100469" cy="20043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ocument 20"/>
          <p:cNvSpPr/>
          <p:nvPr/>
        </p:nvSpPr>
        <p:spPr>
          <a:xfrm>
            <a:off x="4945520" y="122705"/>
            <a:ext cx="1238511" cy="90765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p:cNvSpPr/>
          <p:nvPr/>
        </p:nvSpPr>
        <p:spPr>
          <a:xfrm>
            <a:off x="4945521" y="1139807"/>
            <a:ext cx="1249016" cy="1020296"/>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p:cNvSpPr/>
          <p:nvPr/>
        </p:nvSpPr>
        <p:spPr>
          <a:xfrm>
            <a:off x="6821404" y="122705"/>
            <a:ext cx="1171550" cy="84195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16"/>
          <p:cNvSpPr/>
          <p:nvPr/>
        </p:nvSpPr>
        <p:spPr>
          <a:xfrm>
            <a:off x="6821404" y="1196129"/>
            <a:ext cx="1171549" cy="963974"/>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p:cNvSpPr/>
          <p:nvPr/>
        </p:nvSpPr>
        <p:spPr>
          <a:xfrm>
            <a:off x="8619820" y="122705"/>
            <a:ext cx="1182056" cy="841955"/>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Document 26"/>
          <p:cNvSpPr/>
          <p:nvPr/>
        </p:nvSpPr>
        <p:spPr>
          <a:xfrm>
            <a:off x="8619820" y="1196129"/>
            <a:ext cx="1182056" cy="963974"/>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ocument 27"/>
          <p:cNvSpPr/>
          <p:nvPr/>
        </p:nvSpPr>
        <p:spPr>
          <a:xfrm>
            <a:off x="2069231" y="2468217"/>
            <a:ext cx="2001077" cy="1988672"/>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Document 34"/>
          <p:cNvSpPr/>
          <p:nvPr/>
        </p:nvSpPr>
        <p:spPr>
          <a:xfrm>
            <a:off x="2069231" y="4721087"/>
            <a:ext cx="2001077" cy="1861932"/>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Document 41"/>
          <p:cNvSpPr/>
          <p:nvPr/>
        </p:nvSpPr>
        <p:spPr>
          <a:xfrm>
            <a:off x="4845001" y="2468217"/>
            <a:ext cx="1238511" cy="907651"/>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Document 42"/>
          <p:cNvSpPr/>
          <p:nvPr/>
        </p:nvSpPr>
        <p:spPr>
          <a:xfrm>
            <a:off x="4845002" y="3485319"/>
            <a:ext cx="1249016" cy="1020296"/>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Document 43"/>
          <p:cNvSpPr/>
          <p:nvPr/>
        </p:nvSpPr>
        <p:spPr>
          <a:xfrm>
            <a:off x="6720885" y="2468217"/>
            <a:ext cx="1171550" cy="841955"/>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Document 44"/>
          <p:cNvSpPr/>
          <p:nvPr/>
        </p:nvSpPr>
        <p:spPr>
          <a:xfrm>
            <a:off x="6720885" y="3541641"/>
            <a:ext cx="1171549" cy="963974"/>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Document 45"/>
          <p:cNvSpPr/>
          <p:nvPr/>
        </p:nvSpPr>
        <p:spPr>
          <a:xfrm>
            <a:off x="8519301" y="2468217"/>
            <a:ext cx="1182056" cy="841955"/>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Document 46"/>
          <p:cNvSpPr/>
          <p:nvPr/>
        </p:nvSpPr>
        <p:spPr>
          <a:xfrm>
            <a:off x="8519301" y="3541641"/>
            <a:ext cx="1182056" cy="963974"/>
          </a:xfrm>
          <a:prstGeom prst="flowChart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ocument 47"/>
          <p:cNvSpPr/>
          <p:nvPr/>
        </p:nvSpPr>
        <p:spPr>
          <a:xfrm>
            <a:off x="4855507" y="4635388"/>
            <a:ext cx="1238511" cy="907651"/>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Document 48"/>
          <p:cNvSpPr/>
          <p:nvPr/>
        </p:nvSpPr>
        <p:spPr>
          <a:xfrm>
            <a:off x="4855508" y="5652490"/>
            <a:ext cx="1249016" cy="1020296"/>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Document 49"/>
          <p:cNvSpPr/>
          <p:nvPr/>
        </p:nvSpPr>
        <p:spPr>
          <a:xfrm>
            <a:off x="6731391" y="4635388"/>
            <a:ext cx="1171550" cy="841955"/>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Document 50"/>
          <p:cNvSpPr/>
          <p:nvPr/>
        </p:nvSpPr>
        <p:spPr>
          <a:xfrm>
            <a:off x="6731391" y="5708812"/>
            <a:ext cx="1171549" cy="963974"/>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ocument 51"/>
          <p:cNvSpPr/>
          <p:nvPr/>
        </p:nvSpPr>
        <p:spPr>
          <a:xfrm>
            <a:off x="8529807" y="4635388"/>
            <a:ext cx="1182056" cy="841955"/>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Document 52"/>
          <p:cNvSpPr/>
          <p:nvPr/>
        </p:nvSpPr>
        <p:spPr>
          <a:xfrm>
            <a:off x="8529807" y="5708812"/>
            <a:ext cx="1182056" cy="963974"/>
          </a:xfrm>
          <a:prstGeom prst="flowChartDocument">
            <a:avLst/>
          </a:prstGeom>
          <a:solidFill>
            <a:srgbClr val="FA0A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155121" y="2611691"/>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5" name="TextBox 54"/>
          <p:cNvSpPr txBox="1"/>
          <p:nvPr/>
        </p:nvSpPr>
        <p:spPr>
          <a:xfrm>
            <a:off x="5155121" y="3635745"/>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6" name="TextBox 55"/>
          <p:cNvSpPr txBox="1"/>
          <p:nvPr/>
        </p:nvSpPr>
        <p:spPr>
          <a:xfrm>
            <a:off x="7108422" y="2632323"/>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7" name="TextBox 56"/>
          <p:cNvSpPr txBox="1"/>
          <p:nvPr/>
        </p:nvSpPr>
        <p:spPr>
          <a:xfrm>
            <a:off x="7108422" y="356976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0" name="TextBox 59"/>
          <p:cNvSpPr txBox="1"/>
          <p:nvPr/>
        </p:nvSpPr>
        <p:spPr>
          <a:xfrm>
            <a:off x="8769178" y="2632323"/>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1" name="TextBox 60"/>
          <p:cNvSpPr txBox="1"/>
          <p:nvPr/>
        </p:nvSpPr>
        <p:spPr>
          <a:xfrm>
            <a:off x="8769178" y="356976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2" name="TextBox 61"/>
          <p:cNvSpPr txBox="1"/>
          <p:nvPr/>
        </p:nvSpPr>
        <p:spPr>
          <a:xfrm>
            <a:off x="5182707" y="310994"/>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3" name="TextBox 62"/>
          <p:cNvSpPr txBox="1"/>
          <p:nvPr/>
        </p:nvSpPr>
        <p:spPr>
          <a:xfrm>
            <a:off x="5182707" y="1335048"/>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4" name="TextBox 63"/>
          <p:cNvSpPr txBox="1"/>
          <p:nvPr/>
        </p:nvSpPr>
        <p:spPr>
          <a:xfrm>
            <a:off x="7136008" y="33162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5" name="TextBox 64"/>
          <p:cNvSpPr txBox="1"/>
          <p:nvPr/>
        </p:nvSpPr>
        <p:spPr>
          <a:xfrm>
            <a:off x="7136008" y="126907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6" name="TextBox 65"/>
          <p:cNvSpPr txBox="1"/>
          <p:nvPr/>
        </p:nvSpPr>
        <p:spPr>
          <a:xfrm>
            <a:off x="8796764" y="33162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7" name="TextBox 66"/>
          <p:cNvSpPr txBox="1"/>
          <p:nvPr/>
        </p:nvSpPr>
        <p:spPr>
          <a:xfrm>
            <a:off x="8796764" y="126907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8" name="TextBox 67"/>
          <p:cNvSpPr txBox="1"/>
          <p:nvPr/>
        </p:nvSpPr>
        <p:spPr>
          <a:xfrm>
            <a:off x="5254898" y="482743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9" name="TextBox 68"/>
          <p:cNvSpPr txBox="1"/>
          <p:nvPr/>
        </p:nvSpPr>
        <p:spPr>
          <a:xfrm>
            <a:off x="5254898" y="5851489"/>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70" name="TextBox 69"/>
          <p:cNvSpPr txBox="1"/>
          <p:nvPr/>
        </p:nvSpPr>
        <p:spPr>
          <a:xfrm>
            <a:off x="7208199" y="484806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71" name="TextBox 70"/>
          <p:cNvSpPr txBox="1"/>
          <p:nvPr/>
        </p:nvSpPr>
        <p:spPr>
          <a:xfrm>
            <a:off x="7208199" y="5785511"/>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72" name="TextBox 71"/>
          <p:cNvSpPr txBox="1"/>
          <p:nvPr/>
        </p:nvSpPr>
        <p:spPr>
          <a:xfrm>
            <a:off x="8868955" y="484806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73" name="TextBox 72"/>
          <p:cNvSpPr txBox="1"/>
          <p:nvPr/>
        </p:nvSpPr>
        <p:spPr>
          <a:xfrm>
            <a:off x="8868955" y="5785511"/>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86" name="TextBox 85"/>
          <p:cNvSpPr txBox="1"/>
          <p:nvPr/>
        </p:nvSpPr>
        <p:spPr>
          <a:xfrm>
            <a:off x="2551346" y="543682"/>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
        <p:nvSpPr>
          <p:cNvPr id="87" name="TextBox 86"/>
          <p:cNvSpPr txBox="1"/>
          <p:nvPr/>
        </p:nvSpPr>
        <p:spPr>
          <a:xfrm>
            <a:off x="2479539" y="2788495"/>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
        <p:nvSpPr>
          <p:cNvPr id="88" name="TextBox 87"/>
          <p:cNvSpPr txBox="1"/>
          <p:nvPr/>
        </p:nvSpPr>
        <p:spPr>
          <a:xfrm>
            <a:off x="2351311" y="4976022"/>
            <a:ext cx="1436915" cy="1200329"/>
          </a:xfrm>
          <a:prstGeom prst="rect">
            <a:avLst/>
          </a:prstGeom>
          <a:noFill/>
        </p:spPr>
        <p:txBody>
          <a:bodyPr wrap="square" rtlCol="0">
            <a:spAutoFit/>
          </a:bodyPr>
          <a:lstStyle/>
          <a:p>
            <a:r>
              <a:rPr lang="en-US" sz="3600" b="1" dirty="0" smtClean="0">
                <a:solidFill>
                  <a:schemeClr val="bg1"/>
                </a:solidFill>
              </a:rPr>
              <a:t>DATA </a:t>
            </a:r>
          </a:p>
          <a:p>
            <a:r>
              <a:rPr lang="en-US" sz="3600" b="1" dirty="0" smtClean="0">
                <a:solidFill>
                  <a:schemeClr val="bg1"/>
                </a:solidFill>
              </a:rPr>
              <a:t>FILE</a:t>
            </a:r>
            <a:endParaRPr lang="en-US" sz="3600" b="1" dirty="0">
              <a:solidFill>
                <a:schemeClr val="bg1"/>
              </a:solidFill>
            </a:endParaRPr>
          </a:p>
        </p:txBody>
      </p:sp>
    </p:spTree>
    <p:extLst>
      <p:ext uri="{BB962C8B-B14F-4D97-AF65-F5344CB8AC3E}">
        <p14:creationId xmlns:p14="http://schemas.microsoft.com/office/powerpoint/2010/main" val="1037248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2080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70" name="TextBox 69"/>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71" name="TextBox 70"/>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72" name="TextBox 71"/>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3" name="TextBox 72"/>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
        <p:nvSpPr>
          <p:cNvPr id="74" name="Rectangle 73"/>
          <p:cNvSpPr/>
          <p:nvPr/>
        </p:nvSpPr>
        <p:spPr>
          <a:xfrm>
            <a:off x="504967" y="1239107"/>
            <a:ext cx="11281087" cy="55409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014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923330"/>
          </a:xfrm>
          <a:prstGeom prst="rect">
            <a:avLst/>
          </a:prstGeom>
          <a:noFill/>
        </p:spPr>
        <p:txBody>
          <a:bodyPr wrap="square" rtlCol="0">
            <a:spAutoFit/>
          </a:bodyPr>
          <a:lstStyle/>
          <a:p>
            <a:pPr algn="ctr"/>
            <a:r>
              <a:rPr lang="en-US" sz="5400" b="1" dirty="0" smtClean="0"/>
              <a:t>Reading a File</a:t>
            </a:r>
            <a:endParaRPr lang="en-US" sz="5400" b="1" dirty="0"/>
          </a:p>
        </p:txBody>
      </p:sp>
    </p:spTree>
    <p:extLst>
      <p:ext uri="{BB962C8B-B14F-4D97-AF65-F5344CB8AC3E}">
        <p14:creationId xmlns:p14="http://schemas.microsoft.com/office/powerpoint/2010/main" val="4053007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5027" y="118610"/>
            <a:ext cx="6654028" cy="6467248"/>
          </a:xfrm>
          <a:prstGeom prst="rect">
            <a:avLst/>
          </a:prstGeom>
        </p:spPr>
      </p:pic>
      <p:sp>
        <p:nvSpPr>
          <p:cNvPr id="2" name="Title 1"/>
          <p:cNvSpPr>
            <a:spLocks noGrp="1"/>
          </p:cNvSpPr>
          <p:nvPr>
            <p:ph type="ctrTitle"/>
          </p:nvPr>
        </p:nvSpPr>
        <p:spPr>
          <a:xfrm>
            <a:off x="1165041" y="555171"/>
            <a:ext cx="5334000" cy="1262743"/>
          </a:xfrm>
          <a:solidFill>
            <a:srgbClr val="FFC000"/>
          </a:solidFill>
        </p:spPr>
        <p:txBody>
          <a:bodyPr>
            <a:normAutofit fontScale="90000"/>
          </a:bodyPr>
          <a:lstStyle/>
          <a:p>
            <a:r>
              <a:rPr lang="en-US" sz="11500" b="1" dirty="0" smtClean="0"/>
              <a:t>Hadoop! </a:t>
            </a:r>
            <a:endParaRPr lang="en-US" sz="11500" b="1" dirty="0"/>
          </a:p>
        </p:txBody>
      </p:sp>
      <p:sp>
        <p:nvSpPr>
          <p:cNvPr id="6" name="TextBox 5"/>
          <p:cNvSpPr txBox="1"/>
          <p:nvPr/>
        </p:nvSpPr>
        <p:spPr>
          <a:xfrm>
            <a:off x="7979229" y="870857"/>
            <a:ext cx="3363685" cy="4832092"/>
          </a:xfrm>
          <a:prstGeom prst="rect">
            <a:avLst/>
          </a:prstGeom>
          <a:noFill/>
        </p:spPr>
        <p:txBody>
          <a:bodyPr wrap="square" rtlCol="0">
            <a:spAutoFit/>
          </a:bodyPr>
          <a:lstStyle/>
          <a:p>
            <a:r>
              <a:rPr lang="en-US" sz="4400" b="1" dirty="0" smtClean="0"/>
              <a:t>Twitter: </a:t>
            </a:r>
            <a:r>
              <a:rPr lang="en-US" sz="4400" dirty="0" smtClean="0"/>
              <a:t>@_</a:t>
            </a:r>
            <a:r>
              <a:rPr lang="en-US" sz="4400" dirty="0" err="1" smtClean="0"/>
              <a:t>oneunit</a:t>
            </a:r>
            <a:endParaRPr lang="en-US" sz="4400" dirty="0" smtClean="0"/>
          </a:p>
          <a:p>
            <a:endParaRPr lang="en-US" sz="4400" dirty="0"/>
          </a:p>
          <a:p>
            <a:r>
              <a:rPr lang="en-US" sz="4400" b="1" dirty="0" smtClean="0"/>
              <a:t>Slides: </a:t>
            </a:r>
          </a:p>
          <a:p>
            <a:r>
              <a:rPr lang="en-US" sz="4400" dirty="0" smtClean="0"/>
              <a:t>Will Post to GitHub, Share with ACT-W</a:t>
            </a:r>
          </a:p>
        </p:txBody>
      </p:sp>
    </p:spTree>
    <p:extLst>
      <p:ext uri="{BB962C8B-B14F-4D97-AF65-F5344CB8AC3E}">
        <p14:creationId xmlns:p14="http://schemas.microsoft.com/office/powerpoint/2010/main" val="3759871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56000" y="314960"/>
            <a:ext cx="5151120" cy="2946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5-Point Star 3"/>
          <p:cNvSpPr/>
          <p:nvPr/>
        </p:nvSpPr>
        <p:spPr>
          <a:xfrm>
            <a:off x="4481416" y="314960"/>
            <a:ext cx="3628725" cy="294640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638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8" name="Rounded Rectangle 57"/>
          <p:cNvSpPr/>
          <p:nvPr/>
        </p:nvSpPr>
        <p:spPr>
          <a:xfrm>
            <a:off x="5130800" y="294640"/>
            <a:ext cx="1764989" cy="1117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2080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2" name="5-Point Star 1"/>
          <p:cNvSpPr/>
          <p:nvPr/>
        </p:nvSpPr>
        <p:spPr>
          <a:xfrm>
            <a:off x="5401287" y="294640"/>
            <a:ext cx="1243353" cy="111760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9" name="Rectangle 58"/>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142304" y="1198929"/>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69" name="TextBox 68"/>
          <p:cNvSpPr txBox="1"/>
          <p:nvPr/>
        </p:nvSpPr>
        <p:spPr>
          <a:xfrm>
            <a:off x="8346087" y="1188876"/>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70" name="TextBox 69"/>
          <p:cNvSpPr txBox="1"/>
          <p:nvPr/>
        </p:nvSpPr>
        <p:spPr>
          <a:xfrm>
            <a:off x="2076990" y="3899082"/>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1" name="TextBox 70"/>
          <p:cNvSpPr txBox="1"/>
          <p:nvPr/>
        </p:nvSpPr>
        <p:spPr>
          <a:xfrm>
            <a:off x="8346087" y="3877723"/>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2255133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923330"/>
          </a:xfrm>
          <a:prstGeom prst="rect">
            <a:avLst/>
          </a:prstGeom>
          <a:noFill/>
        </p:spPr>
        <p:txBody>
          <a:bodyPr wrap="square" rtlCol="0">
            <a:spAutoFit/>
          </a:bodyPr>
          <a:lstStyle/>
          <a:p>
            <a:pPr algn="ctr"/>
            <a:r>
              <a:rPr lang="en-US" sz="5400" b="1" dirty="0" smtClean="0"/>
              <a:t>Failure Prevention</a:t>
            </a:r>
            <a:endParaRPr lang="en-US" sz="5400" b="1" dirty="0"/>
          </a:p>
        </p:txBody>
      </p:sp>
    </p:spTree>
    <p:extLst>
      <p:ext uri="{BB962C8B-B14F-4D97-AF65-F5344CB8AC3E}">
        <p14:creationId xmlns:p14="http://schemas.microsoft.com/office/powerpoint/2010/main" val="642799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2080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solidFill>
            <a:srgbClr val="FFFF00"/>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8" name="Rectangle 57"/>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160688" y="1167066"/>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68" name="TextBox 67"/>
          <p:cNvSpPr txBox="1"/>
          <p:nvPr/>
        </p:nvSpPr>
        <p:spPr>
          <a:xfrm>
            <a:off x="8364471" y="1157013"/>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69" name="TextBox 68"/>
          <p:cNvSpPr txBox="1"/>
          <p:nvPr/>
        </p:nvSpPr>
        <p:spPr>
          <a:xfrm>
            <a:off x="2095374" y="3867219"/>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0" name="TextBox 69"/>
          <p:cNvSpPr txBox="1"/>
          <p:nvPr/>
        </p:nvSpPr>
        <p:spPr>
          <a:xfrm>
            <a:off x="8364471" y="3845860"/>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1316319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577469" y="2325875"/>
            <a:ext cx="1947818"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26" name="TextBox 25"/>
          <p:cNvSpPr txBox="1"/>
          <p:nvPr/>
        </p:nvSpPr>
        <p:spPr>
          <a:xfrm>
            <a:off x="6771861" y="2325875"/>
            <a:ext cx="1947818" cy="523220"/>
          </a:xfrm>
          <a:prstGeom prst="rect">
            <a:avLst/>
          </a:prstGeom>
          <a:noFill/>
        </p:spPr>
        <p:txBody>
          <a:bodyPr wrap="square" rtlCol="0">
            <a:spAutoFit/>
          </a:bodyPr>
          <a:lstStyle/>
          <a:p>
            <a:r>
              <a:rPr lang="en-US" sz="2800" b="1" dirty="0" smtClean="0">
                <a:solidFill>
                  <a:schemeClr val="bg1"/>
                </a:solidFill>
              </a:rPr>
              <a:t>PART B</a:t>
            </a:r>
            <a:endParaRPr lang="en-US" sz="2800" b="1" dirty="0">
              <a:solidFill>
                <a:schemeClr val="bg1"/>
              </a:solidFill>
            </a:endParaRPr>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solidFill>
            <a:srgbClr val="FFFF00"/>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solidFill>
            <a:srgbClr val="FFFF00"/>
          </a:solid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a:ln>
            <a:solidFill>
              <a:srgbClr val="FA0ADD"/>
            </a:solidFill>
          </a:ln>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solidFill>
            <a:srgbClr val="FFFF00"/>
          </a:solid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a:ln>
            <a:solidFill>
              <a:srgbClr val="FA0ADD"/>
            </a:solidFill>
          </a:ln>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2" name="Multiply 1"/>
          <p:cNvSpPr/>
          <p:nvPr/>
        </p:nvSpPr>
        <p:spPr>
          <a:xfrm>
            <a:off x="6603619" y="3594502"/>
            <a:ext cx="4154557" cy="3278221"/>
          </a:xfrm>
          <a:prstGeom prst="mathMultiply">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8" name="Rectangle 57"/>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111524" y="1251067"/>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68" name="TextBox 67"/>
          <p:cNvSpPr txBox="1"/>
          <p:nvPr/>
        </p:nvSpPr>
        <p:spPr>
          <a:xfrm>
            <a:off x="8315307" y="1241014"/>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69" name="TextBox 68"/>
          <p:cNvSpPr txBox="1"/>
          <p:nvPr/>
        </p:nvSpPr>
        <p:spPr>
          <a:xfrm>
            <a:off x="2046210" y="3951220"/>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0" name="TextBox 69"/>
          <p:cNvSpPr txBox="1"/>
          <p:nvPr/>
        </p:nvSpPr>
        <p:spPr>
          <a:xfrm>
            <a:off x="8315307" y="3929861"/>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2872779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6241263" y="1722783"/>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solidFill>
            <a:srgbClr val="FFFF00"/>
          </a:solid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rgbClr val="FA0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2" name="Multiply 1"/>
          <p:cNvSpPr/>
          <p:nvPr/>
        </p:nvSpPr>
        <p:spPr>
          <a:xfrm>
            <a:off x="6603619" y="3594502"/>
            <a:ext cx="4154557" cy="3278221"/>
          </a:xfrm>
          <a:prstGeom prst="mathMultiply">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8" name="Rounded Rectangle 57"/>
          <p:cNvSpPr/>
          <p:nvPr/>
        </p:nvSpPr>
        <p:spPr>
          <a:xfrm>
            <a:off x="5155639" y="163657"/>
            <a:ext cx="1764989" cy="1117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9" name="5-Point Star 58"/>
          <p:cNvSpPr/>
          <p:nvPr/>
        </p:nvSpPr>
        <p:spPr>
          <a:xfrm>
            <a:off x="5426126" y="163657"/>
            <a:ext cx="1243353" cy="111760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8" name="Rectangle 67"/>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70" name="TextBox 69"/>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71" name="TextBox 70"/>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2" name="TextBox 71"/>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1236809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6241263" y="1729152"/>
            <a:ext cx="4685155"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ounded Rectangle 9"/>
          <p:cNvSpPr/>
          <p:nvPr/>
        </p:nvSpPr>
        <p:spPr>
          <a:xfrm>
            <a:off x="1099930" y="1722783"/>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1143129" y="4370880"/>
            <a:ext cx="4574933" cy="206733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9" name="Rounded Rectangle 28"/>
          <p:cNvSpPr/>
          <p:nvPr/>
        </p:nvSpPr>
        <p:spPr>
          <a:xfrm>
            <a:off x="6241263" y="4419600"/>
            <a:ext cx="4685155" cy="190337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Flowchart: Document 33"/>
          <p:cNvSpPr/>
          <p:nvPr/>
        </p:nvSpPr>
        <p:spPr>
          <a:xfrm>
            <a:off x="1299548"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678258"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7" name="Flowchart: Document 36"/>
          <p:cNvSpPr/>
          <p:nvPr/>
        </p:nvSpPr>
        <p:spPr>
          <a:xfrm>
            <a:off x="1299548"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678258"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9" name="Flowchart: Document 38"/>
          <p:cNvSpPr/>
          <p:nvPr/>
        </p:nvSpPr>
        <p:spPr>
          <a:xfrm>
            <a:off x="6456888" y="5517699"/>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13047" y="5604893"/>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43" name="Flowchart: Document 42"/>
          <p:cNvSpPr/>
          <p:nvPr/>
        </p:nvSpPr>
        <p:spPr>
          <a:xfrm>
            <a:off x="1388922" y="4565678"/>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04927" y="4657157"/>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6" name="Flowchart: Document 45"/>
          <p:cNvSpPr/>
          <p:nvPr/>
        </p:nvSpPr>
        <p:spPr>
          <a:xfrm>
            <a:off x="6517079" y="1957331"/>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95789" y="2055008"/>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8" name="Flowchart: Document 47"/>
          <p:cNvSpPr/>
          <p:nvPr/>
        </p:nvSpPr>
        <p:spPr>
          <a:xfrm>
            <a:off x="6517079" y="2894775"/>
            <a:ext cx="1302025" cy="805491"/>
          </a:xfrm>
          <a:prstGeom prst="flowChartDocumen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5789" y="299245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25" name="Flowchart: Document 24"/>
          <p:cNvSpPr/>
          <p:nvPr/>
        </p:nvSpPr>
        <p:spPr>
          <a:xfrm>
            <a:off x="2722033" y="192312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100743" y="2020806"/>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30" name="Flowchart: Document 29"/>
          <p:cNvSpPr/>
          <p:nvPr/>
        </p:nvSpPr>
        <p:spPr>
          <a:xfrm>
            <a:off x="2722033" y="2860573"/>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00743" y="2958250"/>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33" name="Flowchart: Document 32"/>
          <p:cNvSpPr/>
          <p:nvPr/>
        </p:nvSpPr>
        <p:spPr>
          <a:xfrm>
            <a:off x="4187690" y="189924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66400" y="1996918"/>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41" name="Flowchart: Document 40"/>
          <p:cNvSpPr/>
          <p:nvPr/>
        </p:nvSpPr>
        <p:spPr>
          <a:xfrm>
            <a:off x="4187690" y="2836685"/>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66400" y="2934362"/>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50" name="Flowchart: Document 49"/>
          <p:cNvSpPr/>
          <p:nvPr/>
        </p:nvSpPr>
        <p:spPr>
          <a:xfrm>
            <a:off x="7984054" y="1933545"/>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362764" y="2031222"/>
            <a:ext cx="834887" cy="649724"/>
          </a:xfrm>
          <a:prstGeom prst="flowChartDocument">
            <a:avLst/>
          </a:prstGeom>
          <a:solidFill>
            <a:srgbClr val="FFFF00"/>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2" name="Flowchart: Document 51"/>
          <p:cNvSpPr/>
          <p:nvPr/>
        </p:nvSpPr>
        <p:spPr>
          <a:xfrm>
            <a:off x="7984054" y="2870989"/>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8362764" y="2968666"/>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54" name="Flowchart: Document 53"/>
          <p:cNvSpPr/>
          <p:nvPr/>
        </p:nvSpPr>
        <p:spPr>
          <a:xfrm>
            <a:off x="9449711" y="190965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828421" y="2007334"/>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56" name="Flowchart: Document 55"/>
          <p:cNvSpPr/>
          <p:nvPr/>
        </p:nvSpPr>
        <p:spPr>
          <a:xfrm>
            <a:off x="9449711" y="2847101"/>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9828421" y="2944778"/>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0" name="Flowchart: Document 59"/>
          <p:cNvSpPr/>
          <p:nvPr/>
        </p:nvSpPr>
        <p:spPr>
          <a:xfrm>
            <a:off x="7948268" y="5527010"/>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326978" y="5624687"/>
            <a:ext cx="834887" cy="649724"/>
          </a:xfrm>
          <a:prstGeom prst="flowChartDocument">
            <a:avLst/>
          </a:prstGeom>
          <a:solidFill>
            <a:srgbClr val="FFFF00"/>
          </a:solidFill>
        </p:spPr>
        <p:txBody>
          <a:bodyPr wrap="square" rtlCol="0">
            <a:spAutoFit/>
          </a:bodyPr>
          <a:lstStyle/>
          <a:p>
            <a:r>
              <a:rPr lang="en-US" sz="2800" b="1" dirty="0">
                <a:solidFill>
                  <a:schemeClr val="bg1"/>
                </a:solidFill>
              </a:rPr>
              <a:t>B</a:t>
            </a:r>
          </a:p>
        </p:txBody>
      </p:sp>
      <p:sp>
        <p:nvSpPr>
          <p:cNvPr id="62" name="Flowchart: Document 61"/>
          <p:cNvSpPr/>
          <p:nvPr/>
        </p:nvSpPr>
        <p:spPr>
          <a:xfrm>
            <a:off x="4309738" y="4469010"/>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688448" y="4566687"/>
            <a:ext cx="834887" cy="649724"/>
          </a:xfrm>
          <a:prstGeom prst="flowChartDocument">
            <a:avLst/>
          </a:prstGeom>
          <a:solidFill>
            <a:srgbClr val="FA0ADD"/>
          </a:solid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64" name="Flowchart: Document 63"/>
          <p:cNvSpPr/>
          <p:nvPr/>
        </p:nvSpPr>
        <p:spPr>
          <a:xfrm>
            <a:off x="4334312" y="5485887"/>
            <a:ext cx="1302025" cy="805491"/>
          </a:xfrm>
          <a:prstGeom prst="flowChartDocument">
            <a:avLst/>
          </a:prstGeom>
          <a:solidFill>
            <a:srgbClr val="FA0ADD"/>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688447" y="5555243"/>
            <a:ext cx="834887" cy="649724"/>
          </a:xfrm>
          <a:prstGeom prst="flowChartDocument">
            <a:avLst/>
          </a:prstGeom>
          <a:solidFill>
            <a:srgbClr val="FA0ADD"/>
          </a:solidFill>
        </p:spPr>
        <p:txBody>
          <a:bodyPr wrap="square" rtlCol="0">
            <a:spAutoFit/>
          </a:bodyPr>
          <a:lstStyle/>
          <a:p>
            <a:r>
              <a:rPr lang="en-US" sz="2800" b="1" dirty="0">
                <a:solidFill>
                  <a:schemeClr val="bg1"/>
                </a:solidFill>
              </a:rPr>
              <a:t>B</a:t>
            </a:r>
          </a:p>
        </p:txBody>
      </p:sp>
      <p:sp>
        <p:nvSpPr>
          <p:cNvPr id="66" name="Flowchart: Document 65"/>
          <p:cNvSpPr/>
          <p:nvPr/>
        </p:nvSpPr>
        <p:spPr>
          <a:xfrm>
            <a:off x="2901415" y="4507588"/>
            <a:ext cx="1302025" cy="805491"/>
          </a:xfrm>
          <a:prstGeom prst="flowChartDocument">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3280125" y="4605265"/>
            <a:ext cx="834887" cy="649724"/>
          </a:xfrm>
          <a:prstGeom prst="flowChartDocument">
            <a:avLst/>
          </a:prstGeom>
          <a:noFill/>
        </p:spPr>
        <p:txBody>
          <a:bodyPr wrap="square" rtlCol="0">
            <a:spAutoFit/>
          </a:bodyPr>
          <a:lstStyle/>
          <a:p>
            <a:r>
              <a:rPr lang="en-US" sz="2800" b="1" dirty="0" smtClean="0">
                <a:solidFill>
                  <a:schemeClr val="bg1"/>
                </a:solidFill>
              </a:rPr>
              <a:t>A</a:t>
            </a:r>
            <a:endParaRPr lang="en-US" sz="2800" b="1" dirty="0">
              <a:solidFill>
                <a:schemeClr val="bg1"/>
              </a:solidFill>
            </a:endParaRPr>
          </a:p>
        </p:txBody>
      </p:sp>
      <p:sp>
        <p:nvSpPr>
          <p:cNvPr id="2" name="Multiply 1"/>
          <p:cNvSpPr/>
          <p:nvPr/>
        </p:nvSpPr>
        <p:spPr>
          <a:xfrm>
            <a:off x="6603619" y="3594502"/>
            <a:ext cx="4154557" cy="3278221"/>
          </a:xfrm>
          <a:prstGeom prst="mathMultiply">
            <a:avLst/>
          </a:prstGeom>
          <a:solidFill>
            <a:srgbClr val="FF0000"/>
          </a:solidFill>
          <a:ln>
            <a:solidFill>
              <a:srgbClr val="FF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8" name="Flowchart: Document 57"/>
          <p:cNvSpPr/>
          <p:nvPr/>
        </p:nvSpPr>
        <p:spPr>
          <a:xfrm>
            <a:off x="1420008" y="5485887"/>
            <a:ext cx="1302025" cy="805491"/>
          </a:xfrm>
          <a:prstGeom prst="flowChartDocument">
            <a:avLst/>
          </a:prstGeom>
          <a:pattFill prst="pct7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Document 58"/>
          <p:cNvSpPr/>
          <p:nvPr/>
        </p:nvSpPr>
        <p:spPr>
          <a:xfrm>
            <a:off x="2915276" y="5466138"/>
            <a:ext cx="1302025" cy="805491"/>
          </a:xfrm>
          <a:prstGeom prst="flowChartDocument">
            <a:avLst/>
          </a:prstGeom>
          <a:pattFill prst="pct25">
            <a:fgClr>
              <a:srgbClr val="FFFF00"/>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3352803" y="5528585"/>
            <a:ext cx="834887" cy="649724"/>
          </a:xfrm>
          <a:prstGeom prst="flowChartDocument">
            <a:avLst/>
          </a:prstGeom>
          <a:pattFill prst="pct25">
            <a:fgClr>
              <a:srgbClr val="FFFF00"/>
            </a:fgClr>
            <a:bgClr>
              <a:schemeClr val="bg1"/>
            </a:bgClr>
          </a:pattFill>
        </p:spPr>
        <p:txBody>
          <a:bodyPr wrap="square" rtlCol="0">
            <a:spAutoFit/>
          </a:bodyPr>
          <a:lstStyle/>
          <a:p>
            <a:r>
              <a:rPr lang="en-US" sz="2800" b="1" dirty="0">
                <a:solidFill>
                  <a:schemeClr val="bg1"/>
                </a:solidFill>
              </a:rPr>
              <a:t>B</a:t>
            </a:r>
          </a:p>
        </p:txBody>
      </p:sp>
      <p:sp>
        <p:nvSpPr>
          <p:cNvPr id="70" name="TextBox 69"/>
          <p:cNvSpPr txBox="1"/>
          <p:nvPr/>
        </p:nvSpPr>
        <p:spPr>
          <a:xfrm>
            <a:off x="1802187" y="5579832"/>
            <a:ext cx="834887" cy="649724"/>
          </a:xfrm>
          <a:prstGeom prst="flowChartDocument">
            <a:avLst/>
          </a:prstGeom>
          <a:noFill/>
        </p:spPr>
        <p:txBody>
          <a:bodyPr wrap="square" rtlCol="0">
            <a:spAutoFit/>
          </a:bodyPr>
          <a:lstStyle/>
          <a:p>
            <a:r>
              <a:rPr lang="en-US" sz="2800" b="1" dirty="0">
                <a:solidFill>
                  <a:schemeClr val="bg1"/>
                </a:solidFill>
              </a:rPr>
              <a:t>B</a:t>
            </a:r>
          </a:p>
        </p:txBody>
      </p:sp>
      <p:sp>
        <p:nvSpPr>
          <p:cNvPr id="71" name="Rounded Rectangle 70"/>
          <p:cNvSpPr/>
          <p:nvPr/>
        </p:nvSpPr>
        <p:spPr>
          <a:xfrm>
            <a:off x="5155639" y="163657"/>
            <a:ext cx="1764989" cy="1117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2" name="5-Point Star 71"/>
          <p:cNvSpPr/>
          <p:nvPr/>
        </p:nvSpPr>
        <p:spPr>
          <a:xfrm>
            <a:off x="5426126" y="163657"/>
            <a:ext cx="1243353" cy="111760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Rectangle 72"/>
          <p:cNvSpPr/>
          <p:nvPr/>
        </p:nvSpPr>
        <p:spPr>
          <a:xfrm>
            <a:off x="368490" y="1596788"/>
            <a:ext cx="11368585" cy="51833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126975" y="1252755"/>
            <a:ext cx="3026228" cy="461665"/>
          </a:xfrm>
          <a:prstGeom prst="rect">
            <a:avLst/>
          </a:prstGeom>
          <a:noFill/>
        </p:spPr>
        <p:txBody>
          <a:bodyPr wrap="square" rtlCol="0">
            <a:spAutoFit/>
          </a:bodyPr>
          <a:lstStyle/>
          <a:p>
            <a:r>
              <a:rPr lang="en-US" sz="2400" b="1" dirty="0" smtClean="0"/>
              <a:t>NODE 1</a:t>
            </a:r>
            <a:endParaRPr lang="en-US" sz="2400" b="1" dirty="0"/>
          </a:p>
        </p:txBody>
      </p:sp>
      <p:sp>
        <p:nvSpPr>
          <p:cNvPr id="75" name="TextBox 74"/>
          <p:cNvSpPr txBox="1"/>
          <p:nvPr/>
        </p:nvSpPr>
        <p:spPr>
          <a:xfrm>
            <a:off x="8330758" y="1242702"/>
            <a:ext cx="3026228" cy="461665"/>
          </a:xfrm>
          <a:prstGeom prst="rect">
            <a:avLst/>
          </a:prstGeom>
          <a:noFill/>
        </p:spPr>
        <p:txBody>
          <a:bodyPr wrap="square" rtlCol="0">
            <a:spAutoFit/>
          </a:bodyPr>
          <a:lstStyle/>
          <a:p>
            <a:r>
              <a:rPr lang="en-US" sz="2400" b="1" dirty="0" smtClean="0"/>
              <a:t>NODE 2</a:t>
            </a:r>
            <a:endParaRPr lang="en-US" sz="2400" b="1" dirty="0"/>
          </a:p>
        </p:txBody>
      </p:sp>
      <p:sp>
        <p:nvSpPr>
          <p:cNvPr id="76" name="TextBox 75"/>
          <p:cNvSpPr txBox="1"/>
          <p:nvPr/>
        </p:nvSpPr>
        <p:spPr>
          <a:xfrm>
            <a:off x="2061661" y="3952908"/>
            <a:ext cx="3026228" cy="461665"/>
          </a:xfrm>
          <a:prstGeom prst="rect">
            <a:avLst/>
          </a:prstGeom>
          <a:noFill/>
        </p:spPr>
        <p:txBody>
          <a:bodyPr wrap="square" rtlCol="0">
            <a:spAutoFit/>
          </a:bodyPr>
          <a:lstStyle/>
          <a:p>
            <a:r>
              <a:rPr lang="en-US" sz="2400" b="1" dirty="0" smtClean="0"/>
              <a:t>NODE 3</a:t>
            </a:r>
            <a:endParaRPr lang="en-US" sz="2400" b="1" dirty="0"/>
          </a:p>
        </p:txBody>
      </p:sp>
      <p:sp>
        <p:nvSpPr>
          <p:cNvPr id="77" name="TextBox 76"/>
          <p:cNvSpPr txBox="1"/>
          <p:nvPr/>
        </p:nvSpPr>
        <p:spPr>
          <a:xfrm>
            <a:off x="8330758" y="3931549"/>
            <a:ext cx="3026228" cy="461665"/>
          </a:xfrm>
          <a:prstGeom prst="rect">
            <a:avLst/>
          </a:prstGeom>
          <a:noFill/>
        </p:spPr>
        <p:txBody>
          <a:bodyPr wrap="square" rtlCol="0">
            <a:spAutoFit/>
          </a:bodyPr>
          <a:lstStyle/>
          <a:p>
            <a:r>
              <a:rPr lang="en-US" sz="2400" b="1" dirty="0" smtClean="0"/>
              <a:t>NODE 4</a:t>
            </a:r>
            <a:endParaRPr lang="en-US" sz="2400" b="1" dirty="0"/>
          </a:p>
        </p:txBody>
      </p:sp>
    </p:spTree>
    <p:extLst>
      <p:ext uri="{BB962C8B-B14F-4D97-AF65-F5344CB8AC3E}">
        <p14:creationId xmlns:p14="http://schemas.microsoft.com/office/powerpoint/2010/main" val="2448203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1754326"/>
          </a:xfrm>
          <a:prstGeom prst="rect">
            <a:avLst/>
          </a:prstGeom>
          <a:noFill/>
        </p:spPr>
        <p:txBody>
          <a:bodyPr wrap="square" rtlCol="0">
            <a:spAutoFit/>
          </a:bodyPr>
          <a:lstStyle/>
          <a:p>
            <a:pPr algn="ctr"/>
            <a:r>
              <a:rPr lang="en-US" sz="5400" b="1" dirty="0" smtClean="0"/>
              <a:t>How does this connect to </a:t>
            </a:r>
            <a:r>
              <a:rPr lang="en-US" sz="5400" b="1" dirty="0" err="1" smtClean="0"/>
              <a:t>MapReduce</a:t>
            </a:r>
            <a:r>
              <a:rPr lang="en-US" sz="5400" b="1" dirty="0" smtClean="0"/>
              <a:t>?</a:t>
            </a:r>
            <a:endParaRPr lang="en-US" sz="5400" b="1" dirty="0"/>
          </a:p>
        </p:txBody>
      </p:sp>
    </p:spTree>
    <p:extLst>
      <p:ext uri="{BB962C8B-B14F-4D97-AF65-F5344CB8AC3E}">
        <p14:creationId xmlns:p14="http://schemas.microsoft.com/office/powerpoint/2010/main" val="2014969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325" y="226301"/>
            <a:ext cx="7858352" cy="632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31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1754326"/>
          </a:xfrm>
          <a:prstGeom prst="rect">
            <a:avLst/>
          </a:prstGeom>
          <a:noFill/>
        </p:spPr>
        <p:txBody>
          <a:bodyPr wrap="square" rtlCol="0">
            <a:spAutoFit/>
          </a:bodyPr>
          <a:lstStyle/>
          <a:p>
            <a:pPr algn="ctr"/>
            <a:r>
              <a:rPr lang="en-US" sz="5400" b="1" dirty="0" smtClean="0"/>
              <a:t>Game Time!</a:t>
            </a:r>
          </a:p>
          <a:p>
            <a:pPr algn="ctr"/>
            <a:endParaRPr lang="en-US" sz="5400" b="1" dirty="0"/>
          </a:p>
        </p:txBody>
      </p:sp>
    </p:spTree>
    <p:extLst>
      <p:ext uri="{BB962C8B-B14F-4D97-AF65-F5344CB8AC3E}">
        <p14:creationId xmlns:p14="http://schemas.microsoft.com/office/powerpoint/2010/main" val="303895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1845" y="1096583"/>
            <a:ext cx="10343072" cy="4339650"/>
          </a:xfrm>
          <a:prstGeom prst="rect">
            <a:avLst/>
          </a:prstGeom>
          <a:noFill/>
        </p:spPr>
        <p:txBody>
          <a:bodyPr wrap="square" rtlCol="0">
            <a:spAutoFit/>
          </a:bodyPr>
          <a:lstStyle/>
          <a:p>
            <a:pPr algn="ctr"/>
            <a:r>
              <a:rPr lang="en-US" sz="6000" b="1" dirty="0" smtClean="0"/>
              <a:t>Agenda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3600" dirty="0" smtClean="0"/>
              <a:t>Intro and Ice Breaker</a:t>
            </a:r>
          </a:p>
          <a:p>
            <a:pPr marL="285750" indent="-285750">
              <a:buFont typeface="Arial" panose="020B0604020202020204" pitchFamily="34" charset="0"/>
              <a:buChar char="•"/>
            </a:pPr>
            <a:r>
              <a:rPr lang="en-US" sz="3600" dirty="0" smtClean="0"/>
              <a:t>The 15 Minute </a:t>
            </a:r>
            <a:r>
              <a:rPr lang="en-US" sz="3600" dirty="0"/>
              <a:t>G</a:t>
            </a:r>
            <a:r>
              <a:rPr lang="en-US" sz="3600" dirty="0" smtClean="0"/>
              <a:t>uide to Hadoop</a:t>
            </a:r>
          </a:p>
          <a:p>
            <a:pPr marL="285750" indent="-285750">
              <a:buFont typeface="Arial" panose="020B0604020202020204" pitchFamily="34" charset="0"/>
              <a:buChar char="•"/>
            </a:pPr>
            <a:r>
              <a:rPr lang="en-US" sz="3600" dirty="0" smtClean="0"/>
              <a:t>Hadoop Alternatives</a:t>
            </a:r>
          </a:p>
          <a:p>
            <a:pPr marL="285750" indent="-285750">
              <a:buFont typeface="Arial" panose="020B0604020202020204" pitchFamily="34" charset="0"/>
              <a:buChar char="•"/>
            </a:pPr>
            <a:r>
              <a:rPr lang="en-US" sz="3600" dirty="0" smtClean="0"/>
              <a:t>Hadoop Implementation Guidelines</a:t>
            </a:r>
          </a:p>
          <a:p>
            <a:pPr marL="285750" indent="-285750">
              <a:buFont typeface="Arial" panose="020B0604020202020204" pitchFamily="34" charset="0"/>
              <a:buChar char="•"/>
            </a:pPr>
            <a:r>
              <a:rPr lang="en-US" sz="3600" dirty="0" smtClean="0"/>
              <a:t>Demo Time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43248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Games bob bar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88" y="342448"/>
            <a:ext cx="8222279" cy="579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38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47750" y="1262062"/>
            <a:ext cx="10096500" cy="4333875"/>
          </a:xfrm>
          <a:prstGeom prst="rect">
            <a:avLst/>
          </a:prstGeom>
        </p:spPr>
      </p:pic>
      <p:sp>
        <p:nvSpPr>
          <p:cNvPr id="3" name="TextBox 2"/>
          <p:cNvSpPr txBox="1"/>
          <p:nvPr/>
        </p:nvSpPr>
        <p:spPr>
          <a:xfrm>
            <a:off x="2460171" y="402771"/>
            <a:ext cx="7271657" cy="584775"/>
          </a:xfrm>
          <a:prstGeom prst="rect">
            <a:avLst/>
          </a:prstGeom>
          <a:noFill/>
        </p:spPr>
        <p:txBody>
          <a:bodyPr wrap="square" rtlCol="0">
            <a:spAutoFit/>
          </a:bodyPr>
          <a:lstStyle/>
          <a:p>
            <a:pPr algn="ctr"/>
            <a:r>
              <a:rPr lang="en-US" sz="3200" b="1" dirty="0" smtClean="0"/>
              <a:t>Map Reducer Syntax</a:t>
            </a:r>
            <a:endParaRPr lang="en-US" sz="3200" b="1" dirty="0"/>
          </a:p>
        </p:txBody>
      </p:sp>
    </p:spTree>
    <p:extLst>
      <p:ext uri="{BB962C8B-B14F-4D97-AF65-F5344CB8AC3E}">
        <p14:creationId xmlns:p14="http://schemas.microsoft.com/office/powerpoint/2010/main" val="2809969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2585323"/>
          </a:xfrm>
          <a:prstGeom prst="rect">
            <a:avLst/>
          </a:prstGeom>
          <a:noFill/>
        </p:spPr>
        <p:txBody>
          <a:bodyPr wrap="square" rtlCol="0">
            <a:spAutoFit/>
          </a:bodyPr>
          <a:lstStyle/>
          <a:p>
            <a:pPr algn="ctr"/>
            <a:r>
              <a:rPr lang="en-US" sz="5400" b="1" dirty="0" smtClean="0"/>
              <a:t>Hadoop Alternatives and Extensions</a:t>
            </a:r>
          </a:p>
          <a:p>
            <a:pPr algn="ctr"/>
            <a:endParaRPr lang="en-US" sz="5400" b="1" dirty="0"/>
          </a:p>
        </p:txBody>
      </p:sp>
    </p:spTree>
    <p:extLst>
      <p:ext uri="{BB962C8B-B14F-4D97-AF65-F5344CB8AC3E}">
        <p14:creationId xmlns:p14="http://schemas.microsoft.com/office/powerpoint/2010/main" val="1943923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0171" y="402771"/>
            <a:ext cx="7271657" cy="584775"/>
          </a:xfrm>
          <a:prstGeom prst="rect">
            <a:avLst/>
          </a:prstGeom>
          <a:noFill/>
        </p:spPr>
        <p:txBody>
          <a:bodyPr wrap="square" rtlCol="0">
            <a:spAutoFit/>
          </a:bodyPr>
          <a:lstStyle/>
          <a:p>
            <a:pPr algn="ctr"/>
            <a:r>
              <a:rPr lang="en-US" sz="3200" b="1" dirty="0" smtClean="0"/>
              <a:t>Pig Syntax</a:t>
            </a:r>
            <a:endParaRPr lang="en-US" sz="3200" b="1" dirty="0"/>
          </a:p>
        </p:txBody>
      </p:sp>
      <p:pic>
        <p:nvPicPr>
          <p:cNvPr id="4" name="Picture 3"/>
          <p:cNvPicPr>
            <a:picLocks noChangeAspect="1"/>
          </p:cNvPicPr>
          <p:nvPr/>
        </p:nvPicPr>
        <p:blipFill>
          <a:blip r:embed="rId3"/>
          <a:stretch>
            <a:fillRect/>
          </a:stretch>
        </p:blipFill>
        <p:spPr>
          <a:xfrm>
            <a:off x="1071562" y="1246414"/>
            <a:ext cx="10048875" cy="4343400"/>
          </a:xfrm>
          <a:prstGeom prst="rect">
            <a:avLst/>
          </a:prstGeom>
        </p:spPr>
      </p:pic>
      <p:pic>
        <p:nvPicPr>
          <p:cNvPr id="7170" name="Picture 2" descr="Image result for Apache pi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65086"/>
            <a:ext cx="1313996" cy="156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31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0171" y="402771"/>
            <a:ext cx="7271657" cy="584775"/>
          </a:xfrm>
          <a:prstGeom prst="rect">
            <a:avLst/>
          </a:prstGeom>
          <a:noFill/>
        </p:spPr>
        <p:txBody>
          <a:bodyPr wrap="square" rtlCol="0">
            <a:spAutoFit/>
          </a:bodyPr>
          <a:lstStyle/>
          <a:p>
            <a:pPr algn="ctr"/>
            <a:r>
              <a:rPr lang="en-US" sz="3200" b="1" dirty="0" smtClean="0"/>
              <a:t>Hive Syntax</a:t>
            </a:r>
            <a:endParaRPr lang="en-US" sz="3200" b="1" dirty="0"/>
          </a:p>
        </p:txBody>
      </p:sp>
      <p:pic>
        <p:nvPicPr>
          <p:cNvPr id="2" name="Picture 1"/>
          <p:cNvPicPr>
            <a:picLocks noChangeAspect="1"/>
          </p:cNvPicPr>
          <p:nvPr/>
        </p:nvPicPr>
        <p:blipFill>
          <a:blip r:embed="rId3"/>
          <a:stretch>
            <a:fillRect/>
          </a:stretch>
        </p:blipFill>
        <p:spPr>
          <a:xfrm>
            <a:off x="1019175" y="1866900"/>
            <a:ext cx="10153650" cy="3124200"/>
          </a:xfrm>
          <a:prstGeom prst="rect">
            <a:avLst/>
          </a:prstGeom>
        </p:spPr>
      </p:pic>
      <p:pic>
        <p:nvPicPr>
          <p:cNvPr id="8194" name="Picture 2" descr="https://upload.wikimedia.org/wikipedia/commons/thumb/b/bb/Apache_Hive_logo.svg/1200px-Apache_Hive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991100"/>
            <a:ext cx="1752600" cy="1577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248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0171" y="402771"/>
            <a:ext cx="7271657" cy="584775"/>
          </a:xfrm>
          <a:prstGeom prst="rect">
            <a:avLst/>
          </a:prstGeom>
          <a:noFill/>
        </p:spPr>
        <p:txBody>
          <a:bodyPr wrap="square" rtlCol="0">
            <a:spAutoFit/>
          </a:bodyPr>
          <a:lstStyle/>
          <a:p>
            <a:pPr algn="ctr"/>
            <a:r>
              <a:rPr lang="en-US" sz="3200" b="1" dirty="0" smtClean="0"/>
              <a:t>YARN Syntax</a:t>
            </a:r>
            <a:endParaRPr lang="en-US" sz="3200" b="1" dirty="0"/>
          </a:p>
        </p:txBody>
      </p:sp>
      <p:pic>
        <p:nvPicPr>
          <p:cNvPr id="27" name="Picture 26"/>
          <p:cNvPicPr>
            <a:picLocks noChangeAspect="1"/>
          </p:cNvPicPr>
          <p:nvPr/>
        </p:nvPicPr>
        <p:blipFill>
          <a:blip r:embed="rId3"/>
          <a:stretch>
            <a:fillRect/>
          </a:stretch>
        </p:blipFill>
        <p:spPr>
          <a:xfrm>
            <a:off x="991875" y="987546"/>
            <a:ext cx="10208248" cy="5139817"/>
          </a:xfrm>
          <a:prstGeom prst="rect">
            <a:avLst/>
          </a:prstGeom>
        </p:spPr>
      </p:pic>
    </p:spTree>
    <p:extLst>
      <p:ext uri="{BB962C8B-B14F-4D97-AF65-F5344CB8AC3E}">
        <p14:creationId xmlns:p14="http://schemas.microsoft.com/office/powerpoint/2010/main" val="15155146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69" y="250371"/>
            <a:ext cx="11582399" cy="6370975"/>
          </a:xfrm>
          <a:prstGeom prst="rect">
            <a:avLst/>
          </a:prstGeom>
        </p:spPr>
        <p:txBody>
          <a:bodyPr wrap="square">
            <a:spAutoFit/>
          </a:bodyPr>
          <a:lstStyle/>
          <a:p>
            <a:r>
              <a:rPr lang="en-US" sz="2400" b="1" dirty="0" smtClean="0"/>
              <a:t>Eclipse: </a:t>
            </a:r>
            <a:r>
              <a:rPr lang="en-US" sz="2400" dirty="0" smtClean="0"/>
              <a:t>a popular IDE donated by IBM to the open-source community</a:t>
            </a:r>
          </a:p>
          <a:p>
            <a:r>
              <a:rPr lang="en-US" sz="2400" b="1" dirty="0" err="1" smtClean="0"/>
              <a:t>Lucene</a:t>
            </a:r>
            <a:r>
              <a:rPr lang="en-US" sz="2400" b="1" dirty="0" smtClean="0"/>
              <a:t>: </a:t>
            </a:r>
            <a:r>
              <a:rPr lang="en-US" sz="2400" dirty="0" smtClean="0"/>
              <a:t>a text search engine library written in Java</a:t>
            </a:r>
          </a:p>
          <a:p>
            <a:r>
              <a:rPr lang="en-US" sz="2400" b="1" dirty="0" err="1" smtClean="0"/>
              <a:t>Hbase</a:t>
            </a:r>
            <a:r>
              <a:rPr lang="en-US" sz="2400" b="1" dirty="0" smtClean="0"/>
              <a:t>: </a:t>
            </a:r>
            <a:r>
              <a:rPr lang="en-US" sz="2400" dirty="0" smtClean="0"/>
              <a:t>a Hadoop database </a:t>
            </a:r>
          </a:p>
          <a:p>
            <a:r>
              <a:rPr lang="en-US" sz="2400" b="1" dirty="0" smtClean="0"/>
              <a:t>Cassandra: </a:t>
            </a:r>
            <a:r>
              <a:rPr lang="en-US" sz="2400" dirty="0" smtClean="0"/>
              <a:t>a NoSQL database</a:t>
            </a:r>
            <a:endParaRPr lang="en-US" sz="2400" b="1" dirty="0" smtClean="0"/>
          </a:p>
          <a:p>
            <a:r>
              <a:rPr lang="en-US" sz="2400" b="1" dirty="0" smtClean="0"/>
              <a:t>Hive</a:t>
            </a:r>
            <a:r>
              <a:rPr lang="en-US" sz="2400" dirty="0" smtClean="0"/>
              <a:t>: provides data warehousing tools to extract, transform and load (ETL) data, and query this data stored in Hadoop files</a:t>
            </a:r>
          </a:p>
          <a:p>
            <a:r>
              <a:rPr lang="en-US" sz="2400" b="1" dirty="0" smtClean="0"/>
              <a:t>Pig</a:t>
            </a:r>
            <a:r>
              <a:rPr lang="en-US" sz="2400" dirty="0" smtClean="0"/>
              <a:t>: a high level language that generates </a:t>
            </a:r>
            <a:r>
              <a:rPr lang="en-US" sz="2400" dirty="0" err="1" smtClean="0"/>
              <a:t>MapReduce</a:t>
            </a:r>
            <a:r>
              <a:rPr lang="en-US" sz="2400" dirty="0" smtClean="0"/>
              <a:t> code to analyze large data sets.</a:t>
            </a:r>
          </a:p>
          <a:p>
            <a:r>
              <a:rPr lang="en-US" sz="2400" b="1" dirty="0" smtClean="0"/>
              <a:t>Spark: </a:t>
            </a:r>
            <a:r>
              <a:rPr lang="en-US" sz="2400" dirty="0" smtClean="0"/>
              <a:t>a cluster computing framework often used for analytics on top of Hadoop</a:t>
            </a:r>
          </a:p>
          <a:p>
            <a:r>
              <a:rPr lang="en-US" sz="2400" b="1" dirty="0" err="1" smtClean="0"/>
              <a:t>ZooKeeper</a:t>
            </a:r>
            <a:r>
              <a:rPr lang="en-US" sz="2400" b="1" dirty="0" smtClean="0"/>
              <a:t>: </a:t>
            </a:r>
            <a:r>
              <a:rPr lang="en-US" sz="2400" dirty="0" smtClean="0"/>
              <a:t>a centralized configuration service and naming registry for large distributed systems</a:t>
            </a:r>
          </a:p>
          <a:p>
            <a:r>
              <a:rPr lang="en-US" sz="2400" b="1" dirty="0" err="1" smtClean="0"/>
              <a:t>Ambari</a:t>
            </a:r>
            <a:r>
              <a:rPr lang="en-US" sz="2400" dirty="0" smtClean="0"/>
              <a:t>: manages and monitors Hadoop clusters through an intuitive web UI</a:t>
            </a:r>
          </a:p>
          <a:p>
            <a:r>
              <a:rPr lang="en-US" sz="2400" b="1" dirty="0" smtClean="0"/>
              <a:t>Avro: </a:t>
            </a:r>
            <a:r>
              <a:rPr lang="en-US" sz="2400" dirty="0" smtClean="0"/>
              <a:t>a data serialization system </a:t>
            </a:r>
          </a:p>
          <a:p>
            <a:r>
              <a:rPr lang="en-US" sz="2400" b="1" dirty="0" smtClean="0"/>
              <a:t>UIMA:  </a:t>
            </a:r>
            <a:r>
              <a:rPr lang="en-US" sz="2400" dirty="0" smtClean="0"/>
              <a:t>is the architecture for the development, discovery, composition and deployment for the analysis of unstructured data</a:t>
            </a:r>
          </a:p>
          <a:p>
            <a:r>
              <a:rPr lang="en-US" sz="2400" b="1" dirty="0" smtClean="0"/>
              <a:t>YARN: </a:t>
            </a:r>
            <a:r>
              <a:rPr lang="en-US" sz="2400" dirty="0" smtClean="0"/>
              <a:t>a large-scale operating system for big data applications</a:t>
            </a:r>
          </a:p>
          <a:p>
            <a:r>
              <a:rPr lang="en-US" sz="2400" b="1" dirty="0" err="1" smtClean="0"/>
              <a:t>MapReduce</a:t>
            </a:r>
            <a:r>
              <a:rPr lang="en-US" sz="2400" b="1" dirty="0" smtClean="0"/>
              <a:t>: </a:t>
            </a:r>
            <a:r>
              <a:rPr lang="en-US" sz="2400" dirty="0" smtClean="0"/>
              <a:t>a software framework for easily writing applications which processes vast amounts of data</a:t>
            </a:r>
            <a:endParaRPr lang="en-US" sz="2400" dirty="0"/>
          </a:p>
        </p:txBody>
      </p:sp>
    </p:spTree>
    <p:extLst>
      <p:ext uri="{BB962C8B-B14F-4D97-AF65-F5344CB8AC3E}">
        <p14:creationId xmlns:p14="http://schemas.microsoft.com/office/powerpoint/2010/main" val="145029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97" t="1037" r="1341" b="908"/>
          <a:stretch/>
        </p:blipFill>
        <p:spPr>
          <a:xfrm>
            <a:off x="2024742" y="272141"/>
            <a:ext cx="8263324" cy="6122477"/>
          </a:xfrm>
          <a:prstGeom prst="rect">
            <a:avLst/>
          </a:prstGeom>
        </p:spPr>
      </p:pic>
    </p:spTree>
    <p:extLst>
      <p:ext uri="{BB962C8B-B14F-4D97-AF65-F5344CB8AC3E}">
        <p14:creationId xmlns:p14="http://schemas.microsoft.com/office/powerpoint/2010/main" val="2679199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1754326"/>
          </a:xfrm>
          <a:prstGeom prst="rect">
            <a:avLst/>
          </a:prstGeom>
          <a:noFill/>
        </p:spPr>
        <p:txBody>
          <a:bodyPr wrap="square" rtlCol="0">
            <a:spAutoFit/>
          </a:bodyPr>
          <a:lstStyle/>
          <a:p>
            <a:pPr algn="ctr"/>
            <a:r>
              <a:rPr lang="en-US" sz="5400" b="1" dirty="0" smtClean="0"/>
              <a:t>Do I Need Hadoop?</a:t>
            </a:r>
          </a:p>
          <a:p>
            <a:pPr algn="ctr"/>
            <a:endParaRPr lang="en-US" sz="5400" b="1" dirty="0"/>
          </a:p>
        </p:txBody>
      </p:sp>
    </p:spTree>
    <p:extLst>
      <p:ext uri="{BB962C8B-B14F-4D97-AF65-F5344CB8AC3E}">
        <p14:creationId xmlns:p14="http://schemas.microsoft.com/office/powerpoint/2010/main" val="41450183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1386" y="468087"/>
            <a:ext cx="10354186" cy="5909310"/>
          </a:xfrm>
          <a:prstGeom prst="rect">
            <a:avLst/>
          </a:prstGeom>
          <a:noFill/>
        </p:spPr>
        <p:txBody>
          <a:bodyPr wrap="square" rtlCol="0">
            <a:spAutoFit/>
          </a:bodyPr>
          <a:lstStyle/>
          <a:p>
            <a:r>
              <a:rPr lang="en-US" sz="5400" b="1" dirty="0" smtClean="0"/>
              <a:t>Speed							</a:t>
            </a:r>
            <a:r>
              <a:rPr lang="en-US" sz="5400" b="1" dirty="0"/>
              <a:t> </a:t>
            </a:r>
            <a:r>
              <a:rPr lang="en-US" sz="5400" b="1" dirty="0" smtClean="0"/>
              <a:t> Security</a:t>
            </a:r>
          </a:p>
          <a:p>
            <a:endParaRPr lang="en-US" sz="5400" b="1" dirty="0" smtClean="0"/>
          </a:p>
          <a:p>
            <a:endParaRPr lang="en-US" sz="5400" b="1" dirty="0" smtClean="0"/>
          </a:p>
          <a:p>
            <a:r>
              <a:rPr lang="en-US" sz="5400" b="1" dirty="0" smtClean="0"/>
              <a:t>			Data Structure</a:t>
            </a:r>
          </a:p>
          <a:p>
            <a:endParaRPr lang="en-US" sz="5400" b="1" dirty="0" smtClean="0"/>
          </a:p>
          <a:p>
            <a:endParaRPr lang="en-US" sz="5400" b="1" dirty="0"/>
          </a:p>
          <a:p>
            <a:r>
              <a:rPr lang="en-US" sz="5400" b="1" dirty="0" smtClean="0"/>
              <a:t>Training</a:t>
            </a:r>
            <a:r>
              <a:rPr lang="en-US" sz="5400" b="1" dirty="0"/>
              <a:t>	</a:t>
            </a:r>
            <a:r>
              <a:rPr lang="en-US" sz="5400" b="1" dirty="0" smtClean="0"/>
              <a:t>					Database</a:t>
            </a:r>
            <a:endParaRPr lang="en-US" sz="5400" b="1" dirty="0"/>
          </a:p>
        </p:txBody>
      </p:sp>
      <p:sp>
        <p:nvSpPr>
          <p:cNvPr id="3" name="TextBox 2"/>
          <p:cNvSpPr txBox="1"/>
          <p:nvPr/>
        </p:nvSpPr>
        <p:spPr>
          <a:xfrm>
            <a:off x="1021386" y="1186544"/>
            <a:ext cx="2364072" cy="923330"/>
          </a:xfrm>
          <a:prstGeom prst="rect">
            <a:avLst/>
          </a:prstGeom>
          <a:noFill/>
        </p:spPr>
        <p:txBody>
          <a:bodyPr wrap="square" rtlCol="0">
            <a:spAutoFit/>
          </a:bodyPr>
          <a:lstStyle/>
          <a:p>
            <a:r>
              <a:rPr lang="en-US" dirty="0" smtClean="0"/>
              <a:t>You want answers Fast and in Real-Time? Think Again!</a:t>
            </a:r>
            <a:endParaRPr lang="en-US" dirty="0"/>
          </a:p>
        </p:txBody>
      </p:sp>
      <p:sp>
        <p:nvSpPr>
          <p:cNvPr id="4" name="TextBox 3"/>
          <p:cNvSpPr txBox="1"/>
          <p:nvPr/>
        </p:nvSpPr>
        <p:spPr>
          <a:xfrm>
            <a:off x="4495801" y="3603173"/>
            <a:ext cx="2884714" cy="369332"/>
          </a:xfrm>
          <a:prstGeom prst="rect">
            <a:avLst/>
          </a:prstGeom>
          <a:noFill/>
        </p:spPr>
        <p:txBody>
          <a:bodyPr wrap="square" rtlCol="0">
            <a:spAutoFit/>
          </a:bodyPr>
          <a:lstStyle/>
          <a:p>
            <a:r>
              <a:rPr lang="en-US" dirty="0" smtClean="0"/>
              <a:t>Do you really have big data?</a:t>
            </a:r>
            <a:endParaRPr lang="en-US" dirty="0"/>
          </a:p>
        </p:txBody>
      </p:sp>
      <p:sp>
        <p:nvSpPr>
          <p:cNvPr id="5" name="TextBox 4"/>
          <p:cNvSpPr txBox="1"/>
          <p:nvPr/>
        </p:nvSpPr>
        <p:spPr>
          <a:xfrm>
            <a:off x="8684929" y="1186544"/>
            <a:ext cx="2364072" cy="369332"/>
          </a:xfrm>
          <a:prstGeom prst="rect">
            <a:avLst/>
          </a:prstGeom>
          <a:noFill/>
        </p:spPr>
        <p:txBody>
          <a:bodyPr wrap="square" rtlCol="0">
            <a:spAutoFit/>
          </a:bodyPr>
          <a:lstStyle/>
          <a:p>
            <a:r>
              <a:rPr lang="en-US" dirty="0" smtClean="0"/>
              <a:t>Multi-node, Multi-Risk</a:t>
            </a:r>
            <a:endParaRPr lang="en-US" dirty="0"/>
          </a:p>
        </p:txBody>
      </p:sp>
      <p:sp>
        <p:nvSpPr>
          <p:cNvPr id="6" name="TextBox 5"/>
          <p:cNvSpPr txBox="1"/>
          <p:nvPr/>
        </p:nvSpPr>
        <p:spPr>
          <a:xfrm>
            <a:off x="8565186" y="6127417"/>
            <a:ext cx="2364072" cy="369332"/>
          </a:xfrm>
          <a:prstGeom prst="rect">
            <a:avLst/>
          </a:prstGeom>
          <a:noFill/>
        </p:spPr>
        <p:txBody>
          <a:bodyPr wrap="square" rtlCol="0">
            <a:spAutoFit/>
          </a:bodyPr>
          <a:lstStyle/>
          <a:p>
            <a:r>
              <a:rPr lang="en-US" dirty="0" smtClean="0"/>
              <a:t>Respect the columns</a:t>
            </a:r>
            <a:endParaRPr lang="en-US" dirty="0"/>
          </a:p>
        </p:txBody>
      </p:sp>
      <p:sp>
        <p:nvSpPr>
          <p:cNvPr id="7" name="TextBox 6"/>
          <p:cNvSpPr txBox="1"/>
          <p:nvPr/>
        </p:nvSpPr>
        <p:spPr>
          <a:xfrm>
            <a:off x="1119357" y="6127417"/>
            <a:ext cx="2364072" cy="646331"/>
          </a:xfrm>
          <a:prstGeom prst="rect">
            <a:avLst/>
          </a:prstGeom>
          <a:noFill/>
        </p:spPr>
        <p:txBody>
          <a:bodyPr wrap="square" rtlCol="0">
            <a:spAutoFit/>
          </a:bodyPr>
          <a:lstStyle/>
          <a:p>
            <a:r>
              <a:rPr lang="en-US" dirty="0" smtClean="0"/>
              <a:t>So…who is going to actually do the work?</a:t>
            </a:r>
            <a:endParaRPr lang="en-US" dirty="0"/>
          </a:p>
        </p:txBody>
      </p:sp>
    </p:spTree>
    <p:extLst>
      <p:ext uri="{BB962C8B-B14F-4D97-AF65-F5344CB8AC3E}">
        <p14:creationId xmlns:p14="http://schemas.microsoft.com/office/powerpoint/2010/main" val="3801796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6676" y="2333492"/>
            <a:ext cx="10343072" cy="1015663"/>
          </a:xfrm>
          <a:prstGeom prst="rect">
            <a:avLst/>
          </a:prstGeom>
          <a:noFill/>
        </p:spPr>
        <p:txBody>
          <a:bodyPr wrap="square" rtlCol="0">
            <a:spAutoFit/>
          </a:bodyPr>
          <a:lstStyle/>
          <a:p>
            <a:pPr algn="ctr"/>
            <a:r>
              <a:rPr lang="en-US" sz="6000" b="1" dirty="0" smtClean="0"/>
              <a:t>Introductions</a:t>
            </a:r>
            <a:r>
              <a:rPr lang="en-US" sz="5400" b="1" dirty="0"/>
              <a:t>!</a:t>
            </a:r>
          </a:p>
        </p:txBody>
      </p:sp>
    </p:spTree>
    <p:extLst>
      <p:ext uri="{BB962C8B-B14F-4D97-AF65-F5344CB8AC3E}">
        <p14:creationId xmlns:p14="http://schemas.microsoft.com/office/powerpoint/2010/main" val="29010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829" y="337457"/>
            <a:ext cx="11985171" cy="6463308"/>
          </a:xfrm>
          <a:prstGeom prst="rect">
            <a:avLst/>
          </a:prstGeom>
          <a:noFill/>
        </p:spPr>
        <p:txBody>
          <a:bodyPr wrap="square" rtlCol="0">
            <a:spAutoFit/>
          </a:bodyPr>
          <a:lstStyle/>
          <a:p>
            <a:r>
              <a:rPr lang="en-US" b="1" dirty="0" smtClean="0"/>
              <a:t>Cognitive Class AI</a:t>
            </a:r>
            <a:r>
              <a:rPr lang="en-US" b="1" dirty="0"/>
              <a:t>: </a:t>
            </a:r>
            <a:r>
              <a:rPr lang="en-US" dirty="0">
                <a:hlinkClick r:id="rId2"/>
              </a:rPr>
              <a:t>Hadoop 101:https://cognitiveclass.ai/learn/</a:t>
            </a:r>
            <a:r>
              <a:rPr lang="en-US" dirty="0" err="1">
                <a:hlinkClick r:id="rId2"/>
              </a:rPr>
              <a:t>hadoop</a:t>
            </a:r>
            <a:r>
              <a:rPr lang="en-US" dirty="0" smtClean="0">
                <a:hlinkClick r:id="rId2"/>
              </a:rPr>
              <a:t>/ </a:t>
            </a:r>
            <a:endParaRPr lang="en-US" dirty="0" smtClean="0"/>
          </a:p>
          <a:p>
            <a:r>
              <a:rPr lang="en-US" dirty="0" smtClean="0"/>
              <a:t>	Cognitive </a:t>
            </a:r>
            <a:r>
              <a:rPr lang="en-US" dirty="0"/>
              <a:t>Class </a:t>
            </a:r>
            <a:r>
              <a:rPr lang="en-US" dirty="0" smtClean="0"/>
              <a:t>AI: Accessing Hadoop Data Using Hive (</a:t>
            </a:r>
            <a:r>
              <a:rPr lang="en-US" dirty="0"/>
              <a:t>BD0141EN) </a:t>
            </a:r>
            <a:r>
              <a:rPr lang="en-US" dirty="0">
                <a:hlinkClick r:id="rId3"/>
              </a:rPr>
              <a:t>https://cognitiveclass.ai/courses/hadoop-hive</a:t>
            </a:r>
            <a:r>
              <a:rPr lang="en-US" dirty="0" smtClean="0">
                <a:hlinkClick r:id="rId3"/>
              </a:rPr>
              <a:t>/</a:t>
            </a:r>
            <a:r>
              <a:rPr lang="en-US" dirty="0" smtClean="0"/>
              <a:t> </a:t>
            </a:r>
            <a:endParaRPr lang="en-US" dirty="0"/>
          </a:p>
          <a:p>
            <a:endParaRPr lang="en-US" dirty="0" smtClean="0"/>
          </a:p>
          <a:p>
            <a:r>
              <a:rPr lang="en-US" b="1" i="1" dirty="0" err="1"/>
              <a:t>MapReduce</a:t>
            </a:r>
            <a:r>
              <a:rPr lang="en-US" b="1" i="1" dirty="0"/>
              <a:t>: Simplified Data Processing on Large </a:t>
            </a:r>
            <a:r>
              <a:rPr lang="en-US" b="1" i="1" dirty="0" smtClean="0"/>
              <a:t>Clusters, </a:t>
            </a:r>
            <a:r>
              <a:rPr lang="en-US" dirty="0" smtClean="0"/>
              <a:t>by</a:t>
            </a:r>
            <a:r>
              <a:rPr lang="en-US" i="1" dirty="0" smtClean="0"/>
              <a:t> </a:t>
            </a:r>
            <a:r>
              <a:rPr lang="en-US" dirty="0" smtClean="0"/>
              <a:t>Jeffrey </a:t>
            </a:r>
            <a:r>
              <a:rPr lang="en-US" dirty="0"/>
              <a:t>Dean and Sanjay </a:t>
            </a:r>
            <a:r>
              <a:rPr lang="en-US" dirty="0" err="1" smtClean="0"/>
              <a:t>Ghemawat</a:t>
            </a:r>
            <a:r>
              <a:rPr lang="en-US" dirty="0" smtClean="0"/>
              <a:t>: </a:t>
            </a:r>
            <a:r>
              <a:rPr lang="en-US" dirty="0" smtClean="0">
                <a:hlinkClick r:id="rId4"/>
              </a:rPr>
              <a:t>http</a:t>
            </a:r>
            <a:r>
              <a:rPr lang="en-US" dirty="0">
                <a:hlinkClick r:id="rId4"/>
              </a:rPr>
              <a:t>://</a:t>
            </a:r>
            <a:r>
              <a:rPr lang="en-US" dirty="0" smtClean="0">
                <a:hlinkClick r:id="rId4"/>
              </a:rPr>
              <a:t>static.googleusercontent.com/media/research.google.com/en/us/archive/mapreduce-osdi04.pdf</a:t>
            </a:r>
            <a:endParaRPr lang="en-US" dirty="0" smtClean="0"/>
          </a:p>
          <a:p>
            <a:endParaRPr lang="en-US" dirty="0" smtClean="0"/>
          </a:p>
          <a:p>
            <a:r>
              <a:rPr lang="en-US" b="1" dirty="0" smtClean="0"/>
              <a:t>Coursera Hadoop Course</a:t>
            </a:r>
            <a:r>
              <a:rPr lang="en-US" dirty="0" smtClean="0"/>
              <a:t>: </a:t>
            </a:r>
            <a:r>
              <a:rPr lang="en-US" dirty="0">
                <a:hlinkClick r:id="rId5"/>
              </a:rPr>
              <a:t>https://</a:t>
            </a:r>
            <a:r>
              <a:rPr lang="en-US" dirty="0" smtClean="0">
                <a:hlinkClick r:id="rId5"/>
              </a:rPr>
              <a:t>www.coursera.org/learn/hadoop</a:t>
            </a:r>
            <a:r>
              <a:rPr lang="en-US" dirty="0" smtClean="0"/>
              <a:t> </a:t>
            </a:r>
          </a:p>
          <a:p>
            <a:endParaRPr lang="en-US" dirty="0"/>
          </a:p>
          <a:p>
            <a:r>
              <a:rPr lang="en-US" b="1" dirty="0" err="1" smtClean="0"/>
              <a:t>Experfy</a:t>
            </a:r>
            <a:r>
              <a:rPr lang="en-US" b="1" dirty="0" smtClean="0"/>
              <a:t> </a:t>
            </a:r>
            <a:r>
              <a:rPr lang="en-US" b="1" dirty="0"/>
              <a:t>Pig Course($99): </a:t>
            </a:r>
            <a:r>
              <a:rPr lang="en-US" dirty="0">
                <a:hlinkClick r:id="rId6"/>
              </a:rPr>
              <a:t>https://</a:t>
            </a:r>
            <a:r>
              <a:rPr lang="en-US" dirty="0" smtClean="0">
                <a:hlinkClick r:id="rId6"/>
              </a:rPr>
              <a:t>www.experfy.com/training/courses/comprehensive-pig</a:t>
            </a:r>
            <a:endParaRPr lang="en-US" dirty="0" smtClean="0"/>
          </a:p>
          <a:p>
            <a:endParaRPr lang="en-US" dirty="0"/>
          </a:p>
          <a:p>
            <a:r>
              <a:rPr lang="en-US" b="1" dirty="0"/>
              <a:t>Hortonworks Sandbox: </a:t>
            </a:r>
            <a:r>
              <a:rPr lang="en-US" dirty="0">
                <a:hlinkClick r:id="rId7"/>
              </a:rPr>
              <a:t>https://hortonworks.com/products/sandbox</a:t>
            </a:r>
            <a:r>
              <a:rPr lang="en-US" dirty="0" smtClean="0">
                <a:hlinkClick r:id="rId7"/>
              </a:rPr>
              <a:t>/</a:t>
            </a:r>
            <a:endParaRPr lang="en-US" dirty="0" smtClean="0"/>
          </a:p>
          <a:p>
            <a:endParaRPr lang="en-US" dirty="0"/>
          </a:p>
          <a:p>
            <a:r>
              <a:rPr lang="en-US" b="1" dirty="0" smtClean="0"/>
              <a:t>Spinning Up a Free </a:t>
            </a:r>
            <a:r>
              <a:rPr lang="en-US" b="1" dirty="0"/>
              <a:t>Hadoop Server: </a:t>
            </a:r>
            <a:r>
              <a:rPr lang="en-US" dirty="0">
                <a:hlinkClick r:id="rId8"/>
              </a:rPr>
              <a:t>https://</a:t>
            </a:r>
            <a:r>
              <a:rPr lang="en-US" dirty="0" smtClean="0">
                <a:hlinkClick r:id="rId8"/>
              </a:rPr>
              <a:t>blog.insightdatascience.com/spinning-up-a-free-hadoop-cluster-step-by-step-c406d56bae42</a:t>
            </a:r>
            <a:endParaRPr lang="en-US" dirty="0" smtClean="0"/>
          </a:p>
          <a:p>
            <a:endParaRPr lang="en-US" dirty="0" smtClean="0"/>
          </a:p>
          <a:p>
            <a:r>
              <a:rPr lang="en-US" b="1" dirty="0"/>
              <a:t>Mining Massive Data Sets</a:t>
            </a:r>
            <a:r>
              <a:rPr lang="en-US" dirty="0" smtClean="0"/>
              <a:t>: </a:t>
            </a:r>
            <a:r>
              <a:rPr lang="en-US" dirty="0" smtClean="0">
                <a:hlinkClick r:id="rId9"/>
              </a:rPr>
              <a:t>https</a:t>
            </a:r>
            <a:r>
              <a:rPr lang="en-US" dirty="0">
                <a:hlinkClick r:id="rId9"/>
              </a:rPr>
              <a:t>://</a:t>
            </a:r>
            <a:r>
              <a:rPr lang="en-US" dirty="0" smtClean="0">
                <a:hlinkClick r:id="rId9"/>
              </a:rPr>
              <a:t>www.youtube.com/playlist?list=PLLssT5z_DsK9JDLcT8T62VtzwyW9LNepV </a:t>
            </a:r>
            <a:endParaRPr lang="en-US" dirty="0" smtClean="0"/>
          </a:p>
          <a:p>
            <a:endParaRPr lang="en-US" dirty="0"/>
          </a:p>
          <a:p>
            <a:r>
              <a:rPr lang="en-US" b="1" dirty="0" smtClean="0"/>
              <a:t>List of Hadoop and Big  Data Books</a:t>
            </a:r>
            <a:r>
              <a:rPr lang="en-US" dirty="0"/>
              <a:t>: </a:t>
            </a:r>
            <a:r>
              <a:rPr lang="en-US" dirty="0">
                <a:hlinkClick r:id="rId9"/>
              </a:rPr>
              <a:t>https://www.analyticsvidhya.com/blog/2015/10/books-big-data-hadoop-apache-spark</a:t>
            </a:r>
            <a:r>
              <a:rPr lang="en-US" dirty="0" smtClean="0">
                <a:hlinkClick r:id="rId9"/>
              </a:rPr>
              <a:t>/</a:t>
            </a:r>
            <a:endParaRPr lang="en-US" dirty="0" smtClean="0"/>
          </a:p>
          <a:p>
            <a:endParaRPr lang="en-US" dirty="0"/>
          </a:p>
          <a:p>
            <a:r>
              <a:rPr lang="en-US" b="1" dirty="0" err="1" smtClean="0"/>
              <a:t>DataBricks</a:t>
            </a:r>
            <a:r>
              <a:rPr lang="en-US" b="1" dirty="0" smtClean="0"/>
              <a:t> (two week free trial): </a:t>
            </a:r>
            <a:r>
              <a:rPr lang="en-US" dirty="0" smtClean="0"/>
              <a:t> </a:t>
            </a:r>
            <a:r>
              <a:rPr lang="en-US" dirty="0">
                <a:hlinkClick r:id="rId10"/>
              </a:rPr>
              <a:t>https://</a:t>
            </a:r>
            <a:r>
              <a:rPr lang="en-US" dirty="0" smtClean="0">
                <a:hlinkClick r:id="rId10"/>
              </a:rPr>
              <a:t>databricks.com/product/databricks</a:t>
            </a:r>
            <a:endParaRPr lang="en-US" dirty="0" smtClean="0"/>
          </a:p>
          <a:p>
            <a:r>
              <a:rPr lang="en-US" dirty="0" smtClean="0"/>
              <a:t> </a:t>
            </a:r>
          </a:p>
          <a:p>
            <a:r>
              <a:rPr lang="en-US" b="1" dirty="0" smtClean="0"/>
              <a:t>Mortar Data: </a:t>
            </a:r>
            <a:r>
              <a:rPr lang="en-US" dirty="0" smtClean="0">
                <a:hlinkClick r:id="rId11"/>
              </a:rPr>
              <a:t>http</a:t>
            </a:r>
            <a:r>
              <a:rPr lang="en-US">
                <a:hlinkClick r:id="rId11"/>
              </a:rPr>
              <a:t>://</a:t>
            </a:r>
            <a:r>
              <a:rPr lang="en-US" smtClean="0">
                <a:hlinkClick r:id="rId11"/>
              </a:rPr>
              <a:t>blog.mortardata.com/post/61501767090/hadoop-for-data-science</a:t>
            </a:r>
            <a:endParaRPr lang="en-US" smtClean="0"/>
          </a:p>
          <a:p>
            <a:endParaRPr lang="en-US" dirty="0"/>
          </a:p>
        </p:txBody>
      </p:sp>
    </p:spTree>
    <p:extLst>
      <p:ext uri="{BB962C8B-B14F-4D97-AF65-F5344CB8AC3E}">
        <p14:creationId xmlns:p14="http://schemas.microsoft.com/office/powerpoint/2010/main" val="2147744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5027" y="118610"/>
            <a:ext cx="6654028" cy="6467248"/>
          </a:xfrm>
          <a:prstGeom prst="rect">
            <a:avLst/>
          </a:prstGeom>
        </p:spPr>
      </p:pic>
      <p:sp>
        <p:nvSpPr>
          <p:cNvPr id="2" name="Title 1"/>
          <p:cNvSpPr>
            <a:spLocks noGrp="1"/>
          </p:cNvSpPr>
          <p:nvPr>
            <p:ph type="ctrTitle"/>
          </p:nvPr>
        </p:nvSpPr>
        <p:spPr>
          <a:xfrm>
            <a:off x="1165041" y="555171"/>
            <a:ext cx="5334000" cy="1262743"/>
          </a:xfrm>
          <a:solidFill>
            <a:srgbClr val="FFC000"/>
          </a:solidFill>
        </p:spPr>
        <p:txBody>
          <a:bodyPr>
            <a:normAutofit fontScale="90000"/>
          </a:bodyPr>
          <a:lstStyle/>
          <a:p>
            <a:r>
              <a:rPr lang="en-US" sz="11500" b="1" dirty="0" smtClean="0"/>
              <a:t>Hadoop! </a:t>
            </a:r>
            <a:endParaRPr lang="en-US" sz="11500" b="1" dirty="0"/>
          </a:p>
        </p:txBody>
      </p:sp>
      <p:sp>
        <p:nvSpPr>
          <p:cNvPr id="6" name="TextBox 5"/>
          <p:cNvSpPr txBox="1"/>
          <p:nvPr/>
        </p:nvSpPr>
        <p:spPr>
          <a:xfrm>
            <a:off x="7979229" y="870857"/>
            <a:ext cx="3363685" cy="4832092"/>
          </a:xfrm>
          <a:prstGeom prst="rect">
            <a:avLst/>
          </a:prstGeom>
          <a:noFill/>
        </p:spPr>
        <p:txBody>
          <a:bodyPr wrap="square" rtlCol="0">
            <a:spAutoFit/>
          </a:bodyPr>
          <a:lstStyle/>
          <a:p>
            <a:r>
              <a:rPr lang="en-US" sz="4400" b="1" dirty="0" smtClean="0"/>
              <a:t>Twitter: </a:t>
            </a:r>
            <a:r>
              <a:rPr lang="en-US" sz="4400" dirty="0" smtClean="0"/>
              <a:t>@_</a:t>
            </a:r>
            <a:r>
              <a:rPr lang="en-US" sz="4400" dirty="0" err="1" smtClean="0"/>
              <a:t>oneunit</a:t>
            </a:r>
            <a:endParaRPr lang="en-US" sz="4400" dirty="0" smtClean="0"/>
          </a:p>
          <a:p>
            <a:endParaRPr lang="en-US" sz="4400" dirty="0"/>
          </a:p>
          <a:p>
            <a:r>
              <a:rPr lang="en-US" sz="4400" b="1" dirty="0" smtClean="0"/>
              <a:t>Slides: </a:t>
            </a:r>
          </a:p>
          <a:p>
            <a:r>
              <a:rPr lang="en-US" sz="4400" dirty="0" smtClean="0"/>
              <a:t>Will Post to GitHub, Share with ACT-W</a:t>
            </a:r>
          </a:p>
        </p:txBody>
      </p:sp>
    </p:spTree>
    <p:extLst>
      <p:ext uri="{BB962C8B-B14F-4D97-AF65-F5344CB8AC3E}">
        <p14:creationId xmlns:p14="http://schemas.microsoft.com/office/powerpoint/2010/main" val="1782389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339" y="2699372"/>
            <a:ext cx="10343072" cy="1754326"/>
          </a:xfrm>
          <a:prstGeom prst="rect">
            <a:avLst/>
          </a:prstGeom>
          <a:noFill/>
        </p:spPr>
        <p:txBody>
          <a:bodyPr wrap="square" rtlCol="0">
            <a:spAutoFit/>
          </a:bodyPr>
          <a:lstStyle/>
          <a:p>
            <a:pPr algn="ctr"/>
            <a:r>
              <a:rPr lang="en-US" sz="5400" b="1" dirty="0" smtClean="0"/>
              <a:t>Thank you!</a:t>
            </a:r>
          </a:p>
          <a:p>
            <a:pPr algn="ctr"/>
            <a:endParaRPr lang="en-US" sz="5400" b="1" dirty="0"/>
          </a:p>
        </p:txBody>
      </p:sp>
    </p:spTree>
    <p:extLst>
      <p:ext uri="{BB962C8B-B14F-4D97-AF65-F5344CB8AC3E}">
        <p14:creationId xmlns:p14="http://schemas.microsoft.com/office/powerpoint/2010/main" val="662553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5882" y="2361915"/>
            <a:ext cx="10343072" cy="923330"/>
          </a:xfrm>
          <a:prstGeom prst="rect">
            <a:avLst/>
          </a:prstGeom>
          <a:noFill/>
        </p:spPr>
        <p:txBody>
          <a:bodyPr wrap="square" rtlCol="0">
            <a:spAutoFit/>
          </a:bodyPr>
          <a:lstStyle/>
          <a:p>
            <a:pPr algn="ctr"/>
            <a:r>
              <a:rPr lang="en-US" sz="5400" b="1" dirty="0" smtClean="0"/>
              <a:t>What Is Hadoop?</a:t>
            </a:r>
            <a:endParaRPr lang="en-US" sz="5400" b="1" dirty="0"/>
          </a:p>
        </p:txBody>
      </p:sp>
      <p:pic>
        <p:nvPicPr>
          <p:cNvPr id="2050" name="Picture 2" descr="https://qph.ec.quoracdn.net/main-qimg-72801635cd370644216413122d82604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030" y="3851302"/>
            <a:ext cx="54387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517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thumb/c/c9/Mike_Cafarella_-_Ann_Arbor_Bowling_Champion.jpg/1200px-Mike_Cafarella_-_Ann_Arbor_Bowling_Champ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650" t="470" r="7334"/>
          <a:stretch/>
        </p:blipFill>
        <p:spPr bwMode="auto">
          <a:xfrm>
            <a:off x="1412251" y="1132111"/>
            <a:ext cx="3385457" cy="46155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doug cut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851" y="1132111"/>
            <a:ext cx="2925750" cy="46373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2077" y="434858"/>
            <a:ext cx="3195297" cy="584775"/>
          </a:xfrm>
          <a:prstGeom prst="rect">
            <a:avLst/>
          </a:prstGeom>
          <a:noFill/>
        </p:spPr>
        <p:txBody>
          <a:bodyPr wrap="square" rtlCol="0">
            <a:spAutoFit/>
          </a:bodyPr>
          <a:lstStyle/>
          <a:p>
            <a:pPr algn="ctr"/>
            <a:r>
              <a:rPr lang="en-US" sz="3200" b="1" dirty="0" smtClean="0"/>
              <a:t>Doug Cutting</a:t>
            </a:r>
            <a:endParaRPr lang="en-US" sz="3200" b="1" dirty="0"/>
          </a:p>
        </p:txBody>
      </p:sp>
      <p:sp>
        <p:nvSpPr>
          <p:cNvPr id="5" name="TextBox 4"/>
          <p:cNvSpPr txBox="1"/>
          <p:nvPr/>
        </p:nvSpPr>
        <p:spPr>
          <a:xfrm>
            <a:off x="1507332" y="434858"/>
            <a:ext cx="3195297" cy="584775"/>
          </a:xfrm>
          <a:prstGeom prst="rect">
            <a:avLst/>
          </a:prstGeom>
          <a:noFill/>
        </p:spPr>
        <p:txBody>
          <a:bodyPr wrap="square" rtlCol="0">
            <a:spAutoFit/>
          </a:bodyPr>
          <a:lstStyle/>
          <a:p>
            <a:pPr algn="ctr"/>
            <a:r>
              <a:rPr lang="en-US" sz="3200" b="1" dirty="0" smtClean="0"/>
              <a:t>Michael </a:t>
            </a:r>
            <a:r>
              <a:rPr lang="en-US" sz="3200" b="1" dirty="0" err="1" smtClean="0"/>
              <a:t>Carafella</a:t>
            </a:r>
            <a:endParaRPr lang="en-US" sz="3200" b="1" dirty="0"/>
          </a:p>
        </p:txBody>
      </p:sp>
    </p:spTree>
    <p:extLst>
      <p:ext uri="{BB962C8B-B14F-4D97-AF65-F5344CB8AC3E}">
        <p14:creationId xmlns:p14="http://schemas.microsoft.com/office/powerpoint/2010/main" val="4047577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0104" y="1494503"/>
            <a:ext cx="11031794" cy="3785652"/>
          </a:xfrm>
          <a:prstGeom prst="rect">
            <a:avLst/>
          </a:prstGeom>
        </p:spPr>
        <p:txBody>
          <a:bodyPr wrap="square">
            <a:spAutoFit/>
          </a:bodyPr>
          <a:lstStyle/>
          <a:p>
            <a:r>
              <a:rPr lang="en-US" sz="2400" dirty="0" smtClean="0"/>
              <a:t>The Apache Hadoop project develops open-source software for reliable, scalable, distributed computing.</a:t>
            </a:r>
          </a:p>
          <a:p>
            <a:endParaRPr lang="en-US" sz="2400" dirty="0" smtClean="0"/>
          </a:p>
          <a:p>
            <a:r>
              <a:rPr lang="en-US" sz="2400" dirty="0" smtClean="0"/>
              <a:t>The Apache Hadoop software library is a framework that allows for the distributed processing of large data sets across clusters of computers using simple programming models. It is designed to scale up from single servers to thousands of machines, each offering local computation and storage. Rather than rely on hardware to deliver high-availability, the library itself is designed to detect and handle failures at the application layer, so delivering a highly-available service on top of a cluster of computers, each of which may be prone to failures.</a:t>
            </a:r>
            <a:endParaRPr lang="en-US" sz="2400" dirty="0"/>
          </a:p>
        </p:txBody>
      </p:sp>
    </p:spTree>
    <p:extLst>
      <p:ext uri="{BB962C8B-B14F-4D97-AF65-F5344CB8AC3E}">
        <p14:creationId xmlns:p14="http://schemas.microsoft.com/office/powerpoint/2010/main" val="332576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0104" y="1494503"/>
            <a:ext cx="11031794" cy="3785652"/>
          </a:xfrm>
          <a:prstGeom prst="rect">
            <a:avLst/>
          </a:prstGeom>
        </p:spPr>
        <p:txBody>
          <a:bodyPr wrap="square">
            <a:spAutoFit/>
          </a:bodyPr>
          <a:lstStyle/>
          <a:p>
            <a:r>
              <a:rPr lang="en-US" sz="2400" dirty="0" smtClean="0"/>
              <a:t>The Apache Hadoop project develops </a:t>
            </a:r>
            <a:r>
              <a:rPr lang="en-US" sz="2400" dirty="0" smtClean="0">
                <a:solidFill>
                  <a:srgbClr val="FA0ADD"/>
                </a:solidFill>
              </a:rPr>
              <a:t>open-source </a:t>
            </a:r>
            <a:r>
              <a:rPr lang="en-US" sz="2400" dirty="0" smtClean="0"/>
              <a:t>software</a:t>
            </a:r>
            <a:r>
              <a:rPr lang="en-US" sz="2400" dirty="0" smtClean="0">
                <a:solidFill>
                  <a:srgbClr val="FA0ADD"/>
                </a:solidFill>
              </a:rPr>
              <a:t> </a:t>
            </a:r>
            <a:r>
              <a:rPr lang="en-US" sz="2400" dirty="0" smtClean="0"/>
              <a:t>for reliable, scalable, distributed computing.</a:t>
            </a:r>
          </a:p>
          <a:p>
            <a:endParaRPr lang="en-US" sz="2400" dirty="0" smtClean="0"/>
          </a:p>
          <a:p>
            <a:r>
              <a:rPr lang="en-US" sz="2400" dirty="0" smtClean="0"/>
              <a:t>The Apache Hadoop </a:t>
            </a:r>
            <a:r>
              <a:rPr lang="en-US" sz="2400" dirty="0" smtClean="0">
                <a:solidFill>
                  <a:srgbClr val="FA0ADD"/>
                </a:solidFill>
              </a:rPr>
              <a:t>software library is a framework </a:t>
            </a:r>
            <a:r>
              <a:rPr lang="en-US" sz="2400" dirty="0" smtClean="0"/>
              <a:t>that allows for the </a:t>
            </a:r>
            <a:r>
              <a:rPr lang="en-US" sz="2400" dirty="0" smtClean="0">
                <a:solidFill>
                  <a:srgbClr val="FA0ADD"/>
                </a:solidFill>
              </a:rPr>
              <a:t>distributed processing </a:t>
            </a:r>
            <a:r>
              <a:rPr lang="en-US" sz="2400" dirty="0" smtClean="0"/>
              <a:t>of large data sets across clusters of computers using simple programming models. It is designed to </a:t>
            </a:r>
            <a:r>
              <a:rPr lang="en-US" sz="2400" dirty="0" smtClean="0">
                <a:solidFill>
                  <a:srgbClr val="FA0ADD"/>
                </a:solidFill>
              </a:rPr>
              <a:t>scale </a:t>
            </a:r>
            <a:r>
              <a:rPr lang="en-US" sz="2400" dirty="0" smtClean="0"/>
              <a:t>up</a:t>
            </a:r>
            <a:r>
              <a:rPr lang="en-US" sz="2400" dirty="0" smtClean="0">
                <a:solidFill>
                  <a:srgbClr val="FA0ADD"/>
                </a:solidFill>
              </a:rPr>
              <a:t> </a:t>
            </a:r>
            <a:r>
              <a:rPr lang="en-US" sz="2400" dirty="0" smtClean="0"/>
              <a:t>from single servers </a:t>
            </a:r>
            <a:r>
              <a:rPr lang="en-US" sz="2400" dirty="0" smtClean="0">
                <a:solidFill>
                  <a:srgbClr val="FA0ADD"/>
                </a:solidFill>
              </a:rPr>
              <a:t>to thousands of machines, each offering local computation and storage</a:t>
            </a:r>
            <a:r>
              <a:rPr lang="en-US" sz="2400" dirty="0" smtClean="0"/>
              <a:t>. Rather than rely on hardware to deliver high-availability, the library itself is designed to detect and handle failures at the application layer, so delivering a highly-available service on top of a cluster of computers, each of which may be prone to failures.</a:t>
            </a:r>
            <a:endParaRPr lang="en-US" sz="2400" dirty="0"/>
          </a:p>
        </p:txBody>
      </p:sp>
      <p:sp>
        <p:nvSpPr>
          <p:cNvPr id="4" name="Rectangle 3"/>
          <p:cNvSpPr/>
          <p:nvPr/>
        </p:nvSpPr>
        <p:spPr>
          <a:xfrm>
            <a:off x="3956783" y="5619823"/>
            <a:ext cx="3837036" cy="523220"/>
          </a:xfrm>
          <a:prstGeom prst="rect">
            <a:avLst/>
          </a:prstGeom>
        </p:spPr>
        <p:txBody>
          <a:bodyPr wrap="square">
            <a:spAutoFit/>
          </a:bodyPr>
          <a:lstStyle/>
          <a:p>
            <a:r>
              <a:rPr lang="en-US" sz="2800" b="1" dirty="0" smtClean="0">
                <a:solidFill>
                  <a:srgbClr val="FF0000"/>
                </a:solidFill>
              </a:rPr>
              <a:t>Terrible Definition Alert</a:t>
            </a:r>
            <a:endParaRPr lang="en-US" sz="2800" b="1" dirty="0">
              <a:solidFill>
                <a:srgbClr val="FF0000"/>
              </a:solidFill>
            </a:endParaRPr>
          </a:p>
        </p:txBody>
      </p:sp>
      <p:pic>
        <p:nvPicPr>
          <p:cNvPr id="1026" name="Picture 2" descr="Image result for warning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7098" y="5280155"/>
            <a:ext cx="1344034" cy="12025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warning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9471" y="5280155"/>
            <a:ext cx="1344034" cy="120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522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7649" y="793558"/>
            <a:ext cx="11031794" cy="5386090"/>
          </a:xfrm>
          <a:prstGeom prst="rect">
            <a:avLst/>
          </a:prstGeom>
        </p:spPr>
        <p:txBody>
          <a:bodyPr wrap="square">
            <a:spAutoFit/>
          </a:bodyPr>
          <a:lstStyle/>
          <a:p>
            <a:pPr marL="285750" indent="-285750">
              <a:buFont typeface="Arial" panose="020B0604020202020204" pitchFamily="34" charset="0"/>
              <a:buChar char="•"/>
            </a:pPr>
            <a:r>
              <a:rPr lang="en-US" sz="2800" b="1" dirty="0" smtClean="0">
                <a:solidFill>
                  <a:srgbClr val="FA0ADD"/>
                </a:solidFill>
              </a:rPr>
              <a:t>Open Source Software Library: </a:t>
            </a:r>
            <a:r>
              <a:rPr lang="en-US" sz="2400" dirty="0" smtClean="0"/>
              <a:t>Rights to study, change, and distribute to anyone for any purpose. </a:t>
            </a:r>
          </a:p>
          <a:p>
            <a:endParaRPr lang="en-US" sz="2400" dirty="0" smtClean="0"/>
          </a:p>
          <a:p>
            <a:pPr marL="285750" indent="-285750">
              <a:buFont typeface="Arial" panose="020B0604020202020204" pitchFamily="34" charset="0"/>
              <a:buChar char="•"/>
            </a:pPr>
            <a:r>
              <a:rPr lang="en-US" sz="2800" b="1" dirty="0" smtClean="0">
                <a:solidFill>
                  <a:srgbClr val="FA0ADD"/>
                </a:solidFill>
              </a:rPr>
              <a:t>Framework: </a:t>
            </a:r>
            <a:r>
              <a:rPr lang="en-US" sz="2400" dirty="0" smtClean="0"/>
              <a:t>A collection of software and libraries</a:t>
            </a:r>
          </a:p>
          <a:p>
            <a:endParaRPr lang="en-US" sz="2400" dirty="0" smtClean="0"/>
          </a:p>
          <a:p>
            <a:pPr marL="285750" indent="-285750">
              <a:buFont typeface="Arial" panose="020B0604020202020204" pitchFamily="34" charset="0"/>
              <a:buChar char="•"/>
            </a:pPr>
            <a:r>
              <a:rPr lang="en-US" sz="2800" b="1" dirty="0" smtClean="0">
                <a:solidFill>
                  <a:srgbClr val="FA0ADD"/>
                </a:solidFill>
              </a:rPr>
              <a:t>Distributed Processing (parallel processing): </a:t>
            </a:r>
            <a:r>
              <a:rPr lang="en-US" sz="2400" dirty="0" smtClean="0"/>
              <a:t>More than one computer is used to run a program. </a:t>
            </a:r>
          </a:p>
          <a:p>
            <a:endParaRPr lang="en-US" sz="2400" dirty="0" smtClean="0"/>
          </a:p>
          <a:p>
            <a:pPr marL="285750" indent="-285750">
              <a:buFont typeface="Arial" panose="020B0604020202020204" pitchFamily="34" charset="0"/>
              <a:buChar char="•"/>
            </a:pPr>
            <a:r>
              <a:rPr lang="en-US" sz="2800" b="1" dirty="0" smtClean="0">
                <a:solidFill>
                  <a:srgbClr val="FA0ADD"/>
                </a:solidFill>
              </a:rPr>
              <a:t>Scale to thousands of machines, each offering local computation and storage:</a:t>
            </a:r>
          </a:p>
          <a:p>
            <a:pPr marL="742950" lvl="1" indent="-285750">
              <a:buFont typeface="Arial" panose="020B0604020202020204" pitchFamily="34" charset="0"/>
              <a:buChar char="•"/>
            </a:pPr>
            <a:r>
              <a:rPr lang="en-US" sz="2400" dirty="0" smtClean="0"/>
              <a:t>Storage (HDFS)</a:t>
            </a:r>
          </a:p>
          <a:p>
            <a:pPr marL="742950" lvl="1" indent="-285750">
              <a:buFont typeface="Arial" panose="020B0604020202020204" pitchFamily="34" charset="0"/>
              <a:buChar char="•"/>
            </a:pPr>
            <a:r>
              <a:rPr lang="en-US" sz="2400" dirty="0" smtClean="0"/>
              <a:t>Computation (</a:t>
            </a:r>
            <a:r>
              <a:rPr lang="en-US" sz="2400" dirty="0" err="1" smtClean="0"/>
              <a:t>MapReduce</a:t>
            </a:r>
            <a:r>
              <a:rPr lang="en-US" sz="2400" dirty="0" smtClean="0"/>
              <a:t>)</a:t>
            </a:r>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36785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5529</TotalTime>
  <Words>4310</Words>
  <Application>Microsoft Office PowerPoint</Application>
  <PresentationFormat>Widescreen</PresentationFormat>
  <Paragraphs>497</Paragraphs>
  <Slides>42</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Hadoop! There It Is</vt:lpstr>
      <vt:lpstr>Hadoop!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Hadoop! </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Morgana D</dc:creator>
  <cp:lastModifiedBy>Carter, Morgana D</cp:lastModifiedBy>
  <cp:revision>144</cp:revision>
  <dcterms:created xsi:type="dcterms:W3CDTF">2017-06-12T15:40:38Z</dcterms:created>
  <dcterms:modified xsi:type="dcterms:W3CDTF">2017-06-30T16:57:52Z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