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62"/>
  </p:normalViewPr>
  <p:slideViewPr>
    <p:cSldViewPr snapToGrid="0">
      <p:cViewPr varScale="1">
        <p:scale>
          <a:sx n="121" d="100"/>
          <a:sy n="121"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7729-987B-2E12-75C4-EBFA8E05C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BBD192-3D08-E958-3A05-36BBAB50C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85309-DF6C-29AE-6B36-114ED148AB39}"/>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5" name="Footer Placeholder 4">
            <a:extLst>
              <a:ext uri="{FF2B5EF4-FFF2-40B4-BE49-F238E27FC236}">
                <a16:creationId xmlns:a16="http://schemas.microsoft.com/office/drawing/2014/main" id="{81B6EC7A-55FA-22CF-A14C-25E87868D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B3059-EDF0-9F00-FEAA-7AEA93B0A228}"/>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348639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3CAB-917F-8DF1-C51E-B8EAD38A2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3D9842-861D-C56E-0535-8C2474819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2400A-0298-D014-13EE-EF8B902CCC9C}"/>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5" name="Footer Placeholder 4">
            <a:extLst>
              <a:ext uri="{FF2B5EF4-FFF2-40B4-BE49-F238E27FC236}">
                <a16:creationId xmlns:a16="http://schemas.microsoft.com/office/drawing/2014/main" id="{5A780DAD-2BD5-AD9A-CD8D-B5C33C5FA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AC5DD-B732-988D-A46D-4D0F2969F1FA}"/>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379648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962BF6-C11B-DD38-C5B4-3A252939AB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C5311-CFF2-A3D7-6D39-3B8098BEB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ACB8F-22E9-1A97-CA8A-B2457AFE0EC5}"/>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5" name="Footer Placeholder 4">
            <a:extLst>
              <a:ext uri="{FF2B5EF4-FFF2-40B4-BE49-F238E27FC236}">
                <a16:creationId xmlns:a16="http://schemas.microsoft.com/office/drawing/2014/main" id="{229BCE27-6A39-F114-9C60-70AE2D758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0A6DB-7533-97A2-FA91-BB272E31467A}"/>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6620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AFAE-C28E-22EE-4703-762E6D29C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6AC3A-556B-E43B-4F9A-0F70FC7F4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CF84C-E90E-624F-47EC-24C36ECDE041}"/>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5" name="Footer Placeholder 4">
            <a:extLst>
              <a:ext uri="{FF2B5EF4-FFF2-40B4-BE49-F238E27FC236}">
                <a16:creationId xmlns:a16="http://schemas.microsoft.com/office/drawing/2014/main" id="{B7D379E3-0280-F5DF-0EAB-D7985505E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7BC18-9A1E-3318-7C1E-3C913541D698}"/>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223414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90E0-BD0F-1F57-8B42-6C4BDCDF7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D8B5A-BF08-6CAE-1C3A-1C37606E10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0E0044-D35E-9249-6BA1-24AB3923962E}"/>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5" name="Footer Placeholder 4">
            <a:extLst>
              <a:ext uri="{FF2B5EF4-FFF2-40B4-BE49-F238E27FC236}">
                <a16:creationId xmlns:a16="http://schemas.microsoft.com/office/drawing/2014/main" id="{A2ECF5B1-5C3F-F6A9-B477-0D7997C6D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AD13E-2487-0EA8-0E0A-61AB90353C6F}"/>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121160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34C7-E199-BC3D-0D8C-FFBBFF921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C089E-021D-528B-3CCC-228C565BE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725BF-C8E5-89A6-AC7A-24140FF04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69922A-E15E-E12D-D3E6-408764E3FED2}"/>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6" name="Footer Placeholder 5">
            <a:extLst>
              <a:ext uri="{FF2B5EF4-FFF2-40B4-BE49-F238E27FC236}">
                <a16:creationId xmlns:a16="http://schemas.microsoft.com/office/drawing/2014/main" id="{98AD7F1E-3CDF-6CFB-EC03-232227C57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FE2E4-9379-8AED-BEFC-600C3B9BA169}"/>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400659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BE2-B029-AF00-25C8-92D65B3F9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12A14C-2211-C0B8-B1BC-3028BE17B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4BA9C-969F-A2BC-6E1C-C224E8214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3E689F-4427-8DA1-3E7E-E1DC48E46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73D23-FA66-9E45-C425-86AC0B6BB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5142B-B64A-69DF-6334-60FBC25FBE25}"/>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8" name="Footer Placeholder 7">
            <a:extLst>
              <a:ext uri="{FF2B5EF4-FFF2-40B4-BE49-F238E27FC236}">
                <a16:creationId xmlns:a16="http://schemas.microsoft.com/office/drawing/2014/main" id="{DE386576-1DA6-184A-291A-21F2FBCE78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0BFA3-EC03-CD02-1721-A5A1EB11792D}"/>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266203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E3CC-A722-DD55-9AFA-5D8D888082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B7166-ADF4-3852-C2B3-340479B779EE}"/>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4" name="Footer Placeholder 3">
            <a:extLst>
              <a:ext uri="{FF2B5EF4-FFF2-40B4-BE49-F238E27FC236}">
                <a16:creationId xmlns:a16="http://schemas.microsoft.com/office/drawing/2014/main" id="{3F613962-9090-013F-436D-AB46D8826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71726-B62D-DBF9-6A6C-5FB0BB03B12C}"/>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156049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65022-CBD4-5C36-A952-72F9CE0F9A10}"/>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3" name="Footer Placeholder 2">
            <a:extLst>
              <a:ext uri="{FF2B5EF4-FFF2-40B4-BE49-F238E27FC236}">
                <a16:creationId xmlns:a16="http://schemas.microsoft.com/office/drawing/2014/main" id="{9DE9612E-786D-364B-2711-CED6B77072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7CFBB-283C-63F9-07D7-BB3D7FDBBCFC}"/>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314068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2E87-4272-6963-5738-6966C33E4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87E7A3-8202-1C1C-C693-9334D240E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A0DA0C-1D9A-4D8D-F983-080C3C6F7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AB3F7-BBCA-DF80-36B7-728B30B1C206}"/>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6" name="Footer Placeholder 5">
            <a:extLst>
              <a:ext uri="{FF2B5EF4-FFF2-40B4-BE49-F238E27FC236}">
                <a16:creationId xmlns:a16="http://schemas.microsoft.com/office/drawing/2014/main" id="{45F30A3B-0EE3-0409-7C03-9942E0FA6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2947B-6A4D-AED6-79B5-06237C704799}"/>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254850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EA6D-8EC7-6C89-68FC-ED9498077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D5E4F4-899F-924D-2EDA-9904824F4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11BC17-8A8D-8673-BA35-DF679873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0EAAD-DB14-C826-6957-C851312E4954}"/>
              </a:ext>
            </a:extLst>
          </p:cNvPr>
          <p:cNvSpPr>
            <a:spLocks noGrp="1"/>
          </p:cNvSpPr>
          <p:nvPr>
            <p:ph type="dt" sz="half" idx="10"/>
          </p:nvPr>
        </p:nvSpPr>
        <p:spPr/>
        <p:txBody>
          <a:bodyPr/>
          <a:lstStyle/>
          <a:p>
            <a:fld id="{996B1792-6079-2B4F-BAE3-DF2004D45F51}" type="datetimeFigureOut">
              <a:rPr lang="en-US" smtClean="0"/>
              <a:t>9/1/24</a:t>
            </a:fld>
            <a:endParaRPr lang="en-US"/>
          </a:p>
        </p:txBody>
      </p:sp>
      <p:sp>
        <p:nvSpPr>
          <p:cNvPr id="6" name="Footer Placeholder 5">
            <a:extLst>
              <a:ext uri="{FF2B5EF4-FFF2-40B4-BE49-F238E27FC236}">
                <a16:creationId xmlns:a16="http://schemas.microsoft.com/office/drawing/2014/main" id="{C6FD19CC-0CD6-0BF7-7AB9-EC8AE481B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E9B3B-E285-D92E-095F-6F9A441C6502}"/>
              </a:ext>
            </a:extLst>
          </p:cNvPr>
          <p:cNvSpPr>
            <a:spLocks noGrp="1"/>
          </p:cNvSpPr>
          <p:nvPr>
            <p:ph type="sldNum" sz="quarter" idx="12"/>
          </p:nvPr>
        </p:nvSpPr>
        <p:spPr/>
        <p:txBody>
          <a:bodyPr/>
          <a:lstStyle/>
          <a:p>
            <a:fld id="{4FC54366-4B4F-2B48-8953-BD825327E58B}" type="slidenum">
              <a:rPr lang="en-US" smtClean="0"/>
              <a:t>‹#›</a:t>
            </a:fld>
            <a:endParaRPr lang="en-US"/>
          </a:p>
        </p:txBody>
      </p:sp>
    </p:spTree>
    <p:extLst>
      <p:ext uri="{BB962C8B-B14F-4D97-AF65-F5344CB8AC3E}">
        <p14:creationId xmlns:p14="http://schemas.microsoft.com/office/powerpoint/2010/main" val="4381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991EB-EA7D-649F-1B58-23D26810B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170ECC-2948-C544-89C0-60C9A4FFE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649E5-E2B2-BEB4-2DB4-4A755CC5C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6B1792-6079-2B4F-BAE3-DF2004D45F51}" type="datetimeFigureOut">
              <a:rPr lang="en-US" smtClean="0"/>
              <a:t>9/1/24</a:t>
            </a:fld>
            <a:endParaRPr lang="en-US"/>
          </a:p>
        </p:txBody>
      </p:sp>
      <p:sp>
        <p:nvSpPr>
          <p:cNvPr id="5" name="Footer Placeholder 4">
            <a:extLst>
              <a:ext uri="{FF2B5EF4-FFF2-40B4-BE49-F238E27FC236}">
                <a16:creationId xmlns:a16="http://schemas.microsoft.com/office/drawing/2014/main" id="{1F717A46-B0E4-EA63-5817-404865BA7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4BFED6-E198-01E3-786D-64947A0C8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C54366-4B4F-2B48-8953-BD825327E58B}" type="slidenum">
              <a:rPr lang="en-US" smtClean="0"/>
              <a:t>‹#›</a:t>
            </a:fld>
            <a:endParaRPr lang="en-US"/>
          </a:p>
        </p:txBody>
      </p:sp>
    </p:spTree>
    <p:extLst>
      <p:ext uri="{BB962C8B-B14F-4D97-AF65-F5344CB8AC3E}">
        <p14:creationId xmlns:p14="http://schemas.microsoft.com/office/powerpoint/2010/main" val="873973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BFD5-EAF6-33FA-AA55-9B31F0B95D0F}"/>
              </a:ext>
            </a:extLst>
          </p:cNvPr>
          <p:cNvSpPr>
            <a:spLocks noGrp="1"/>
          </p:cNvSpPr>
          <p:nvPr>
            <p:ph type="ctrTitle"/>
          </p:nvPr>
        </p:nvSpPr>
        <p:spPr/>
        <p:txBody>
          <a:bodyPr>
            <a:normAutofit/>
          </a:bodyPr>
          <a:lstStyle/>
          <a:p>
            <a:r>
              <a:rPr lang="en-US" dirty="0"/>
              <a:t>QCL with function generator and SR830 lock-in amplifier </a:t>
            </a:r>
          </a:p>
        </p:txBody>
      </p:sp>
      <p:sp>
        <p:nvSpPr>
          <p:cNvPr id="3" name="Subtitle 2">
            <a:extLst>
              <a:ext uri="{FF2B5EF4-FFF2-40B4-BE49-F238E27FC236}">
                <a16:creationId xmlns:a16="http://schemas.microsoft.com/office/drawing/2014/main" id="{A9744E45-3342-8ED8-3135-E1485711D469}"/>
              </a:ext>
            </a:extLst>
          </p:cNvPr>
          <p:cNvSpPr>
            <a:spLocks noGrp="1"/>
          </p:cNvSpPr>
          <p:nvPr>
            <p:ph type="subTitle" idx="1"/>
          </p:nvPr>
        </p:nvSpPr>
        <p:spPr/>
        <p:txBody>
          <a:bodyPr/>
          <a:lstStyle/>
          <a:p>
            <a:r>
              <a:rPr lang="en-US" dirty="0"/>
              <a:t>August 2024</a:t>
            </a:r>
          </a:p>
        </p:txBody>
      </p:sp>
    </p:spTree>
    <p:extLst>
      <p:ext uri="{BB962C8B-B14F-4D97-AF65-F5344CB8AC3E}">
        <p14:creationId xmlns:p14="http://schemas.microsoft.com/office/powerpoint/2010/main" val="33501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E1C8-3915-643B-954B-B6B491DC9E43}"/>
              </a:ext>
            </a:extLst>
          </p:cNvPr>
          <p:cNvSpPr>
            <a:spLocks noGrp="1"/>
          </p:cNvSpPr>
          <p:nvPr>
            <p:ph type="title"/>
          </p:nvPr>
        </p:nvSpPr>
        <p:spPr/>
        <p:txBody>
          <a:bodyPr/>
          <a:lstStyle/>
          <a:p>
            <a:r>
              <a:rPr lang="en-US" dirty="0"/>
              <a:t>The SR830 was not able to pick up the Trig-Out signal from the </a:t>
            </a:r>
            <a:r>
              <a:rPr lang="en-US" dirty="0" err="1"/>
              <a:t>LaserTune</a:t>
            </a:r>
            <a:endParaRPr lang="en-US" dirty="0"/>
          </a:p>
        </p:txBody>
      </p:sp>
      <p:sp>
        <p:nvSpPr>
          <p:cNvPr id="3" name="Content Placeholder 2">
            <a:extLst>
              <a:ext uri="{FF2B5EF4-FFF2-40B4-BE49-F238E27FC236}">
                <a16:creationId xmlns:a16="http://schemas.microsoft.com/office/drawing/2014/main" id="{5C8AFD19-90B1-1FDD-0B67-B561CA651EF0}"/>
              </a:ext>
            </a:extLst>
          </p:cNvPr>
          <p:cNvSpPr>
            <a:spLocks noGrp="1"/>
          </p:cNvSpPr>
          <p:nvPr>
            <p:ph idx="1"/>
          </p:nvPr>
        </p:nvSpPr>
        <p:spPr/>
        <p:txBody>
          <a:bodyPr/>
          <a:lstStyle/>
          <a:p>
            <a:r>
              <a:rPr lang="en-US" dirty="0"/>
              <a:t>According to the Stanford Research system tech, the 50 ns pulse duration is too short for the system to pick up</a:t>
            </a:r>
          </a:p>
        </p:txBody>
      </p:sp>
      <p:pic>
        <p:nvPicPr>
          <p:cNvPr id="4" name="Picture 3">
            <a:extLst>
              <a:ext uri="{FF2B5EF4-FFF2-40B4-BE49-F238E27FC236}">
                <a16:creationId xmlns:a16="http://schemas.microsoft.com/office/drawing/2014/main" id="{AB914A45-1155-EC83-82BC-3B51311AB3B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56262" y="2809460"/>
            <a:ext cx="5136686" cy="3851391"/>
          </a:xfrm>
          <a:prstGeom prst="rect">
            <a:avLst/>
          </a:prstGeom>
        </p:spPr>
      </p:pic>
      <p:sp>
        <p:nvSpPr>
          <p:cNvPr id="5" name="TextBox 4">
            <a:extLst>
              <a:ext uri="{FF2B5EF4-FFF2-40B4-BE49-F238E27FC236}">
                <a16:creationId xmlns:a16="http://schemas.microsoft.com/office/drawing/2014/main" id="{CD29670C-9E58-29E0-5F78-BB4944253194}"/>
              </a:ext>
            </a:extLst>
          </p:cNvPr>
          <p:cNvSpPr txBox="1"/>
          <p:nvPr/>
        </p:nvSpPr>
        <p:spPr>
          <a:xfrm>
            <a:off x="3896139" y="5388570"/>
            <a:ext cx="2460123" cy="1200329"/>
          </a:xfrm>
          <a:prstGeom prst="rect">
            <a:avLst/>
          </a:prstGeom>
          <a:noFill/>
        </p:spPr>
        <p:txBody>
          <a:bodyPr wrap="square" rtlCol="0">
            <a:spAutoFit/>
          </a:bodyPr>
          <a:lstStyle/>
          <a:p>
            <a:r>
              <a:rPr lang="en-US" dirty="0"/>
              <a:t>I measured the Trig-out from the QCL using an oscilloscope (laser must be on)</a:t>
            </a:r>
          </a:p>
        </p:txBody>
      </p:sp>
      <p:pic>
        <p:nvPicPr>
          <p:cNvPr id="6" name="Picture 5">
            <a:extLst>
              <a:ext uri="{FF2B5EF4-FFF2-40B4-BE49-F238E27FC236}">
                <a16:creationId xmlns:a16="http://schemas.microsoft.com/office/drawing/2014/main" id="{67CCC0F9-B3E3-51E3-48C3-D8FC8FAFD153}"/>
              </a:ext>
            </a:extLst>
          </p:cNvPr>
          <p:cNvPicPr>
            <a:picLocks noChangeAspect="1"/>
          </p:cNvPicPr>
          <p:nvPr/>
        </p:nvPicPr>
        <p:blipFill>
          <a:blip r:embed="rId3"/>
          <a:stretch>
            <a:fillRect/>
          </a:stretch>
        </p:blipFill>
        <p:spPr>
          <a:xfrm>
            <a:off x="0" y="2863112"/>
            <a:ext cx="3912856" cy="3725787"/>
          </a:xfrm>
          <a:prstGeom prst="rect">
            <a:avLst/>
          </a:prstGeom>
        </p:spPr>
      </p:pic>
      <p:sp>
        <p:nvSpPr>
          <p:cNvPr id="7" name="Oval 6">
            <a:extLst>
              <a:ext uri="{FF2B5EF4-FFF2-40B4-BE49-F238E27FC236}">
                <a16:creationId xmlns:a16="http://schemas.microsoft.com/office/drawing/2014/main" id="{57760957-5070-1C24-EB84-4EBCAE7F4425}"/>
              </a:ext>
            </a:extLst>
          </p:cNvPr>
          <p:cNvSpPr/>
          <p:nvPr/>
        </p:nvSpPr>
        <p:spPr>
          <a:xfrm>
            <a:off x="2594344" y="5220586"/>
            <a:ext cx="882503" cy="829340"/>
          </a:xfrm>
          <a:prstGeom prst="ellipse">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a:extLst>
              <a:ext uri="{FF2B5EF4-FFF2-40B4-BE49-F238E27FC236}">
                <a16:creationId xmlns:a16="http://schemas.microsoft.com/office/drawing/2014/main" id="{5064C3C9-C2F4-2E34-6557-D0EAF0A01549}"/>
              </a:ext>
            </a:extLst>
          </p:cNvPr>
          <p:cNvSpPr/>
          <p:nvPr/>
        </p:nvSpPr>
        <p:spPr>
          <a:xfrm rot="4129450">
            <a:off x="5078005" y="3050657"/>
            <a:ext cx="265128" cy="3615825"/>
          </a:xfrm>
          <a:prstGeom prst="upArrow">
            <a:avLst/>
          </a:prstGeom>
          <a:solidFill>
            <a:schemeClr val="accent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01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B458-EDC7-7D09-3B42-7C6549C4BABB}"/>
              </a:ext>
            </a:extLst>
          </p:cNvPr>
          <p:cNvSpPr>
            <a:spLocks noGrp="1"/>
          </p:cNvSpPr>
          <p:nvPr>
            <p:ph type="title"/>
          </p:nvPr>
        </p:nvSpPr>
        <p:spPr/>
        <p:txBody>
          <a:bodyPr/>
          <a:lstStyle/>
          <a:p>
            <a:r>
              <a:rPr lang="en-US" dirty="0"/>
              <a:t>External trigger requirements for </a:t>
            </a:r>
            <a:r>
              <a:rPr lang="en-US" dirty="0" err="1"/>
              <a:t>LaserTune</a:t>
            </a:r>
            <a:r>
              <a:rPr lang="en-US" dirty="0"/>
              <a:t> QCL </a:t>
            </a:r>
          </a:p>
        </p:txBody>
      </p:sp>
      <p:sp>
        <p:nvSpPr>
          <p:cNvPr id="3" name="Content Placeholder 2">
            <a:extLst>
              <a:ext uri="{FF2B5EF4-FFF2-40B4-BE49-F238E27FC236}">
                <a16:creationId xmlns:a16="http://schemas.microsoft.com/office/drawing/2014/main" id="{9049E836-5B0A-B7CF-1E79-EF52405BAFFD}"/>
              </a:ext>
            </a:extLst>
          </p:cNvPr>
          <p:cNvSpPr>
            <a:spLocks noGrp="1"/>
          </p:cNvSpPr>
          <p:nvPr>
            <p:ph idx="1"/>
          </p:nvPr>
        </p:nvSpPr>
        <p:spPr/>
        <p:txBody>
          <a:bodyPr>
            <a:normAutofit lnSpcReduction="10000"/>
          </a:bodyPr>
          <a:lstStyle/>
          <a:p>
            <a:pPr marL="0" indent="0" algn="l">
              <a:buNone/>
            </a:pPr>
            <a:r>
              <a:rPr lang="en-US" sz="1800" b="0" i="0" dirty="0">
                <a:solidFill>
                  <a:srgbClr val="242424"/>
                </a:solidFill>
                <a:effectLst/>
                <a:highlight>
                  <a:srgbClr val="FFFFFF"/>
                </a:highlight>
                <a:latin typeface="Calibri" panose="020F0502020204030204" pitchFamily="34" charset="0"/>
              </a:rPr>
              <a:t>The same pulse duration and duty cycle limits apply whether the system is internally or externally triggered. </a:t>
            </a:r>
          </a:p>
          <a:p>
            <a:pPr marL="0" indent="0" algn="l">
              <a:buNone/>
            </a:pPr>
            <a:r>
              <a:rPr lang="en-US" sz="1800" b="0" i="0" dirty="0">
                <a:solidFill>
                  <a:srgbClr val="242424"/>
                </a:solidFill>
                <a:effectLst/>
                <a:highlight>
                  <a:srgbClr val="FFFFFF"/>
                </a:highlight>
                <a:latin typeface="Calibri" panose="020F0502020204030204" pitchFamily="34" charset="0"/>
              </a:rPr>
              <a:t>For 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a:t>
            </a:r>
          </a:p>
          <a:p>
            <a:r>
              <a:rPr lang="en-US" sz="1800" b="0" i="0" dirty="0">
                <a:solidFill>
                  <a:srgbClr val="242424"/>
                </a:solidFill>
                <a:effectLst/>
                <a:highlight>
                  <a:srgbClr val="FFFFFF"/>
                </a:highlight>
                <a:latin typeface="Calibri" panose="020F0502020204030204" pitchFamily="34" charset="0"/>
              </a:rPr>
              <a:t>Maximum allowed duty cycle is 8% at short pulse lengths and lower at longer pulse lengths. </a:t>
            </a:r>
          </a:p>
          <a:p>
            <a:r>
              <a:rPr lang="en-US" sz="1800" b="0" i="0" dirty="0">
                <a:solidFill>
                  <a:srgbClr val="242424"/>
                </a:solidFill>
                <a:effectLst/>
                <a:highlight>
                  <a:srgbClr val="FFFFFF"/>
                </a:highlight>
                <a:latin typeface="Calibri" panose="020F0502020204030204" pitchFamily="34" charset="0"/>
              </a:rPr>
              <a:t>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 is set up to accept a 3V trigger signal alternating between 0 and 3V. Please be careful not to deliver more than 5V to 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a:t>
            </a:r>
          </a:p>
          <a:p>
            <a:pPr marL="0" indent="0" algn="l">
              <a:buNone/>
            </a:pPr>
            <a:r>
              <a:rPr lang="en-US" sz="1800" b="0" i="0" dirty="0">
                <a:solidFill>
                  <a:srgbClr val="242424"/>
                </a:solidFill>
                <a:effectLst/>
                <a:highlight>
                  <a:srgbClr val="FFFFFF"/>
                </a:highlight>
                <a:latin typeface="Calibri" panose="020F0502020204030204" pitchFamily="34" charset="0"/>
              </a:rPr>
              <a:t> </a:t>
            </a:r>
          </a:p>
          <a:p>
            <a:pPr marL="0" indent="0" algn="l">
              <a:buNone/>
            </a:pPr>
            <a:r>
              <a:rPr lang="en-US" sz="1800" b="0" i="0" dirty="0">
                <a:solidFill>
                  <a:srgbClr val="242424"/>
                </a:solidFill>
                <a:effectLst/>
                <a:highlight>
                  <a:srgbClr val="FFFFFF"/>
                </a:highlight>
                <a:latin typeface="Calibri" panose="020F0502020204030204" pitchFamily="34" charset="0"/>
              </a:rPr>
              <a:t>In regards to the 50 ns pulse duration being too short for the lock-in, this problem is addressed by one of the operating modes of the </a:t>
            </a:r>
            <a:r>
              <a:rPr lang="en-US" sz="1800" b="0" i="0" dirty="0" err="1">
                <a:solidFill>
                  <a:srgbClr val="242424"/>
                </a:solidFill>
                <a:effectLst/>
                <a:highlight>
                  <a:srgbClr val="FFFFFF"/>
                </a:highlight>
                <a:latin typeface="Calibri" panose="020F0502020204030204" pitchFamily="34" charset="0"/>
              </a:rPr>
              <a:t>LaserTune</a:t>
            </a:r>
            <a:r>
              <a:rPr lang="en-US" sz="1800" dirty="0">
                <a:solidFill>
                  <a:srgbClr val="242424"/>
                </a:solidFill>
                <a:highlight>
                  <a:srgbClr val="FFFFFF"/>
                </a:highlight>
                <a:latin typeface="Calibri" panose="020F0502020204030204" pitchFamily="34" charset="0"/>
              </a:rPr>
              <a:t>:</a:t>
            </a:r>
          </a:p>
          <a:p>
            <a:r>
              <a:rPr lang="en-US" sz="1800" b="0" i="0" dirty="0">
                <a:solidFill>
                  <a:srgbClr val="242424"/>
                </a:solidFill>
                <a:effectLst/>
                <a:highlight>
                  <a:srgbClr val="FFFFFF"/>
                </a:highlight>
                <a:latin typeface="Calibri" panose="020F0502020204030204" pitchFamily="34" charset="0"/>
              </a:rPr>
              <a:t>When operating 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 by external trigger there are two modes: </a:t>
            </a:r>
            <a:r>
              <a:rPr lang="en-US" sz="1800" b="0" i="1" dirty="0">
                <a:solidFill>
                  <a:srgbClr val="242424"/>
                </a:solidFill>
                <a:effectLst/>
                <a:highlight>
                  <a:srgbClr val="FFFFFF"/>
                </a:highlight>
                <a:latin typeface="Calibri" panose="020F0502020204030204" pitchFamily="34" charset="0"/>
              </a:rPr>
              <a:t>externally triggered</a:t>
            </a:r>
            <a:r>
              <a:rPr lang="en-US" sz="1800" b="0" i="0" dirty="0">
                <a:solidFill>
                  <a:srgbClr val="242424"/>
                </a:solidFill>
                <a:effectLst/>
                <a:highlight>
                  <a:srgbClr val="FFFFFF"/>
                </a:highlight>
                <a:latin typeface="Calibri" panose="020F0502020204030204" pitchFamily="34" charset="0"/>
              </a:rPr>
              <a:t> and </a:t>
            </a:r>
            <a:r>
              <a:rPr lang="en-US" sz="1800" b="0" i="1" dirty="0">
                <a:solidFill>
                  <a:srgbClr val="242424"/>
                </a:solidFill>
                <a:effectLst/>
                <a:highlight>
                  <a:srgbClr val="FFFFFF"/>
                </a:highlight>
                <a:latin typeface="Calibri" panose="020F0502020204030204" pitchFamily="34" charset="0"/>
              </a:rPr>
              <a:t>externally controlled</a:t>
            </a:r>
            <a:r>
              <a:rPr lang="en-US" sz="1800" b="0" i="0" dirty="0">
                <a:solidFill>
                  <a:srgbClr val="242424"/>
                </a:solidFill>
                <a:effectLst/>
                <a:highlight>
                  <a:srgbClr val="FFFFFF"/>
                </a:highlight>
                <a:latin typeface="Calibri" panose="020F0502020204030204" pitchFamily="34" charset="0"/>
              </a:rPr>
              <a:t>. In externally triggered 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 will match the repetition rate of the delivered trigger signal with the pulse width that is set in the user interface. In external control mode 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 will match the repetition rate of the trigger signal as well as the pulse duration.</a:t>
            </a:r>
          </a:p>
          <a:p>
            <a:r>
              <a:rPr lang="en-US" sz="1800" b="0" i="0" dirty="0">
                <a:solidFill>
                  <a:srgbClr val="242424"/>
                </a:solidFill>
                <a:effectLst/>
                <a:highlight>
                  <a:srgbClr val="FFFFFF"/>
                </a:highlight>
                <a:latin typeface="Calibri" panose="020F0502020204030204" pitchFamily="34" charset="0"/>
              </a:rPr>
              <a:t>In your case, I would recommend using </a:t>
            </a:r>
            <a:r>
              <a:rPr lang="en-US" sz="1800" b="1" i="0" u="sng" dirty="0">
                <a:solidFill>
                  <a:srgbClr val="242424"/>
                </a:solidFill>
                <a:effectLst/>
                <a:highlight>
                  <a:srgbClr val="FFFFFF"/>
                </a:highlight>
                <a:latin typeface="Calibri" panose="020F0502020204030204" pitchFamily="34" charset="0"/>
              </a:rPr>
              <a:t>externally triggered</a:t>
            </a:r>
            <a:r>
              <a:rPr lang="en-US" sz="1800" b="0" i="0" dirty="0">
                <a:solidFill>
                  <a:srgbClr val="242424"/>
                </a:solidFill>
                <a:effectLst/>
                <a:highlight>
                  <a:srgbClr val="FFFFFF"/>
                </a:highlight>
                <a:latin typeface="Calibri" panose="020F0502020204030204" pitchFamily="34" charset="0"/>
              </a:rPr>
              <a:t>. With this mode you can set the pulse duration of the trigger signal to something longer like 150 ns while maintaining your pulse duration at 50 ns via the user interface.</a:t>
            </a:r>
          </a:p>
        </p:txBody>
      </p:sp>
    </p:spTree>
    <p:extLst>
      <p:ext uri="{BB962C8B-B14F-4D97-AF65-F5344CB8AC3E}">
        <p14:creationId xmlns:p14="http://schemas.microsoft.com/office/powerpoint/2010/main" val="318223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8543-62A1-648B-58B2-EBEB03C6D400}"/>
              </a:ext>
            </a:extLst>
          </p:cNvPr>
          <p:cNvSpPr>
            <a:spLocks noGrp="1"/>
          </p:cNvSpPr>
          <p:nvPr>
            <p:ph type="title"/>
          </p:nvPr>
        </p:nvSpPr>
        <p:spPr/>
        <p:txBody>
          <a:bodyPr/>
          <a:lstStyle/>
          <a:p>
            <a:r>
              <a:rPr lang="en-US" dirty="0"/>
              <a:t>Externally Triggered setting</a:t>
            </a:r>
          </a:p>
        </p:txBody>
      </p:sp>
      <p:pic>
        <p:nvPicPr>
          <p:cNvPr id="7" name="Picture 6">
            <a:extLst>
              <a:ext uri="{FF2B5EF4-FFF2-40B4-BE49-F238E27FC236}">
                <a16:creationId xmlns:a16="http://schemas.microsoft.com/office/drawing/2014/main" id="{79F2994F-7CF3-0E40-DCB4-884CA8A4D359}"/>
              </a:ext>
            </a:extLst>
          </p:cNvPr>
          <p:cNvPicPr>
            <a:picLocks noChangeAspect="1"/>
          </p:cNvPicPr>
          <p:nvPr/>
        </p:nvPicPr>
        <p:blipFill>
          <a:blip r:embed="rId2"/>
          <a:stretch>
            <a:fillRect/>
          </a:stretch>
        </p:blipFill>
        <p:spPr>
          <a:xfrm>
            <a:off x="139700" y="1825625"/>
            <a:ext cx="5956300" cy="4241800"/>
          </a:xfrm>
          <a:prstGeom prst="rect">
            <a:avLst/>
          </a:prstGeom>
        </p:spPr>
      </p:pic>
      <p:sp>
        <p:nvSpPr>
          <p:cNvPr id="10" name="Up Arrow 9">
            <a:extLst>
              <a:ext uri="{FF2B5EF4-FFF2-40B4-BE49-F238E27FC236}">
                <a16:creationId xmlns:a16="http://schemas.microsoft.com/office/drawing/2014/main" id="{A304CFE8-C035-F27A-167E-0755CA0D69DF}"/>
              </a:ext>
            </a:extLst>
          </p:cNvPr>
          <p:cNvSpPr/>
          <p:nvPr/>
        </p:nvSpPr>
        <p:spPr>
          <a:xfrm rot="16200000">
            <a:off x="4388165" y="2028824"/>
            <a:ext cx="307661" cy="3108014"/>
          </a:xfrm>
          <a:prstGeom prst="upArrow">
            <a:avLst>
              <a:gd name="adj1" fmla="val 50000"/>
              <a:gd name="adj2" fmla="val 50000"/>
            </a:avLst>
          </a:prstGeom>
          <a:solidFill>
            <a:schemeClr val="accent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0774AE6-150C-36E7-8B8A-CDDB54E4E3D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07431" y="4114799"/>
            <a:ext cx="3919172" cy="2642929"/>
          </a:xfrm>
          <a:prstGeom prst="rect">
            <a:avLst/>
          </a:prstGeom>
        </p:spPr>
      </p:pic>
      <p:sp>
        <p:nvSpPr>
          <p:cNvPr id="13" name="Content Placeholder 12">
            <a:extLst>
              <a:ext uri="{FF2B5EF4-FFF2-40B4-BE49-F238E27FC236}">
                <a16:creationId xmlns:a16="http://schemas.microsoft.com/office/drawing/2014/main" id="{763F2069-37E2-2B74-52EB-A2B1B60FFA00}"/>
              </a:ext>
            </a:extLst>
          </p:cNvPr>
          <p:cNvSpPr>
            <a:spLocks noGrp="1"/>
          </p:cNvSpPr>
          <p:nvPr>
            <p:ph idx="1"/>
          </p:nvPr>
        </p:nvSpPr>
        <p:spPr>
          <a:xfrm>
            <a:off x="6238117" y="1825625"/>
            <a:ext cx="5257800" cy="2542824"/>
          </a:xfrm>
        </p:spPr>
        <p:txBody>
          <a:bodyPr>
            <a:normAutofit fontScale="55000" lnSpcReduction="20000"/>
          </a:bodyPr>
          <a:lstStyle/>
          <a:p>
            <a:pPr marL="0" indent="0">
              <a:buNone/>
            </a:pPr>
            <a:br>
              <a:rPr lang="en-US" dirty="0"/>
            </a:br>
            <a:endParaRPr lang="en-US" dirty="0"/>
          </a:p>
          <a:p>
            <a:pPr marL="0" indent="0">
              <a:buNone/>
            </a:pPr>
            <a:r>
              <a:rPr lang="en-US" b="1" dirty="0"/>
              <a:t>Externally Triggered </a:t>
            </a:r>
            <a:endParaRPr lang="en-US" dirty="0"/>
          </a:p>
          <a:p>
            <a:pPr marL="0" indent="0">
              <a:buNone/>
            </a:pPr>
            <a:r>
              <a:rPr lang="en-US" dirty="0"/>
              <a:t>With this option TRIG IN (Trigger In) SMA input pulses control when the laser is fired. For example, an external pulse generator with pulses 0 to 2.5 Volts, period 1 microsecond, and width 50 nanoseconds – 5% Duty Cycle – would cause </a:t>
            </a:r>
            <a:r>
              <a:rPr lang="en-US" dirty="0" err="1"/>
              <a:t>LaserTune</a:t>
            </a:r>
            <a:r>
              <a:rPr lang="en-US" dirty="0"/>
              <a:t> to fire the laser when Start Laser is clicked on. </a:t>
            </a:r>
          </a:p>
          <a:p>
            <a:pPr marL="0" indent="0">
              <a:buNone/>
            </a:pPr>
            <a:r>
              <a:rPr lang="en-US" dirty="0"/>
              <a:t>However the external pulse 50 nanoseconds width is ignored, the internal Pulse Duration is used. Keep the Duty Cycle of the input pulse train &lt; 15% in all cases. </a:t>
            </a:r>
          </a:p>
          <a:p>
            <a:pPr marL="0" indent="0">
              <a:buNone/>
            </a:pPr>
            <a:endParaRPr lang="en-US" dirty="0"/>
          </a:p>
        </p:txBody>
      </p:sp>
    </p:spTree>
    <p:extLst>
      <p:ext uri="{BB962C8B-B14F-4D97-AF65-F5344CB8AC3E}">
        <p14:creationId xmlns:p14="http://schemas.microsoft.com/office/powerpoint/2010/main" val="61023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8543-62A1-648B-58B2-EBEB03C6D400}"/>
              </a:ext>
            </a:extLst>
          </p:cNvPr>
          <p:cNvSpPr>
            <a:spLocks noGrp="1"/>
          </p:cNvSpPr>
          <p:nvPr>
            <p:ph type="title"/>
          </p:nvPr>
        </p:nvSpPr>
        <p:spPr/>
        <p:txBody>
          <a:bodyPr/>
          <a:lstStyle/>
          <a:p>
            <a:r>
              <a:rPr lang="en-US" dirty="0"/>
              <a:t>Externally Triggered requirements</a:t>
            </a:r>
          </a:p>
        </p:txBody>
      </p:sp>
      <p:pic>
        <p:nvPicPr>
          <p:cNvPr id="11" name="Picture 10">
            <a:extLst>
              <a:ext uri="{FF2B5EF4-FFF2-40B4-BE49-F238E27FC236}">
                <a16:creationId xmlns:a16="http://schemas.microsoft.com/office/drawing/2014/main" id="{B0774AE6-150C-36E7-8B8A-CDDB54E4E3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381" y="3714886"/>
            <a:ext cx="3919172" cy="2642929"/>
          </a:xfrm>
          <a:prstGeom prst="rect">
            <a:avLst/>
          </a:prstGeom>
        </p:spPr>
      </p:pic>
      <p:sp>
        <p:nvSpPr>
          <p:cNvPr id="13" name="Content Placeholder 12">
            <a:extLst>
              <a:ext uri="{FF2B5EF4-FFF2-40B4-BE49-F238E27FC236}">
                <a16:creationId xmlns:a16="http://schemas.microsoft.com/office/drawing/2014/main" id="{763F2069-37E2-2B74-52EB-A2B1B60FFA00}"/>
              </a:ext>
            </a:extLst>
          </p:cNvPr>
          <p:cNvSpPr>
            <a:spLocks noGrp="1"/>
          </p:cNvSpPr>
          <p:nvPr>
            <p:ph idx="1"/>
          </p:nvPr>
        </p:nvSpPr>
        <p:spPr>
          <a:xfrm>
            <a:off x="4752753" y="4196841"/>
            <a:ext cx="6739917" cy="2296034"/>
          </a:xfrm>
        </p:spPr>
        <p:txBody>
          <a:bodyPr>
            <a:normAutofit fontScale="62500" lnSpcReduction="20000"/>
          </a:bodyPr>
          <a:lstStyle/>
          <a:p>
            <a:pPr marL="0" indent="0">
              <a:buNone/>
            </a:pPr>
            <a:r>
              <a:rPr lang="en-US" dirty="0"/>
              <a:t>When the Externally Triggered is enabled, the </a:t>
            </a:r>
            <a:r>
              <a:rPr lang="en-US" dirty="0" err="1"/>
              <a:t>LaserTune</a:t>
            </a:r>
            <a:r>
              <a:rPr lang="en-US" dirty="0"/>
              <a:t> monitors the rising edge of a DC input that is above a threshold limit of 2.5 V on the TRIG IN port every 16ns (System Clock 125 MHz). When the system detects a trigger signal between clock cycles, it will fire the IR laser at the next clock cycle plus the fixed delay (i.e., the Latency) with a latency jitter specification of ~+/- 8 ns. The TRIG OUT signal is a TTL pulse to synchronize the laser pulse with other instruments and its time offset from the laser pulse is programmable via the Tune Mode – Settings section of the software. A schematic overview of the External Sync Triggering process is shown in the figure be-low. </a:t>
            </a:r>
          </a:p>
          <a:p>
            <a:pPr marL="0" indent="0">
              <a:buNone/>
            </a:pPr>
            <a:endParaRPr lang="en-US" dirty="0"/>
          </a:p>
        </p:txBody>
      </p:sp>
      <p:sp>
        <p:nvSpPr>
          <p:cNvPr id="3" name="TextBox 2">
            <a:extLst>
              <a:ext uri="{FF2B5EF4-FFF2-40B4-BE49-F238E27FC236}">
                <a16:creationId xmlns:a16="http://schemas.microsoft.com/office/drawing/2014/main" id="{917132EC-CA0E-AC57-81CC-66063B4CB0C8}"/>
              </a:ext>
            </a:extLst>
          </p:cNvPr>
          <p:cNvSpPr txBox="1"/>
          <p:nvPr/>
        </p:nvSpPr>
        <p:spPr>
          <a:xfrm>
            <a:off x="838200" y="1825624"/>
            <a:ext cx="10515600" cy="1754326"/>
          </a:xfrm>
          <a:prstGeom prst="rect">
            <a:avLst/>
          </a:prstGeom>
          <a:noFill/>
        </p:spPr>
        <p:txBody>
          <a:bodyPr wrap="square" rtlCol="0">
            <a:spAutoFit/>
          </a:bodyPr>
          <a:lstStyle/>
          <a:p>
            <a:r>
              <a:rPr lang="en-US" dirty="0"/>
              <a:t>Voltage limits: </a:t>
            </a:r>
          </a:p>
          <a:p>
            <a:pPr marL="285750" indent="-285750">
              <a:buFont typeface="Arial" panose="020B0604020202020204" pitchFamily="34" charset="0"/>
              <a:buChar char="•"/>
            </a:pPr>
            <a:r>
              <a:rPr lang="en-US" sz="1800" b="0" i="0" dirty="0">
                <a:solidFill>
                  <a:srgbClr val="242424"/>
                </a:solidFill>
                <a:effectLst/>
                <a:highlight>
                  <a:srgbClr val="FFFFFF"/>
                </a:highlight>
                <a:latin typeface="Calibri" panose="020F0502020204030204" pitchFamily="34" charset="0"/>
              </a:rPr>
              <a:t>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 is set up to accept a 3V trigger signal alternating between </a:t>
            </a:r>
            <a:r>
              <a:rPr lang="en-US" sz="1800" b="1" i="0" dirty="0">
                <a:solidFill>
                  <a:srgbClr val="242424"/>
                </a:solidFill>
                <a:effectLst/>
                <a:highlight>
                  <a:srgbClr val="FFFFFF"/>
                </a:highlight>
                <a:latin typeface="Calibri" panose="020F0502020204030204" pitchFamily="34" charset="0"/>
              </a:rPr>
              <a:t>0 and 3V</a:t>
            </a:r>
            <a:r>
              <a:rPr lang="en-US" sz="1800" b="0" i="0" dirty="0">
                <a:solidFill>
                  <a:srgbClr val="242424"/>
                </a:solidFill>
                <a:effectLst/>
                <a:highlight>
                  <a:srgbClr val="FFFFFF"/>
                </a:highlight>
                <a:latin typeface="Calibri" panose="020F0502020204030204" pitchFamily="34" charset="0"/>
              </a:rPr>
              <a:t>. </a:t>
            </a:r>
          </a:p>
          <a:p>
            <a:pPr marL="285750" indent="-285750">
              <a:buFont typeface="Arial" panose="020B0604020202020204" pitchFamily="34" charset="0"/>
              <a:buChar char="•"/>
            </a:pPr>
            <a:r>
              <a:rPr lang="en-US" sz="1800" b="1" i="0" dirty="0">
                <a:solidFill>
                  <a:srgbClr val="242424"/>
                </a:solidFill>
                <a:effectLst/>
                <a:highlight>
                  <a:srgbClr val="FFFFFF"/>
                </a:highlight>
                <a:latin typeface="Calibri" panose="020F0502020204030204" pitchFamily="34" charset="0"/>
              </a:rPr>
              <a:t>Do not deliver more than 5V</a:t>
            </a:r>
            <a:r>
              <a:rPr lang="en-US" sz="1800" b="0" i="0" dirty="0">
                <a:solidFill>
                  <a:srgbClr val="242424"/>
                </a:solidFill>
                <a:effectLst/>
                <a:highlight>
                  <a:srgbClr val="FFFFFF"/>
                </a:highlight>
                <a:latin typeface="Calibri" panose="020F0502020204030204" pitchFamily="34" charset="0"/>
              </a:rPr>
              <a:t> to the </a:t>
            </a:r>
            <a:r>
              <a:rPr lang="en-US" sz="1800" b="0" i="0" dirty="0" err="1">
                <a:solidFill>
                  <a:srgbClr val="242424"/>
                </a:solidFill>
                <a:effectLst/>
                <a:highlight>
                  <a:srgbClr val="FFFFFF"/>
                </a:highlight>
                <a:latin typeface="Calibri" panose="020F0502020204030204" pitchFamily="34" charset="0"/>
              </a:rPr>
              <a:t>LaserTune</a:t>
            </a:r>
            <a:r>
              <a:rPr lang="en-US" sz="1800" b="0" i="0" dirty="0">
                <a:solidFill>
                  <a:srgbClr val="242424"/>
                </a:solidFill>
                <a:effectLst/>
                <a:highlight>
                  <a:srgbClr val="FFFFFF"/>
                </a:highlight>
                <a:latin typeface="Calibri" panose="020F0502020204030204" pitchFamily="34" charset="0"/>
              </a:rPr>
              <a:t>.</a:t>
            </a:r>
          </a:p>
          <a:p>
            <a:r>
              <a:rPr lang="en-US" dirty="0">
                <a:solidFill>
                  <a:srgbClr val="242424"/>
                </a:solidFill>
                <a:highlight>
                  <a:srgbClr val="FFFFFF"/>
                </a:highlight>
                <a:latin typeface="Calibri" panose="020F0502020204030204" pitchFamily="34" charset="0"/>
              </a:rPr>
              <a:t>Duty Cycle: </a:t>
            </a:r>
            <a:endParaRPr lang="en-US" sz="1800" b="0" i="0" dirty="0">
              <a:solidFill>
                <a:srgbClr val="242424"/>
              </a:solidFill>
              <a:effectLst/>
              <a:highlight>
                <a:srgbClr val="FFFFFF"/>
              </a:highlight>
              <a:latin typeface="Calibri" panose="020F0502020204030204" pitchFamily="34" charset="0"/>
            </a:endParaRPr>
          </a:p>
          <a:p>
            <a:pPr marL="285750" indent="-285750">
              <a:buFont typeface="Arial" panose="020B0604020202020204" pitchFamily="34" charset="0"/>
              <a:buChar char="•"/>
            </a:pPr>
            <a:r>
              <a:rPr lang="en-US" sz="1800" b="0" i="0" dirty="0">
                <a:solidFill>
                  <a:srgbClr val="242424"/>
                </a:solidFill>
                <a:effectLst/>
                <a:highlight>
                  <a:srgbClr val="FFFFFF"/>
                </a:highlight>
                <a:latin typeface="Calibri" panose="020F0502020204030204" pitchFamily="34" charset="0"/>
              </a:rPr>
              <a:t>Maximum allowed duty cycle is 8% at short pulse lengths and lower at longer pulse lengths. (according to Block tech support) </a:t>
            </a:r>
            <a:r>
              <a:rPr lang="en-US" b="0" i="0" dirty="0">
                <a:solidFill>
                  <a:srgbClr val="242424"/>
                </a:solidFill>
                <a:effectLst/>
                <a:latin typeface="Calibri" panose="020F0502020204030204" pitchFamily="34" charset="0"/>
              </a:rPr>
              <a:t> </a:t>
            </a:r>
            <a:r>
              <a:rPr lang="en-US" b="0" i="1" dirty="0">
                <a:solidFill>
                  <a:srgbClr val="242424"/>
                </a:solidFill>
                <a:effectLst/>
                <a:latin typeface="Calibri" panose="020F0502020204030204" pitchFamily="34" charset="0"/>
              </a:rPr>
              <a:t>keep the pulse duration to 300 ns or lower</a:t>
            </a:r>
            <a:endParaRPr lang="en-US" sz="1800" b="0" i="1" dirty="0">
              <a:solidFill>
                <a:srgbClr val="242424"/>
              </a:solidFill>
              <a:effectLst/>
              <a:highlight>
                <a:srgbClr val="FFFFFF"/>
              </a:highlight>
              <a:latin typeface="Calibri" panose="020F0502020204030204" pitchFamily="34" charset="0"/>
            </a:endParaRPr>
          </a:p>
        </p:txBody>
      </p:sp>
    </p:spTree>
    <p:extLst>
      <p:ext uri="{BB962C8B-B14F-4D97-AF65-F5344CB8AC3E}">
        <p14:creationId xmlns:p14="http://schemas.microsoft.com/office/powerpoint/2010/main" val="410966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3918-1647-81F3-7B00-0E86A2BC06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31BCFA-8409-B899-6C2A-E7B31AF21B7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48579FD-191A-781A-3946-EF242A8547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57120" y="859904"/>
            <a:ext cx="6852920" cy="5138191"/>
          </a:xfrm>
          <a:prstGeom prst="rect">
            <a:avLst/>
          </a:prstGeom>
        </p:spPr>
      </p:pic>
    </p:spTree>
    <p:extLst>
      <p:ext uri="{BB962C8B-B14F-4D97-AF65-F5344CB8AC3E}">
        <p14:creationId xmlns:p14="http://schemas.microsoft.com/office/powerpoint/2010/main" val="179275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F47C-D3C6-AC23-A2B4-DA8D3EA78A49}"/>
              </a:ext>
            </a:extLst>
          </p:cNvPr>
          <p:cNvSpPr>
            <a:spLocks noGrp="1"/>
          </p:cNvSpPr>
          <p:nvPr>
            <p:ph type="title"/>
          </p:nvPr>
        </p:nvSpPr>
        <p:spPr/>
        <p:txBody>
          <a:bodyPr/>
          <a:lstStyle/>
          <a:p>
            <a:r>
              <a:rPr lang="en-US" dirty="0"/>
              <a:t>I tested external triggering with the Agilent 33220A that Mathias had in his lab </a:t>
            </a:r>
          </a:p>
        </p:txBody>
      </p:sp>
      <p:pic>
        <p:nvPicPr>
          <p:cNvPr id="6" name="Picture 5">
            <a:extLst>
              <a:ext uri="{FF2B5EF4-FFF2-40B4-BE49-F238E27FC236}">
                <a16:creationId xmlns:a16="http://schemas.microsoft.com/office/drawing/2014/main" id="{D0CEA037-F27A-1637-986B-92DF6BEB67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16707" y="1906520"/>
            <a:ext cx="5719482" cy="4288361"/>
          </a:xfrm>
          <a:prstGeom prst="rect">
            <a:avLst/>
          </a:prstGeom>
        </p:spPr>
      </p:pic>
      <p:sp>
        <p:nvSpPr>
          <p:cNvPr id="7" name="TextBox 6">
            <a:extLst>
              <a:ext uri="{FF2B5EF4-FFF2-40B4-BE49-F238E27FC236}">
                <a16:creationId xmlns:a16="http://schemas.microsoft.com/office/drawing/2014/main" id="{A7250823-08B2-16FF-BD78-BB4882F0CA59}"/>
              </a:ext>
            </a:extLst>
          </p:cNvPr>
          <p:cNvSpPr txBox="1"/>
          <p:nvPr/>
        </p:nvSpPr>
        <p:spPr>
          <a:xfrm>
            <a:off x="1229360" y="2850371"/>
            <a:ext cx="3518947" cy="1200329"/>
          </a:xfrm>
          <a:prstGeom prst="rect">
            <a:avLst/>
          </a:prstGeom>
          <a:noFill/>
        </p:spPr>
        <p:txBody>
          <a:bodyPr wrap="square" rtlCol="0">
            <a:spAutoFit/>
          </a:bodyPr>
          <a:lstStyle/>
          <a:p>
            <a:r>
              <a:rPr lang="en-US" dirty="0"/>
              <a:t>I used a pulse width of 200 ns, frequency of – Hz for a duty cycle of 2% and </a:t>
            </a:r>
            <a:r>
              <a:rPr lang="en-US" b="1" dirty="0"/>
              <a:t>it worked</a:t>
            </a:r>
            <a:r>
              <a:rPr lang="en-US" dirty="0"/>
              <a:t>! I set the </a:t>
            </a:r>
            <a:r>
              <a:rPr lang="en-US" dirty="0" err="1"/>
              <a:t>Vpp</a:t>
            </a:r>
            <a:r>
              <a:rPr lang="en-US" dirty="0"/>
              <a:t> to 2.5V (low = 0, high = 2.5V)</a:t>
            </a:r>
          </a:p>
        </p:txBody>
      </p:sp>
    </p:spTree>
    <p:extLst>
      <p:ext uri="{BB962C8B-B14F-4D97-AF65-F5344CB8AC3E}">
        <p14:creationId xmlns:p14="http://schemas.microsoft.com/office/powerpoint/2010/main" val="374632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63E3-8DD2-C9AA-A294-7D43B38EF64A}"/>
              </a:ext>
            </a:extLst>
          </p:cNvPr>
          <p:cNvSpPr>
            <a:spLocks noGrp="1"/>
          </p:cNvSpPr>
          <p:nvPr>
            <p:ph type="title"/>
          </p:nvPr>
        </p:nvSpPr>
        <p:spPr/>
        <p:txBody>
          <a:bodyPr>
            <a:normAutofit fontScale="90000"/>
          </a:bodyPr>
          <a:lstStyle/>
          <a:p>
            <a:r>
              <a:rPr lang="en-US" dirty="0"/>
              <a:t>System now works by triggering the QCL and lock-in with the two output ports from a signet function generator</a:t>
            </a:r>
          </a:p>
        </p:txBody>
      </p:sp>
      <p:sp>
        <p:nvSpPr>
          <p:cNvPr id="4" name="AutoShape 2">
            <a:extLst>
              <a:ext uri="{FF2B5EF4-FFF2-40B4-BE49-F238E27FC236}">
                <a16:creationId xmlns:a16="http://schemas.microsoft.com/office/drawing/2014/main" id="{CE1C90AD-AF9D-D3B2-4C72-12F7141F219C}"/>
              </a:ext>
            </a:extLst>
          </p:cNvPr>
          <p:cNvSpPr>
            <a:spLocks noGrp="1" noChangeAspect="1" noChangeArrowheads="1"/>
          </p:cNvSpPr>
          <p:nvPr>
            <p:ph idx="1"/>
          </p:nvPr>
        </p:nvSpPr>
        <p:spPr bwMode="auto">
          <a:xfrm>
            <a:off x="838200" y="2133599"/>
            <a:ext cx="4028440" cy="1447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en-US" sz="2000" dirty="0"/>
              <a:t>The lock-in does not like very short pulse widths with low </a:t>
            </a:r>
            <a:r>
              <a:rPr lang="en-US" sz="2000" dirty="0" err="1"/>
              <a:t>V</a:t>
            </a:r>
            <a:r>
              <a:rPr lang="en-US" sz="2000" baseline="-25000" dirty="0" err="1"/>
              <a:t>pp</a:t>
            </a:r>
            <a:r>
              <a:rPr lang="en-US" sz="2000" dirty="0"/>
              <a:t>, so I must tune the function generator to a goldilocks region for both the QCL and lock in</a:t>
            </a:r>
          </a:p>
        </p:txBody>
      </p:sp>
      <p:pic>
        <p:nvPicPr>
          <p:cNvPr id="5" name="Picture 4">
            <a:extLst>
              <a:ext uri="{FF2B5EF4-FFF2-40B4-BE49-F238E27FC236}">
                <a16:creationId xmlns:a16="http://schemas.microsoft.com/office/drawing/2014/main" id="{DF24BBA4-D804-4810-B9C6-F9DD503438A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35600" y="1825625"/>
            <a:ext cx="6029960" cy="4521151"/>
          </a:xfrm>
          <a:prstGeom prst="rect">
            <a:avLst/>
          </a:prstGeom>
        </p:spPr>
      </p:pic>
      <p:sp>
        <p:nvSpPr>
          <p:cNvPr id="6" name="AutoShape 4">
            <a:extLst>
              <a:ext uri="{FF2B5EF4-FFF2-40B4-BE49-F238E27FC236}">
                <a16:creationId xmlns:a16="http://schemas.microsoft.com/office/drawing/2014/main" id="{BB3ACFF9-FC99-70B3-112E-042F81C4B4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315F498-5A74-43A3-862B-4018BC612C7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47320" y="3581400"/>
            <a:ext cx="5092710" cy="3181031"/>
          </a:xfrm>
          <a:prstGeom prst="rect">
            <a:avLst/>
          </a:prstGeom>
        </p:spPr>
      </p:pic>
      <p:sp>
        <p:nvSpPr>
          <p:cNvPr id="8" name="TextBox 7">
            <a:extLst>
              <a:ext uri="{FF2B5EF4-FFF2-40B4-BE49-F238E27FC236}">
                <a16:creationId xmlns:a16="http://schemas.microsoft.com/office/drawing/2014/main" id="{48AC6DDF-4AEA-486D-055B-E647914B412F}"/>
              </a:ext>
            </a:extLst>
          </p:cNvPr>
          <p:cNvSpPr txBox="1"/>
          <p:nvPr/>
        </p:nvSpPr>
        <p:spPr>
          <a:xfrm>
            <a:off x="254000" y="3624499"/>
            <a:ext cx="4148187" cy="369332"/>
          </a:xfrm>
          <a:prstGeom prst="rect">
            <a:avLst/>
          </a:prstGeom>
          <a:noFill/>
        </p:spPr>
        <p:txBody>
          <a:bodyPr wrap="none" rtlCol="0">
            <a:spAutoFit/>
          </a:bodyPr>
          <a:lstStyle/>
          <a:p>
            <a:r>
              <a:rPr lang="en-US" b="1" dirty="0">
                <a:solidFill>
                  <a:schemeClr val="bg1"/>
                </a:solidFill>
              </a:rPr>
              <a:t>Current parameters that work for both</a:t>
            </a:r>
          </a:p>
        </p:txBody>
      </p:sp>
    </p:spTree>
    <p:extLst>
      <p:ext uri="{BB962C8B-B14F-4D97-AF65-F5344CB8AC3E}">
        <p14:creationId xmlns:p14="http://schemas.microsoft.com/office/powerpoint/2010/main" val="119257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63E3-8DD2-C9AA-A294-7D43B38EF64A}"/>
              </a:ext>
            </a:extLst>
          </p:cNvPr>
          <p:cNvSpPr>
            <a:spLocks noGrp="1"/>
          </p:cNvSpPr>
          <p:nvPr>
            <p:ph type="title"/>
          </p:nvPr>
        </p:nvSpPr>
        <p:spPr/>
        <p:txBody>
          <a:bodyPr>
            <a:normAutofit/>
          </a:bodyPr>
          <a:lstStyle/>
          <a:p>
            <a:r>
              <a:rPr lang="en-US" dirty="0"/>
              <a:t>Laser trigger System works with Thorlabs detector</a:t>
            </a:r>
          </a:p>
        </p:txBody>
      </p:sp>
      <p:sp>
        <p:nvSpPr>
          <p:cNvPr id="6" name="AutoShape 4">
            <a:extLst>
              <a:ext uri="{FF2B5EF4-FFF2-40B4-BE49-F238E27FC236}">
                <a16:creationId xmlns:a16="http://schemas.microsoft.com/office/drawing/2014/main" id="{BB3ACFF9-FC99-70B3-112E-042F81C4B4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2">
            <a:extLst>
              <a:ext uri="{FF2B5EF4-FFF2-40B4-BE49-F238E27FC236}">
                <a16:creationId xmlns:a16="http://schemas.microsoft.com/office/drawing/2014/main" id="{36410C53-1339-DD4B-3DCC-50DA08A3EA0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a:extLst>
              <a:ext uri="{FF2B5EF4-FFF2-40B4-BE49-F238E27FC236}">
                <a16:creationId xmlns:a16="http://schemas.microsoft.com/office/drawing/2014/main" id="{C9F559C7-F25B-CB71-77A2-FC9CF88E3E19}"/>
              </a:ext>
            </a:extLst>
          </p:cNvPr>
          <p:cNvSpPr>
            <a:spLocks noGrp="1" noChangeAspect="1" noChangeArrowheads="1"/>
          </p:cNvSpPr>
          <p:nvPr>
            <p:ph idx="1"/>
          </p:nvPr>
        </p:nvSpPr>
        <p:spPr bwMode="auto">
          <a:xfrm>
            <a:off x="838200" y="1825625"/>
            <a:ext cx="481076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Lock-in triggered by </a:t>
            </a:r>
            <a:r>
              <a:rPr lang="en-US" dirty="0" err="1"/>
              <a:t>func</a:t>
            </a:r>
            <a:r>
              <a:rPr lang="en-US" dirty="0"/>
              <a:t> gen</a:t>
            </a:r>
          </a:p>
          <a:p>
            <a:r>
              <a:rPr lang="en-US" dirty="0"/>
              <a:t>QCL triggered by </a:t>
            </a:r>
            <a:r>
              <a:rPr lang="en-US" dirty="0" err="1"/>
              <a:t>func</a:t>
            </a:r>
            <a:r>
              <a:rPr lang="en-US" dirty="0"/>
              <a:t> gen</a:t>
            </a:r>
          </a:p>
          <a:p>
            <a:r>
              <a:rPr lang="en-US" dirty="0"/>
              <a:t>Output of Thorlabs MIR detector successfully read by lock-in</a:t>
            </a:r>
          </a:p>
          <a:p>
            <a:endParaRPr lang="en-US" dirty="0"/>
          </a:p>
          <a:p>
            <a:pPr marL="0" indent="0">
              <a:buNone/>
            </a:pPr>
            <a:r>
              <a:rPr lang="en-US" dirty="0"/>
              <a:t>Next steps: get alignment working and MIR detector in system and </a:t>
            </a:r>
            <a:r>
              <a:rPr lang="en-US" dirty="0" err="1"/>
              <a:t>meas</a:t>
            </a:r>
            <a:r>
              <a:rPr lang="en-US" dirty="0"/>
              <a:t> reflection map + current map w/ lock in!</a:t>
            </a:r>
          </a:p>
          <a:p>
            <a:endParaRPr lang="en-US" dirty="0"/>
          </a:p>
        </p:txBody>
      </p:sp>
      <p:pic>
        <p:nvPicPr>
          <p:cNvPr id="13" name="Picture 12">
            <a:extLst>
              <a:ext uri="{FF2B5EF4-FFF2-40B4-BE49-F238E27FC236}">
                <a16:creationId xmlns:a16="http://schemas.microsoft.com/office/drawing/2014/main" id="{95149246-73CF-36B8-F2FD-E12A27C2EF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54245" y="1538405"/>
            <a:ext cx="3407465" cy="4541520"/>
          </a:xfrm>
          <a:prstGeom prst="rect">
            <a:avLst/>
          </a:prstGeom>
        </p:spPr>
      </p:pic>
    </p:spTree>
    <p:extLst>
      <p:ext uri="{BB962C8B-B14F-4D97-AF65-F5344CB8AC3E}">
        <p14:creationId xmlns:p14="http://schemas.microsoft.com/office/powerpoint/2010/main" val="3341956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7702</TotalTime>
  <Words>742</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QCL with function generator and SR830 lock-in amplifier </vt:lpstr>
      <vt:lpstr>The SR830 was not able to pick up the Trig-Out signal from the LaserTune</vt:lpstr>
      <vt:lpstr>External trigger requirements for LaserTune QCL </vt:lpstr>
      <vt:lpstr>Externally Triggered setting</vt:lpstr>
      <vt:lpstr>Externally Triggered requirements</vt:lpstr>
      <vt:lpstr>PowerPoint Presentation</vt:lpstr>
      <vt:lpstr>I tested external triggering with the Agilent 33220A that Mathias had in his lab </vt:lpstr>
      <vt:lpstr>System now works by triggering the QCL and lock-in with the two output ports from a signet function generator</vt:lpstr>
      <vt:lpstr>Laser trigger System works with Thorlabs detector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 Grace Blevins</dc:creator>
  <cp:lastModifiedBy>Morgan Grace Blevins</cp:lastModifiedBy>
  <cp:revision>14</cp:revision>
  <dcterms:created xsi:type="dcterms:W3CDTF">2024-08-15T20:42:16Z</dcterms:created>
  <dcterms:modified xsi:type="dcterms:W3CDTF">2024-09-01T23:08:26Z</dcterms:modified>
</cp:coreProperties>
</file>