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73"/>
  </p:normalViewPr>
  <p:slideViewPr>
    <p:cSldViewPr snapToGrid="0">
      <p:cViewPr varScale="1">
        <p:scale>
          <a:sx n="96" d="100"/>
          <a:sy n="96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A5C4-B4FA-54A6-336D-AE03BBC9D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605F2-ECC5-4122-C093-FECD7A9AA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37D4C-614B-6EB2-40B2-F3AA80D9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465F-A432-9E44-8668-3E320840379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6D778-7C1C-66B7-8FC3-29BCE412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5E226-B0F6-45E8-3D8D-5E6C9247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A5F-73F8-4B40-8956-A818FB8D2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8B1A-D294-C05A-7AFA-CCE4603C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8C36F-AE98-7D24-7800-621ED0EBD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226A9-881B-DE4B-F837-A61E7DC8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465F-A432-9E44-8668-3E320840379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316FF-A38F-7786-6F9F-0736842D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4E47-1E45-5507-C55D-17D8208D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A5F-73F8-4B40-8956-A818FB8D2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4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64C9E-6ECD-6141-6401-C1F3393AE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18F0C-719A-A33E-E4B2-9440626DE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C288D-753D-2807-ACC9-5EAA5C68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465F-A432-9E44-8668-3E320840379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1304-4210-EFCB-D8CC-A4F6A9AB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4CCD3-664E-ACAB-4F60-B999341B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A5F-73F8-4B40-8956-A818FB8D2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D2EC-D85F-3A32-CF1D-FBC815C1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894D-EA04-CDF8-D8FD-881D9D0E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713A-DD24-0443-BA61-6EED8C9E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465F-A432-9E44-8668-3E320840379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0712-9B15-E5E4-C234-03261E94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5AB0-8BC8-FBCD-5609-4E346F1E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A5F-73F8-4B40-8956-A818FB8D2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382A-E742-C2B3-C396-D28E110F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C9F75-4E70-F20C-5E46-BA20BB97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33F16-1FA6-3239-7C94-5B57BA2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465F-A432-9E44-8668-3E320840379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FC8E0-39DA-955C-4BF7-AC14896A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1AAF-14A6-2E81-1653-DAF5D8D7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A5F-73F8-4B40-8956-A818FB8D2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5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F9FD-F5FE-C62F-4C15-650F5B63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4BC3-51A5-F7BC-6313-5FF1250B7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0370E-262D-4106-1E7B-4A2FFAF57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AC223-965B-F89F-EB19-29FF0C1D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465F-A432-9E44-8668-3E320840379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E2251-65AA-6424-E8F7-7A0DFF30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DCD06-709B-74A2-D90B-D6A2BE28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A5F-73F8-4B40-8956-A818FB8D2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28A8-022D-88D7-93F8-69E9BA65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9726-BF6C-6EDD-0832-754C485C0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C0DC7-F603-A56F-0504-62861723A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E281E-F9CB-6DC8-04E1-2010A7B9C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9A89B-F585-7D65-CBA8-E0440E22D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51298-4AE5-E3C8-65C7-7002B11B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465F-A432-9E44-8668-3E320840379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B0E7A-3BEF-51AB-8A9A-2E80D6D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84039-2F62-3BEF-990A-B6EDCB03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A5F-73F8-4B40-8956-A818FB8D2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F666-B440-01DF-EC3E-DDCAD878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F88BF-8FE9-E7B4-C70F-914C9417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465F-A432-9E44-8668-3E320840379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57F04-7DFF-83F4-CA46-59966D5E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78CEF-FE23-D775-DEB5-38353395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A5F-73F8-4B40-8956-A818FB8D2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2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2BA28-8F10-EFF3-683A-4BF99D31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465F-A432-9E44-8668-3E320840379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0B68B-AD78-958C-628A-EAD18EAC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E38-AFEB-9163-ABBF-309E1CE5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A5F-73F8-4B40-8956-A818FB8D2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EACF-9B2B-AA53-6AD4-F3FA4877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B44D-F614-C9EA-6242-DFF7CC67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EE12E-D053-CCE1-144F-5BE63667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2E0E7-13CA-EE59-A272-A94B18C7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465F-A432-9E44-8668-3E320840379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977A9-EABC-1443-AB65-C70D0085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A6B28-861D-7AAC-F180-7DB4AFD6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A5F-73F8-4B40-8956-A818FB8D2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5032-B30D-F172-1414-86567A0D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28E36-E35B-D364-D5C3-520C922DD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F90E-5938-CB56-63FF-A0834C24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15D8E-4A4B-E054-7023-B9237CAD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465F-A432-9E44-8668-3E320840379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AE60B-614F-D0AF-6D98-BE1BDE44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E2298-00F5-55AB-26C2-7E099E74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A5F-73F8-4B40-8956-A818FB8D2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8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A8208-464C-7802-7A67-ED6CEB5D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0EE43-D751-FC91-3C4A-676C7ABE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3763-3553-D966-9966-AB8AF34C5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D465F-A432-9E44-8668-3E320840379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08B9-45A8-81DC-B5FF-5F172AF5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AFA2-1DF1-940D-03D9-29B1BC068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87A5F-73F8-4B40-8956-A818FB8D2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4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5B14-DC8C-DBAA-094C-5CD8E02B7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Alignment procedure for SPCM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6B23-23EE-804B-78DF-E29BF0420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Morgan Blevins </a:t>
            </a:r>
          </a:p>
          <a:p>
            <a:r>
              <a:rPr lang="en-US" dirty="0"/>
              <a:t>Aug 30, 2024</a:t>
            </a:r>
          </a:p>
        </p:txBody>
      </p:sp>
    </p:spTree>
    <p:extLst>
      <p:ext uri="{BB962C8B-B14F-4D97-AF65-F5344CB8AC3E}">
        <p14:creationId xmlns:p14="http://schemas.microsoft.com/office/powerpoint/2010/main" val="376405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7F9611E5-24BB-59C3-3A98-0E314AC06A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9951" y="2194186"/>
            <a:ext cx="5145501" cy="4669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15907D-02F2-DE27-C299-5524912BE78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550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DD805-B376-9D52-60E7-14A82FF62E4F}"/>
              </a:ext>
            </a:extLst>
          </p:cNvPr>
          <p:cNvSpPr txBox="1"/>
          <p:nvPr/>
        </p:nvSpPr>
        <p:spPr>
          <a:xfrm>
            <a:off x="1786149" y="5353050"/>
            <a:ext cx="214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Laser w/ 2-axis adjustable mount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70F9B-683A-3BE6-D46A-7FB51FE4C238}"/>
              </a:ext>
            </a:extLst>
          </p:cNvPr>
          <p:cNvSpPr txBox="1"/>
          <p:nvPr/>
        </p:nvSpPr>
        <p:spPr>
          <a:xfrm>
            <a:off x="3424281" y="1194336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Mirror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92628-7E09-E1B0-B4C8-156E76CCD0E7}"/>
              </a:ext>
            </a:extLst>
          </p:cNvPr>
          <p:cNvSpPr txBox="1"/>
          <p:nvPr/>
        </p:nvSpPr>
        <p:spPr>
          <a:xfrm>
            <a:off x="2273193" y="2608334"/>
            <a:ext cx="15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Beam splitter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2E3D6-3D6C-5309-E08E-5542AEB99402}"/>
              </a:ext>
            </a:extLst>
          </p:cNvPr>
          <p:cNvSpPr txBox="1"/>
          <p:nvPr/>
        </p:nvSpPr>
        <p:spPr>
          <a:xfrm>
            <a:off x="1463095" y="1024003"/>
            <a:ext cx="214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Beam compensator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7571C-DF65-1899-E02D-BF6AF80DB2F3}"/>
              </a:ext>
            </a:extLst>
          </p:cNvPr>
          <p:cNvSpPr txBox="1"/>
          <p:nvPr/>
        </p:nvSpPr>
        <p:spPr>
          <a:xfrm>
            <a:off x="4110233" y="1648768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Mirror #2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938A4-9EDF-D131-18CF-49F14F4F1D27}"/>
              </a:ext>
            </a:extLst>
          </p:cNvPr>
          <p:cNvSpPr txBox="1"/>
          <p:nvPr/>
        </p:nvSpPr>
        <p:spPr>
          <a:xfrm>
            <a:off x="4110233" y="4839900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Mirror #1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244D6C-FDAB-3FE1-C338-2CA10D78DDEA}"/>
              </a:ext>
            </a:extLst>
          </p:cNvPr>
          <p:cNvSpPr txBox="1"/>
          <p:nvPr/>
        </p:nvSpPr>
        <p:spPr>
          <a:xfrm>
            <a:off x="3271241" y="197710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iris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8BD61-1C8E-12CD-515A-97D7143C43AB}"/>
              </a:ext>
            </a:extLst>
          </p:cNvPr>
          <p:cNvSpPr txBox="1"/>
          <p:nvPr/>
        </p:nvSpPr>
        <p:spPr>
          <a:xfrm>
            <a:off x="2679892" y="157377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iris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1D29BF-5172-092F-AC33-303EF3D09B45}"/>
              </a:ext>
            </a:extLst>
          </p:cNvPr>
          <p:cNvCxnSpPr>
            <a:cxnSpLocks/>
          </p:cNvCxnSpPr>
          <p:nvPr/>
        </p:nvCxnSpPr>
        <p:spPr>
          <a:xfrm flipH="1" flipV="1">
            <a:off x="2244845" y="1330372"/>
            <a:ext cx="78879" cy="73866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A3C698-432E-A9D8-95EF-AD182169CC5A}"/>
              </a:ext>
            </a:extLst>
          </p:cNvPr>
          <p:cNvCxnSpPr>
            <a:cxnSpLocks/>
          </p:cNvCxnSpPr>
          <p:nvPr/>
        </p:nvCxnSpPr>
        <p:spPr>
          <a:xfrm flipH="1" flipV="1">
            <a:off x="2821780" y="2186518"/>
            <a:ext cx="218932" cy="517893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CD2B7C-383E-65DF-1214-D443278A43F9}"/>
              </a:ext>
            </a:extLst>
          </p:cNvPr>
          <p:cNvCxnSpPr>
            <a:cxnSpLocks/>
          </p:cNvCxnSpPr>
          <p:nvPr/>
        </p:nvCxnSpPr>
        <p:spPr>
          <a:xfrm flipV="1">
            <a:off x="2983691" y="1865835"/>
            <a:ext cx="38004" cy="188235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A10B32-174B-6ED1-6D03-C378774987CD}"/>
              </a:ext>
            </a:extLst>
          </p:cNvPr>
          <p:cNvCxnSpPr>
            <a:cxnSpLocks/>
          </p:cNvCxnSpPr>
          <p:nvPr/>
        </p:nvCxnSpPr>
        <p:spPr>
          <a:xfrm flipV="1">
            <a:off x="3671245" y="1966822"/>
            <a:ext cx="38004" cy="188235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263990-9306-C9F9-5119-ECB76DE2EBDA}"/>
              </a:ext>
            </a:extLst>
          </p:cNvPr>
          <p:cNvCxnSpPr>
            <a:cxnSpLocks/>
          </p:cNvCxnSpPr>
          <p:nvPr/>
        </p:nvCxnSpPr>
        <p:spPr>
          <a:xfrm flipV="1">
            <a:off x="3558889" y="1474903"/>
            <a:ext cx="231514" cy="34773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2BF259-FED7-920C-271C-AC53FF1E7611}"/>
              </a:ext>
            </a:extLst>
          </p:cNvPr>
          <p:cNvCxnSpPr>
            <a:cxnSpLocks/>
          </p:cNvCxnSpPr>
          <p:nvPr/>
        </p:nvCxnSpPr>
        <p:spPr>
          <a:xfrm flipV="1">
            <a:off x="4541009" y="1976836"/>
            <a:ext cx="104018" cy="34773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5F7AFB-CB79-C3D1-8211-580CDA59D9D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272995" y="4618561"/>
            <a:ext cx="372032" cy="22133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E04FFD-E535-6B4B-B354-73B3315D4342}"/>
              </a:ext>
            </a:extLst>
          </p:cNvPr>
          <p:cNvCxnSpPr>
            <a:cxnSpLocks/>
          </p:cNvCxnSpPr>
          <p:nvPr/>
        </p:nvCxnSpPr>
        <p:spPr>
          <a:xfrm flipH="1">
            <a:off x="3002693" y="5131711"/>
            <a:ext cx="119731" cy="22133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A4658E-4686-1FB7-35A5-9A581C8F483B}"/>
              </a:ext>
            </a:extLst>
          </p:cNvPr>
          <p:cNvSpPr txBox="1"/>
          <p:nvPr/>
        </p:nvSpPr>
        <p:spPr>
          <a:xfrm>
            <a:off x="3924217" y="540990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Chopper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C2CCF86-5722-62A7-96C9-AF5BB74D74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3419" y="-15047"/>
            <a:ext cx="7048581" cy="292641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27CEA4D-5412-104A-4407-49CD1BAA1784}"/>
              </a:ext>
            </a:extLst>
          </p:cNvPr>
          <p:cNvSpPr txBox="1"/>
          <p:nvPr/>
        </p:nvSpPr>
        <p:spPr>
          <a:xfrm>
            <a:off x="6945015" y="1591083"/>
            <a:ext cx="15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Beam splitter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964051-0B02-D39E-04C8-F979631C20A5}"/>
              </a:ext>
            </a:extLst>
          </p:cNvPr>
          <p:cNvSpPr txBox="1"/>
          <p:nvPr/>
        </p:nvSpPr>
        <p:spPr>
          <a:xfrm>
            <a:off x="5895474" y="-78010"/>
            <a:ext cx="214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Beam compensator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C9E3CD-4E29-B764-E390-8E0285B19C35}"/>
              </a:ext>
            </a:extLst>
          </p:cNvPr>
          <p:cNvSpPr txBox="1"/>
          <p:nvPr/>
        </p:nvSpPr>
        <p:spPr>
          <a:xfrm>
            <a:off x="8745720" y="116926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iris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7B3D26-AE2F-3690-CBE2-30C788BDEDE9}"/>
              </a:ext>
            </a:extLst>
          </p:cNvPr>
          <p:cNvSpPr txBox="1"/>
          <p:nvPr/>
        </p:nvSpPr>
        <p:spPr>
          <a:xfrm>
            <a:off x="7665384" y="29290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iris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14EA55-EC56-7453-FF6E-A8232556DDEF}"/>
              </a:ext>
            </a:extLst>
          </p:cNvPr>
          <p:cNvCxnSpPr>
            <a:cxnSpLocks/>
          </p:cNvCxnSpPr>
          <p:nvPr/>
        </p:nvCxnSpPr>
        <p:spPr>
          <a:xfrm flipH="1" flipV="1">
            <a:off x="6677224" y="228359"/>
            <a:ext cx="78879" cy="73866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EFD3A1-4AF1-FAF9-5ABD-37D796A7DB24}"/>
              </a:ext>
            </a:extLst>
          </p:cNvPr>
          <p:cNvCxnSpPr>
            <a:cxnSpLocks/>
          </p:cNvCxnSpPr>
          <p:nvPr/>
        </p:nvCxnSpPr>
        <p:spPr>
          <a:xfrm flipH="1" flipV="1">
            <a:off x="7493602" y="1169267"/>
            <a:ext cx="218932" cy="517893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589720-A46C-8E80-CE90-7B4FB8D28C8B}"/>
              </a:ext>
            </a:extLst>
          </p:cNvPr>
          <p:cNvCxnSpPr>
            <a:cxnSpLocks/>
          </p:cNvCxnSpPr>
          <p:nvPr/>
        </p:nvCxnSpPr>
        <p:spPr>
          <a:xfrm flipV="1">
            <a:off x="7969183" y="584965"/>
            <a:ext cx="38004" cy="188235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067FA9-2885-D687-7DAD-15188541FE7E}"/>
              </a:ext>
            </a:extLst>
          </p:cNvPr>
          <p:cNvCxnSpPr>
            <a:cxnSpLocks/>
          </p:cNvCxnSpPr>
          <p:nvPr/>
        </p:nvCxnSpPr>
        <p:spPr>
          <a:xfrm flipV="1">
            <a:off x="9145724" y="1158987"/>
            <a:ext cx="38004" cy="188235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6C68E9B-69E6-55D4-62CD-841865655250}"/>
              </a:ext>
            </a:extLst>
          </p:cNvPr>
          <p:cNvSpPr txBox="1"/>
          <p:nvPr/>
        </p:nvSpPr>
        <p:spPr>
          <a:xfrm>
            <a:off x="9035125" y="1680449"/>
            <a:ext cx="100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ND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366DED-A974-8C48-F8D0-7A822FCA9475}"/>
              </a:ext>
            </a:extLst>
          </p:cNvPr>
          <p:cNvCxnSpPr>
            <a:cxnSpLocks/>
          </p:cNvCxnSpPr>
          <p:nvPr/>
        </p:nvCxnSpPr>
        <p:spPr>
          <a:xfrm flipV="1">
            <a:off x="9644517" y="1492214"/>
            <a:ext cx="38004" cy="188235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1988F0-39E5-14ED-8157-2834516F85FF}"/>
              </a:ext>
            </a:extLst>
          </p:cNvPr>
          <p:cNvSpPr txBox="1"/>
          <p:nvPr/>
        </p:nvSpPr>
        <p:spPr>
          <a:xfrm>
            <a:off x="10658973" y="2305814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Mirror #2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CB201-E0B1-B571-FB2A-67A07BA73215}"/>
              </a:ext>
            </a:extLst>
          </p:cNvPr>
          <p:cNvSpPr txBox="1"/>
          <p:nvPr/>
        </p:nvSpPr>
        <p:spPr>
          <a:xfrm>
            <a:off x="8718858" y="215633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Mirror #3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CE517A-9664-A223-CB26-F82522B6C250}"/>
              </a:ext>
            </a:extLst>
          </p:cNvPr>
          <p:cNvSpPr txBox="1"/>
          <p:nvPr/>
        </p:nvSpPr>
        <p:spPr>
          <a:xfrm>
            <a:off x="6419429" y="5456069"/>
            <a:ext cx="214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Laser w/ 2-axis adjustable mount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002846-5317-9433-9A5D-71C1EE74E82B}"/>
              </a:ext>
            </a:extLst>
          </p:cNvPr>
          <p:cNvSpPr txBox="1"/>
          <p:nvPr/>
        </p:nvSpPr>
        <p:spPr>
          <a:xfrm>
            <a:off x="9644517" y="516838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Chopper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CC306D-D01B-F68D-F9C9-2D566498B6D3}"/>
              </a:ext>
            </a:extLst>
          </p:cNvPr>
          <p:cNvSpPr txBox="1"/>
          <p:nvPr/>
        </p:nvSpPr>
        <p:spPr>
          <a:xfrm>
            <a:off x="1055540" y="3284035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53178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FA760-D50B-F387-76D7-5F26AE86FC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993911" cy="4494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3DB117-264B-111D-BB46-4C65967A031E}"/>
              </a:ext>
            </a:extLst>
          </p:cNvPr>
          <p:cNvSpPr txBox="1"/>
          <p:nvPr/>
        </p:nvSpPr>
        <p:spPr>
          <a:xfrm>
            <a:off x="6414052" y="2062395"/>
            <a:ext cx="5128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mirror #1 and #2 (or #1 and the laser holder) back and forth until the laser is aligned all along the cage section when the iris is moved back and forth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F141F0-77A1-0AE0-4615-B4CCB1AB4D9F}"/>
              </a:ext>
            </a:extLst>
          </p:cNvPr>
          <p:cNvCxnSpPr>
            <a:cxnSpLocks/>
          </p:cNvCxnSpPr>
          <p:nvPr/>
        </p:nvCxnSpPr>
        <p:spPr>
          <a:xfrm>
            <a:off x="1338012" y="2569146"/>
            <a:ext cx="2098871" cy="741613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AC4B6-E837-1AA2-72FB-AECC01F90EAE}"/>
              </a:ext>
            </a:extLst>
          </p:cNvPr>
          <p:cNvCxnSpPr>
            <a:cxnSpLocks/>
          </p:cNvCxnSpPr>
          <p:nvPr/>
        </p:nvCxnSpPr>
        <p:spPr>
          <a:xfrm flipH="1" flipV="1">
            <a:off x="1490412" y="2062395"/>
            <a:ext cx="422471" cy="73866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BBA200-BE8E-E05F-45D2-B952A4925574}"/>
              </a:ext>
            </a:extLst>
          </p:cNvPr>
          <p:cNvSpPr txBox="1"/>
          <p:nvPr/>
        </p:nvSpPr>
        <p:spPr>
          <a:xfrm>
            <a:off x="3678621" y="3429000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Mirror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912CC-0B4F-BCCD-BB5A-D62A1FDC05FB}"/>
              </a:ext>
            </a:extLst>
          </p:cNvPr>
          <p:cNvSpPr txBox="1"/>
          <p:nvPr/>
        </p:nvSpPr>
        <p:spPr>
          <a:xfrm>
            <a:off x="6414052" y="1502980"/>
            <a:ext cx="83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09BB4B-9AAD-7D6E-B0B4-A4C528BADE7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3501" y="4282525"/>
            <a:ext cx="3728499" cy="2575475"/>
          </a:xfrm>
          <a:prstGeom prst="rect">
            <a:avLst/>
          </a:prstGeom>
        </p:spPr>
      </p:pic>
      <p:sp>
        <p:nvSpPr>
          <p:cNvPr id="18" name="AutoShape 8">
            <a:extLst>
              <a:ext uri="{FF2B5EF4-FFF2-40B4-BE49-F238E27FC236}">
                <a16:creationId xmlns:a16="http://schemas.microsoft.com/office/drawing/2014/main" id="{26DEBBAF-798E-004E-D9D1-DFA5D7224A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001C9C-A8B7-455E-1531-75D6BA76F9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4150" y="4099034"/>
            <a:ext cx="3728499" cy="224922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CB5D5B-CBED-7EA5-05FA-48C39CFD172D}"/>
              </a:ext>
            </a:extLst>
          </p:cNvPr>
          <p:cNvCxnSpPr>
            <a:cxnSpLocks/>
          </p:cNvCxnSpPr>
          <p:nvPr/>
        </p:nvCxnSpPr>
        <p:spPr>
          <a:xfrm>
            <a:off x="6414052" y="5489446"/>
            <a:ext cx="2856073" cy="601079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6ADF5C-D527-AB1F-A1DD-1E5C334103CF}"/>
              </a:ext>
            </a:extLst>
          </p:cNvPr>
          <p:cNvSpPr txBox="1"/>
          <p:nvPr/>
        </p:nvSpPr>
        <p:spPr>
          <a:xfrm>
            <a:off x="6096000" y="180510"/>
            <a:ext cx="527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I had to be pretty careful about how I locked down the mirror #2 to the vertical post. If its too high or low it bends the posts and make the system un-level.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E58277-6371-CB16-D839-9DF73E991697}"/>
              </a:ext>
            </a:extLst>
          </p:cNvPr>
          <p:cNvCxnSpPr>
            <a:cxnSpLocks/>
          </p:cNvCxnSpPr>
          <p:nvPr/>
        </p:nvCxnSpPr>
        <p:spPr>
          <a:xfrm flipV="1">
            <a:off x="5274365" y="698144"/>
            <a:ext cx="974034" cy="1246820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0A486-BC82-E973-2D9A-3026EEBA6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1255C-E32C-4A85-FA0D-82DAB9225566}"/>
              </a:ext>
            </a:extLst>
          </p:cNvPr>
          <p:cNvSpPr txBox="1"/>
          <p:nvPr/>
        </p:nvSpPr>
        <p:spPr>
          <a:xfrm>
            <a:off x="7924800" y="1888627"/>
            <a:ext cx="379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mirror #3 until the laser is centered in the iris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1504D9-4E46-3AF3-3900-4941610EC358}"/>
              </a:ext>
            </a:extLst>
          </p:cNvPr>
          <p:cNvCxnSpPr>
            <a:cxnSpLocks/>
          </p:cNvCxnSpPr>
          <p:nvPr/>
        </p:nvCxnSpPr>
        <p:spPr>
          <a:xfrm>
            <a:off x="1338012" y="2648608"/>
            <a:ext cx="2098871" cy="741613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71D923-CE51-7C89-177A-5CCB4835CF2A}"/>
              </a:ext>
            </a:extLst>
          </p:cNvPr>
          <p:cNvCxnSpPr>
            <a:cxnSpLocks/>
          </p:cNvCxnSpPr>
          <p:nvPr/>
        </p:nvCxnSpPr>
        <p:spPr>
          <a:xfrm flipH="1" flipV="1">
            <a:off x="1490412" y="2141857"/>
            <a:ext cx="422471" cy="73866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171512-3AAA-C2DA-381E-59034DF9B3E2}"/>
              </a:ext>
            </a:extLst>
          </p:cNvPr>
          <p:cNvSpPr txBox="1"/>
          <p:nvPr/>
        </p:nvSpPr>
        <p:spPr>
          <a:xfrm>
            <a:off x="7924800" y="1363400"/>
            <a:ext cx="83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AFCFF-B349-609A-A1FC-D179FD922E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65"/>
          <a:stretch/>
        </p:blipFill>
        <p:spPr>
          <a:xfrm>
            <a:off x="0" y="0"/>
            <a:ext cx="7772400" cy="4582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B8C76-6FD8-08CF-3CFD-22D51228BB4F}"/>
              </a:ext>
            </a:extLst>
          </p:cNvPr>
          <p:cNvSpPr txBox="1"/>
          <p:nvPr/>
        </p:nvSpPr>
        <p:spPr>
          <a:xfrm>
            <a:off x="4774895" y="320555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Iris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CBFB3-49EC-3795-1C54-540229E25AF2}"/>
              </a:ext>
            </a:extLst>
          </p:cNvPr>
          <p:cNvSpPr txBox="1"/>
          <p:nvPr/>
        </p:nvSpPr>
        <p:spPr>
          <a:xfrm>
            <a:off x="1863049" y="3626704"/>
            <a:ext cx="2098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Can also place a handing alignment marker here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A7E97-A60D-14AD-1D84-405FEF9A8513}"/>
              </a:ext>
            </a:extLst>
          </p:cNvPr>
          <p:cNvCxnSpPr>
            <a:cxnSpLocks/>
          </p:cNvCxnSpPr>
          <p:nvPr/>
        </p:nvCxnSpPr>
        <p:spPr>
          <a:xfrm>
            <a:off x="2079008" y="3094885"/>
            <a:ext cx="308439" cy="53181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0C219A-8129-7475-BB21-A1B3EF666941}"/>
              </a:ext>
            </a:extLst>
          </p:cNvPr>
          <p:cNvSpPr txBox="1"/>
          <p:nvPr/>
        </p:nvSpPr>
        <p:spPr>
          <a:xfrm>
            <a:off x="223687" y="5189170"/>
            <a:ext cx="3139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compensator is playing an important role in maintaining alignment to the objective.</a:t>
            </a:r>
          </a:p>
        </p:txBody>
      </p:sp>
      <p:pic>
        <p:nvPicPr>
          <p:cNvPr id="4102" name="Picture 6" descr="Beamsplitter Guide">
            <a:extLst>
              <a:ext uri="{FF2B5EF4-FFF2-40B4-BE49-F238E27FC236}">
                <a16:creationId xmlns:a16="http://schemas.microsoft.com/office/drawing/2014/main" id="{83C3C301-BA44-27C7-EE08-6B7FDC8F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3440" y="4701341"/>
            <a:ext cx="4322953" cy="207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optics - Michelson interferometry - is a compensator plate necessary? -  Physics Stack Exchange">
            <a:extLst>
              <a:ext uri="{FF2B5EF4-FFF2-40B4-BE49-F238E27FC236}">
                <a16:creationId xmlns:a16="http://schemas.microsoft.com/office/drawing/2014/main" id="{208FCECD-7210-CCFC-C120-BEFB9FF2A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8449" y="3916574"/>
            <a:ext cx="3639864" cy="27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A1C744-A9F8-1D32-11B5-8C069611ABF6}"/>
              </a:ext>
            </a:extLst>
          </p:cNvPr>
          <p:cNvSpPr txBox="1"/>
          <p:nvPr/>
        </p:nvSpPr>
        <p:spPr>
          <a:xfrm>
            <a:off x="533651" y="96592"/>
            <a:ext cx="2324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Can also monitor the beam profile on the camera and see that is centered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603BE6-0AE5-26B4-35FD-4CF5F1C521A3}"/>
              </a:ext>
            </a:extLst>
          </p:cNvPr>
          <p:cNvCxnSpPr>
            <a:cxnSpLocks/>
          </p:cNvCxnSpPr>
          <p:nvPr/>
        </p:nvCxnSpPr>
        <p:spPr>
          <a:xfrm flipV="1">
            <a:off x="2494036" y="465924"/>
            <a:ext cx="487644" cy="180573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5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7F23B-AA8F-5107-707D-BA6ED513BC1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539" y="1353606"/>
            <a:ext cx="2999685" cy="3579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1C0AC-DFA6-CD31-5F4B-9475CE9C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compensation must be properly aligned to the optical path and the beamsplitter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5467DE-DE36-1E1E-B486-03E99CDBEB7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5157" y="3521626"/>
            <a:ext cx="2829183" cy="3187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D27B8A-D42B-282F-6AB7-81FD383C6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157" y="2045804"/>
            <a:ext cx="2299410" cy="2194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1CFC90-E1CA-419A-4E40-00D789A87702}"/>
              </a:ext>
            </a:extLst>
          </p:cNvPr>
          <p:cNvSpPr txBox="1"/>
          <p:nvPr/>
        </p:nvSpPr>
        <p:spPr>
          <a:xfrm>
            <a:off x="7212145" y="4009109"/>
            <a:ext cx="351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beamsplitter also has a marker showing the 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9AD1D-7881-58ED-EA43-F24EA5D99A59}"/>
              </a:ext>
            </a:extLst>
          </p:cNvPr>
          <p:cNvSpPr txBox="1"/>
          <p:nvPr/>
        </p:nvSpPr>
        <p:spPr>
          <a:xfrm>
            <a:off x="7212145" y="2045804"/>
            <a:ext cx="362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marker showing the top of the compensator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A1DA05-1E45-2F99-2A02-E9C55556C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058" y="4932892"/>
            <a:ext cx="1524000" cy="14351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973F16-9C25-FDFA-DAE3-D314E14A468B}"/>
              </a:ext>
            </a:extLst>
          </p:cNvPr>
          <p:cNvCxnSpPr/>
          <p:nvPr/>
        </p:nvCxnSpPr>
        <p:spPr>
          <a:xfrm>
            <a:off x="6347792" y="2199861"/>
            <a:ext cx="0" cy="2915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1A0F1A-8FB1-AEBF-72F4-CBFBE8346C28}"/>
              </a:ext>
            </a:extLst>
          </p:cNvPr>
          <p:cNvCxnSpPr>
            <a:cxnSpLocks/>
          </p:cNvCxnSpPr>
          <p:nvPr/>
        </p:nvCxnSpPr>
        <p:spPr>
          <a:xfrm flipV="1">
            <a:off x="6347792" y="2352261"/>
            <a:ext cx="313482" cy="1391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5EEB70-B607-EAD7-5443-BC8A60C2ACDA}"/>
              </a:ext>
            </a:extLst>
          </p:cNvPr>
          <p:cNvCxnSpPr/>
          <p:nvPr/>
        </p:nvCxnSpPr>
        <p:spPr>
          <a:xfrm>
            <a:off x="9724532" y="4990523"/>
            <a:ext cx="0" cy="2915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79027-818F-1F3A-21DC-C47AD5387F79}"/>
              </a:ext>
            </a:extLst>
          </p:cNvPr>
          <p:cNvCxnSpPr>
            <a:cxnSpLocks/>
          </p:cNvCxnSpPr>
          <p:nvPr/>
        </p:nvCxnSpPr>
        <p:spPr>
          <a:xfrm flipV="1">
            <a:off x="9724532" y="5142923"/>
            <a:ext cx="313482" cy="1391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719001-98E8-6EE1-61E2-293DE20AF8A8}"/>
              </a:ext>
            </a:extLst>
          </p:cNvPr>
          <p:cNvSpPr txBox="1"/>
          <p:nvPr/>
        </p:nvSpPr>
        <p:spPr>
          <a:xfrm>
            <a:off x="2906568" y="2045804"/>
            <a:ext cx="2398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wedge angle has a certain orientation</a:t>
            </a:r>
          </a:p>
        </p:txBody>
      </p:sp>
    </p:spTree>
    <p:extLst>
      <p:ext uri="{BB962C8B-B14F-4D97-AF65-F5344CB8AC3E}">
        <p14:creationId xmlns:p14="http://schemas.microsoft.com/office/powerpoint/2010/main" val="395376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519C-3A91-96C2-6E03-8CDB2EC7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I’ve used a mounting base to tilt up the cage so it’s level.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EAF6-72CE-5308-BBCD-721E8C958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the level app on my phone</a:t>
            </a:r>
          </a:p>
          <a:p>
            <a:r>
              <a:rPr lang="en-US" dirty="0"/>
              <a:t>In the future this should be done more exactly/precisely- should consult Thorlabs for best practice on this.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DC783-6111-C7C1-2344-3EF671DA0AE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6687" y="3129654"/>
            <a:ext cx="7772400" cy="3577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1664F7-79A2-7517-ED0F-3A3CE83BA00C}"/>
              </a:ext>
            </a:extLst>
          </p:cNvPr>
          <p:cNvSpPr txBox="1"/>
          <p:nvPr/>
        </p:nvSpPr>
        <p:spPr>
          <a:xfrm>
            <a:off x="7447435" y="585901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Mounting block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A3BE5-8413-0D88-14CB-6CEDB902F58C}"/>
              </a:ext>
            </a:extLst>
          </p:cNvPr>
          <p:cNvCxnSpPr>
            <a:cxnSpLocks/>
          </p:cNvCxnSpPr>
          <p:nvPr/>
        </p:nvCxnSpPr>
        <p:spPr>
          <a:xfrm flipH="1">
            <a:off x="9161366" y="5786865"/>
            <a:ext cx="498870" cy="272196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4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269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Alignment procedure for SPCM</vt:lpstr>
      <vt:lpstr>PowerPoint Presentation</vt:lpstr>
      <vt:lpstr>PowerPoint Presentation</vt:lpstr>
      <vt:lpstr>PowerPoint Presentation</vt:lpstr>
      <vt:lpstr>Beam compensation must be properly aligned to the optical path and the beamsplitter</vt:lpstr>
      <vt:lpstr>NOTE I’ve used a mounting base to tilt up the cage so it’s level.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 Grace Blevins</dc:creator>
  <cp:lastModifiedBy>Morgan Grace Blevins</cp:lastModifiedBy>
  <cp:revision>15</cp:revision>
  <dcterms:created xsi:type="dcterms:W3CDTF">2024-08-30T21:23:52Z</dcterms:created>
  <dcterms:modified xsi:type="dcterms:W3CDTF">2024-09-01T23:08:08Z</dcterms:modified>
</cp:coreProperties>
</file>