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7" r:id="rId2"/>
    <p:sldId id="294" r:id="rId3"/>
    <p:sldId id="295" r:id="rId4"/>
    <p:sldId id="296" r:id="rId5"/>
    <p:sldId id="297" r:id="rId6"/>
    <p:sldId id="298" r:id="rId7"/>
    <p:sldId id="300" r:id="rId8"/>
    <p:sldId id="299" r:id="rId9"/>
    <p:sldId id="301" r:id="rId10"/>
    <p:sldId id="302" r:id="rId11"/>
    <p:sldId id="303" r:id="rId12"/>
    <p:sldId id="306" r:id="rId13"/>
    <p:sldId id="307" r:id="rId14"/>
    <p:sldId id="304" r:id="rId15"/>
    <p:sldId id="285" r:id="rId16"/>
    <p:sldId id="286" r:id="rId17"/>
    <p:sldId id="282" r:id="rId18"/>
    <p:sldId id="283" r:id="rId19"/>
    <p:sldId id="284" r:id="rId20"/>
    <p:sldId id="289" r:id="rId21"/>
    <p:sldId id="280" r:id="rId22"/>
    <p:sldId id="308" r:id="rId23"/>
    <p:sldId id="309"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654163-84B5-4AA3-88B0-AE0B9A455223}" v="40" dt="2022-08-19T18:55:43.9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47"/>
  </p:normalViewPr>
  <p:slideViewPr>
    <p:cSldViewPr snapToGrid="0" snapToObjects="1">
      <p:cViewPr varScale="1">
        <p:scale>
          <a:sx n="58" d="100"/>
          <a:sy n="58" d="100"/>
        </p:scale>
        <p:origin x="56" y="5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735F34DD-6BB9-3347-A3B4-0FC3FC59282C}" type="datetimeFigureOut">
              <a:rPr lang="en-US" smtClean="0"/>
              <a:t>8/29/2022</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F351DA80-2FEB-3943-AE24-1D6E44942C8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107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F34DD-6BB9-3347-A3B4-0FC3FC59282C}"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3164679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F34DD-6BB9-3347-A3B4-0FC3FC59282C}"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4142496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35F34DD-6BB9-3347-A3B4-0FC3FC59282C}"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310276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F34DD-6BB9-3347-A3B4-0FC3FC59282C}"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1DA80-2FEB-3943-AE24-1D6E44942C8D}"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941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5F34DD-6BB9-3347-A3B4-0FC3FC59282C}"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35749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5F34DD-6BB9-3347-A3B4-0FC3FC59282C}" type="datetimeFigureOut">
              <a:rPr lang="en-US" smtClean="0"/>
              <a:t>8/29/2022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1859738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5F34DD-6BB9-3347-A3B4-0FC3FC59282C}" type="datetimeFigureOut">
              <a:rPr lang="en-US" smtClean="0"/>
              <a:t>8/29/2022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290728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F34DD-6BB9-3347-A3B4-0FC3FC59282C}" type="datetimeFigureOut">
              <a:rPr lang="en-US" smtClean="0"/>
              <a:t>8/29/2022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399981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5F34DD-6BB9-3347-A3B4-0FC3FC59282C}"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248052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5F34DD-6BB9-3347-A3B4-0FC3FC59282C}"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428365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160242" y="14201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615" y="338051"/>
            <a:ext cx="11521893" cy="89196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7118" y="1305098"/>
            <a:ext cx="11521892" cy="49187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35F34DD-6BB9-3347-A3B4-0FC3FC59282C}" type="datetimeFigureOut">
              <a:rPr lang="en-US" smtClean="0"/>
              <a:t>8/29/2022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351DA80-2FEB-3943-AE24-1D6E44942C8D}" type="slidenum">
              <a:rPr lang="en-US" smtClean="0"/>
              <a:t>‹#›</a:t>
            </a:fld>
            <a:endParaRPr lang="en-US"/>
          </a:p>
        </p:txBody>
      </p:sp>
    </p:spTree>
    <p:extLst>
      <p:ext uri="{BB962C8B-B14F-4D97-AF65-F5344CB8AC3E}">
        <p14:creationId xmlns:p14="http://schemas.microsoft.com/office/powerpoint/2010/main" val="216411748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8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8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4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9">
            <a:extLst>
              <a:ext uri="{FF2B5EF4-FFF2-40B4-BE49-F238E27FC236}">
                <a16:creationId xmlns:a16="http://schemas.microsoft.com/office/drawing/2014/main" id="{4278EA84-AA47-4E64-9AEA-745F57EAD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79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useBgFill="1">
        <p:nvSpPr>
          <p:cNvPr id="37" name="Rectangle 31">
            <a:extLst>
              <a:ext uri="{FF2B5EF4-FFF2-40B4-BE49-F238E27FC236}">
                <a16:creationId xmlns:a16="http://schemas.microsoft.com/office/drawing/2014/main" id="{55A3D311-5198-4AE1-A195-6421056766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1C757B-A043-7A44-AD0E-AF8902C776AD}"/>
              </a:ext>
            </a:extLst>
          </p:cNvPr>
          <p:cNvSpPr>
            <a:spLocks noGrp="1"/>
          </p:cNvSpPr>
          <p:nvPr>
            <p:ph type="ctrTitle"/>
          </p:nvPr>
        </p:nvSpPr>
        <p:spPr>
          <a:xfrm>
            <a:off x="643467" y="625776"/>
            <a:ext cx="6891189" cy="4581492"/>
          </a:xfrm>
          <a:noFill/>
          <a:ln w="12700" cmpd="sng">
            <a:noFill/>
          </a:ln>
        </p:spPr>
        <p:txBody>
          <a:bodyPr anchor="ctr">
            <a:normAutofit/>
          </a:bodyPr>
          <a:lstStyle/>
          <a:p>
            <a:pPr algn="r"/>
            <a:r>
              <a:rPr lang="en-US" sz="6700" dirty="0">
                <a:ln w="15875">
                  <a:solidFill>
                    <a:schemeClr val="accent1"/>
                  </a:solidFill>
                </a:ln>
              </a:rPr>
              <a:t>Data Preprocessing</a:t>
            </a:r>
          </a:p>
        </p:txBody>
      </p:sp>
      <p:sp>
        <p:nvSpPr>
          <p:cNvPr id="3" name="Subtitle 2">
            <a:extLst>
              <a:ext uri="{FF2B5EF4-FFF2-40B4-BE49-F238E27FC236}">
                <a16:creationId xmlns:a16="http://schemas.microsoft.com/office/drawing/2014/main" id="{A0FCB833-C545-1147-B719-35D0AFB1512A}"/>
              </a:ext>
            </a:extLst>
          </p:cNvPr>
          <p:cNvSpPr>
            <a:spLocks noGrp="1"/>
          </p:cNvSpPr>
          <p:nvPr>
            <p:ph type="subTitle" idx="1"/>
          </p:nvPr>
        </p:nvSpPr>
        <p:spPr>
          <a:xfrm>
            <a:off x="7445864" y="683660"/>
            <a:ext cx="4647183" cy="5258429"/>
          </a:xfrm>
        </p:spPr>
        <p:txBody>
          <a:bodyPr anchor="ctr">
            <a:normAutofit/>
          </a:bodyPr>
          <a:lstStyle/>
          <a:p>
            <a:pPr algn="l"/>
            <a:r>
              <a:rPr lang="en-US" sz="2800" dirty="0"/>
              <a:t>Course: CS 430-01</a:t>
            </a:r>
          </a:p>
          <a:p>
            <a:pPr algn="l"/>
            <a:r>
              <a:rPr lang="en-US" sz="2800" dirty="0"/>
              <a:t>Instructor: Sayani Sarkar, </a:t>
            </a:r>
            <a:r>
              <a:rPr lang="en-US" sz="2000" dirty="0"/>
              <a:t>Ph.D.</a:t>
            </a:r>
          </a:p>
          <a:p>
            <a:pPr algn="l"/>
            <a:endParaRPr lang="en-US" sz="2800" dirty="0"/>
          </a:p>
        </p:txBody>
      </p:sp>
      <p:cxnSp>
        <p:nvCxnSpPr>
          <p:cNvPr id="38" name="Straight Connector 33">
            <a:extLst>
              <a:ext uri="{FF2B5EF4-FFF2-40B4-BE49-F238E27FC236}">
                <a16:creationId xmlns:a16="http://schemas.microsoft.com/office/drawing/2014/main" id="{FE054535-C006-4CBD-B555-2D26AE62CB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828800"/>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7932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AB8B5-7500-43A5-B2BC-CB560A6E04CC}"/>
              </a:ext>
            </a:extLst>
          </p:cNvPr>
          <p:cNvSpPr>
            <a:spLocks noGrp="1"/>
          </p:cNvSpPr>
          <p:nvPr>
            <p:ph type="title"/>
          </p:nvPr>
        </p:nvSpPr>
        <p:spPr/>
        <p:txBody>
          <a:bodyPr/>
          <a:lstStyle/>
          <a:p>
            <a:r>
              <a:rPr lang="en-US" dirty="0"/>
              <a:t>Positive and Negative Skew of the Dataset</a:t>
            </a:r>
          </a:p>
        </p:txBody>
      </p:sp>
      <p:sp>
        <p:nvSpPr>
          <p:cNvPr id="7" name="TextBox 6">
            <a:extLst>
              <a:ext uri="{FF2B5EF4-FFF2-40B4-BE49-F238E27FC236}">
                <a16:creationId xmlns:a16="http://schemas.microsoft.com/office/drawing/2014/main" id="{766E4E6C-4A33-0426-C55A-06EEFB218991}"/>
              </a:ext>
            </a:extLst>
          </p:cNvPr>
          <p:cNvSpPr txBox="1"/>
          <p:nvPr/>
        </p:nvSpPr>
        <p:spPr>
          <a:xfrm>
            <a:off x="1293962" y="5458534"/>
            <a:ext cx="7251940" cy="523220"/>
          </a:xfrm>
          <a:prstGeom prst="rect">
            <a:avLst/>
          </a:prstGeom>
          <a:noFill/>
        </p:spPr>
        <p:txBody>
          <a:bodyPr wrap="square">
            <a:spAutoFit/>
          </a:bodyPr>
          <a:lstStyle/>
          <a:p>
            <a:r>
              <a:rPr lang="en-US" sz="2800" b="1" dirty="0"/>
              <a:t>Where is the mean in relation to the median?</a:t>
            </a:r>
          </a:p>
        </p:txBody>
      </p:sp>
      <p:pic>
        <p:nvPicPr>
          <p:cNvPr id="6" name="Content Placeholder 5">
            <a:extLst>
              <a:ext uri="{FF2B5EF4-FFF2-40B4-BE49-F238E27FC236}">
                <a16:creationId xmlns:a16="http://schemas.microsoft.com/office/drawing/2014/main" id="{D84D286D-EA6D-AE7C-C879-16F1D700D53A}"/>
              </a:ext>
            </a:extLst>
          </p:cNvPr>
          <p:cNvPicPr>
            <a:picLocks noGrp="1" noChangeAspect="1"/>
          </p:cNvPicPr>
          <p:nvPr>
            <p:ph idx="1"/>
          </p:nvPr>
        </p:nvPicPr>
        <p:blipFill>
          <a:blip r:embed="rId2"/>
          <a:stretch>
            <a:fillRect/>
          </a:stretch>
        </p:blipFill>
        <p:spPr>
          <a:xfrm>
            <a:off x="972922" y="1232892"/>
            <a:ext cx="8382914" cy="4232957"/>
          </a:xfrm>
          <a:prstGeom prst="rect">
            <a:avLst/>
          </a:prstGeom>
        </p:spPr>
      </p:pic>
    </p:spTree>
    <p:extLst>
      <p:ext uri="{BB962C8B-B14F-4D97-AF65-F5344CB8AC3E}">
        <p14:creationId xmlns:p14="http://schemas.microsoft.com/office/powerpoint/2010/main" val="243031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C6F5-3E57-5DC2-D806-F50C4BA0DB09}"/>
              </a:ext>
            </a:extLst>
          </p:cNvPr>
          <p:cNvSpPr>
            <a:spLocks noGrp="1"/>
          </p:cNvSpPr>
          <p:nvPr>
            <p:ph type="title"/>
          </p:nvPr>
        </p:nvSpPr>
        <p:spPr/>
        <p:txBody>
          <a:bodyPr/>
          <a:lstStyle/>
          <a:p>
            <a:r>
              <a:rPr lang="en-US" dirty="0"/>
              <a:t>Stratified Sampling</a:t>
            </a:r>
          </a:p>
        </p:txBody>
      </p:sp>
      <p:sp>
        <p:nvSpPr>
          <p:cNvPr id="3" name="Content Placeholder 2">
            <a:extLst>
              <a:ext uri="{FF2B5EF4-FFF2-40B4-BE49-F238E27FC236}">
                <a16:creationId xmlns:a16="http://schemas.microsoft.com/office/drawing/2014/main" id="{FBCDADB6-6431-23CB-D1F1-56F1A02DBB5F}"/>
              </a:ext>
            </a:extLst>
          </p:cNvPr>
          <p:cNvSpPr>
            <a:spLocks noGrp="1"/>
          </p:cNvSpPr>
          <p:nvPr>
            <p:ph idx="1"/>
          </p:nvPr>
        </p:nvSpPr>
        <p:spPr>
          <a:xfrm>
            <a:off x="231277" y="1305097"/>
            <a:ext cx="11521892" cy="4918730"/>
          </a:xfrm>
        </p:spPr>
        <p:txBody>
          <a:bodyPr>
            <a:normAutofit/>
          </a:bodyPr>
          <a:lstStyle/>
          <a:p>
            <a:pPr algn="l"/>
            <a:r>
              <a:rPr lang="en-US" sz="2400" b="0" i="0" u="none" strike="noStrike" baseline="0" dirty="0" err="1">
                <a:solidFill>
                  <a:srgbClr val="000089"/>
                </a:solidFill>
              </a:rPr>
              <a:t>train_test_split</a:t>
            </a:r>
            <a:r>
              <a:rPr lang="en-US" sz="2400" b="0" i="0" u="none" strike="noStrike" baseline="0" dirty="0">
                <a:solidFill>
                  <a:srgbClr val="000089"/>
                </a:solidFill>
              </a:rPr>
              <a:t> </a:t>
            </a:r>
            <a:r>
              <a:rPr lang="en-US" sz="2400" b="0" i="0" u="none" strike="noStrike" baseline="0" dirty="0"/>
              <a:t>is generally fine if your dataset is large enough, if not there is a chance of </a:t>
            </a:r>
            <a:r>
              <a:rPr lang="en-US" sz="2400" b="1" i="0" u="none" strike="noStrike" baseline="0" dirty="0"/>
              <a:t>Sampling Bias.</a:t>
            </a:r>
          </a:p>
          <a:p>
            <a:pPr algn="l"/>
            <a:endParaRPr lang="en-US" sz="2400" b="1" i="0" u="none" strike="noStrike" baseline="0" dirty="0"/>
          </a:p>
        </p:txBody>
      </p:sp>
      <p:sp>
        <p:nvSpPr>
          <p:cNvPr id="11" name="TextBox 10">
            <a:extLst>
              <a:ext uri="{FF2B5EF4-FFF2-40B4-BE49-F238E27FC236}">
                <a16:creationId xmlns:a16="http://schemas.microsoft.com/office/drawing/2014/main" id="{32320357-14AC-3E9D-479B-FD784438A231}"/>
              </a:ext>
            </a:extLst>
          </p:cNvPr>
          <p:cNvSpPr txBox="1"/>
          <p:nvPr/>
        </p:nvSpPr>
        <p:spPr>
          <a:xfrm>
            <a:off x="7050656" y="6150617"/>
            <a:ext cx="6096000" cy="369332"/>
          </a:xfrm>
          <a:prstGeom prst="rect">
            <a:avLst/>
          </a:prstGeom>
          <a:noFill/>
        </p:spPr>
        <p:txBody>
          <a:bodyPr wrap="square">
            <a:spAutoFit/>
          </a:bodyPr>
          <a:lstStyle/>
          <a:p>
            <a:r>
              <a:rPr lang="en-US" dirty="0"/>
              <a:t>Source: Stratified Sampling (wallstreetmojo.com)</a:t>
            </a:r>
          </a:p>
        </p:txBody>
      </p:sp>
      <p:pic>
        <p:nvPicPr>
          <p:cNvPr id="12" name="Picture 11">
            <a:extLst>
              <a:ext uri="{FF2B5EF4-FFF2-40B4-BE49-F238E27FC236}">
                <a16:creationId xmlns:a16="http://schemas.microsoft.com/office/drawing/2014/main" id="{17D2EE52-9C59-A0E1-4D51-B6E88116A684}"/>
              </a:ext>
            </a:extLst>
          </p:cNvPr>
          <p:cNvPicPr>
            <a:picLocks noChangeAspect="1"/>
          </p:cNvPicPr>
          <p:nvPr/>
        </p:nvPicPr>
        <p:blipFill rotWithShape="1">
          <a:blip r:embed="rId2"/>
          <a:srcRect t="11338"/>
          <a:stretch/>
        </p:blipFill>
        <p:spPr>
          <a:xfrm>
            <a:off x="1589408" y="2260122"/>
            <a:ext cx="7784630" cy="3859078"/>
          </a:xfrm>
          <a:prstGeom prst="rect">
            <a:avLst/>
          </a:prstGeom>
        </p:spPr>
      </p:pic>
    </p:spTree>
    <p:extLst>
      <p:ext uri="{BB962C8B-B14F-4D97-AF65-F5344CB8AC3E}">
        <p14:creationId xmlns:p14="http://schemas.microsoft.com/office/powerpoint/2010/main" val="243884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05E64E4-3A72-471D-BF8E-14BFBF23D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C3220CC-5433-4C6A-B73B-A5A26080B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9DFFD5E-66DE-44F1-A5DE-5EFD4C4867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DB2D498-AF35-4076-8C00-0D4FF10BF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76277E-2F78-40FA-A0BA-BD66E008B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9BC3B1C8-8BC3-49E6-A1DA-5EEF4CF959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5896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E96D863-2666-7469-F10E-FE87362E3C55}"/>
              </a:ext>
            </a:extLst>
          </p:cNvPr>
          <p:cNvSpPr>
            <a:spLocks noGrp="1"/>
          </p:cNvSpPr>
          <p:nvPr>
            <p:ph type="title"/>
          </p:nvPr>
        </p:nvSpPr>
        <p:spPr>
          <a:xfrm>
            <a:off x="1109980" y="4206240"/>
            <a:ext cx="9966960" cy="1325880"/>
          </a:xfrm>
        </p:spPr>
        <p:txBody>
          <a:bodyPr vert="horz" lIns="91440" tIns="45720" rIns="91440" bIns="45720" rtlCol="0" anchor="b">
            <a:normAutofit/>
          </a:bodyPr>
          <a:lstStyle/>
          <a:p>
            <a:pPr algn="ctr">
              <a:lnSpc>
                <a:spcPct val="85000"/>
              </a:lnSpc>
            </a:pPr>
            <a:r>
              <a:rPr lang="en-US" sz="6600" b="1" cap="all" dirty="0">
                <a:ln w="15875">
                  <a:solidFill>
                    <a:sysClr val="window" lastClr="FFFFFF"/>
                  </a:solidFill>
                </a:ln>
                <a:effectLst>
                  <a:outerShdw dist="38100" dir="2700000" algn="tl" rotWithShape="0">
                    <a:srgbClr val="DF5327"/>
                  </a:outerShdw>
                </a:effectLst>
                <a:ea typeface="+mn-ea"/>
                <a:cs typeface="+mn-cs"/>
              </a:rPr>
              <a:t>Data Cleaning</a:t>
            </a:r>
          </a:p>
        </p:txBody>
      </p:sp>
      <p:pic>
        <p:nvPicPr>
          <p:cNvPr id="6" name="Graphic 5" descr="Bar chart">
            <a:extLst>
              <a:ext uri="{FF2B5EF4-FFF2-40B4-BE49-F238E27FC236}">
                <a16:creationId xmlns:a16="http://schemas.microsoft.com/office/drawing/2014/main" id="{B875C927-8680-DDDA-EC7E-614690632E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56178" y="741172"/>
            <a:ext cx="3279644" cy="3279644"/>
          </a:xfrm>
          <a:prstGeom prst="rect">
            <a:avLst/>
          </a:prstGeom>
        </p:spPr>
      </p:pic>
    </p:spTree>
    <p:extLst>
      <p:ext uri="{BB962C8B-B14F-4D97-AF65-F5344CB8AC3E}">
        <p14:creationId xmlns:p14="http://schemas.microsoft.com/office/powerpoint/2010/main" val="2415479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9945D9-A4E2-C1B1-A0AE-84188D8271D5}"/>
              </a:ext>
            </a:extLst>
          </p:cNvPr>
          <p:cNvSpPr>
            <a:spLocks noGrp="1"/>
          </p:cNvSpPr>
          <p:nvPr>
            <p:ph type="title"/>
          </p:nvPr>
        </p:nvSpPr>
        <p:spPr/>
        <p:txBody>
          <a:bodyPr/>
          <a:lstStyle/>
          <a:p>
            <a:r>
              <a:rPr lang="en-US" dirty="0"/>
              <a:t>Scikit-Learn Design</a:t>
            </a:r>
          </a:p>
        </p:txBody>
      </p:sp>
      <p:sp>
        <p:nvSpPr>
          <p:cNvPr id="6" name="Content Placeholder 5">
            <a:extLst>
              <a:ext uri="{FF2B5EF4-FFF2-40B4-BE49-F238E27FC236}">
                <a16:creationId xmlns:a16="http://schemas.microsoft.com/office/drawing/2014/main" id="{9752AD3E-6B7E-655A-236E-6EE1DC94B722}"/>
              </a:ext>
            </a:extLst>
          </p:cNvPr>
          <p:cNvSpPr>
            <a:spLocks noGrp="1"/>
          </p:cNvSpPr>
          <p:nvPr>
            <p:ph idx="1"/>
          </p:nvPr>
        </p:nvSpPr>
        <p:spPr/>
        <p:txBody>
          <a:bodyPr/>
          <a:lstStyle/>
          <a:p>
            <a:r>
              <a:rPr lang="en-US" b="1" dirty="0"/>
              <a:t>Estimators</a:t>
            </a:r>
            <a:r>
              <a:rPr lang="en-US" dirty="0"/>
              <a:t> - Any object that can estimate some parameters based on a dataset</a:t>
            </a:r>
          </a:p>
          <a:p>
            <a:pPr lvl="1"/>
            <a:r>
              <a:rPr lang="en-US" dirty="0"/>
              <a:t>will always have a fit() method</a:t>
            </a:r>
          </a:p>
          <a:p>
            <a:r>
              <a:rPr lang="en-US" b="1" dirty="0"/>
              <a:t>Transformers - </a:t>
            </a:r>
            <a:r>
              <a:rPr lang="en-US" dirty="0"/>
              <a:t>Estimators (such as an imputer) that can also transform a dataset.</a:t>
            </a:r>
          </a:p>
          <a:p>
            <a:pPr lvl="1"/>
            <a:r>
              <a:rPr lang="en-US" dirty="0"/>
              <a:t>will always have transform(), </a:t>
            </a:r>
            <a:r>
              <a:rPr lang="en-US" dirty="0" err="1"/>
              <a:t>fit_transform</a:t>
            </a:r>
            <a:r>
              <a:rPr lang="en-US" dirty="0"/>
              <a:t>() methods</a:t>
            </a:r>
          </a:p>
          <a:p>
            <a:r>
              <a:rPr lang="en-US" b="1" dirty="0"/>
              <a:t>Predictors - </a:t>
            </a:r>
            <a:r>
              <a:rPr lang="en-US" dirty="0"/>
              <a:t>Estimators that are capable of making predictions on dataset.</a:t>
            </a:r>
          </a:p>
          <a:p>
            <a:pPr lvl="1"/>
            <a:r>
              <a:rPr lang="en-US" dirty="0"/>
              <a:t>will always have predict(), score() methods</a:t>
            </a:r>
          </a:p>
        </p:txBody>
      </p:sp>
    </p:spTree>
    <p:extLst>
      <p:ext uri="{BB962C8B-B14F-4D97-AF65-F5344CB8AC3E}">
        <p14:creationId xmlns:p14="http://schemas.microsoft.com/office/powerpoint/2010/main" val="578758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FAE67-FA5C-FEB4-553E-E05837036F9E}"/>
              </a:ext>
            </a:extLst>
          </p:cNvPr>
          <p:cNvSpPr>
            <a:spLocks noGrp="1"/>
          </p:cNvSpPr>
          <p:nvPr>
            <p:ph type="title"/>
          </p:nvPr>
        </p:nvSpPr>
        <p:spPr/>
        <p:txBody>
          <a:bodyPr>
            <a:normAutofit fontScale="90000"/>
          </a:bodyPr>
          <a:lstStyle/>
          <a:p>
            <a:r>
              <a:rPr lang="en-US" sz="4400" b="0" i="0" u="none" strike="noStrike" baseline="0" dirty="0">
                <a:latin typeface="ArialMT"/>
              </a:rPr>
              <a:t>Data Cleaning</a:t>
            </a:r>
            <a:br>
              <a:rPr lang="en-US" sz="4400" b="0" i="0" u="none" strike="noStrike" baseline="0" dirty="0">
                <a:latin typeface="ArialMT"/>
              </a:rPr>
            </a:br>
            <a:endParaRPr lang="en-US" dirty="0"/>
          </a:p>
        </p:txBody>
      </p:sp>
      <p:sp>
        <p:nvSpPr>
          <p:cNvPr id="3" name="Content Placeholder 2">
            <a:extLst>
              <a:ext uri="{FF2B5EF4-FFF2-40B4-BE49-F238E27FC236}">
                <a16:creationId xmlns:a16="http://schemas.microsoft.com/office/drawing/2014/main" id="{C77AF2C2-A826-6F6D-2958-F0D2EEC4E3AA}"/>
              </a:ext>
            </a:extLst>
          </p:cNvPr>
          <p:cNvSpPr>
            <a:spLocks noGrp="1"/>
          </p:cNvSpPr>
          <p:nvPr>
            <p:ph idx="1"/>
          </p:nvPr>
        </p:nvSpPr>
        <p:spPr/>
        <p:txBody>
          <a:bodyPr>
            <a:normAutofit/>
          </a:bodyPr>
          <a:lstStyle/>
          <a:p>
            <a:pPr algn="l"/>
            <a:r>
              <a:rPr lang="en-US" sz="2400" b="0" i="0" u="none" strike="noStrike" baseline="0" dirty="0"/>
              <a:t>Most Machine Learning algorithms cannot work with missing features.</a:t>
            </a:r>
          </a:p>
          <a:p>
            <a:pPr algn="l"/>
            <a:r>
              <a:rPr lang="en-US" sz="2400" b="0" i="0" u="none" strike="noStrike" baseline="0" dirty="0"/>
              <a:t>Problem: '</a:t>
            </a:r>
            <a:r>
              <a:rPr lang="en-US" sz="2400" b="0" i="0" u="none" strike="noStrike" baseline="0" dirty="0" err="1"/>
              <a:t>total_bedrooms</a:t>
            </a:r>
            <a:r>
              <a:rPr lang="en-US" sz="2400" b="0" i="0" u="none" strike="noStrike" baseline="0" dirty="0"/>
              <a:t>' attribute has some missing values. There are a few options...</a:t>
            </a:r>
          </a:p>
          <a:p>
            <a:pPr lvl="1"/>
            <a:r>
              <a:rPr lang="en-US" sz="2400" b="0" i="0" u="none" strike="noStrike" baseline="0" dirty="0"/>
              <a:t>Get rid of the corresponding districts (drop rows).</a:t>
            </a:r>
          </a:p>
          <a:p>
            <a:pPr lvl="1"/>
            <a:r>
              <a:rPr lang="en-US" sz="2400" b="0" i="0" u="none" strike="noStrike" baseline="0" dirty="0"/>
              <a:t>Get rid of the whole attribute (drop column).</a:t>
            </a:r>
          </a:p>
          <a:p>
            <a:pPr lvl="1"/>
            <a:r>
              <a:rPr lang="en-US" sz="2400" b="0" i="0" u="none" strike="noStrike" baseline="0" dirty="0"/>
              <a:t>Set the values to some value (fill or impute).</a:t>
            </a:r>
          </a:p>
          <a:p>
            <a:pPr marL="274320" lvl="1" indent="0">
              <a:buNone/>
            </a:pPr>
            <a:endParaRPr lang="en-US" sz="3600" dirty="0"/>
          </a:p>
        </p:txBody>
      </p:sp>
      <p:pic>
        <p:nvPicPr>
          <p:cNvPr id="5" name="Picture 4">
            <a:extLst>
              <a:ext uri="{FF2B5EF4-FFF2-40B4-BE49-F238E27FC236}">
                <a16:creationId xmlns:a16="http://schemas.microsoft.com/office/drawing/2014/main" id="{A2C4188F-F5FE-A5EB-4519-1864834EDDDB}"/>
              </a:ext>
            </a:extLst>
          </p:cNvPr>
          <p:cNvPicPr>
            <a:picLocks noChangeAspect="1"/>
          </p:cNvPicPr>
          <p:nvPr/>
        </p:nvPicPr>
        <p:blipFill>
          <a:blip r:embed="rId2"/>
          <a:stretch>
            <a:fillRect/>
          </a:stretch>
        </p:blipFill>
        <p:spPr>
          <a:xfrm>
            <a:off x="487816" y="3764463"/>
            <a:ext cx="9451917" cy="1895561"/>
          </a:xfrm>
          <a:prstGeom prst="rect">
            <a:avLst/>
          </a:prstGeom>
        </p:spPr>
      </p:pic>
    </p:spTree>
    <p:extLst>
      <p:ext uri="{BB962C8B-B14F-4D97-AF65-F5344CB8AC3E}">
        <p14:creationId xmlns:p14="http://schemas.microsoft.com/office/powerpoint/2010/main" val="3412711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9ED21-A424-49F8-924D-D552B6537B1D}"/>
              </a:ext>
            </a:extLst>
          </p:cNvPr>
          <p:cNvSpPr>
            <a:spLocks noGrp="1"/>
          </p:cNvSpPr>
          <p:nvPr>
            <p:ph type="title"/>
          </p:nvPr>
        </p:nvSpPr>
        <p:spPr/>
        <p:txBody>
          <a:bodyPr/>
          <a:lstStyle/>
          <a:p>
            <a:r>
              <a:rPr lang="en-US" dirty="0"/>
              <a:t>Missing data</a:t>
            </a:r>
          </a:p>
        </p:txBody>
      </p:sp>
      <p:sp>
        <p:nvSpPr>
          <p:cNvPr id="3" name="Content Placeholder 2">
            <a:extLst>
              <a:ext uri="{FF2B5EF4-FFF2-40B4-BE49-F238E27FC236}">
                <a16:creationId xmlns:a16="http://schemas.microsoft.com/office/drawing/2014/main" id="{00292D3F-E017-4707-B4A8-0A6A91927BC6}"/>
              </a:ext>
            </a:extLst>
          </p:cNvPr>
          <p:cNvSpPr>
            <a:spLocks noGrp="1"/>
          </p:cNvSpPr>
          <p:nvPr>
            <p:ph idx="1"/>
          </p:nvPr>
        </p:nvSpPr>
        <p:spPr>
          <a:xfrm>
            <a:off x="166255" y="1066800"/>
            <a:ext cx="11920450" cy="5178829"/>
          </a:xfrm>
        </p:spPr>
        <p:txBody>
          <a:bodyPr/>
          <a:lstStyle/>
          <a:p>
            <a:r>
              <a:rPr lang="en-US" sz="2400" dirty="0"/>
              <a:t>Missing values are common in dealing with real-world problems when the data is aggregated over long time stretches from disparate sources, and reliable machine learning modeling demands for careful handling of missing data</a:t>
            </a:r>
          </a:p>
          <a:p>
            <a:r>
              <a:rPr lang="en-US" sz="2400" dirty="0"/>
              <a:t>Missing values replaced  with mean, median and mode but you will need to decide which one</a:t>
            </a:r>
          </a:p>
          <a:p>
            <a:r>
              <a:rPr lang="en-US" sz="2400" dirty="0"/>
              <a:t>Mean: mean imputation not good idea and imputing missing data with mean values can only be done with numerical data</a:t>
            </a:r>
          </a:p>
          <a:p>
            <a:r>
              <a:rPr lang="en-US" sz="2400" dirty="0"/>
              <a:t>Median: When the data is skewed, it is good to consider using the median value for replacing the missing values and it can only be done with numerical data</a:t>
            </a:r>
          </a:p>
          <a:p>
            <a:r>
              <a:rPr lang="en-US" sz="2400" b="1" dirty="0"/>
              <a:t>Mode value or most frequent value: </a:t>
            </a:r>
            <a:r>
              <a:rPr lang="en-US" sz="2400" dirty="0"/>
              <a:t>When the data is skewed, it is good to consider using mode values for replacing the missing values. Imputing missing data with mode values can be done with numerical and categorical data.</a:t>
            </a:r>
          </a:p>
          <a:p>
            <a:endParaRPr lang="en-US" sz="2400" dirty="0"/>
          </a:p>
          <a:p>
            <a:endParaRPr lang="en-US" sz="2400" dirty="0"/>
          </a:p>
          <a:p>
            <a:endParaRPr lang="en-US" sz="2400" dirty="0"/>
          </a:p>
          <a:p>
            <a:endParaRPr lang="en-US" dirty="0"/>
          </a:p>
        </p:txBody>
      </p:sp>
      <p:sp>
        <p:nvSpPr>
          <p:cNvPr id="11" name="TextBox 10">
            <a:extLst>
              <a:ext uri="{FF2B5EF4-FFF2-40B4-BE49-F238E27FC236}">
                <a16:creationId xmlns:a16="http://schemas.microsoft.com/office/drawing/2014/main" id="{B521F277-4641-45B6-8334-427A29865AF1}"/>
              </a:ext>
            </a:extLst>
          </p:cNvPr>
          <p:cNvSpPr txBox="1"/>
          <p:nvPr/>
        </p:nvSpPr>
        <p:spPr>
          <a:xfrm>
            <a:off x="9454283" y="4158401"/>
            <a:ext cx="6096000" cy="369332"/>
          </a:xfrm>
          <a:prstGeom prst="rect">
            <a:avLst/>
          </a:prstGeom>
          <a:noFill/>
        </p:spPr>
        <p:txBody>
          <a:bodyPr wrap="square">
            <a:spAutoFit/>
          </a:bodyPr>
          <a:lstStyle/>
          <a:p>
            <a:r>
              <a:rPr lang="en-US" dirty="0">
                <a:solidFill>
                  <a:schemeClr val="bg1"/>
                </a:solidFill>
              </a:rPr>
              <a:t>Salary data is skewed</a:t>
            </a:r>
          </a:p>
        </p:txBody>
      </p:sp>
    </p:spTree>
    <p:extLst>
      <p:ext uri="{BB962C8B-B14F-4D97-AF65-F5344CB8AC3E}">
        <p14:creationId xmlns:p14="http://schemas.microsoft.com/office/powerpoint/2010/main" val="359954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7D85-1E5C-49D6-B8A8-987852873A23}"/>
              </a:ext>
            </a:extLst>
          </p:cNvPr>
          <p:cNvSpPr>
            <a:spLocks noGrp="1"/>
          </p:cNvSpPr>
          <p:nvPr>
            <p:ph type="title"/>
          </p:nvPr>
        </p:nvSpPr>
        <p:spPr/>
        <p:txBody>
          <a:bodyPr/>
          <a:lstStyle/>
          <a:p>
            <a:r>
              <a:rPr lang="en-US" dirty="0"/>
              <a:t>Imputing missing value</a:t>
            </a:r>
          </a:p>
        </p:txBody>
      </p:sp>
      <p:sp>
        <p:nvSpPr>
          <p:cNvPr id="3" name="Content Placeholder 2">
            <a:extLst>
              <a:ext uri="{FF2B5EF4-FFF2-40B4-BE49-F238E27FC236}">
                <a16:creationId xmlns:a16="http://schemas.microsoft.com/office/drawing/2014/main" id="{135EB75A-264C-4822-8586-242715339E7F}"/>
              </a:ext>
            </a:extLst>
          </p:cNvPr>
          <p:cNvSpPr>
            <a:spLocks noGrp="1"/>
          </p:cNvSpPr>
          <p:nvPr>
            <p:ph idx="1"/>
          </p:nvPr>
        </p:nvSpPr>
        <p:spPr/>
        <p:txBody>
          <a:bodyPr>
            <a:normAutofit/>
          </a:bodyPr>
          <a:lstStyle/>
          <a:p>
            <a:pPr marL="36900" indent="0">
              <a:buNone/>
            </a:pPr>
            <a:r>
              <a:rPr lang="en-US" dirty="0"/>
              <a:t>from </a:t>
            </a:r>
            <a:r>
              <a:rPr lang="en-US" dirty="0" err="1"/>
              <a:t>sklearn.impute</a:t>
            </a:r>
            <a:r>
              <a:rPr lang="en-US" dirty="0"/>
              <a:t> import </a:t>
            </a:r>
            <a:r>
              <a:rPr lang="en-US" dirty="0" err="1"/>
              <a:t>SimpleImputer</a:t>
            </a:r>
            <a:endParaRPr lang="en-US" dirty="0"/>
          </a:p>
          <a:p>
            <a:pPr marL="36900" indent="0">
              <a:buNone/>
            </a:pPr>
            <a:r>
              <a:rPr lang="en-US" dirty="0"/>
              <a:t>imputer = </a:t>
            </a:r>
            <a:r>
              <a:rPr lang="en-US" dirty="0" err="1"/>
              <a:t>SimpleImputer</a:t>
            </a:r>
            <a:r>
              <a:rPr lang="en-US" dirty="0"/>
              <a:t>(strategy='mean’)</a:t>
            </a:r>
          </a:p>
          <a:p>
            <a:pPr marL="36900" indent="0">
              <a:buNone/>
            </a:pPr>
            <a:r>
              <a:rPr lang="en-US" dirty="0"/>
              <a:t>imputer = </a:t>
            </a:r>
            <a:r>
              <a:rPr lang="en-US" dirty="0" err="1"/>
              <a:t>SimpleImputer</a:t>
            </a:r>
            <a:r>
              <a:rPr lang="en-US" dirty="0"/>
              <a:t>(strategy='median’)</a:t>
            </a:r>
          </a:p>
          <a:p>
            <a:pPr marL="36900" indent="0">
              <a:buNone/>
            </a:pPr>
            <a:r>
              <a:rPr lang="en-US" dirty="0"/>
              <a:t>imputer = </a:t>
            </a:r>
            <a:r>
              <a:rPr lang="en-US" dirty="0" err="1"/>
              <a:t>SimpleImputer</a:t>
            </a:r>
            <a:r>
              <a:rPr lang="en-US" dirty="0"/>
              <a:t>(strategy='</a:t>
            </a:r>
            <a:r>
              <a:rPr lang="en-US" dirty="0" err="1"/>
              <a:t>most_frequent</a:t>
            </a:r>
            <a:r>
              <a:rPr lang="en-US" dirty="0"/>
              <a:t>’)</a:t>
            </a:r>
          </a:p>
          <a:p>
            <a:pPr marL="36900" indent="0">
              <a:buNone/>
            </a:pPr>
            <a:r>
              <a:rPr lang="en-US" dirty="0"/>
              <a:t>imputer = </a:t>
            </a:r>
            <a:r>
              <a:rPr lang="en-US" dirty="0" err="1"/>
              <a:t>SimpleImputer</a:t>
            </a:r>
            <a:r>
              <a:rPr lang="en-US" dirty="0"/>
              <a:t>(strategy='constant', </a:t>
            </a:r>
            <a:r>
              <a:rPr lang="en-US" dirty="0" err="1"/>
              <a:t>fill_value</a:t>
            </a:r>
            <a:r>
              <a:rPr lang="en-US" dirty="0"/>
              <a:t>=80)</a:t>
            </a:r>
          </a:p>
          <a:p>
            <a:pPr marL="36900" indent="0">
              <a:buNone/>
            </a:pPr>
            <a:r>
              <a:rPr lang="en-US" dirty="0"/>
              <a:t>imputer = </a:t>
            </a:r>
            <a:r>
              <a:rPr lang="en-US" dirty="0" err="1"/>
              <a:t>SimpleImputer</a:t>
            </a:r>
            <a:r>
              <a:rPr lang="en-US" dirty="0"/>
              <a:t>(strategy='constant', </a:t>
            </a:r>
            <a:r>
              <a:rPr lang="en-US" dirty="0" err="1"/>
              <a:t>fill_value</a:t>
            </a:r>
            <a:r>
              <a:rPr lang="en-US" dirty="0"/>
              <a:t>='F’)</a:t>
            </a:r>
          </a:p>
          <a:p>
            <a:pPr marL="36900" indent="0">
              <a:buNone/>
            </a:pPr>
            <a:endParaRPr lang="en-US" dirty="0"/>
          </a:p>
        </p:txBody>
      </p:sp>
    </p:spTree>
    <p:extLst>
      <p:ext uri="{BB962C8B-B14F-4D97-AF65-F5344CB8AC3E}">
        <p14:creationId xmlns:p14="http://schemas.microsoft.com/office/powerpoint/2010/main" val="3208416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24D8-9A24-492B-A4A0-A5566370B756}"/>
              </a:ext>
            </a:extLst>
          </p:cNvPr>
          <p:cNvSpPr>
            <a:spLocks noGrp="1"/>
          </p:cNvSpPr>
          <p:nvPr>
            <p:ph type="title"/>
          </p:nvPr>
        </p:nvSpPr>
        <p:spPr/>
        <p:txBody>
          <a:bodyPr/>
          <a:lstStyle/>
          <a:p>
            <a:r>
              <a:rPr lang="en-US" dirty="0"/>
              <a:t>Encoding categorical data</a:t>
            </a:r>
          </a:p>
        </p:txBody>
      </p:sp>
      <p:sp>
        <p:nvSpPr>
          <p:cNvPr id="3" name="Content Placeholder 2">
            <a:extLst>
              <a:ext uri="{FF2B5EF4-FFF2-40B4-BE49-F238E27FC236}">
                <a16:creationId xmlns:a16="http://schemas.microsoft.com/office/drawing/2014/main" id="{79D5CB2D-2ABA-4782-85AF-70119FF88FC1}"/>
              </a:ext>
            </a:extLst>
          </p:cNvPr>
          <p:cNvSpPr>
            <a:spLocks noGrp="1"/>
          </p:cNvSpPr>
          <p:nvPr>
            <p:ph idx="1"/>
          </p:nvPr>
        </p:nvSpPr>
        <p:spPr>
          <a:xfrm>
            <a:off x="166254" y="1212979"/>
            <a:ext cx="11920450" cy="5178829"/>
          </a:xfrm>
        </p:spPr>
        <p:txBody>
          <a:bodyPr>
            <a:normAutofit fontScale="92500" lnSpcReduction="20000"/>
          </a:bodyPr>
          <a:lstStyle/>
          <a:p>
            <a:r>
              <a:rPr lang="en-US" dirty="0"/>
              <a:t>Categorical data can be considered as gathered information that is divided into </a:t>
            </a:r>
            <a:r>
              <a:rPr lang="en-US" b="1" dirty="0"/>
              <a:t>two</a:t>
            </a:r>
            <a:r>
              <a:rPr lang="en-US" dirty="0"/>
              <a:t> groups.</a:t>
            </a:r>
          </a:p>
          <a:p>
            <a:pPr lvl="1"/>
            <a:r>
              <a:rPr lang="en-US" dirty="0"/>
              <a:t>Nominal data : consists of the name variable without any numerical values</a:t>
            </a:r>
          </a:p>
          <a:p>
            <a:pPr lvl="1"/>
            <a:r>
              <a:rPr lang="en-US" dirty="0"/>
              <a:t>Ordinal data : consists of a set of orders or scales</a:t>
            </a:r>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r>
              <a:rPr lang="en-US" dirty="0"/>
              <a:t>Most of the machine learning models work with integer values only and some with other different values which can be understandable for the model.</a:t>
            </a:r>
          </a:p>
          <a:p>
            <a:r>
              <a:rPr lang="en-US" dirty="0"/>
              <a:t>Encoding categorical data is a process of converting categorical data into integer format so that the data with converted categorical values can be provided to the models to give and improve the predictions</a:t>
            </a:r>
          </a:p>
        </p:txBody>
      </p:sp>
      <p:pic>
        <p:nvPicPr>
          <p:cNvPr id="4" name="Picture 3">
            <a:extLst>
              <a:ext uri="{FF2B5EF4-FFF2-40B4-BE49-F238E27FC236}">
                <a16:creationId xmlns:a16="http://schemas.microsoft.com/office/drawing/2014/main" id="{EC9822DD-FCEA-43D1-8FF6-42159551F6C7}"/>
              </a:ext>
            </a:extLst>
          </p:cNvPr>
          <p:cNvPicPr>
            <a:picLocks noChangeAspect="1"/>
          </p:cNvPicPr>
          <p:nvPr/>
        </p:nvPicPr>
        <p:blipFill>
          <a:blip r:embed="rId2"/>
          <a:stretch>
            <a:fillRect/>
          </a:stretch>
        </p:blipFill>
        <p:spPr>
          <a:xfrm>
            <a:off x="240551" y="2887693"/>
            <a:ext cx="6696075" cy="1600200"/>
          </a:xfrm>
          <a:prstGeom prst="rect">
            <a:avLst/>
          </a:prstGeom>
        </p:spPr>
      </p:pic>
      <p:pic>
        <p:nvPicPr>
          <p:cNvPr id="3074" name="Picture 2">
            <a:extLst>
              <a:ext uri="{FF2B5EF4-FFF2-40B4-BE49-F238E27FC236}">
                <a16:creationId xmlns:a16="http://schemas.microsoft.com/office/drawing/2014/main" id="{92BD5AE4-FF9B-494D-9AE6-4F41EA34D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6626" y="2887693"/>
            <a:ext cx="4867275"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715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A629-EC19-4E18-8492-782BB819107F}"/>
              </a:ext>
            </a:extLst>
          </p:cNvPr>
          <p:cNvSpPr>
            <a:spLocks noGrp="1"/>
          </p:cNvSpPr>
          <p:nvPr>
            <p:ph type="title"/>
          </p:nvPr>
        </p:nvSpPr>
        <p:spPr/>
        <p:txBody>
          <a:bodyPr>
            <a:normAutofit fontScale="90000"/>
          </a:bodyPr>
          <a:lstStyle/>
          <a:p>
            <a:r>
              <a:rPr lang="en-US" dirty="0"/>
              <a:t>Ordinal Encoding</a:t>
            </a:r>
            <a:br>
              <a:rPr lang="en-US" dirty="0"/>
            </a:br>
            <a:endParaRPr lang="en-US" dirty="0"/>
          </a:p>
        </p:txBody>
      </p:sp>
      <p:sp>
        <p:nvSpPr>
          <p:cNvPr id="3" name="Content Placeholder 2">
            <a:extLst>
              <a:ext uri="{FF2B5EF4-FFF2-40B4-BE49-F238E27FC236}">
                <a16:creationId xmlns:a16="http://schemas.microsoft.com/office/drawing/2014/main" id="{B090010B-4C85-487A-A2E2-E7E92217AC4B}"/>
              </a:ext>
            </a:extLst>
          </p:cNvPr>
          <p:cNvSpPr>
            <a:spLocks noGrp="1"/>
          </p:cNvSpPr>
          <p:nvPr>
            <p:ph idx="1"/>
          </p:nvPr>
        </p:nvSpPr>
        <p:spPr/>
        <p:txBody>
          <a:bodyPr>
            <a:normAutofit/>
          </a:bodyPr>
          <a:lstStyle/>
          <a:p>
            <a:r>
              <a:rPr lang="en-US" dirty="0"/>
              <a:t>This type of encoding is used when the variables in the data are ordinal, ordinal encoding converts each label into integer values and the encoded data represents the sequence of labels.</a:t>
            </a:r>
          </a:p>
          <a:p>
            <a:r>
              <a:rPr lang="en-US" dirty="0"/>
              <a:t># Encoding the Dependent Variable</a:t>
            </a:r>
          </a:p>
          <a:p>
            <a:pPr marL="36900" indent="0">
              <a:buNone/>
            </a:pPr>
            <a:r>
              <a:rPr lang="en-US" sz="2400" dirty="0"/>
              <a:t>from </a:t>
            </a:r>
            <a:r>
              <a:rPr lang="en-US" sz="2400" dirty="0" err="1"/>
              <a:t>sklearn.preprocessing</a:t>
            </a:r>
            <a:r>
              <a:rPr lang="en-US" sz="2400" dirty="0"/>
              <a:t> import </a:t>
            </a:r>
            <a:r>
              <a:rPr lang="en-US" sz="2400" b="1" dirty="0" err="1"/>
              <a:t>OrdinalEncoder</a:t>
            </a:r>
            <a:endParaRPr lang="en-US" sz="2400" b="1" dirty="0"/>
          </a:p>
          <a:p>
            <a:pPr marL="36900" indent="0">
              <a:buNone/>
            </a:pPr>
            <a:r>
              <a:rPr lang="en-US" sz="2400" dirty="0"/>
              <a:t>OE= </a:t>
            </a:r>
            <a:r>
              <a:rPr lang="en-US" sz="2400" dirty="0" err="1"/>
              <a:t>OrdinalEncoder</a:t>
            </a:r>
            <a:r>
              <a:rPr lang="en-US" sz="2400" dirty="0"/>
              <a:t>()</a:t>
            </a:r>
          </a:p>
          <a:p>
            <a:pPr marL="36900" indent="0">
              <a:buNone/>
            </a:pPr>
            <a:r>
              <a:rPr lang="en-US" sz="2400" dirty="0"/>
              <a:t>housing['</a:t>
            </a:r>
            <a:r>
              <a:rPr lang="en-US" sz="2400" dirty="0" err="1"/>
              <a:t>ocean_proximity</a:t>
            </a:r>
            <a:r>
              <a:rPr lang="en-US" sz="2400" dirty="0"/>
              <a:t>']=</a:t>
            </a:r>
            <a:r>
              <a:rPr lang="en-US" sz="2400" dirty="0" err="1"/>
              <a:t>OE.fit_transform</a:t>
            </a:r>
            <a:r>
              <a:rPr lang="en-US" sz="2400" dirty="0"/>
              <a:t>(housing[['</a:t>
            </a:r>
            <a:r>
              <a:rPr lang="en-US" sz="2400" dirty="0" err="1"/>
              <a:t>ocean_proximity</a:t>
            </a:r>
            <a:r>
              <a:rPr lang="en-US" sz="2400" dirty="0"/>
              <a:t>']])</a:t>
            </a:r>
          </a:p>
        </p:txBody>
      </p:sp>
      <p:pic>
        <p:nvPicPr>
          <p:cNvPr id="4" name="Picture 2">
            <a:extLst>
              <a:ext uri="{FF2B5EF4-FFF2-40B4-BE49-F238E27FC236}">
                <a16:creationId xmlns:a16="http://schemas.microsoft.com/office/drawing/2014/main" id="{448F0C1C-BA77-4D0E-A5F3-3B0656806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3072" y="4951610"/>
            <a:ext cx="4867275"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747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A1EF0-7D98-4876-A736-3D5D14AA864A}"/>
              </a:ext>
            </a:extLst>
          </p:cNvPr>
          <p:cNvSpPr>
            <a:spLocks noGrp="1"/>
          </p:cNvSpPr>
          <p:nvPr>
            <p:ph type="title"/>
          </p:nvPr>
        </p:nvSpPr>
        <p:spPr/>
        <p:txBody>
          <a:bodyPr>
            <a:normAutofit fontScale="90000"/>
          </a:bodyPr>
          <a:lstStyle/>
          <a:p>
            <a:r>
              <a:rPr lang="en-US" dirty="0"/>
              <a:t>One-Hot Encoding </a:t>
            </a:r>
            <a:br>
              <a:rPr lang="en-US" dirty="0"/>
            </a:br>
            <a:endParaRPr lang="en-US" dirty="0"/>
          </a:p>
        </p:txBody>
      </p:sp>
      <p:sp>
        <p:nvSpPr>
          <p:cNvPr id="3" name="Content Placeholder 2">
            <a:extLst>
              <a:ext uri="{FF2B5EF4-FFF2-40B4-BE49-F238E27FC236}">
                <a16:creationId xmlns:a16="http://schemas.microsoft.com/office/drawing/2014/main" id="{A96CAC28-195E-45F7-9CD1-6B47B963B5A8}"/>
              </a:ext>
            </a:extLst>
          </p:cNvPr>
          <p:cNvSpPr>
            <a:spLocks noGrp="1"/>
          </p:cNvSpPr>
          <p:nvPr>
            <p:ph idx="1"/>
          </p:nvPr>
        </p:nvSpPr>
        <p:spPr>
          <a:xfrm>
            <a:off x="135775" y="1143875"/>
            <a:ext cx="11920450" cy="4096039"/>
          </a:xfrm>
        </p:spPr>
        <p:txBody>
          <a:bodyPr>
            <a:normAutofit fontScale="92500"/>
          </a:bodyPr>
          <a:lstStyle/>
          <a:p>
            <a:r>
              <a:rPr lang="en-US" dirty="0"/>
              <a:t>In One-Hot Encoding, each category of any categorical variable gets a new variable. </a:t>
            </a:r>
          </a:p>
          <a:p>
            <a:r>
              <a:rPr lang="en-US" dirty="0"/>
              <a:t>It maps each category with binary numbers (0 or 1). </a:t>
            </a:r>
          </a:p>
          <a:p>
            <a:r>
              <a:rPr lang="en-US" dirty="0"/>
              <a:t>This type of encoding is used when the data is </a:t>
            </a:r>
            <a:r>
              <a:rPr lang="en-US" b="1" dirty="0"/>
              <a:t>nominal. </a:t>
            </a:r>
          </a:p>
          <a:p>
            <a:r>
              <a:rPr lang="en-US" dirty="0"/>
              <a:t>Newly created binary features can be considered dummy variables. </a:t>
            </a:r>
          </a:p>
          <a:p>
            <a:r>
              <a:rPr lang="en-US" dirty="0"/>
              <a:t>After one hot encoding, the number of dummy variables depends on the number of categories presented in the data. </a:t>
            </a:r>
          </a:p>
          <a:p>
            <a:pPr marL="36900" indent="0">
              <a:buNone/>
            </a:pPr>
            <a:r>
              <a:rPr lang="en-US" sz="2400" dirty="0"/>
              <a:t>df1 = </a:t>
            </a:r>
            <a:r>
              <a:rPr lang="en-US" sz="2400" dirty="0" err="1"/>
              <a:t>pd.</a:t>
            </a:r>
            <a:r>
              <a:rPr lang="en-US" sz="2400" dirty="0" err="1">
                <a:solidFill>
                  <a:schemeClr val="accent1">
                    <a:lumMod val="40000"/>
                    <a:lumOff val="60000"/>
                  </a:schemeClr>
                </a:solidFill>
              </a:rPr>
              <a:t>get_dummies</a:t>
            </a:r>
            <a:r>
              <a:rPr lang="en-US" sz="2400" dirty="0"/>
              <a:t>(df1[['Name', 'Age', 'Weight', 'Size’]])</a:t>
            </a:r>
          </a:p>
          <a:p>
            <a:pPr marL="36900" indent="0">
              <a:buNone/>
            </a:pPr>
            <a:r>
              <a:rPr lang="en-US" sz="2400" dirty="0"/>
              <a:t>print(df1)</a:t>
            </a:r>
          </a:p>
          <a:p>
            <a:endParaRPr lang="en-US" dirty="0"/>
          </a:p>
        </p:txBody>
      </p:sp>
      <p:pic>
        <p:nvPicPr>
          <p:cNvPr id="4" name="Picture 3">
            <a:extLst>
              <a:ext uri="{FF2B5EF4-FFF2-40B4-BE49-F238E27FC236}">
                <a16:creationId xmlns:a16="http://schemas.microsoft.com/office/drawing/2014/main" id="{9F55F969-4854-4FA2-93BD-9886D8603220}"/>
              </a:ext>
            </a:extLst>
          </p:cNvPr>
          <p:cNvPicPr>
            <a:picLocks noChangeAspect="1"/>
          </p:cNvPicPr>
          <p:nvPr/>
        </p:nvPicPr>
        <p:blipFill>
          <a:blip r:embed="rId2"/>
          <a:stretch>
            <a:fillRect/>
          </a:stretch>
        </p:blipFill>
        <p:spPr>
          <a:xfrm>
            <a:off x="6296694" y="4851027"/>
            <a:ext cx="5598819" cy="1337982"/>
          </a:xfrm>
          <a:prstGeom prst="rect">
            <a:avLst/>
          </a:prstGeom>
        </p:spPr>
      </p:pic>
    </p:spTree>
    <p:extLst>
      <p:ext uri="{BB962C8B-B14F-4D97-AF65-F5344CB8AC3E}">
        <p14:creationId xmlns:p14="http://schemas.microsoft.com/office/powerpoint/2010/main" val="1479336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6B9A-AFF2-9F4F-BC2F-578084A0D9DB}"/>
              </a:ext>
            </a:extLst>
          </p:cNvPr>
          <p:cNvSpPr>
            <a:spLocks noGrp="1"/>
          </p:cNvSpPr>
          <p:nvPr>
            <p:ph type="title"/>
          </p:nvPr>
        </p:nvSpPr>
        <p:spPr>
          <a:xfrm>
            <a:off x="838294" y="124375"/>
            <a:ext cx="10353762" cy="970450"/>
          </a:xfrm>
        </p:spPr>
        <p:txBody>
          <a:bodyPr/>
          <a:lstStyle/>
          <a:p>
            <a:r>
              <a:rPr lang="en-US" dirty="0"/>
              <a:t>Machine Learning project checklist</a:t>
            </a:r>
          </a:p>
        </p:txBody>
      </p:sp>
      <p:sp>
        <p:nvSpPr>
          <p:cNvPr id="3" name="Content Placeholder 2">
            <a:extLst>
              <a:ext uri="{FF2B5EF4-FFF2-40B4-BE49-F238E27FC236}">
                <a16:creationId xmlns:a16="http://schemas.microsoft.com/office/drawing/2014/main" id="{880E642F-6CEC-AF47-9DF1-170410795C6E}"/>
              </a:ext>
            </a:extLst>
          </p:cNvPr>
          <p:cNvSpPr>
            <a:spLocks noGrp="1"/>
          </p:cNvSpPr>
          <p:nvPr>
            <p:ph idx="1"/>
          </p:nvPr>
        </p:nvSpPr>
        <p:spPr>
          <a:xfrm>
            <a:off x="376900" y="1392574"/>
            <a:ext cx="11149574" cy="4907560"/>
          </a:xfrm>
        </p:spPr>
        <p:txBody>
          <a:bodyPr>
            <a:normAutofit fontScale="92500" lnSpcReduction="20000"/>
          </a:bodyPr>
          <a:lstStyle/>
          <a:p>
            <a:pPr marL="560070" indent="-514350" fontAlgn="base">
              <a:buFont typeface="+mj-lt"/>
              <a:buAutoNum type="arabicPeriod"/>
            </a:pPr>
            <a:r>
              <a:rPr lang="en-US" b="1" dirty="0"/>
              <a:t>Frame the problem and look at the big picture.</a:t>
            </a:r>
          </a:p>
          <a:p>
            <a:pPr marL="560070" indent="-514350" fontAlgn="base">
              <a:buFont typeface="+mj-lt"/>
              <a:buAutoNum type="arabicPeriod"/>
            </a:pPr>
            <a:r>
              <a:rPr lang="en-US" b="1" dirty="0"/>
              <a:t>Get the data.</a:t>
            </a:r>
          </a:p>
          <a:p>
            <a:pPr marL="560070" indent="-514350" fontAlgn="base">
              <a:buFont typeface="+mj-lt"/>
              <a:buAutoNum type="arabicPeriod"/>
            </a:pPr>
            <a:r>
              <a:rPr lang="en-US" b="1" dirty="0"/>
              <a:t>Explore the data to gain insights.</a:t>
            </a:r>
          </a:p>
          <a:p>
            <a:pPr marL="560070" indent="-514350" fontAlgn="base">
              <a:buFont typeface="+mj-lt"/>
              <a:buAutoNum type="arabicPeriod"/>
            </a:pPr>
            <a:r>
              <a:rPr lang="en-US" b="1" dirty="0"/>
              <a:t>Prepare the data to better expose the underlying data patterns to ML algorithms.</a:t>
            </a:r>
          </a:p>
          <a:p>
            <a:pPr marL="560070" indent="-514350" fontAlgn="base">
              <a:buFont typeface="+mj-lt"/>
              <a:buAutoNum type="arabicPeriod"/>
            </a:pPr>
            <a:r>
              <a:rPr lang="en-US" dirty="0"/>
              <a:t>Explore many different models and shortlist the best ones.</a:t>
            </a:r>
          </a:p>
          <a:p>
            <a:pPr marL="560070" indent="-514350" fontAlgn="base">
              <a:buFont typeface="+mj-lt"/>
              <a:buAutoNum type="arabicPeriod"/>
            </a:pPr>
            <a:r>
              <a:rPr lang="en-US" dirty="0"/>
              <a:t>Fine-tune your models and combine them into a great solution.</a:t>
            </a:r>
          </a:p>
          <a:p>
            <a:pPr marL="560070" indent="-514350" fontAlgn="base">
              <a:buFont typeface="+mj-lt"/>
              <a:buAutoNum type="arabicPeriod"/>
            </a:pPr>
            <a:r>
              <a:rPr lang="en-US" dirty="0"/>
              <a:t>Present your solution.</a:t>
            </a:r>
          </a:p>
          <a:p>
            <a:pPr marL="560070" indent="-514350" fontAlgn="base">
              <a:buFont typeface="+mj-lt"/>
              <a:buAutoNum type="arabicPeriod"/>
            </a:pPr>
            <a:r>
              <a:rPr lang="en-US" dirty="0"/>
              <a:t>Launch, monitor, and maintain your system.</a:t>
            </a:r>
          </a:p>
          <a:p>
            <a:pPr marL="45720" indent="0" fontAlgn="base">
              <a:buNone/>
            </a:pPr>
            <a:r>
              <a:rPr lang="en-US" dirty="0"/>
              <a:t>*You'll often see slight variations of this checklist. Modify to suit your own situation and needs!</a:t>
            </a:r>
            <a:endParaRPr lang="en-US" sz="2800" dirty="0">
              <a:solidFill>
                <a:schemeClr val="tx1"/>
              </a:solidFill>
              <a:effectLst/>
            </a:endParaRPr>
          </a:p>
        </p:txBody>
      </p:sp>
    </p:spTree>
    <p:extLst>
      <p:ext uri="{BB962C8B-B14F-4D97-AF65-F5344CB8AC3E}">
        <p14:creationId xmlns:p14="http://schemas.microsoft.com/office/powerpoint/2010/main" val="371118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58D0-7C0E-4DEF-9C87-AF405C7FAF28}"/>
              </a:ext>
            </a:extLst>
          </p:cNvPr>
          <p:cNvSpPr>
            <a:spLocks noGrp="1"/>
          </p:cNvSpPr>
          <p:nvPr>
            <p:ph type="title"/>
          </p:nvPr>
        </p:nvSpPr>
        <p:spPr/>
        <p:txBody>
          <a:bodyPr>
            <a:normAutofit/>
          </a:bodyPr>
          <a:lstStyle/>
          <a:p>
            <a:r>
              <a:rPr lang="en-US" dirty="0"/>
              <a:t>Dummy Variable Trap -</a:t>
            </a:r>
            <a:r>
              <a:rPr lang="en-US" i="0" dirty="0">
                <a:effectLst/>
                <a:latin typeface="-apple-system"/>
              </a:rPr>
              <a:t>Multicollinearity</a:t>
            </a:r>
          </a:p>
        </p:txBody>
      </p:sp>
      <p:sp>
        <p:nvSpPr>
          <p:cNvPr id="3" name="Content Placeholder 2">
            <a:extLst>
              <a:ext uri="{FF2B5EF4-FFF2-40B4-BE49-F238E27FC236}">
                <a16:creationId xmlns:a16="http://schemas.microsoft.com/office/drawing/2014/main" id="{0009FA51-460B-41AD-B168-3E2D46E55EB3}"/>
              </a:ext>
            </a:extLst>
          </p:cNvPr>
          <p:cNvSpPr>
            <a:spLocks noGrp="1"/>
          </p:cNvSpPr>
          <p:nvPr>
            <p:ph idx="1"/>
          </p:nvPr>
        </p:nvSpPr>
        <p:spPr/>
        <p:txBody>
          <a:bodyPr/>
          <a:lstStyle/>
          <a:p>
            <a:r>
              <a:rPr lang="en-US" dirty="0"/>
              <a:t>The Dummy Variable Trap occurs when two or more dummy variables created by one-hot encoding are highly correlated (multi-collinear). </a:t>
            </a:r>
          </a:p>
          <a:p>
            <a:r>
              <a:rPr lang="en-US" dirty="0"/>
              <a:t>This means that one variable can be predicted from the others, making it difficult to interpret predicted coefficient variables in regression models. </a:t>
            </a:r>
          </a:p>
          <a:p>
            <a:r>
              <a:rPr lang="en-US" dirty="0"/>
              <a:t>In other words, the individual effect of the dummy variables on the prediction model can not be interpreted well because of multicollinearity.</a:t>
            </a:r>
          </a:p>
          <a:p>
            <a:r>
              <a:rPr lang="en-US" dirty="0"/>
              <a:t>To avoid the dummy variable trap, the last dummy variable is dropped by setting </a:t>
            </a:r>
            <a:r>
              <a:rPr lang="en-US" sz="2400" b="1" dirty="0" err="1"/>
              <a:t>drop_first</a:t>
            </a:r>
            <a:r>
              <a:rPr lang="en-US" sz="2400" b="1" dirty="0"/>
              <a:t>=True</a:t>
            </a:r>
          </a:p>
          <a:p>
            <a:r>
              <a:rPr lang="en-US" b="1" dirty="0"/>
              <a:t>df = </a:t>
            </a:r>
            <a:r>
              <a:rPr lang="en-US" b="1" dirty="0" err="1"/>
              <a:t>pd.get_dummies</a:t>
            </a:r>
            <a:r>
              <a:rPr lang="en-US" b="1" dirty="0"/>
              <a:t>(df[['Name', 'Age', 'Weight', 'Size']], </a:t>
            </a:r>
            <a:r>
              <a:rPr lang="en-US" b="1" dirty="0" err="1"/>
              <a:t>drop_first</a:t>
            </a:r>
            <a:r>
              <a:rPr lang="en-US" b="1" dirty="0"/>
              <a:t>=True)</a:t>
            </a:r>
          </a:p>
        </p:txBody>
      </p:sp>
    </p:spTree>
    <p:extLst>
      <p:ext uri="{BB962C8B-B14F-4D97-AF65-F5344CB8AC3E}">
        <p14:creationId xmlns:p14="http://schemas.microsoft.com/office/powerpoint/2010/main" val="3649908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FD29-F00B-4152-9C00-6D39063AC26B}"/>
              </a:ext>
            </a:extLst>
          </p:cNvPr>
          <p:cNvSpPr>
            <a:spLocks noGrp="1"/>
          </p:cNvSpPr>
          <p:nvPr>
            <p:ph type="title"/>
          </p:nvPr>
        </p:nvSpPr>
        <p:spPr/>
        <p:txBody>
          <a:bodyPr/>
          <a:lstStyle/>
          <a:p>
            <a:r>
              <a:rPr lang="en-US" dirty="0"/>
              <a:t>Feature Scaling</a:t>
            </a:r>
          </a:p>
        </p:txBody>
      </p:sp>
      <p:sp>
        <p:nvSpPr>
          <p:cNvPr id="3" name="Content Placeholder 2">
            <a:extLst>
              <a:ext uri="{FF2B5EF4-FFF2-40B4-BE49-F238E27FC236}">
                <a16:creationId xmlns:a16="http://schemas.microsoft.com/office/drawing/2014/main" id="{4D814DAC-D019-427D-B8A3-4F82DE8114A8}"/>
              </a:ext>
            </a:extLst>
          </p:cNvPr>
          <p:cNvSpPr>
            <a:spLocks noGrp="1"/>
          </p:cNvSpPr>
          <p:nvPr>
            <p:ph idx="1"/>
          </p:nvPr>
        </p:nvSpPr>
        <p:spPr/>
        <p:txBody>
          <a:bodyPr>
            <a:normAutofit/>
          </a:bodyPr>
          <a:lstStyle/>
          <a:p>
            <a:r>
              <a:rPr lang="en-US" sz="2400" dirty="0"/>
              <a:t>Feature scaling is mapping the feature values of a dataset into the same range. </a:t>
            </a:r>
          </a:p>
          <a:p>
            <a:r>
              <a:rPr lang="en-US" sz="2400" dirty="0"/>
              <a:t>Machine learning algorithm just sees number — if there is a vast difference in the range say few ranging in thousands and few ranging in the tens, and it makes the underlying assumption that higher ranging numbers have superiority of some sort. </a:t>
            </a:r>
          </a:p>
          <a:p>
            <a:r>
              <a:rPr lang="en-US" sz="2400" dirty="0"/>
              <a:t>"With few exceptions, Machine Learning algorithms don’t perform well when the input numerical attributes have very different scales."</a:t>
            </a:r>
          </a:p>
          <a:p>
            <a:r>
              <a:rPr lang="en-US" sz="2400" dirty="0"/>
              <a:t>The most common techniques of feature scaling are Normalization and Standardization.</a:t>
            </a:r>
          </a:p>
        </p:txBody>
      </p:sp>
      <p:pic>
        <p:nvPicPr>
          <p:cNvPr id="1026" name="Picture 2">
            <a:extLst>
              <a:ext uri="{FF2B5EF4-FFF2-40B4-BE49-F238E27FC236}">
                <a16:creationId xmlns:a16="http://schemas.microsoft.com/office/drawing/2014/main" id="{809DAF59-B77E-4EFA-A48B-C66750987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3334" y="4931913"/>
            <a:ext cx="1938286" cy="1241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8305FC4-4552-4E63-AD9B-275F28DD76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616" y="4772982"/>
            <a:ext cx="3146216" cy="15598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CF9EC98-6806-5FD3-6826-6BBD3E91544C}"/>
              </a:ext>
            </a:extLst>
          </p:cNvPr>
          <p:cNvPicPr>
            <a:picLocks noChangeAspect="1"/>
          </p:cNvPicPr>
          <p:nvPr/>
        </p:nvPicPr>
        <p:blipFill>
          <a:blip r:embed="rId4"/>
          <a:stretch>
            <a:fillRect/>
          </a:stretch>
        </p:blipFill>
        <p:spPr>
          <a:xfrm>
            <a:off x="6680067" y="4236070"/>
            <a:ext cx="3931786" cy="2283879"/>
          </a:xfrm>
          <a:prstGeom prst="rect">
            <a:avLst/>
          </a:prstGeom>
        </p:spPr>
      </p:pic>
    </p:spTree>
    <p:extLst>
      <p:ext uri="{BB962C8B-B14F-4D97-AF65-F5344CB8AC3E}">
        <p14:creationId xmlns:p14="http://schemas.microsoft.com/office/powerpoint/2010/main" val="9814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D8D5-A95E-B512-929B-AC27E7F46494}"/>
              </a:ext>
            </a:extLst>
          </p:cNvPr>
          <p:cNvSpPr>
            <a:spLocks noGrp="1"/>
          </p:cNvSpPr>
          <p:nvPr>
            <p:ph type="title"/>
          </p:nvPr>
        </p:nvSpPr>
        <p:spPr/>
        <p:txBody>
          <a:bodyPr/>
          <a:lstStyle/>
          <a:p>
            <a:r>
              <a:rPr lang="en-US" dirty="0"/>
              <a:t>Feature Scaling Impact</a:t>
            </a:r>
          </a:p>
        </p:txBody>
      </p:sp>
      <p:sp>
        <p:nvSpPr>
          <p:cNvPr id="7" name="Content Placeholder 6">
            <a:extLst>
              <a:ext uri="{FF2B5EF4-FFF2-40B4-BE49-F238E27FC236}">
                <a16:creationId xmlns:a16="http://schemas.microsoft.com/office/drawing/2014/main" id="{3663865D-099A-8D81-E8FE-143D5AFD9835}"/>
              </a:ext>
            </a:extLst>
          </p:cNvPr>
          <p:cNvSpPr>
            <a:spLocks noGrp="1"/>
          </p:cNvSpPr>
          <p:nvPr>
            <p:ph idx="1"/>
          </p:nvPr>
        </p:nvSpPr>
        <p:spPr>
          <a:xfrm>
            <a:off x="134075" y="1036507"/>
            <a:ext cx="11521892" cy="4918730"/>
          </a:xfrm>
        </p:spPr>
        <p:txBody>
          <a:bodyPr>
            <a:normAutofit lnSpcReduction="10000"/>
          </a:bodyPr>
          <a:lstStyle/>
          <a:p>
            <a:r>
              <a:rPr lang="en-US" b="1" dirty="0"/>
              <a:t>Distance base algorithms </a:t>
            </a:r>
            <a:r>
              <a:rPr lang="en-US" dirty="0"/>
              <a:t>like KNN, K-means, and SVM are most affected by the range of features. This is because behind the scenes they are using distances between data points to determine their similarity.</a:t>
            </a:r>
          </a:p>
          <a:p>
            <a:r>
              <a:rPr lang="en-US" b="1" dirty="0"/>
              <a:t>Tree-based algorithms</a:t>
            </a:r>
            <a:r>
              <a:rPr lang="en-US" b="0" i="0" dirty="0">
                <a:solidFill>
                  <a:srgbClr val="222222"/>
                </a:solidFill>
                <a:effectLst/>
              </a:rPr>
              <a:t>, on the other hand, are insensitive to the scale of the features.</a:t>
            </a:r>
          </a:p>
          <a:p>
            <a:r>
              <a:rPr lang="en-US" b="1" dirty="0"/>
              <a:t>Normalization</a:t>
            </a:r>
            <a:r>
              <a:rPr lang="en-US" dirty="0"/>
              <a:t> is a scaling technique in which values are shifted and rescaled so that they end up ranging between 0 and 1. It is also known as Min-Max scaling. This scales the range to [0, 1] or sometimes [-1, 1]</a:t>
            </a:r>
          </a:p>
          <a:p>
            <a:endParaRPr lang="en-US" dirty="0"/>
          </a:p>
          <a:p>
            <a:r>
              <a:rPr lang="en-US" b="1" dirty="0"/>
              <a:t>Standardization</a:t>
            </a:r>
            <a:r>
              <a:rPr lang="en-US" dirty="0"/>
              <a:t> is another scaling technique where the values are centered around the mean with a unit standard deviation. </a:t>
            </a:r>
            <a:r>
              <a:rPr lang="el-GR" dirty="0">
                <a:latin typeface="Arial" panose="020B0604020202020204" pitchFamily="34" charset="0"/>
                <a:cs typeface="Arial" panose="020B0604020202020204" pitchFamily="34" charset="0"/>
              </a:rPr>
              <a:t>μ</a:t>
            </a:r>
            <a:r>
              <a:rPr lang="en-US" dirty="0">
                <a:latin typeface="Arial" panose="020B0604020202020204" pitchFamily="34" charset="0"/>
                <a:cs typeface="Arial" panose="020B0604020202020204" pitchFamily="34" charset="0"/>
              </a:rPr>
              <a:t> is mean, </a:t>
            </a:r>
            <a:r>
              <a:rPr lang="el-GR" dirty="0">
                <a:latin typeface="Arial" panose="020B0604020202020204" pitchFamily="34" charset="0"/>
                <a:cs typeface="Arial" panose="020B0604020202020204" pitchFamily="34" charset="0"/>
              </a:rPr>
              <a:t>σ</a:t>
            </a:r>
            <a:r>
              <a:rPr lang="en-US" dirty="0">
                <a:latin typeface="Arial" panose="020B0604020202020204" pitchFamily="34" charset="0"/>
                <a:cs typeface="Arial" panose="020B0604020202020204" pitchFamily="34" charset="0"/>
              </a:rPr>
              <a:t> is standard deviation</a:t>
            </a:r>
            <a:endParaRPr lang="en-US" dirty="0"/>
          </a:p>
        </p:txBody>
      </p:sp>
      <p:pic>
        <p:nvPicPr>
          <p:cNvPr id="1026" name="Picture 2">
            <a:extLst>
              <a:ext uri="{FF2B5EF4-FFF2-40B4-BE49-F238E27FC236}">
                <a16:creationId xmlns:a16="http://schemas.microsoft.com/office/drawing/2014/main" id="{90BE1F14-3579-2EE5-4CB9-2C3AC9621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451" y="4207297"/>
            <a:ext cx="1591570" cy="4138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andardization equation">
            <a:extLst>
              <a:ext uri="{FF2B5EF4-FFF2-40B4-BE49-F238E27FC236}">
                <a16:creationId xmlns:a16="http://schemas.microsoft.com/office/drawing/2014/main" id="{B66EFFE7-7AA5-158F-FAD7-B251719B6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3451" y="5550136"/>
            <a:ext cx="1422788" cy="542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491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31968-48E5-C568-E17E-D7B4E6526EFB}"/>
              </a:ext>
            </a:extLst>
          </p:cNvPr>
          <p:cNvSpPr>
            <a:spLocks noGrp="1"/>
          </p:cNvSpPr>
          <p:nvPr>
            <p:ph type="title"/>
          </p:nvPr>
        </p:nvSpPr>
        <p:spPr/>
        <p:txBody>
          <a:bodyPr/>
          <a:lstStyle/>
          <a:p>
            <a:r>
              <a:rPr lang="en-US" dirty="0"/>
              <a:t>Feature Scaling cont.</a:t>
            </a:r>
          </a:p>
        </p:txBody>
      </p:sp>
      <p:sp>
        <p:nvSpPr>
          <p:cNvPr id="3" name="Content Placeholder 2">
            <a:extLst>
              <a:ext uri="{FF2B5EF4-FFF2-40B4-BE49-F238E27FC236}">
                <a16:creationId xmlns:a16="http://schemas.microsoft.com/office/drawing/2014/main" id="{C1E51636-37CB-03F4-44B7-4619A1ED2636}"/>
              </a:ext>
            </a:extLst>
          </p:cNvPr>
          <p:cNvSpPr>
            <a:spLocks noGrp="1"/>
          </p:cNvSpPr>
          <p:nvPr>
            <p:ph idx="1"/>
          </p:nvPr>
        </p:nvSpPr>
        <p:spPr/>
        <p:txBody>
          <a:bodyPr>
            <a:normAutofit fontScale="85000" lnSpcReduction="10000"/>
          </a:bodyPr>
          <a:lstStyle/>
          <a:p>
            <a:r>
              <a:rPr lang="en-US" b="1" dirty="0">
                <a:solidFill>
                  <a:schemeClr val="accent1">
                    <a:lumMod val="60000"/>
                    <a:lumOff val="40000"/>
                  </a:schemeClr>
                </a:solidFill>
              </a:rPr>
              <a:t>Normalization</a:t>
            </a:r>
            <a:r>
              <a:rPr lang="en-US" dirty="0"/>
              <a:t> is good to use when you know that the distribution of your data does not follow a Gaussian distribution. This can be useful in algorithms that do not assume any distribution of the data like K-Nearest Neighbors and Neural Networks.</a:t>
            </a:r>
          </a:p>
          <a:p>
            <a:r>
              <a:rPr lang="en-US" b="1" dirty="0">
                <a:solidFill>
                  <a:schemeClr val="bg2">
                    <a:lumMod val="50000"/>
                  </a:schemeClr>
                </a:solidFill>
              </a:rPr>
              <a:t>Standardization</a:t>
            </a:r>
            <a:r>
              <a:rPr lang="en-US" dirty="0"/>
              <a:t>, on the other hand, can be helpful in cases where the data follows a Gaussian distribution. However, this does not have to be necessarily true. Also, unlike normalization, standardization does not have a bounding range. So, even if you have outliers in your data, they will not be affected by standardization.</a:t>
            </a:r>
          </a:p>
          <a:p>
            <a:pPr marL="45720" indent="0">
              <a:buNone/>
            </a:pPr>
            <a:r>
              <a:rPr lang="en-US" dirty="0"/>
              <a:t>from </a:t>
            </a:r>
            <a:r>
              <a:rPr lang="en-US" dirty="0" err="1"/>
              <a:t>sklearn.preprocessing</a:t>
            </a:r>
            <a:r>
              <a:rPr lang="en-US" dirty="0"/>
              <a:t> import </a:t>
            </a:r>
            <a:r>
              <a:rPr lang="en-US" b="0" i="0" dirty="0" err="1">
                <a:solidFill>
                  <a:srgbClr val="E36209"/>
                </a:solidFill>
                <a:effectLst/>
                <a:latin typeface="ui-monospace"/>
              </a:rPr>
              <a:t>MinMaxScaler</a:t>
            </a:r>
            <a:r>
              <a:rPr lang="en-US" b="0" i="0" dirty="0">
                <a:solidFill>
                  <a:srgbClr val="E36209"/>
                </a:solidFill>
                <a:effectLst/>
                <a:latin typeface="ui-monospace"/>
              </a:rPr>
              <a:t>, </a:t>
            </a:r>
            <a:r>
              <a:rPr lang="en-US" dirty="0" err="1">
                <a:solidFill>
                  <a:schemeClr val="bg2">
                    <a:lumMod val="50000"/>
                  </a:schemeClr>
                </a:solidFill>
              </a:rPr>
              <a:t>StandardScaler</a:t>
            </a:r>
            <a:r>
              <a:rPr lang="en-US" dirty="0"/>
              <a:t> </a:t>
            </a:r>
          </a:p>
          <a:p>
            <a:pPr marL="45720" indent="0">
              <a:buNone/>
            </a:pPr>
            <a:r>
              <a:rPr lang="en-US" dirty="0" err="1"/>
              <a:t>sc_X</a:t>
            </a:r>
            <a:r>
              <a:rPr lang="en-US" dirty="0"/>
              <a:t> = </a:t>
            </a:r>
            <a:r>
              <a:rPr lang="en-US" dirty="0" err="1"/>
              <a:t>StandardScaler</a:t>
            </a:r>
            <a:r>
              <a:rPr lang="en-US" dirty="0"/>
              <a:t>()</a:t>
            </a:r>
          </a:p>
          <a:p>
            <a:pPr marL="45720" indent="0">
              <a:buNone/>
            </a:pPr>
            <a:r>
              <a:rPr lang="en-US" dirty="0"/>
              <a:t>MM_X=</a:t>
            </a:r>
            <a:r>
              <a:rPr lang="en-US" dirty="0" err="1"/>
              <a:t>MinMaxScaler</a:t>
            </a:r>
            <a:r>
              <a:rPr lang="en-US" dirty="0"/>
              <a:t>()</a:t>
            </a:r>
          </a:p>
          <a:p>
            <a:pPr marL="45720" indent="0">
              <a:buNone/>
            </a:pPr>
            <a:r>
              <a:rPr lang="en-US" dirty="0"/>
              <a:t>X = sc_X.fit_transform(X)</a:t>
            </a:r>
          </a:p>
          <a:p>
            <a:pPr marL="45720" indent="0">
              <a:buNone/>
            </a:pPr>
            <a:r>
              <a:rPr lang="en-US" dirty="0"/>
              <a:t>X1 = </a:t>
            </a:r>
            <a:r>
              <a:rPr lang="en-US" dirty="0" err="1"/>
              <a:t>MM_X.fit_transform</a:t>
            </a:r>
            <a:r>
              <a:rPr lang="en-US" dirty="0"/>
              <a:t>(X)</a:t>
            </a:r>
          </a:p>
          <a:p>
            <a:endParaRPr lang="en-US" dirty="0"/>
          </a:p>
        </p:txBody>
      </p:sp>
    </p:spTree>
    <p:extLst>
      <p:ext uri="{BB962C8B-B14F-4D97-AF65-F5344CB8AC3E}">
        <p14:creationId xmlns:p14="http://schemas.microsoft.com/office/powerpoint/2010/main" val="3305501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2E22-2FDA-4E01-9DF0-58F38C1D5BFE}"/>
              </a:ext>
            </a:extLst>
          </p:cNvPr>
          <p:cNvSpPr>
            <a:spLocks noGrp="1"/>
          </p:cNvSpPr>
          <p:nvPr>
            <p:ph type="title"/>
          </p:nvPr>
        </p:nvSpPr>
        <p:spPr/>
        <p:txBody>
          <a:bodyPr/>
          <a:lstStyle/>
          <a:p>
            <a:r>
              <a:rPr lang="en-US" dirty="0"/>
              <a:t>Feature Scaling Cont.</a:t>
            </a:r>
          </a:p>
        </p:txBody>
      </p:sp>
      <p:sp>
        <p:nvSpPr>
          <p:cNvPr id="3" name="Content Placeholder 2">
            <a:extLst>
              <a:ext uri="{FF2B5EF4-FFF2-40B4-BE49-F238E27FC236}">
                <a16:creationId xmlns:a16="http://schemas.microsoft.com/office/drawing/2014/main" id="{EC25CFA3-88D5-4739-9C95-49C20C25CEBB}"/>
              </a:ext>
            </a:extLst>
          </p:cNvPr>
          <p:cNvSpPr>
            <a:spLocks noGrp="1"/>
          </p:cNvSpPr>
          <p:nvPr>
            <p:ph idx="1"/>
          </p:nvPr>
        </p:nvSpPr>
        <p:spPr>
          <a:xfrm>
            <a:off x="166255" y="1155469"/>
            <a:ext cx="11920450" cy="4993661"/>
          </a:xfrm>
        </p:spPr>
        <p:txBody>
          <a:bodyPr>
            <a:normAutofit fontScale="77500" lnSpcReduction="20000"/>
          </a:bodyPr>
          <a:lstStyle/>
          <a:p>
            <a:r>
              <a:rPr lang="en-US" dirty="0"/>
              <a:t>Feature scaling is crucial for some machine learning algorithms, which consider distances between observations because the distance between two observations differs for non-scaled and scaled cases.</a:t>
            </a:r>
          </a:p>
          <a:p>
            <a:r>
              <a:rPr lang="en-US" dirty="0"/>
              <a:t>Some examples of algorithms where feature scaling matters are:</a:t>
            </a:r>
          </a:p>
          <a:p>
            <a:r>
              <a:rPr lang="en-US" dirty="0"/>
              <a:t>SVM, K-nearest neighbors (KNN), Principal Component Analysis(PCA)</a:t>
            </a:r>
          </a:p>
          <a:p>
            <a:r>
              <a:rPr lang="en-US" dirty="0"/>
              <a:t>The most common way to perform feature scaling: Min-Max scaler</a:t>
            </a:r>
          </a:p>
          <a:p>
            <a:pPr marL="36900" indent="0">
              <a:buNone/>
            </a:pPr>
            <a:endParaRPr lang="en-US" dirty="0"/>
          </a:p>
          <a:p>
            <a:r>
              <a:rPr lang="en-US" dirty="0"/>
              <a:t>Transform features by scaling each feature to a given range. This estimator scales and translates each feature individually such that it is in the given range on the training set</a:t>
            </a:r>
          </a:p>
          <a:p>
            <a:pPr marL="36900" indent="0">
              <a:buNone/>
            </a:pPr>
            <a:r>
              <a:rPr lang="en-US" dirty="0"/>
              <a:t>from </a:t>
            </a:r>
            <a:r>
              <a:rPr lang="en-US" dirty="0" err="1"/>
              <a:t>sklearn.preprocessing</a:t>
            </a:r>
            <a:r>
              <a:rPr lang="en-US" dirty="0"/>
              <a:t> import </a:t>
            </a:r>
            <a:r>
              <a:rPr lang="en-US" dirty="0" err="1"/>
              <a:t>StandardScaler</a:t>
            </a:r>
            <a:endParaRPr lang="en-US" dirty="0"/>
          </a:p>
          <a:p>
            <a:pPr marL="36900" indent="0">
              <a:buNone/>
            </a:pPr>
            <a:r>
              <a:rPr lang="en-US" dirty="0" err="1"/>
              <a:t>sc_X</a:t>
            </a:r>
            <a:r>
              <a:rPr lang="en-US" dirty="0"/>
              <a:t> = </a:t>
            </a:r>
            <a:r>
              <a:rPr lang="en-US" dirty="0" err="1"/>
              <a:t>StandardScaler</a:t>
            </a:r>
            <a:r>
              <a:rPr lang="en-US" dirty="0"/>
              <a:t>()</a:t>
            </a:r>
          </a:p>
          <a:p>
            <a:pPr marL="36900" indent="0">
              <a:buNone/>
            </a:pPr>
            <a:r>
              <a:rPr lang="en-US" dirty="0"/>
              <a:t>X = </a:t>
            </a:r>
            <a:r>
              <a:rPr lang="en-US" dirty="0" err="1"/>
              <a:t>sc_X.fit_transform</a:t>
            </a:r>
            <a:r>
              <a:rPr lang="en-US" dirty="0"/>
              <a:t>(X)</a:t>
            </a:r>
          </a:p>
          <a:p>
            <a:pPr marL="36900" indent="0">
              <a:buNone/>
            </a:pPr>
            <a:r>
              <a:rPr lang="en-US" dirty="0"/>
              <a:t>print(X)</a:t>
            </a:r>
          </a:p>
        </p:txBody>
      </p:sp>
      <p:pic>
        <p:nvPicPr>
          <p:cNvPr id="2052" name="Picture 4">
            <a:extLst>
              <a:ext uri="{FF2B5EF4-FFF2-40B4-BE49-F238E27FC236}">
                <a16:creationId xmlns:a16="http://schemas.microsoft.com/office/drawing/2014/main" id="{296FCB0E-8F70-4E2D-9DDD-11D03A8CA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5955" y="2740860"/>
            <a:ext cx="218122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13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3BCA9-4208-FFD9-4752-9845D52B88D8}"/>
              </a:ext>
            </a:extLst>
          </p:cNvPr>
          <p:cNvSpPr>
            <a:spLocks noGrp="1"/>
          </p:cNvSpPr>
          <p:nvPr>
            <p:ph type="title"/>
          </p:nvPr>
        </p:nvSpPr>
        <p:spPr/>
        <p:txBody>
          <a:bodyPr/>
          <a:lstStyle/>
          <a:p>
            <a:r>
              <a:rPr lang="en-US" dirty="0"/>
              <a:t>Introduction to our provided data set</a:t>
            </a:r>
          </a:p>
        </p:txBody>
      </p:sp>
      <p:sp>
        <p:nvSpPr>
          <p:cNvPr id="3" name="Content Placeholder 2">
            <a:extLst>
              <a:ext uri="{FF2B5EF4-FFF2-40B4-BE49-F238E27FC236}">
                <a16:creationId xmlns:a16="http://schemas.microsoft.com/office/drawing/2014/main" id="{810CAC22-F38C-C4DE-B1D3-CF4674C4AAC4}"/>
              </a:ext>
            </a:extLst>
          </p:cNvPr>
          <p:cNvSpPr>
            <a:spLocks noGrp="1"/>
          </p:cNvSpPr>
          <p:nvPr>
            <p:ph idx="1"/>
          </p:nvPr>
        </p:nvSpPr>
        <p:spPr/>
        <p:txBody>
          <a:bodyPr/>
          <a:lstStyle/>
          <a:p>
            <a:r>
              <a:rPr lang="en-US" dirty="0"/>
              <a:t>California Housing Prices dataset (</a:t>
            </a:r>
            <a:r>
              <a:rPr lang="en-US" dirty="0" err="1"/>
              <a:t>StatLib</a:t>
            </a:r>
            <a:r>
              <a:rPr lang="en-US" dirty="0"/>
              <a:t> repository)</a:t>
            </a:r>
          </a:p>
          <a:p>
            <a:pPr marL="45720" indent="0">
              <a:buNone/>
            </a:pPr>
            <a:r>
              <a:rPr lang="en-US" dirty="0"/>
              <a:t>https://www.kaggle.com/datasets/camnugent/california-housing-prices</a:t>
            </a:r>
          </a:p>
          <a:p>
            <a:r>
              <a:rPr lang="en-US" dirty="0"/>
              <a:t>Based on data from the 1990 California census (hence currently unrealistic).</a:t>
            </a:r>
          </a:p>
          <a:p>
            <a:r>
              <a:rPr lang="en-US" dirty="0"/>
              <a:t>Author removed some features and added a categorical feature (more instructive).</a:t>
            </a:r>
          </a:p>
        </p:txBody>
      </p:sp>
    </p:spTree>
    <p:extLst>
      <p:ext uri="{BB962C8B-B14F-4D97-AF65-F5344CB8AC3E}">
        <p14:creationId xmlns:p14="http://schemas.microsoft.com/office/powerpoint/2010/main" val="1507125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9665-700F-2BE1-26D5-BFD05C14FF02}"/>
              </a:ext>
            </a:extLst>
          </p:cNvPr>
          <p:cNvSpPr>
            <a:spLocks noGrp="1"/>
          </p:cNvSpPr>
          <p:nvPr>
            <p:ph type="title"/>
          </p:nvPr>
        </p:nvSpPr>
        <p:spPr/>
        <p:txBody>
          <a:bodyPr>
            <a:normAutofit/>
          </a:bodyPr>
          <a:lstStyle/>
          <a:p>
            <a:r>
              <a:rPr lang="en-US" dirty="0"/>
              <a:t>Frame the Problem</a:t>
            </a:r>
          </a:p>
        </p:txBody>
      </p:sp>
      <p:sp>
        <p:nvSpPr>
          <p:cNvPr id="3" name="Content Placeholder 2">
            <a:extLst>
              <a:ext uri="{FF2B5EF4-FFF2-40B4-BE49-F238E27FC236}">
                <a16:creationId xmlns:a16="http://schemas.microsoft.com/office/drawing/2014/main" id="{9C7A06E3-DC1F-663D-78EE-946C8E759951}"/>
              </a:ext>
            </a:extLst>
          </p:cNvPr>
          <p:cNvSpPr>
            <a:spLocks noGrp="1"/>
          </p:cNvSpPr>
          <p:nvPr>
            <p:ph idx="1"/>
          </p:nvPr>
        </p:nvSpPr>
        <p:spPr/>
        <p:txBody>
          <a:bodyPr>
            <a:normAutofit/>
          </a:bodyPr>
          <a:lstStyle/>
          <a:p>
            <a:r>
              <a:rPr lang="en-US" dirty="0"/>
              <a:t>Knowing the objective is important because it will determine </a:t>
            </a:r>
          </a:p>
          <a:p>
            <a:pPr lvl="1"/>
            <a:r>
              <a:rPr lang="en-US" dirty="0"/>
              <a:t>how you frame the problem </a:t>
            </a:r>
          </a:p>
          <a:p>
            <a:pPr lvl="1"/>
            <a:r>
              <a:rPr lang="en-US" dirty="0"/>
              <a:t>which algorithms you will select</a:t>
            </a:r>
          </a:p>
          <a:p>
            <a:pPr lvl="1"/>
            <a:r>
              <a:rPr lang="en-US" dirty="0"/>
              <a:t>which performance measure you will use to evaluate your model</a:t>
            </a:r>
          </a:p>
          <a:p>
            <a:pPr lvl="1"/>
            <a:r>
              <a:rPr lang="en-US" dirty="0"/>
              <a:t>how much effort you will spend tweaking</a:t>
            </a:r>
          </a:p>
          <a:p>
            <a:pPr marL="45720" indent="0">
              <a:buNone/>
            </a:pPr>
            <a:endParaRPr lang="en-US" dirty="0"/>
          </a:p>
        </p:txBody>
      </p:sp>
    </p:spTree>
    <p:extLst>
      <p:ext uri="{BB962C8B-B14F-4D97-AF65-F5344CB8AC3E}">
        <p14:creationId xmlns:p14="http://schemas.microsoft.com/office/powerpoint/2010/main" val="419095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8833-A9EA-5DC0-007D-FC36FF765E69}"/>
              </a:ext>
            </a:extLst>
          </p:cNvPr>
          <p:cNvSpPr>
            <a:spLocks noGrp="1"/>
          </p:cNvSpPr>
          <p:nvPr>
            <p:ph type="title"/>
          </p:nvPr>
        </p:nvSpPr>
        <p:spPr/>
        <p:txBody>
          <a:bodyPr>
            <a:normAutofit fontScale="90000"/>
          </a:bodyPr>
          <a:lstStyle/>
          <a:p>
            <a:r>
              <a:rPr lang="en-US" dirty="0"/>
              <a:t>Performance Measure</a:t>
            </a:r>
            <a:br>
              <a:rPr lang="en-US" dirty="0"/>
            </a:br>
            <a:endParaRPr lang="en-US" dirty="0"/>
          </a:p>
        </p:txBody>
      </p:sp>
      <p:sp>
        <p:nvSpPr>
          <p:cNvPr id="3" name="Content Placeholder 2">
            <a:extLst>
              <a:ext uri="{FF2B5EF4-FFF2-40B4-BE49-F238E27FC236}">
                <a16:creationId xmlns:a16="http://schemas.microsoft.com/office/drawing/2014/main" id="{AB25B67E-6B91-51C4-CF3E-D0CCE998BA9F}"/>
              </a:ext>
            </a:extLst>
          </p:cNvPr>
          <p:cNvSpPr>
            <a:spLocks noGrp="1"/>
          </p:cNvSpPr>
          <p:nvPr>
            <p:ph idx="1"/>
          </p:nvPr>
        </p:nvSpPr>
        <p:spPr>
          <a:xfrm>
            <a:off x="307118" y="1029419"/>
            <a:ext cx="11521892" cy="5194409"/>
          </a:xfrm>
        </p:spPr>
        <p:txBody>
          <a:bodyPr/>
          <a:lstStyle/>
          <a:p>
            <a:r>
              <a:rPr lang="en-US" dirty="0"/>
              <a:t>A typical performance measure for regression problems is the Root Mean Square Error (RMSE).</a:t>
            </a:r>
          </a:p>
          <a:p>
            <a:r>
              <a:rPr lang="en-US" dirty="0"/>
              <a:t> It gives an idea of how much error the system typically makes in its predictions,  higher weight for large errors. </a:t>
            </a:r>
          </a:p>
        </p:txBody>
      </p:sp>
      <p:pic>
        <p:nvPicPr>
          <p:cNvPr id="5" name="Picture 4">
            <a:extLst>
              <a:ext uri="{FF2B5EF4-FFF2-40B4-BE49-F238E27FC236}">
                <a16:creationId xmlns:a16="http://schemas.microsoft.com/office/drawing/2014/main" id="{929B37CE-E2CE-8DA0-6577-20019DFD90ED}"/>
              </a:ext>
            </a:extLst>
          </p:cNvPr>
          <p:cNvPicPr>
            <a:picLocks noChangeAspect="1"/>
          </p:cNvPicPr>
          <p:nvPr/>
        </p:nvPicPr>
        <p:blipFill rotWithShape="1">
          <a:blip r:embed="rId2"/>
          <a:srcRect t="10287"/>
          <a:stretch/>
        </p:blipFill>
        <p:spPr>
          <a:xfrm>
            <a:off x="362990" y="3429000"/>
            <a:ext cx="4572000" cy="1264690"/>
          </a:xfrm>
          <a:prstGeom prst="rect">
            <a:avLst/>
          </a:prstGeom>
        </p:spPr>
      </p:pic>
      <p:pic>
        <p:nvPicPr>
          <p:cNvPr id="9" name="Picture 8">
            <a:extLst>
              <a:ext uri="{FF2B5EF4-FFF2-40B4-BE49-F238E27FC236}">
                <a16:creationId xmlns:a16="http://schemas.microsoft.com/office/drawing/2014/main" id="{457FBA17-4C3C-F461-0F37-5334C0D10BFD}"/>
              </a:ext>
            </a:extLst>
          </p:cNvPr>
          <p:cNvPicPr>
            <a:picLocks noChangeAspect="1"/>
          </p:cNvPicPr>
          <p:nvPr/>
        </p:nvPicPr>
        <p:blipFill>
          <a:blip r:embed="rId3"/>
          <a:stretch>
            <a:fillRect/>
          </a:stretch>
        </p:blipFill>
        <p:spPr>
          <a:xfrm>
            <a:off x="362990" y="4768438"/>
            <a:ext cx="9862794" cy="1727689"/>
          </a:xfrm>
          <a:prstGeom prst="rect">
            <a:avLst/>
          </a:prstGeom>
        </p:spPr>
      </p:pic>
      <p:pic>
        <p:nvPicPr>
          <p:cNvPr id="12" name="Picture 11">
            <a:extLst>
              <a:ext uri="{FF2B5EF4-FFF2-40B4-BE49-F238E27FC236}">
                <a16:creationId xmlns:a16="http://schemas.microsoft.com/office/drawing/2014/main" id="{CD74F30C-6DF2-A255-9E45-86FF0AF0A6FD}"/>
              </a:ext>
            </a:extLst>
          </p:cNvPr>
          <p:cNvPicPr>
            <a:picLocks noChangeAspect="1"/>
          </p:cNvPicPr>
          <p:nvPr/>
        </p:nvPicPr>
        <p:blipFill rotWithShape="1">
          <a:blip r:embed="rId4"/>
          <a:srcRect l="3051" t="7116" r="768" b="5884"/>
          <a:stretch/>
        </p:blipFill>
        <p:spPr>
          <a:xfrm>
            <a:off x="6096000" y="2891882"/>
            <a:ext cx="4687550" cy="2817541"/>
          </a:xfrm>
          <a:prstGeom prst="rect">
            <a:avLst/>
          </a:prstGeom>
        </p:spPr>
      </p:pic>
    </p:spTree>
    <p:extLst>
      <p:ext uri="{BB962C8B-B14F-4D97-AF65-F5344CB8AC3E}">
        <p14:creationId xmlns:p14="http://schemas.microsoft.com/office/powerpoint/2010/main" val="2561210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EEAC-02B1-6DE6-CEBF-99AFB8DAAAF1}"/>
              </a:ext>
            </a:extLst>
          </p:cNvPr>
          <p:cNvSpPr>
            <a:spLocks noGrp="1"/>
          </p:cNvSpPr>
          <p:nvPr>
            <p:ph type="title"/>
          </p:nvPr>
        </p:nvSpPr>
        <p:spPr/>
        <p:txBody>
          <a:bodyPr/>
          <a:lstStyle/>
          <a:p>
            <a:r>
              <a:rPr lang="en-US" dirty="0"/>
              <a:t>Some Facts on RMSE</a:t>
            </a:r>
          </a:p>
        </p:txBody>
      </p:sp>
      <p:sp>
        <p:nvSpPr>
          <p:cNvPr id="11" name="Content Placeholder 10">
            <a:extLst>
              <a:ext uri="{FF2B5EF4-FFF2-40B4-BE49-F238E27FC236}">
                <a16:creationId xmlns:a16="http://schemas.microsoft.com/office/drawing/2014/main" id="{68485426-5DAB-688A-8ED4-6145C88CDEB7}"/>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Why we square up the residuals? </a:t>
            </a:r>
          </a:p>
          <a:p>
            <a:pPr lvl="1">
              <a:buFont typeface="Wingdings" panose="05000000000000000000" pitchFamily="2" charset="2"/>
              <a:buChar char="ü"/>
            </a:pPr>
            <a:r>
              <a:rPr lang="en-US" b="0" i="0" u="none" strike="noStrike" baseline="0" dirty="0"/>
              <a:t>To penalize large errors.</a:t>
            </a:r>
          </a:p>
          <a:p>
            <a:pPr lvl="1">
              <a:buFont typeface="Wingdings" panose="05000000000000000000" pitchFamily="2" charset="2"/>
              <a:buChar char="ü"/>
            </a:pPr>
            <a:r>
              <a:rPr lang="en-US" dirty="0"/>
              <a:t>E</a:t>
            </a:r>
            <a:r>
              <a:rPr lang="en-US" b="0" i="0" u="none" strike="noStrike" baseline="0" dirty="0"/>
              <a:t>asy to differentiate (important for derivative-based methods such as gradient descent).</a:t>
            </a:r>
          </a:p>
          <a:p>
            <a:pPr algn="l">
              <a:buFont typeface="Wingdings" panose="05000000000000000000" pitchFamily="2" charset="2"/>
              <a:buChar char="Ø"/>
            </a:pPr>
            <a:r>
              <a:rPr lang="en-US" sz="2800" b="0" i="0" u="none" strike="noStrike" baseline="0" dirty="0">
                <a:latin typeface="ArialMT"/>
              </a:rPr>
              <a:t>Why Square root?</a:t>
            </a:r>
          </a:p>
          <a:p>
            <a:pPr algn="l">
              <a:buFont typeface="Wingdings" panose="05000000000000000000" pitchFamily="2" charset="2"/>
              <a:buChar char="ü"/>
            </a:pPr>
            <a:r>
              <a:rPr lang="en-US" sz="2800" b="0" i="0" u="none" strike="noStrike" baseline="0" dirty="0">
                <a:latin typeface="ArialMT"/>
              </a:rPr>
              <a:t>Brings us back to the natural, interpretable units of the problem. </a:t>
            </a:r>
          </a:p>
          <a:p>
            <a:pPr algn="l">
              <a:buFont typeface="Wingdings" panose="05000000000000000000" pitchFamily="2" charset="2"/>
              <a:buChar char="Ø"/>
            </a:pPr>
            <a:r>
              <a:rPr lang="en-US" sz="2800" b="0" i="0" u="none" strike="noStrike" baseline="0" dirty="0">
                <a:latin typeface="ArialMT"/>
              </a:rPr>
              <a:t>Mean absolute error (MAE): </a:t>
            </a:r>
          </a:p>
          <a:p>
            <a:pPr algn="l"/>
            <a:endParaRPr lang="en-US" sz="2800" b="0" i="0" u="none" strike="noStrike" baseline="0" dirty="0">
              <a:latin typeface="ArialMT"/>
            </a:endParaRPr>
          </a:p>
          <a:p>
            <a:pPr algn="l"/>
            <a:endParaRPr lang="en-US" dirty="0">
              <a:latin typeface="ArialMT"/>
            </a:endParaRPr>
          </a:p>
          <a:p>
            <a:pPr algn="l"/>
            <a:r>
              <a:rPr lang="en-US" sz="2800" b="0" i="0" u="none" strike="noStrike" baseline="0" dirty="0">
                <a:latin typeface="ArialMT"/>
              </a:rPr>
              <a:t>MAE is preferable when you know you've got plenty of outliers and you know that residuals are not going to end up having a Normal/</a:t>
            </a:r>
            <a:r>
              <a:rPr lang="en-US" sz="2800" b="0" i="0" u="none" strike="noStrike" baseline="0" dirty="0" err="1">
                <a:latin typeface="ArialMT"/>
              </a:rPr>
              <a:t>Guassian</a:t>
            </a:r>
            <a:r>
              <a:rPr lang="en-US" sz="2800" b="0" i="0" u="none" strike="noStrike" baseline="0" dirty="0">
                <a:latin typeface="ArialMT"/>
              </a:rPr>
              <a:t> distribution.</a:t>
            </a:r>
          </a:p>
          <a:p>
            <a:pPr marL="45720" indent="0">
              <a:buNone/>
            </a:pPr>
            <a:endParaRPr lang="en-US" dirty="0"/>
          </a:p>
        </p:txBody>
      </p:sp>
      <p:pic>
        <p:nvPicPr>
          <p:cNvPr id="12" name="Picture 11">
            <a:extLst>
              <a:ext uri="{FF2B5EF4-FFF2-40B4-BE49-F238E27FC236}">
                <a16:creationId xmlns:a16="http://schemas.microsoft.com/office/drawing/2014/main" id="{A5C91051-990F-9218-A8D7-095A538DFEAF}"/>
              </a:ext>
            </a:extLst>
          </p:cNvPr>
          <p:cNvPicPr>
            <a:picLocks noChangeAspect="1"/>
          </p:cNvPicPr>
          <p:nvPr/>
        </p:nvPicPr>
        <p:blipFill rotWithShape="1">
          <a:blip r:embed="rId2"/>
          <a:srcRect t="10287"/>
          <a:stretch/>
        </p:blipFill>
        <p:spPr>
          <a:xfrm>
            <a:off x="7039835" y="231942"/>
            <a:ext cx="4572000" cy="1264690"/>
          </a:xfrm>
          <a:prstGeom prst="rect">
            <a:avLst/>
          </a:prstGeom>
        </p:spPr>
      </p:pic>
      <p:pic>
        <p:nvPicPr>
          <p:cNvPr id="13" name="Content Placeholder 4">
            <a:extLst>
              <a:ext uri="{FF2B5EF4-FFF2-40B4-BE49-F238E27FC236}">
                <a16:creationId xmlns:a16="http://schemas.microsoft.com/office/drawing/2014/main" id="{7626B3BA-073B-9BFA-4FE0-06251FD84134}"/>
              </a:ext>
            </a:extLst>
          </p:cNvPr>
          <p:cNvPicPr>
            <a:picLocks noChangeAspect="1"/>
          </p:cNvPicPr>
          <p:nvPr/>
        </p:nvPicPr>
        <p:blipFill>
          <a:blip r:embed="rId3"/>
          <a:stretch>
            <a:fillRect/>
          </a:stretch>
        </p:blipFill>
        <p:spPr>
          <a:xfrm>
            <a:off x="5363435" y="3764463"/>
            <a:ext cx="3962400" cy="942975"/>
          </a:xfrm>
          <a:prstGeom prst="rect">
            <a:avLst/>
          </a:prstGeom>
        </p:spPr>
      </p:pic>
    </p:spTree>
    <p:extLst>
      <p:ext uri="{BB962C8B-B14F-4D97-AF65-F5344CB8AC3E}">
        <p14:creationId xmlns:p14="http://schemas.microsoft.com/office/powerpoint/2010/main" val="2298207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7D60-949B-46B5-B84F-799642D4118A}"/>
              </a:ext>
            </a:extLst>
          </p:cNvPr>
          <p:cNvSpPr>
            <a:spLocks noGrp="1"/>
          </p:cNvSpPr>
          <p:nvPr>
            <p:ph type="title"/>
          </p:nvPr>
        </p:nvSpPr>
        <p:spPr>
          <a:xfrm>
            <a:off x="119111" y="0"/>
            <a:ext cx="10515600" cy="1325563"/>
          </a:xfrm>
        </p:spPr>
        <p:txBody>
          <a:bodyPr/>
          <a:lstStyle/>
          <a:p>
            <a:r>
              <a:rPr lang="en-US" dirty="0"/>
              <a:t>Downloading Anaconda</a:t>
            </a:r>
          </a:p>
        </p:txBody>
      </p:sp>
      <p:sp>
        <p:nvSpPr>
          <p:cNvPr id="3" name="Content Placeholder 2">
            <a:extLst>
              <a:ext uri="{FF2B5EF4-FFF2-40B4-BE49-F238E27FC236}">
                <a16:creationId xmlns:a16="http://schemas.microsoft.com/office/drawing/2014/main" id="{BFDD5EAB-29FE-4E3B-97A4-787B98729EA3}"/>
              </a:ext>
            </a:extLst>
          </p:cNvPr>
          <p:cNvSpPr>
            <a:spLocks noGrp="1"/>
          </p:cNvSpPr>
          <p:nvPr>
            <p:ph idx="1"/>
          </p:nvPr>
        </p:nvSpPr>
        <p:spPr>
          <a:xfrm>
            <a:off x="869795" y="1453470"/>
            <a:ext cx="9666488" cy="5377078"/>
          </a:xfrm>
        </p:spPr>
        <p:txBody>
          <a:bodyPr>
            <a:normAutofit lnSpcReduction="10000"/>
          </a:bodyPr>
          <a:lstStyle/>
          <a:p>
            <a:pPr marL="514350" indent="-514350" algn="l">
              <a:buFont typeface="+mj-lt"/>
              <a:buAutoNum type="arabicPeriod"/>
            </a:pPr>
            <a:r>
              <a:rPr lang="en-US" i="0" dirty="0">
                <a:solidFill>
                  <a:schemeClr val="tx1"/>
                </a:solidFill>
                <a:effectLst/>
              </a:rPr>
              <a:t>Visit  https://www.anaconda.com/products/individual </a:t>
            </a:r>
          </a:p>
          <a:p>
            <a:pPr marL="514350" indent="-514350" algn="l">
              <a:buFont typeface="+mj-lt"/>
              <a:buAutoNum type="arabicPeriod"/>
            </a:pPr>
            <a:r>
              <a:rPr lang="en-US" i="0" dirty="0">
                <a:solidFill>
                  <a:schemeClr val="tx1"/>
                </a:solidFill>
                <a:effectLst/>
              </a:rPr>
              <a:t>Select suitable operating system (Windows/MacOS/Linux) where the three operating systems are listed</a:t>
            </a:r>
          </a:p>
          <a:p>
            <a:pPr marL="514350" indent="-514350" algn="l">
              <a:buFont typeface="+mj-lt"/>
              <a:buAutoNum type="arabicPeriod"/>
            </a:pPr>
            <a:r>
              <a:rPr lang="en-US" i="0" dirty="0">
                <a:solidFill>
                  <a:schemeClr val="tx1"/>
                </a:solidFill>
                <a:effectLst/>
              </a:rPr>
              <a:t>Download ...</a:t>
            </a:r>
          </a:p>
          <a:p>
            <a:pPr marL="514350" indent="-514350" algn="l">
              <a:buFont typeface="+mj-lt"/>
              <a:buAutoNum type="arabicPeriod"/>
            </a:pPr>
            <a:r>
              <a:rPr lang="en-US" i="0" dirty="0">
                <a:solidFill>
                  <a:schemeClr val="tx1"/>
                </a:solidFill>
                <a:effectLst/>
              </a:rPr>
              <a:t>Open and run the installer ...</a:t>
            </a:r>
          </a:p>
          <a:p>
            <a:pPr marL="514350" indent="-514350" algn="l">
              <a:buFont typeface="+mj-lt"/>
              <a:buAutoNum type="arabicPeriod"/>
            </a:pPr>
            <a:r>
              <a:rPr lang="en-US" b="0" i="0" dirty="0">
                <a:solidFill>
                  <a:schemeClr val="tx1"/>
                </a:solidFill>
                <a:effectLst/>
              </a:rPr>
              <a:t>Open the </a:t>
            </a:r>
            <a:r>
              <a:rPr lang="en-US" b="1" i="0" dirty="0">
                <a:solidFill>
                  <a:schemeClr val="tx1"/>
                </a:solidFill>
                <a:effectLst/>
              </a:rPr>
              <a:t>Anaconda</a:t>
            </a:r>
            <a:r>
              <a:rPr lang="en-US" b="0" i="0" dirty="0">
                <a:solidFill>
                  <a:schemeClr val="tx1"/>
                </a:solidFill>
                <a:effectLst/>
              </a:rPr>
              <a:t> Prompt from the start menu:</a:t>
            </a:r>
          </a:p>
          <a:p>
            <a:pPr lvl="1">
              <a:buFont typeface="Wingdings" panose="05000000000000000000" pitchFamily="2" charset="2"/>
              <a:buChar char="§"/>
            </a:pPr>
            <a:r>
              <a:rPr lang="en-US" sz="2000" b="1" i="0" dirty="0">
                <a:solidFill>
                  <a:schemeClr val="tx1"/>
                </a:solidFill>
                <a:effectLst/>
              </a:rPr>
              <a:t>Windows</a:t>
            </a:r>
            <a:r>
              <a:rPr lang="en-US" sz="2000" b="0" i="0" dirty="0">
                <a:solidFill>
                  <a:schemeClr val="tx1"/>
                </a:solidFill>
                <a:effectLst/>
              </a:rPr>
              <a:t>: Click </a:t>
            </a:r>
            <a:r>
              <a:rPr lang="en-US" sz="2000" b="1" i="0" dirty="0">
                <a:solidFill>
                  <a:schemeClr val="tx1"/>
                </a:solidFill>
                <a:effectLst/>
              </a:rPr>
              <a:t>Start</a:t>
            </a:r>
            <a:r>
              <a:rPr lang="en-US" sz="2000" b="0" i="0" dirty="0">
                <a:solidFill>
                  <a:schemeClr val="tx1"/>
                </a:solidFill>
                <a:effectLst/>
              </a:rPr>
              <a:t>, search </a:t>
            </a:r>
            <a:r>
              <a:rPr lang="en-US" sz="2000" b="1" i="0" dirty="0">
                <a:solidFill>
                  <a:schemeClr val="tx1"/>
                </a:solidFill>
                <a:effectLst/>
              </a:rPr>
              <a:t>Anaconda Prompt</a:t>
            </a:r>
            <a:r>
              <a:rPr lang="en-US" sz="2000" b="0" i="0" dirty="0">
                <a:solidFill>
                  <a:schemeClr val="tx1"/>
                </a:solidFill>
                <a:effectLst/>
              </a:rPr>
              <a:t> from the </a:t>
            </a:r>
            <a:r>
              <a:rPr lang="en-US" sz="2000" b="1" i="0" dirty="0">
                <a:solidFill>
                  <a:schemeClr val="tx1"/>
                </a:solidFill>
                <a:effectLst/>
              </a:rPr>
              <a:t>menu</a:t>
            </a:r>
            <a:r>
              <a:rPr lang="en-US" sz="2000" b="0" i="0" dirty="0">
                <a:solidFill>
                  <a:schemeClr val="tx1"/>
                </a:solidFill>
                <a:effectLst/>
              </a:rPr>
              <a:t>.</a:t>
            </a:r>
          </a:p>
          <a:p>
            <a:pPr lvl="1">
              <a:buFont typeface="Wingdings" panose="05000000000000000000" pitchFamily="2" charset="2"/>
              <a:buChar char="§"/>
            </a:pPr>
            <a:r>
              <a:rPr lang="en-US" sz="2000" dirty="0">
                <a:solidFill>
                  <a:schemeClr val="tx1"/>
                </a:solidFill>
              </a:rPr>
              <a:t>M</a:t>
            </a:r>
            <a:r>
              <a:rPr lang="en-US" sz="2000" b="0" i="0" dirty="0">
                <a:solidFill>
                  <a:schemeClr val="tx1"/>
                </a:solidFill>
                <a:effectLst/>
              </a:rPr>
              <a:t>acOS: </a:t>
            </a:r>
            <a:r>
              <a:rPr lang="en-US" sz="2000" b="0" i="0" dirty="0" err="1">
                <a:solidFill>
                  <a:schemeClr val="tx1"/>
                </a:solidFill>
                <a:effectLst/>
              </a:rPr>
              <a:t>Cmd+Space</a:t>
            </a:r>
            <a:r>
              <a:rPr lang="en-US" sz="2000" b="0" i="0" dirty="0">
                <a:solidFill>
                  <a:schemeClr val="tx1"/>
                </a:solidFill>
                <a:effectLst/>
              </a:rPr>
              <a:t> to </a:t>
            </a:r>
            <a:r>
              <a:rPr lang="en-US" sz="2000" b="1" i="0" dirty="0">
                <a:solidFill>
                  <a:schemeClr val="tx1"/>
                </a:solidFill>
                <a:effectLst/>
              </a:rPr>
              <a:t>open</a:t>
            </a:r>
            <a:r>
              <a:rPr lang="en-US" sz="2000" b="0" i="0" dirty="0">
                <a:solidFill>
                  <a:schemeClr val="tx1"/>
                </a:solidFill>
                <a:effectLst/>
              </a:rPr>
              <a:t> Spotlight Search and </a:t>
            </a:r>
          </a:p>
          <a:p>
            <a:pPr marL="457200" lvl="1" indent="0">
              <a:buNone/>
            </a:pPr>
            <a:r>
              <a:rPr lang="en-US" sz="2000" b="0" i="0" dirty="0">
                <a:solidFill>
                  <a:schemeClr val="tx1"/>
                </a:solidFill>
                <a:effectLst/>
              </a:rPr>
              <a:t>type </a:t>
            </a:r>
            <a:r>
              <a:rPr lang="en-US" sz="2000" b="1" i="0" dirty="0">
                <a:solidFill>
                  <a:schemeClr val="tx1"/>
                </a:solidFill>
                <a:effectLst/>
              </a:rPr>
              <a:t>“Navigator” </a:t>
            </a:r>
            <a:r>
              <a:rPr lang="en-US" sz="2000" b="0" i="0" dirty="0">
                <a:solidFill>
                  <a:schemeClr val="tx1"/>
                </a:solidFill>
                <a:effectLst/>
              </a:rPr>
              <a:t>to </a:t>
            </a:r>
            <a:r>
              <a:rPr lang="en-US" sz="2000" b="1" i="0" dirty="0">
                <a:solidFill>
                  <a:schemeClr val="tx1"/>
                </a:solidFill>
                <a:effectLst/>
              </a:rPr>
              <a:t>open</a:t>
            </a:r>
            <a:r>
              <a:rPr lang="en-US" sz="2000" b="0" i="0" dirty="0">
                <a:solidFill>
                  <a:schemeClr val="tx1"/>
                </a:solidFill>
                <a:effectLst/>
              </a:rPr>
              <a:t> the program.</a:t>
            </a:r>
          </a:p>
          <a:p>
            <a:pPr lvl="1">
              <a:buFont typeface="Wingdings" panose="05000000000000000000" pitchFamily="2" charset="2"/>
              <a:buChar char="§"/>
            </a:pPr>
            <a:r>
              <a:rPr lang="en-US" sz="2000" b="0" i="0" dirty="0">
                <a:solidFill>
                  <a:schemeClr val="tx1"/>
                </a:solidFill>
                <a:effectLst/>
              </a:rPr>
              <a:t>Linux: </a:t>
            </a:r>
            <a:r>
              <a:rPr lang="en-US" sz="2000" b="1" i="0" dirty="0">
                <a:solidFill>
                  <a:schemeClr val="tx1"/>
                </a:solidFill>
                <a:effectLst/>
              </a:rPr>
              <a:t>Open</a:t>
            </a:r>
            <a:r>
              <a:rPr lang="en-US" sz="2000" b="0" i="0" dirty="0">
                <a:solidFill>
                  <a:schemeClr val="tx1"/>
                </a:solidFill>
                <a:effectLst/>
              </a:rPr>
              <a:t> Applications - System Tools - terminal.</a:t>
            </a:r>
          </a:p>
          <a:p>
            <a:pPr marL="457200" indent="-457200">
              <a:buAutoNum type="arabicPeriod" startAt="6"/>
            </a:pPr>
            <a:r>
              <a:rPr lang="en-US" sz="2400" dirty="0">
                <a:solidFill>
                  <a:schemeClr val="tx1"/>
                </a:solidFill>
              </a:rPr>
              <a:t>Terminal – type python --version</a:t>
            </a:r>
          </a:p>
          <a:p>
            <a:pPr marL="0" indent="0">
              <a:buNone/>
            </a:pPr>
            <a:r>
              <a:rPr lang="en-US" sz="2400" dirty="0">
                <a:solidFill>
                  <a:schemeClr val="tx1"/>
                </a:solidFill>
              </a:rPr>
              <a:t>        </a:t>
            </a:r>
          </a:p>
          <a:p>
            <a:pPr marL="457200" indent="-457200">
              <a:buAutoNum type="arabicPeriod" startAt="6"/>
            </a:pPr>
            <a:endParaRPr lang="en-US" sz="2400" b="0" i="0" dirty="0">
              <a:solidFill>
                <a:schemeClr val="tx1"/>
              </a:solidFill>
              <a:effectLst/>
            </a:endParaRPr>
          </a:p>
          <a:p>
            <a:pPr marL="514350" indent="-514350" algn="l">
              <a:buFont typeface="+mj-lt"/>
              <a:buAutoNum type="arabicPeriod"/>
            </a:pPr>
            <a:endParaRPr lang="en-US" b="0" i="0" dirty="0">
              <a:solidFill>
                <a:schemeClr val="tx1"/>
              </a:solidFill>
              <a:effectLst/>
              <a:latin typeface="Roboto" panose="020B0604020202020204" pitchFamily="2" charset="0"/>
            </a:endParaRPr>
          </a:p>
          <a:p>
            <a:endParaRPr lang="en-US" dirty="0"/>
          </a:p>
        </p:txBody>
      </p:sp>
    </p:spTree>
    <p:extLst>
      <p:ext uri="{BB962C8B-B14F-4D97-AF65-F5344CB8AC3E}">
        <p14:creationId xmlns:p14="http://schemas.microsoft.com/office/powerpoint/2010/main" val="2121063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17BE7-9D59-7E34-26DA-A0259FDAEE9D}"/>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B86A392E-E0CF-9925-A2F6-2366EC7F8D65}"/>
              </a:ext>
            </a:extLst>
          </p:cNvPr>
          <p:cNvSpPr>
            <a:spLocks noGrp="1"/>
          </p:cNvSpPr>
          <p:nvPr>
            <p:ph idx="1"/>
          </p:nvPr>
        </p:nvSpPr>
        <p:spPr/>
        <p:txBody>
          <a:bodyPr>
            <a:normAutofit/>
          </a:bodyPr>
          <a:lstStyle/>
          <a:p>
            <a:r>
              <a:rPr lang="en-US" sz="2400" b="0" i="0" u="none" strike="noStrike" baseline="0" dirty="0" err="1"/>
              <a:t>jupyter</a:t>
            </a:r>
            <a:r>
              <a:rPr lang="en-US" sz="2400" b="0" i="0" u="none" strike="noStrike" baseline="0" dirty="0"/>
              <a:t> – Notebook to start working with</a:t>
            </a:r>
          </a:p>
          <a:p>
            <a:r>
              <a:rPr lang="en-US" sz="2400" b="0" i="0" u="none" strike="noStrike" baseline="0" dirty="0"/>
              <a:t>Matplotlib, Seaborn - Plotting library  </a:t>
            </a:r>
          </a:p>
          <a:p>
            <a:pPr marL="45720" indent="0">
              <a:buNone/>
            </a:pPr>
            <a:r>
              <a:rPr lang="en-US" sz="2400" dirty="0">
                <a:solidFill>
                  <a:srgbClr val="FF0000"/>
                </a:solidFill>
              </a:rPr>
              <a:t>https://matplotlib.org/</a:t>
            </a:r>
          </a:p>
          <a:p>
            <a:pPr marL="45720" indent="0">
              <a:buNone/>
            </a:pPr>
            <a:r>
              <a:rPr lang="en-US" sz="2400" b="0" i="0" u="none" strike="noStrike" baseline="0" dirty="0">
                <a:solidFill>
                  <a:srgbClr val="FF0000"/>
                </a:solidFill>
              </a:rPr>
              <a:t>https://seaborn.pydata.org/</a:t>
            </a:r>
          </a:p>
          <a:p>
            <a:r>
              <a:rPr lang="en-US" sz="2400" b="0" i="0" u="none" strike="noStrike" baseline="0" dirty="0" err="1"/>
              <a:t>numpy</a:t>
            </a:r>
            <a:r>
              <a:rPr lang="en-US" sz="2400" b="0" i="0" u="none" strike="noStrike" baseline="0" dirty="0"/>
              <a:t> - Numerical computing tools</a:t>
            </a:r>
          </a:p>
          <a:p>
            <a:r>
              <a:rPr lang="en-US" sz="2400" dirty="0"/>
              <a:t>p</a:t>
            </a:r>
            <a:r>
              <a:rPr lang="en-US" sz="2400" b="0" i="0" u="none" strike="noStrike" baseline="0" dirty="0"/>
              <a:t>andas- Data manipulation and analysis</a:t>
            </a:r>
          </a:p>
          <a:p>
            <a:r>
              <a:rPr lang="en-US" sz="2400" b="0" i="0" u="none" strike="noStrike" baseline="0" dirty="0"/>
              <a:t>scikit-learn- free software machine learning library</a:t>
            </a:r>
          </a:p>
          <a:p>
            <a:pPr marL="45720" indent="0">
              <a:buNone/>
            </a:pPr>
            <a:r>
              <a:rPr lang="en-US" sz="2400" dirty="0">
                <a:solidFill>
                  <a:srgbClr val="FF0000"/>
                </a:solidFill>
              </a:rPr>
              <a:t>https://scikit-learn.org/stable/</a:t>
            </a:r>
          </a:p>
          <a:p>
            <a:r>
              <a:rPr lang="en-US" sz="2400" dirty="0" err="1"/>
              <a:t>Keras</a:t>
            </a:r>
            <a:r>
              <a:rPr lang="en-US" sz="2400" dirty="0"/>
              <a:t> </a:t>
            </a:r>
            <a:r>
              <a:rPr lang="en-US" sz="2400" dirty="0" err="1"/>
              <a:t>Tensorflow</a:t>
            </a:r>
            <a:r>
              <a:rPr lang="en-US" sz="2400" dirty="0"/>
              <a:t> for Deep Learning</a:t>
            </a:r>
          </a:p>
        </p:txBody>
      </p:sp>
    </p:spTree>
    <p:extLst>
      <p:ext uri="{BB962C8B-B14F-4D97-AF65-F5344CB8AC3E}">
        <p14:creationId xmlns:p14="http://schemas.microsoft.com/office/powerpoint/2010/main" val="199930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A6CF6-E890-EF19-E8DF-6131C55CEF65}"/>
              </a:ext>
            </a:extLst>
          </p:cNvPr>
          <p:cNvSpPr>
            <a:spLocks noGrp="1"/>
          </p:cNvSpPr>
          <p:nvPr>
            <p:ph type="title"/>
          </p:nvPr>
        </p:nvSpPr>
        <p:spPr/>
        <p:txBody>
          <a:bodyPr/>
          <a:lstStyle/>
          <a:p>
            <a:r>
              <a:rPr lang="en-US" dirty="0"/>
              <a:t>California </a:t>
            </a:r>
            <a:r>
              <a:rPr lang="en-US"/>
              <a:t>Housing Price</a:t>
            </a:r>
            <a:endParaRPr lang="en-US" dirty="0"/>
          </a:p>
        </p:txBody>
      </p:sp>
      <p:sp>
        <p:nvSpPr>
          <p:cNvPr id="3" name="Content Placeholder 2">
            <a:extLst>
              <a:ext uri="{FF2B5EF4-FFF2-40B4-BE49-F238E27FC236}">
                <a16:creationId xmlns:a16="http://schemas.microsoft.com/office/drawing/2014/main" id="{E625217C-679E-453E-DF5E-519449BFD9E9}"/>
              </a:ext>
            </a:extLst>
          </p:cNvPr>
          <p:cNvSpPr>
            <a:spLocks noGrp="1"/>
          </p:cNvSpPr>
          <p:nvPr>
            <p:ph idx="1"/>
          </p:nvPr>
        </p:nvSpPr>
        <p:spPr/>
        <p:txBody>
          <a:bodyPr>
            <a:normAutofit fontScale="70000" lnSpcReduction="20000"/>
          </a:bodyPr>
          <a:lstStyle/>
          <a:p>
            <a:pPr marL="45720" indent="0">
              <a:buNone/>
            </a:pPr>
            <a:r>
              <a:rPr lang="en-US" b="0" i="0" dirty="0">
                <a:effectLst/>
                <a:latin typeface="Inter"/>
              </a:rPr>
              <a:t>1. longitude: A measure of how far west a house is; a higher value is farther west</a:t>
            </a:r>
            <a:br>
              <a:rPr lang="en-US" dirty="0"/>
            </a:br>
            <a:br>
              <a:rPr lang="en-US" dirty="0"/>
            </a:br>
            <a:r>
              <a:rPr lang="en-US" b="0" i="0" dirty="0">
                <a:effectLst/>
                <a:latin typeface="Inter"/>
              </a:rPr>
              <a:t>2. latitude: A measure of how far north a house is; a higher value is farther north</a:t>
            </a:r>
            <a:br>
              <a:rPr lang="en-US" dirty="0"/>
            </a:br>
            <a:br>
              <a:rPr lang="en-US" dirty="0"/>
            </a:br>
            <a:r>
              <a:rPr lang="en-US" b="0" i="0" dirty="0">
                <a:effectLst/>
                <a:latin typeface="Inter"/>
              </a:rPr>
              <a:t>3. </a:t>
            </a:r>
            <a:r>
              <a:rPr lang="en-US" b="0" i="0" dirty="0" err="1">
                <a:effectLst/>
                <a:latin typeface="Inter"/>
              </a:rPr>
              <a:t>housingMedianAge</a:t>
            </a:r>
            <a:r>
              <a:rPr lang="en-US" b="0" i="0" dirty="0">
                <a:effectLst/>
                <a:latin typeface="Inter"/>
              </a:rPr>
              <a:t>: Median age of a house within a block; a lower number is a newer building</a:t>
            </a:r>
            <a:br>
              <a:rPr lang="en-US" dirty="0"/>
            </a:br>
            <a:br>
              <a:rPr lang="en-US" dirty="0"/>
            </a:br>
            <a:r>
              <a:rPr lang="en-US" b="0" i="0" dirty="0">
                <a:effectLst/>
                <a:latin typeface="Inter"/>
              </a:rPr>
              <a:t>4. </a:t>
            </a:r>
            <a:r>
              <a:rPr lang="en-US" b="0" i="0" dirty="0" err="1">
                <a:effectLst/>
                <a:latin typeface="Inter"/>
              </a:rPr>
              <a:t>totalRooms</a:t>
            </a:r>
            <a:r>
              <a:rPr lang="en-US" b="0" i="0" dirty="0">
                <a:effectLst/>
                <a:latin typeface="Inter"/>
              </a:rPr>
              <a:t>: Total number of rooms within a block</a:t>
            </a:r>
            <a:br>
              <a:rPr lang="en-US" dirty="0"/>
            </a:br>
            <a:br>
              <a:rPr lang="en-US" dirty="0"/>
            </a:br>
            <a:r>
              <a:rPr lang="en-US" b="0" i="0" dirty="0">
                <a:effectLst/>
                <a:latin typeface="Inter"/>
              </a:rPr>
              <a:t>5. </a:t>
            </a:r>
            <a:r>
              <a:rPr lang="en-US" b="0" i="0" dirty="0" err="1">
                <a:effectLst/>
                <a:latin typeface="Inter"/>
              </a:rPr>
              <a:t>totalBedrooms</a:t>
            </a:r>
            <a:r>
              <a:rPr lang="en-US" b="0" i="0" dirty="0">
                <a:effectLst/>
                <a:latin typeface="Inter"/>
              </a:rPr>
              <a:t>: Total number of bedrooms within a block</a:t>
            </a:r>
            <a:br>
              <a:rPr lang="en-US" dirty="0"/>
            </a:br>
            <a:br>
              <a:rPr lang="en-US" dirty="0"/>
            </a:br>
            <a:r>
              <a:rPr lang="en-US" b="0" i="0" dirty="0">
                <a:effectLst/>
                <a:latin typeface="Inter"/>
              </a:rPr>
              <a:t>6. population: Total number of people residing within a block</a:t>
            </a:r>
            <a:br>
              <a:rPr lang="en-US" dirty="0"/>
            </a:br>
            <a:br>
              <a:rPr lang="en-US" dirty="0"/>
            </a:br>
            <a:r>
              <a:rPr lang="en-US" b="0" i="0" dirty="0">
                <a:effectLst/>
                <a:latin typeface="Inter"/>
              </a:rPr>
              <a:t>7. households: Total number of households, a group of people residing within a home unit, for a block</a:t>
            </a:r>
            <a:br>
              <a:rPr lang="en-US" dirty="0"/>
            </a:br>
            <a:br>
              <a:rPr lang="en-US" dirty="0"/>
            </a:br>
            <a:r>
              <a:rPr lang="en-US" b="0" i="0" dirty="0">
                <a:effectLst/>
                <a:latin typeface="Inter"/>
              </a:rPr>
              <a:t>8. </a:t>
            </a:r>
            <a:r>
              <a:rPr lang="en-US" b="0" i="0" dirty="0" err="1">
                <a:effectLst/>
                <a:latin typeface="Inter"/>
              </a:rPr>
              <a:t>medianIncome</a:t>
            </a:r>
            <a:r>
              <a:rPr lang="en-US" b="0" i="0" dirty="0">
                <a:effectLst/>
                <a:latin typeface="Inter"/>
              </a:rPr>
              <a:t>: Median income for households within a block of houses (measured in tens of thousands of US Dollars)</a:t>
            </a:r>
            <a:br>
              <a:rPr lang="en-US" dirty="0"/>
            </a:br>
            <a:br>
              <a:rPr lang="en-US" dirty="0"/>
            </a:br>
            <a:r>
              <a:rPr lang="en-US" b="0" i="0" dirty="0">
                <a:effectLst/>
                <a:latin typeface="Inter"/>
              </a:rPr>
              <a:t>9. </a:t>
            </a:r>
            <a:r>
              <a:rPr lang="en-US" b="0" i="0" dirty="0" err="1">
                <a:effectLst/>
                <a:latin typeface="Inter"/>
              </a:rPr>
              <a:t>medianHouseValue</a:t>
            </a:r>
            <a:r>
              <a:rPr lang="en-US" b="0" i="0" dirty="0">
                <a:effectLst/>
                <a:latin typeface="Inter"/>
              </a:rPr>
              <a:t>: Median house value for households within a block (measured in US Dollars)</a:t>
            </a:r>
            <a:br>
              <a:rPr lang="en-US" dirty="0"/>
            </a:br>
            <a:br>
              <a:rPr lang="en-US" dirty="0"/>
            </a:br>
            <a:r>
              <a:rPr lang="en-US" b="0" i="0" dirty="0">
                <a:effectLst/>
                <a:latin typeface="Inter"/>
              </a:rPr>
              <a:t>10. </a:t>
            </a:r>
            <a:r>
              <a:rPr lang="en-US" b="0" i="0" dirty="0" err="1">
                <a:effectLst/>
                <a:latin typeface="Inter"/>
              </a:rPr>
              <a:t>oceanProximity</a:t>
            </a:r>
            <a:r>
              <a:rPr lang="en-US" b="0" i="0" dirty="0">
                <a:effectLst/>
                <a:latin typeface="Inter"/>
              </a:rPr>
              <a:t>: Location of the house w.r.t ocean/sea</a:t>
            </a:r>
            <a:endParaRPr lang="en-US" dirty="0"/>
          </a:p>
        </p:txBody>
      </p:sp>
    </p:spTree>
    <p:extLst>
      <p:ext uri="{BB962C8B-B14F-4D97-AF65-F5344CB8AC3E}">
        <p14:creationId xmlns:p14="http://schemas.microsoft.com/office/powerpoint/2010/main" val="814137123"/>
      </p:ext>
    </p:extLst>
  </p:cSld>
  <p:clrMapOvr>
    <a:masterClrMapping/>
  </p:clrMapOvr>
</p:sld>
</file>

<file path=ppt/theme/theme1.xml><?xml version="1.0" encoding="utf-8"?>
<a:theme xmlns:a="http://schemas.openxmlformats.org/drawingml/2006/main" name="Basi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TM03457444[[fn=Basis]]</Template>
  <TotalTime>7049</TotalTime>
  <Words>1955</Words>
  <Application>Microsoft Office PowerPoint</Application>
  <PresentationFormat>Widescreen</PresentationFormat>
  <Paragraphs>157</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-apple-system</vt:lpstr>
      <vt:lpstr>Arial</vt:lpstr>
      <vt:lpstr>ArialMT</vt:lpstr>
      <vt:lpstr>Corbel</vt:lpstr>
      <vt:lpstr>Inter</vt:lpstr>
      <vt:lpstr>Roboto</vt:lpstr>
      <vt:lpstr>ui-monospace</vt:lpstr>
      <vt:lpstr>Wingdings</vt:lpstr>
      <vt:lpstr>Basis</vt:lpstr>
      <vt:lpstr>Data Preprocessing</vt:lpstr>
      <vt:lpstr>Machine Learning project checklist</vt:lpstr>
      <vt:lpstr>Introduction to our provided data set</vt:lpstr>
      <vt:lpstr>Frame the Problem</vt:lpstr>
      <vt:lpstr>Performance Measure </vt:lpstr>
      <vt:lpstr>Some Facts on RMSE</vt:lpstr>
      <vt:lpstr>Downloading Anaconda</vt:lpstr>
      <vt:lpstr>Packages</vt:lpstr>
      <vt:lpstr>California Housing Price</vt:lpstr>
      <vt:lpstr>Positive and Negative Skew of the Dataset</vt:lpstr>
      <vt:lpstr>Stratified Sampling</vt:lpstr>
      <vt:lpstr>Data Cleaning</vt:lpstr>
      <vt:lpstr>Scikit-Learn Design</vt:lpstr>
      <vt:lpstr>Data Cleaning </vt:lpstr>
      <vt:lpstr>Missing data</vt:lpstr>
      <vt:lpstr>Imputing missing value</vt:lpstr>
      <vt:lpstr>Encoding categorical data</vt:lpstr>
      <vt:lpstr>Ordinal Encoding </vt:lpstr>
      <vt:lpstr>One-Hot Encoding  </vt:lpstr>
      <vt:lpstr>Dummy Variable Trap -Multicollinearity</vt:lpstr>
      <vt:lpstr>Feature Scaling</vt:lpstr>
      <vt:lpstr>Feature Scaling Impact</vt:lpstr>
      <vt:lpstr>Feature Scaling cont.</vt:lpstr>
      <vt:lpstr>Feature Scaling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Introduction to Data Science</dc:title>
  <dc:creator>Chirag Shah</dc:creator>
  <cp:lastModifiedBy>Sayani Sarkar</cp:lastModifiedBy>
  <cp:revision>30</cp:revision>
  <dcterms:created xsi:type="dcterms:W3CDTF">2018-11-24T02:31:18Z</dcterms:created>
  <dcterms:modified xsi:type="dcterms:W3CDTF">2022-08-29T12:32:53Z</dcterms:modified>
</cp:coreProperties>
</file>