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391CF-38FD-324E-BE37-3DDE9A6FF667}" v="42" dt="2024-05-01T16:30:23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2"/>
    <p:restoredTop sz="94695"/>
  </p:normalViewPr>
  <p:slideViewPr>
    <p:cSldViewPr snapToGrid="0" snapToObjects="1">
      <p:cViewPr varScale="1">
        <p:scale>
          <a:sx n="37" d="100"/>
          <a:sy n="37" d="100"/>
        </p:scale>
        <p:origin x="208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5/1/24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ixiangruyi/predict-employee-lef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Morgan Hardin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2"/>
            <a:ext cx="10515600" cy="448627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Correlation matrix was correct about satisfaction levels and promotion in the last 5 years impacted if an employee left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Satisfaction levels also had a positive correlation with last evaluation showing that this correlates with an employee leaving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Found that the longer an employee is at a company, the more likely they will stay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Possibly due to higher salary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Correlation matrix was not accurate about work accidents making an employee leave a company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Possibly due to workers compensation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Employees without a promotion in the last 5 years or who have a low salary are likely to leave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HR, Accounting, and Technical departments have the highest turnover rate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Possibly due to low salary, high work hours, and stress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Most columns in the dataset had a negative correlation with an employee leaving a company</a:t>
            </a:r>
          </a:p>
          <a:p>
            <a:endParaRPr lang="en-US" sz="17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7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6155724" cy="448627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Split into x and y variables with x being independent and y being dependent (‘left’ column)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 get dummies to handle the categorical data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Used 3 different split sizes and 2 random states: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85/15 split with random state of 42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85/15 split with random state of 20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80/20 split with random state of 42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80/20 split with random state of 20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70/30 split with random state of 42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70/30 split with random state of 20</a:t>
            </a:r>
          </a:p>
          <a:p>
            <a:pPr lvl="1"/>
            <a:endParaRPr lang="en-US" sz="1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/>
            <a:endParaRPr lang="en-US" sz="1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 descr="A screenshot of a document&#10;&#10;Description automatically generated">
            <a:extLst>
              <a:ext uri="{FF2B5EF4-FFF2-40B4-BE49-F238E27FC236}">
                <a16:creationId xmlns:a16="http://schemas.microsoft.com/office/drawing/2014/main" id="{3F7BD198-A58D-2349-7735-057508BE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312" y="1035050"/>
            <a:ext cx="39751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2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Scores, R2, MSE, and RMSE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2"/>
            <a:ext cx="10515600" cy="448627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Accuracy scores for experiments with different splits and random states: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85/15 split with random state of 42: 78%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85/15 split with random state of 20: 80%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80/20 split with random state of 42: 78%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80/20 split with random state of 20: 79%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70/30 split with random state of 42: 78%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70/30 split with random state of 20: 79%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R2 Score: </a:t>
            </a: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-0.1279503105590063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not a good fit for the dataset since it’s negative</a:t>
            </a:r>
          </a:p>
          <a:p>
            <a:pPr lvl="1"/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Possibly from the line of best fit being skewed from there being more 0’s than 1’s in the dataset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MSE: </a:t>
            </a: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0.20177777777777778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Low score which means model is fit well and accuracy will be high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RMSE: </a:t>
            </a: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0.4491968140779471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Low score which means model is fit well and makes accurate predictions</a:t>
            </a:r>
          </a:p>
          <a:p>
            <a:endParaRPr lang="en-US" sz="17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91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1001"/>
            <a:ext cx="4030362" cy="325201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Predicted 1,610 true negatives, 339 false negatives, 115 false positives, and 186 true positives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Did a better job of predicting 0’s than 1’s meaning the model did a better job of predicting if an employee would stay than if an employee would leave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Due to the skewed distribution of 0’s and 1’s in the dataset</a:t>
            </a:r>
          </a:p>
          <a:p>
            <a:endParaRPr lang="en-US" sz="17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A yellow and purple squares&#10;&#10;Description automatically generated">
            <a:extLst>
              <a:ext uri="{FF2B5EF4-FFF2-40B4-BE49-F238E27FC236}">
                <a16:creationId xmlns:a16="http://schemas.microsoft.com/office/drawing/2014/main" id="{3A38A4C9-0ABD-5ED7-3534-07CD138FF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78" y="1091511"/>
            <a:ext cx="5729605" cy="4930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1866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931001"/>
            <a:ext cx="10515599" cy="3252011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About 3 times as many 0’s than 1’s</a:t>
            </a:r>
          </a:p>
          <a:p>
            <a:r>
              <a:rPr lang="en-US" sz="1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 did better at predicting 0’s than 1’s </a:t>
            </a:r>
          </a:p>
          <a:p>
            <a:r>
              <a:rPr lang="en-US" sz="1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Could have higher accuracy score to raise the average if there was a more even distribution</a:t>
            </a:r>
          </a:p>
          <a:p>
            <a:endParaRPr lang="en-US" dirty="0"/>
          </a:p>
        </p:txBody>
      </p:sp>
      <p:pic>
        <p:nvPicPr>
          <p:cNvPr id="6" name="Picture 5" descr="A number of numbers in a row&#10;&#10;Description automatically generated with medium confidence">
            <a:extLst>
              <a:ext uri="{FF2B5EF4-FFF2-40B4-BE49-F238E27FC236}">
                <a16:creationId xmlns:a16="http://schemas.microsoft.com/office/drawing/2014/main" id="{D9DA78AC-662E-E4BD-EA71-E3D66C82D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43" y="3211555"/>
            <a:ext cx="8282314" cy="271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0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2"/>
            <a:ext cx="10515600" cy="448627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Employee’s satisfaction level, if they received a promotion, salary, and time spent at the company impacted if they left the company the most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All the independent variables played a role in determining if an employee would stay or leave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Most employee’s who left the company had only been there between 2 and 5 years, so they would likely not have had a promotion, and their salary and satisfaction levels would be low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 was skewed in distribution of 0’s and 1’s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at predicting if an employee would stay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accuracy of 80%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improve with a better distribution of 1’s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 dataset to work with but might work better under a different model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a decent accuracy score with good MSE and RMSE values</a:t>
            </a:r>
          </a:p>
        </p:txBody>
      </p:sp>
    </p:spTree>
    <p:extLst>
      <p:ext uri="{BB962C8B-B14F-4D97-AF65-F5344CB8AC3E}">
        <p14:creationId xmlns:p14="http://schemas.microsoft.com/office/powerpoint/2010/main" val="366538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2"/>
            <a:ext cx="10515600" cy="4486271"/>
          </a:xfrm>
        </p:spPr>
        <p:txBody>
          <a:bodyPr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Goal: Predict if an employee will leave a company or not</a:t>
            </a:r>
          </a:p>
          <a:p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Hypothesis: Satisfaction, Hours Worked, and Salary have the most impact on an employee leaving</a:t>
            </a:r>
            <a:endParaRPr lang="en-US" sz="20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HR dataset helps companies see their turnover rate and what leads to an employee leaving their company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Turnover Rate: percentage of employees that leave in a specific time period</a:t>
            </a: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HR department keeps track of this information and analyzes the data to determine what plays into an employee leaving to try and prevent them from leaving before it is too late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ataset was collected to analyze what variables play into an employee leaving to help a company understand why they left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Helps the company understand what areas they need to improve to help an employee stay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Helps the employee understand more about the company and where they stand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 predicting if an employee will leave, it can help a company lower their turnover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2"/>
            <a:ext cx="10515600" cy="448627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 file with 10 columns and 14,999 rows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Found on Kaggle: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Arial" panose="020B0604020202020204" pitchFamily="34" charset="0"/>
                <a:hlinkClick r:id="rId2"/>
              </a:rPr>
              <a:t>https://www.kaggle.com/datasets/jixiangruyi</a:t>
            </a:r>
            <a:r>
              <a:rPr lang="en-US" sz="1800" u="sng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Arial" panose="020B0604020202020204" pitchFamily="34" charset="0"/>
                <a:hlinkClick r:id="rId2"/>
              </a:rPr>
              <a:t>/predict-employee-left</a:t>
            </a:r>
            <a:r>
              <a:rPr lang="en-US" sz="1600">
                <a:effectLst/>
              </a:rPr>
              <a:t> </a:t>
            </a: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 null entries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 numerical columns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 categorical columns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 Float data types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Decimal between 0 and 1 to represent percentage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 Integer data types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 Object data types</a:t>
            </a:r>
            <a:endParaRPr lang="en-US" sz="20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Independent variables were: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‘satisfaction_level’, ‘last_evaluation’, ‘number_project’, ‘average_monthly_hours’, ‘time_spend_company’, ‘work_accident’, ‘promotion_last_5years’, ‘Department’, and ‘salary’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Dependent variable: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‘left’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itchFamily="2" charset="2"/>
              </a:rPr>
              <a:t>--&gt; 0 means Stayed and 1 means Left</a:t>
            </a:r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7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700"/>
            <a:ext cx="4540143" cy="36841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‘satisfaction_level’, ‘Work_accident’, and ‘promotion_last_5years’ have negative correlation with an employee leaving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Different than original hypothesis that salary would negatively impact if they left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Number of projects and hours worked also have positive correlation</a:t>
            </a:r>
          </a:p>
          <a:p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All other categories were too close to 0 to show an impact</a:t>
            </a:r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BDDCCC3-66DA-DE50-EEC1-41B3786B8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343" y="1027910"/>
            <a:ext cx="5466347" cy="5159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97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C225-11CE-E1FD-5BAC-A43A656E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of Satisfaction and Time Spent vs Left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8B3F95E8-A1D5-B07C-316D-61DB78711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2" y="2742409"/>
            <a:ext cx="4344992" cy="3393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DDE09110-BBB4-64FA-7DB5-B0D64B932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79" y="2709449"/>
            <a:ext cx="4361243" cy="34596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63E1B2-C178-9E99-8872-726CDBF036A4}"/>
              </a:ext>
            </a:extLst>
          </p:cNvPr>
          <p:cNvSpPr txBox="1"/>
          <p:nvPr/>
        </p:nvSpPr>
        <p:spPr>
          <a:xfrm>
            <a:off x="854452" y="1690692"/>
            <a:ext cx="4583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the satisfaction level, the less likely an employee will leave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350B8-13AE-F73B-1B21-A1AD2AC68E06}"/>
              </a:ext>
            </a:extLst>
          </p:cNvPr>
          <p:cNvSpPr txBox="1"/>
          <p:nvPr/>
        </p:nvSpPr>
        <p:spPr>
          <a:xfrm>
            <a:off x="6753726" y="1690692"/>
            <a:ext cx="4583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time spent at a company, the less likely an employee will leave</a:t>
            </a:r>
          </a:p>
        </p:txBody>
      </p:sp>
    </p:spTree>
    <p:extLst>
      <p:ext uri="{BB962C8B-B14F-4D97-AF65-F5344CB8AC3E}">
        <p14:creationId xmlns:p14="http://schemas.microsoft.com/office/powerpoint/2010/main" val="87135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C225-11CE-E1FD-5BAC-A43A656E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of Left Frequency and Left vs Work Accident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3E1B2-C178-9E99-8872-726CDBF036A4}"/>
              </a:ext>
            </a:extLst>
          </p:cNvPr>
          <p:cNvSpPr txBox="1"/>
          <p:nvPr/>
        </p:nvSpPr>
        <p:spPr>
          <a:xfrm>
            <a:off x="854452" y="1690692"/>
            <a:ext cx="4583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people staying at a company than leaving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350B8-13AE-F73B-1B21-A1AD2AC68E06}"/>
              </a:ext>
            </a:extLst>
          </p:cNvPr>
          <p:cNvSpPr txBox="1"/>
          <p:nvPr/>
        </p:nvSpPr>
        <p:spPr>
          <a:xfrm>
            <a:off x="6753726" y="1690692"/>
            <a:ext cx="4583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Contradicts with Correlation Matrix since more employees with Work accidents are staying instead of leaving</a:t>
            </a:r>
          </a:p>
        </p:txBody>
      </p:sp>
      <p:pic>
        <p:nvPicPr>
          <p:cNvPr id="3" name="Picture 2" descr="A graph with a bar and a number of squares&#10;&#10;Description automatically generated with medium confidence">
            <a:extLst>
              <a:ext uri="{FF2B5EF4-FFF2-40B4-BE49-F238E27FC236}">
                <a16:creationId xmlns:a16="http://schemas.microsoft.com/office/drawing/2014/main" id="{D4E0CE2E-92CA-9511-CC1C-9258E4895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9449"/>
            <a:ext cx="4473707" cy="3393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aph with a bar and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C4367CC7-BDE9-3F74-C5A7-ABAD1CCBC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726" y="2709449"/>
            <a:ext cx="4375313" cy="33883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791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C225-11CE-E1FD-5BAC-A43A656E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of Promotion in 5 Years and Salary vs Left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3E1B2-C178-9E99-8872-726CDBF036A4}"/>
              </a:ext>
            </a:extLst>
          </p:cNvPr>
          <p:cNvSpPr txBox="1"/>
          <p:nvPr/>
        </p:nvSpPr>
        <p:spPr>
          <a:xfrm>
            <a:off x="854452" y="1690692"/>
            <a:ext cx="4583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without a promotion in last 5 years are more likely to leave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350B8-13AE-F73B-1B21-A1AD2AC68E06}"/>
              </a:ext>
            </a:extLst>
          </p:cNvPr>
          <p:cNvSpPr txBox="1"/>
          <p:nvPr/>
        </p:nvSpPr>
        <p:spPr>
          <a:xfrm>
            <a:off x="6753726" y="1690692"/>
            <a:ext cx="4583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salary does have an impact on leaving since employees with a low salary are likely to leave the company</a:t>
            </a:r>
          </a:p>
        </p:txBody>
      </p:sp>
      <p:pic>
        <p:nvPicPr>
          <p:cNvPr id="4" name="Picture 3" descr="A graph with a bar and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21656DF6-E766-8A70-1E4C-D1447E3C9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2" y="2706355"/>
            <a:ext cx="4457455" cy="3480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of different colored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2288164F-3279-CE30-B847-F6EB5FEAB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59" y="2706355"/>
            <a:ext cx="4457829" cy="3480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748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C225-11CE-E1FD-5BAC-A43A656E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Department and Department vs Left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3E1B2-C178-9E99-8872-726CDBF036A4}"/>
              </a:ext>
            </a:extLst>
          </p:cNvPr>
          <p:cNvSpPr txBox="1"/>
          <p:nvPr/>
        </p:nvSpPr>
        <p:spPr>
          <a:xfrm>
            <a:off x="854452" y="1690692"/>
            <a:ext cx="4583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Biggest departments are sales, technical, and support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350B8-13AE-F73B-1B21-A1AD2AC68E06}"/>
              </a:ext>
            </a:extLst>
          </p:cNvPr>
          <p:cNvSpPr txBox="1"/>
          <p:nvPr/>
        </p:nvSpPr>
        <p:spPr>
          <a:xfrm>
            <a:off x="6753726" y="1690692"/>
            <a:ext cx="4583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turnover rate is in HR, Accounting, and Technical departments</a:t>
            </a:r>
          </a:p>
        </p:txBody>
      </p:sp>
      <p:pic>
        <p:nvPicPr>
          <p:cNvPr id="3" name="Picture 2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0B8A9C5E-F310-ECE3-8477-474E2E5DF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12" y="2706355"/>
            <a:ext cx="3763012" cy="3480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aph of sales and sales&#10;&#10;Description automatically generated with medium confidence">
            <a:extLst>
              <a:ext uri="{FF2B5EF4-FFF2-40B4-BE49-F238E27FC236}">
                <a16:creationId xmlns:a16="http://schemas.microsoft.com/office/drawing/2014/main" id="{A985D1CD-5633-5510-5CE7-94BAF7361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800" y="2706355"/>
            <a:ext cx="4456388" cy="3480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068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C225-11CE-E1FD-5BAC-A43A656E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of Satisfaction Level and Last Evaluation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3E1B2-C178-9E99-8872-726CDBF036A4}"/>
              </a:ext>
            </a:extLst>
          </p:cNvPr>
          <p:cNvSpPr txBox="1"/>
          <p:nvPr/>
        </p:nvSpPr>
        <p:spPr>
          <a:xfrm>
            <a:off x="854452" y="1690692"/>
            <a:ext cx="4583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skewed where most employees have good satisfaction levels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350B8-13AE-F73B-1B21-A1AD2AC68E06}"/>
              </a:ext>
            </a:extLst>
          </p:cNvPr>
          <p:cNvSpPr txBox="1"/>
          <p:nvPr/>
        </p:nvSpPr>
        <p:spPr>
          <a:xfrm>
            <a:off x="6753726" y="1690692"/>
            <a:ext cx="4583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left skewed where last evaluations were mostly on the high end</a:t>
            </a:r>
          </a:p>
        </p:txBody>
      </p:sp>
      <p:pic>
        <p:nvPicPr>
          <p:cNvPr id="4" name="Picture 3" descr="A graph of a graph showing a number of levels&#10;&#10;Description automatically generated">
            <a:extLst>
              <a:ext uri="{FF2B5EF4-FFF2-40B4-BE49-F238E27FC236}">
                <a16:creationId xmlns:a16="http://schemas.microsoft.com/office/drawing/2014/main" id="{0826FFDE-5250-23D4-3402-3FD520C2E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06355"/>
            <a:ext cx="4354946" cy="3480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3DA2D55F-9EB6-F3A6-0E45-A6A8B2B0D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726" y="2698281"/>
            <a:ext cx="4338694" cy="3468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754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1237</TotalTime>
  <Words>1106</Words>
  <Application>Microsoft Macintosh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Office Theme</vt:lpstr>
      <vt:lpstr>HR Dataset</vt:lpstr>
      <vt:lpstr>Background</vt:lpstr>
      <vt:lpstr>Introduction</vt:lpstr>
      <vt:lpstr>Correlation Matrix</vt:lpstr>
      <vt:lpstr>Line Plot of Satisfaction and Time Spent vs Left</vt:lpstr>
      <vt:lpstr>Bar Plot of Left Frequency and Left vs Work Accident</vt:lpstr>
      <vt:lpstr>Bar Plot of Promotion in 5 Years and Salary vs Left</vt:lpstr>
      <vt:lpstr>Plots of Department and Department vs Left</vt:lpstr>
      <vt:lpstr>Plots of Satisfaction Level and Last Evaluation </vt:lpstr>
      <vt:lpstr>Results of Exploration</vt:lpstr>
      <vt:lpstr>Logistic Regression</vt:lpstr>
      <vt:lpstr>Accuracy Scores, R2, MSE, and RMSE</vt:lpstr>
      <vt:lpstr>Confusion Matrix</vt:lpstr>
      <vt:lpstr>Classification Report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Morgan E. Hardin</cp:lastModifiedBy>
  <cp:revision>12</cp:revision>
  <dcterms:created xsi:type="dcterms:W3CDTF">2020-08-18T13:57:38Z</dcterms:created>
  <dcterms:modified xsi:type="dcterms:W3CDTF">2024-05-01T16:40:33Z</dcterms:modified>
</cp:coreProperties>
</file>