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08C01-3AFC-6E45-B711-F7061B816861}" v="3" dt="2024-02-22T15:32:13.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08" d="100"/>
          <a:sy n="108"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E. Hardin" userId="6beca985-a156-449b-8096-77a367ed1122" providerId="ADAL" clId="{F0D08C01-3AFC-6E45-B711-F7061B816861}"/>
    <pc:docChg chg="undo custSel modSld">
      <pc:chgData name="Morgan E. Hardin" userId="6beca985-a156-449b-8096-77a367ed1122" providerId="ADAL" clId="{F0D08C01-3AFC-6E45-B711-F7061B816861}" dt="2024-02-22T15:33:30.526" v="248" actId="1076"/>
      <pc:docMkLst>
        <pc:docMk/>
      </pc:docMkLst>
      <pc:sldChg chg="addSp delSp modSp mod">
        <pc:chgData name="Morgan E. Hardin" userId="6beca985-a156-449b-8096-77a367ed1122" providerId="ADAL" clId="{F0D08C01-3AFC-6E45-B711-F7061B816861}" dt="2024-02-22T15:32:13.892" v="228"/>
        <pc:sldMkLst>
          <pc:docMk/>
          <pc:sldMk cId="95992585" sldId="256"/>
        </pc:sldMkLst>
        <pc:spChg chg="mod">
          <ac:chgData name="Morgan E. Hardin" userId="6beca985-a156-449b-8096-77a367ed1122" providerId="ADAL" clId="{F0D08C01-3AFC-6E45-B711-F7061B816861}" dt="2024-02-22T15:32:13.892" v="228"/>
          <ac:spMkLst>
            <pc:docMk/>
            <pc:sldMk cId="95992585" sldId="256"/>
            <ac:spMk id="2" creationId="{6389000D-D9CF-49A7-A907-DDC7B12726DE}"/>
          </ac:spMkLst>
        </pc:spChg>
        <pc:spChg chg="mod">
          <ac:chgData name="Morgan E. Hardin" userId="6beca985-a156-449b-8096-77a367ed1122" providerId="ADAL" clId="{F0D08C01-3AFC-6E45-B711-F7061B816861}" dt="2024-02-22T15:32:13.892" v="228"/>
          <ac:spMkLst>
            <pc:docMk/>
            <pc:sldMk cId="95992585" sldId="256"/>
            <ac:spMk id="3" creationId="{61E2FC8A-1D9B-4DFE-ADC2-32C9B90D71D7}"/>
          </ac:spMkLst>
        </pc:spChg>
        <pc:spChg chg="add del mod">
          <ac:chgData name="Morgan E. Hardin" userId="6beca985-a156-449b-8096-77a367ed1122" providerId="ADAL" clId="{F0D08C01-3AFC-6E45-B711-F7061B816861}" dt="2024-02-22T15:32:08.920" v="226"/>
          <ac:spMkLst>
            <pc:docMk/>
            <pc:sldMk cId="95992585" sldId="256"/>
            <ac:spMk id="4" creationId="{1FD37A68-E33A-C4CA-703A-8B4EB5CC077B}"/>
          </ac:spMkLst>
        </pc:spChg>
      </pc:sldChg>
      <pc:sldChg chg="addSp delSp modSp mod setBg">
        <pc:chgData name="Morgan E. Hardin" userId="6beca985-a156-449b-8096-77a367ed1122" providerId="ADAL" clId="{F0D08C01-3AFC-6E45-B711-F7061B816861}" dt="2024-02-22T15:32:39.003" v="234" actId="1076"/>
        <pc:sldMkLst>
          <pc:docMk/>
          <pc:sldMk cId="95992585" sldId="257"/>
        </pc:sldMkLst>
        <pc:spChg chg="mod">
          <ac:chgData name="Morgan E. Hardin" userId="6beca985-a156-449b-8096-77a367ed1122" providerId="ADAL" clId="{F0D08C01-3AFC-6E45-B711-F7061B816861}" dt="2024-02-22T15:32:39.003" v="234" actId="1076"/>
          <ac:spMkLst>
            <pc:docMk/>
            <pc:sldMk cId="95992585" sldId="257"/>
            <ac:spMk id="3" creationId="{3F2BC422-5C33-0680-4153-71A2E3A06ADF}"/>
          </ac:spMkLst>
        </pc:spChg>
        <pc:spChg chg="add del">
          <ac:chgData name="Morgan E. Hardin" userId="6beca985-a156-449b-8096-77a367ed1122" providerId="ADAL" clId="{F0D08C01-3AFC-6E45-B711-F7061B816861}" dt="2024-02-22T15:32:29.987" v="231" actId="26606"/>
          <ac:spMkLst>
            <pc:docMk/>
            <pc:sldMk cId="95992585" sldId="257"/>
            <ac:spMk id="21" creationId="{03E8462A-FEBA-4848-81CC-3F8DA3E477BE}"/>
          </ac:spMkLst>
        </pc:spChg>
        <pc:spChg chg="add del">
          <ac:chgData name="Morgan E. Hardin" userId="6beca985-a156-449b-8096-77a367ed1122" providerId="ADAL" clId="{F0D08C01-3AFC-6E45-B711-F7061B816861}" dt="2024-02-22T15:32:29.987" v="231" actId="26606"/>
          <ac:spMkLst>
            <pc:docMk/>
            <pc:sldMk cId="95992585" sldId="257"/>
            <ac:spMk id="34" creationId="{7941F9B1-B01B-4A84-89D9-B169AEB4E456}"/>
          </ac:spMkLst>
        </pc:spChg>
        <pc:grpChg chg="add del">
          <ac:chgData name="Morgan E. Hardin" userId="6beca985-a156-449b-8096-77a367ed1122" providerId="ADAL" clId="{F0D08C01-3AFC-6E45-B711-F7061B816861}" dt="2024-02-22T15:32:29.987" v="231" actId="26606"/>
          <ac:grpSpMkLst>
            <pc:docMk/>
            <pc:sldMk cId="95992585" sldId="257"/>
            <ac:grpSpMk id="9" creationId="{609316A9-990D-4EC3-A671-70EE5C1493A4}"/>
          </ac:grpSpMkLst>
        </pc:grpChg>
        <pc:grpChg chg="add del">
          <ac:chgData name="Morgan E. Hardin" userId="6beca985-a156-449b-8096-77a367ed1122" providerId="ADAL" clId="{F0D08C01-3AFC-6E45-B711-F7061B816861}" dt="2024-02-22T15:32:29.987" v="231" actId="26606"/>
          <ac:grpSpMkLst>
            <pc:docMk/>
            <pc:sldMk cId="95992585" sldId="257"/>
            <ac:grpSpMk id="23" creationId="{2109F83F-40FE-4DB3-84CC-09FB3340D06D}"/>
          </ac:grpSpMkLst>
        </pc:grpChg>
        <pc:picChg chg="mod">
          <ac:chgData name="Morgan E. Hardin" userId="6beca985-a156-449b-8096-77a367ed1122" providerId="ADAL" clId="{F0D08C01-3AFC-6E45-B711-F7061B816861}" dt="2024-02-22T15:32:29.987" v="231" actId="26606"/>
          <ac:picMkLst>
            <pc:docMk/>
            <pc:sldMk cId="95992585" sldId="257"/>
            <ac:picMk id="2" creationId="{CDF089CF-A77B-4429-B898-F6C589736CC2}"/>
          </ac:picMkLst>
        </pc:picChg>
      </pc:sldChg>
      <pc:sldChg chg="modSp mod">
        <pc:chgData name="Morgan E. Hardin" userId="6beca985-a156-449b-8096-77a367ed1122" providerId="ADAL" clId="{F0D08C01-3AFC-6E45-B711-F7061B816861}" dt="2024-02-22T15:32:50.443" v="237" actId="14100"/>
        <pc:sldMkLst>
          <pc:docMk/>
          <pc:sldMk cId="95992585" sldId="258"/>
        </pc:sldMkLst>
        <pc:spChg chg="mod">
          <ac:chgData name="Morgan E. Hardin" userId="6beca985-a156-449b-8096-77a367ed1122" providerId="ADAL" clId="{F0D08C01-3AFC-6E45-B711-F7061B816861}" dt="2024-02-22T15:32:50.443" v="237" actId="14100"/>
          <ac:spMkLst>
            <pc:docMk/>
            <pc:sldMk cId="95992585" sldId="258"/>
            <ac:spMk id="2" creationId="{0E4DF925-D6AA-2CF4-AA3D-F9726EA5EE8C}"/>
          </ac:spMkLst>
        </pc:spChg>
      </pc:sldChg>
      <pc:sldChg chg="modSp mod">
        <pc:chgData name="Morgan E. Hardin" userId="6beca985-a156-449b-8096-77a367ed1122" providerId="ADAL" clId="{F0D08C01-3AFC-6E45-B711-F7061B816861}" dt="2024-02-22T15:32:55.732" v="238" actId="1076"/>
        <pc:sldMkLst>
          <pc:docMk/>
          <pc:sldMk cId="95992585" sldId="259"/>
        </pc:sldMkLst>
        <pc:spChg chg="mod">
          <ac:chgData name="Morgan E. Hardin" userId="6beca985-a156-449b-8096-77a367ed1122" providerId="ADAL" clId="{F0D08C01-3AFC-6E45-B711-F7061B816861}" dt="2024-02-22T15:32:55.732" v="238" actId="1076"/>
          <ac:spMkLst>
            <pc:docMk/>
            <pc:sldMk cId="95992585" sldId="259"/>
            <ac:spMk id="2" creationId="{1DF15D48-88F0-039D-EBEE-C13F25F1293F}"/>
          </ac:spMkLst>
        </pc:spChg>
      </pc:sldChg>
      <pc:sldChg chg="modSp mod">
        <pc:chgData name="Morgan E. Hardin" userId="6beca985-a156-449b-8096-77a367ed1122" providerId="ADAL" clId="{F0D08C01-3AFC-6E45-B711-F7061B816861}" dt="2024-02-22T15:33:05.967" v="239" actId="1076"/>
        <pc:sldMkLst>
          <pc:docMk/>
          <pc:sldMk cId="95992585" sldId="260"/>
        </pc:sldMkLst>
        <pc:spChg chg="mod">
          <ac:chgData name="Morgan E. Hardin" userId="6beca985-a156-449b-8096-77a367ed1122" providerId="ADAL" clId="{F0D08C01-3AFC-6E45-B711-F7061B816861}" dt="2024-02-22T15:33:05.967" v="239" actId="1076"/>
          <ac:spMkLst>
            <pc:docMk/>
            <pc:sldMk cId="95992585" sldId="260"/>
            <ac:spMk id="2" creationId="{9CDE0CA5-E46D-B10B-E9D5-185DFAA928A2}"/>
          </ac:spMkLst>
        </pc:spChg>
      </pc:sldChg>
      <pc:sldChg chg="modSp mod">
        <pc:chgData name="Morgan E. Hardin" userId="6beca985-a156-449b-8096-77a367ed1122" providerId="ADAL" clId="{F0D08C01-3AFC-6E45-B711-F7061B816861}" dt="2024-02-22T15:33:15.582" v="242" actId="1076"/>
        <pc:sldMkLst>
          <pc:docMk/>
          <pc:sldMk cId="95992585" sldId="261"/>
        </pc:sldMkLst>
        <pc:spChg chg="mod">
          <ac:chgData name="Morgan E. Hardin" userId="6beca985-a156-449b-8096-77a367ed1122" providerId="ADAL" clId="{F0D08C01-3AFC-6E45-B711-F7061B816861}" dt="2024-02-22T15:33:12.689" v="241" actId="1076"/>
          <ac:spMkLst>
            <pc:docMk/>
            <pc:sldMk cId="95992585" sldId="261"/>
            <ac:spMk id="2" creationId="{6B9BB8BE-4D19-61A1-5639-0DA7AE034D6C}"/>
          </ac:spMkLst>
        </pc:spChg>
        <pc:picChg chg="mod">
          <ac:chgData name="Morgan E. Hardin" userId="6beca985-a156-449b-8096-77a367ed1122" providerId="ADAL" clId="{F0D08C01-3AFC-6E45-B711-F7061B816861}" dt="2024-02-22T15:33:15.582" v="242" actId="1076"/>
          <ac:picMkLst>
            <pc:docMk/>
            <pc:sldMk cId="95992585" sldId="261"/>
            <ac:picMk id="6" creationId="{7CBC765C-4DFE-4967-B1B6-05471ACBD94E}"/>
          </ac:picMkLst>
        </pc:picChg>
      </pc:sldChg>
      <pc:sldChg chg="addSp modSp mod setBg">
        <pc:chgData name="Morgan E. Hardin" userId="6beca985-a156-449b-8096-77a367ed1122" providerId="ADAL" clId="{F0D08C01-3AFC-6E45-B711-F7061B816861}" dt="2024-02-22T15:33:30.526" v="248" actId="1076"/>
        <pc:sldMkLst>
          <pc:docMk/>
          <pc:sldMk cId="95992585" sldId="262"/>
        </pc:sldMkLst>
        <pc:spChg chg="mod">
          <ac:chgData name="Morgan E. Hardin" userId="6beca985-a156-449b-8096-77a367ed1122" providerId="ADAL" clId="{F0D08C01-3AFC-6E45-B711-F7061B816861}" dt="2024-02-22T15:33:30.526" v="248" actId="1076"/>
          <ac:spMkLst>
            <pc:docMk/>
            <pc:sldMk cId="95992585" sldId="262"/>
            <ac:spMk id="2" creationId="{6B748D9A-2BD7-E482-8672-0976F4A4184A}"/>
          </ac:spMkLst>
        </pc:spChg>
        <pc:spChg chg="add">
          <ac:chgData name="Morgan E. Hardin" userId="6beca985-a156-449b-8096-77a367ed1122" providerId="ADAL" clId="{F0D08C01-3AFC-6E45-B711-F7061B816861}" dt="2024-02-22T15:33:18.592" v="243" actId="26606"/>
          <ac:spMkLst>
            <pc:docMk/>
            <pc:sldMk cId="95992585" sldId="262"/>
            <ac:spMk id="24" creationId="{03E8462A-FEBA-4848-81CC-3F8DA3E477BE}"/>
          </ac:spMkLst>
        </pc:spChg>
        <pc:spChg chg="add">
          <ac:chgData name="Morgan E. Hardin" userId="6beca985-a156-449b-8096-77a367ed1122" providerId="ADAL" clId="{F0D08C01-3AFC-6E45-B711-F7061B816861}" dt="2024-02-22T15:33:18.592" v="243" actId="26606"/>
          <ac:spMkLst>
            <pc:docMk/>
            <pc:sldMk cId="95992585" sldId="262"/>
            <ac:spMk id="37" creationId="{7941F9B1-B01B-4A84-89D9-B169AEB4E456}"/>
          </ac:spMkLst>
        </pc:spChg>
        <pc:grpChg chg="add">
          <ac:chgData name="Morgan E. Hardin" userId="6beca985-a156-449b-8096-77a367ed1122" providerId="ADAL" clId="{F0D08C01-3AFC-6E45-B711-F7061B816861}" dt="2024-02-22T15:33:18.592" v="243" actId="26606"/>
          <ac:grpSpMkLst>
            <pc:docMk/>
            <pc:sldMk cId="95992585" sldId="262"/>
            <ac:grpSpMk id="12" creationId="{609316A9-990D-4EC3-A671-70EE5C1493A4}"/>
          </ac:grpSpMkLst>
        </pc:grpChg>
        <pc:grpChg chg="add">
          <ac:chgData name="Morgan E. Hardin" userId="6beca985-a156-449b-8096-77a367ed1122" providerId="ADAL" clId="{F0D08C01-3AFC-6E45-B711-F7061B816861}" dt="2024-02-22T15:33:18.592" v="243" actId="26606"/>
          <ac:grpSpMkLst>
            <pc:docMk/>
            <pc:sldMk cId="95992585" sldId="262"/>
            <ac:grpSpMk id="26" creationId="{2109F83F-40FE-4DB3-84CC-09FB3340D06D}"/>
          </ac:grpSpMkLst>
        </pc:grpChg>
        <pc:picChg chg="mod">
          <ac:chgData name="Morgan E. Hardin" userId="6beca985-a156-449b-8096-77a367ed1122" providerId="ADAL" clId="{F0D08C01-3AFC-6E45-B711-F7061B816861}" dt="2024-02-22T15:33:26.076" v="246" actId="1076"/>
          <ac:picMkLst>
            <pc:docMk/>
            <pc:sldMk cId="95992585" sldId="262"/>
            <ac:picMk id="7" creationId="{0DF9343D-3952-4318-A27D-CD5451CC74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326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0891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3215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9366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4820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37742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8801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4375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30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2/22/24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1552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4388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2/22/24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8199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2/22/24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1259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2/22/24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2130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2/22/24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5682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
        <p:nvSpPr>
          <p:cNvPr id="5" name="Date Placeholder 4"/>
          <p:cNvSpPr>
            <a:spLocks noGrp="1"/>
          </p:cNvSpPr>
          <p:nvPr>
            <p:ph type="dt" sz="half" idx="10"/>
          </p:nvPr>
        </p:nvSpPr>
        <p:spPr/>
        <p:txBody>
          <a:bodyPr/>
          <a:lstStyle/>
          <a:p>
            <a:fld id="{EED1C14C-A143-42F5-B247-D0E800131009}" type="datetimeFigureOut">
              <a:rPr lang="en-US" smtClean="0"/>
              <a:t>2/22/24</a:t>
            </a:fld>
            <a:endParaRPr lang="en-US"/>
          </a:p>
        </p:txBody>
      </p:sp>
    </p:spTree>
    <p:extLst>
      <p:ext uri="{BB962C8B-B14F-4D97-AF65-F5344CB8AC3E}">
        <p14:creationId xmlns:p14="http://schemas.microsoft.com/office/powerpoint/2010/main" val="106125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2/22/24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4808901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6389000D-D9CF-49A7-A907-DDC7B12726DE}"/>
              </a:ext>
            </a:extLst>
          </p:cNvPr>
          <p:cNvSpPr>
            <a:spLocks noGrp="1"/>
          </p:cNvSpPr>
          <p:nvPr>
            <p:ph type="ctrTitle"/>
          </p:nvPr>
        </p:nvSpPr>
        <p:spPr/>
        <p:txBody>
          <a:bodyPr/>
          <a:lstStyle/>
          <a:p>
            <a:r>
              <a:rPr lang="en-US" dirty="0"/>
              <a:t>Social Media Assignment</a:t>
            </a:r>
            <a:endParaRPr dirty="0"/>
          </a:p>
        </p:txBody>
      </p:sp>
      <p:sp>
        <p:nvSpPr>
          <p:cNvPr id="3" name="slide1">
            <a:extLst>
              <a:ext uri="{FF2B5EF4-FFF2-40B4-BE49-F238E27FC236}">
                <a16:creationId xmlns:a16="http://schemas.microsoft.com/office/drawing/2014/main" id="{61E2FC8A-1D9B-4DFE-ADC2-32C9B90D71D7}"/>
              </a:ext>
            </a:extLst>
          </p:cNvPr>
          <p:cNvSpPr>
            <a:spLocks noGrp="1"/>
          </p:cNvSpPr>
          <p:nvPr>
            <p:ph type="subTitle" idx="1"/>
          </p:nvPr>
        </p:nvSpPr>
        <p:spPr/>
        <p:txBody>
          <a:bodyPr/>
          <a:lstStyle/>
          <a:p>
            <a:r>
              <a:rPr lang="en-US" dirty="0"/>
              <a:t>By: Kadin and Morgan</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ge and Gender">
            <a:extLst>
              <a:ext uri="{FF2B5EF4-FFF2-40B4-BE49-F238E27FC236}">
                <a16:creationId xmlns:a16="http://schemas.microsoft.com/office/drawing/2014/main" id="{CDF089CF-A77B-4429-B898-F6C589736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579" y="171449"/>
            <a:ext cx="3705225" cy="6515100"/>
          </a:xfrm>
          <a:prstGeom prst="rect">
            <a:avLst/>
          </a:prstGeom>
        </p:spPr>
      </p:pic>
      <p:sp>
        <p:nvSpPr>
          <p:cNvPr id="3" name="TextBox 2">
            <a:extLst>
              <a:ext uri="{FF2B5EF4-FFF2-40B4-BE49-F238E27FC236}">
                <a16:creationId xmlns:a16="http://schemas.microsoft.com/office/drawing/2014/main" id="{3F2BC422-5C33-0680-4153-71A2E3A06ADF}"/>
              </a:ext>
            </a:extLst>
          </p:cNvPr>
          <p:cNvSpPr txBox="1"/>
          <p:nvPr/>
        </p:nvSpPr>
        <p:spPr>
          <a:xfrm>
            <a:off x="5834804" y="1305340"/>
            <a:ext cx="3527031" cy="4247317"/>
          </a:xfrm>
          <a:prstGeom prst="rect">
            <a:avLst/>
          </a:prstGeom>
          <a:noFill/>
        </p:spPr>
        <p:txBody>
          <a:bodyPr wrap="square" rtlCol="0">
            <a:spAutoFit/>
          </a:bodyPr>
          <a:lstStyle/>
          <a:p>
            <a:r>
              <a:rPr lang="en-US" dirty="0"/>
              <a:t>This shows the ages between 18 and 50+ who are on social media. It groups them between Young Adults being between 18 and 29, Adults being between 30 and 49, and Seniors being 50 and over. </a:t>
            </a:r>
          </a:p>
          <a:p>
            <a:endParaRPr lang="en-US" dirty="0"/>
          </a:p>
          <a:p>
            <a:r>
              <a:rPr lang="en-US" dirty="0"/>
              <a:t>This histogram shows that the ages 30 to 49 have the most presence on social media. </a:t>
            </a:r>
          </a:p>
          <a:p>
            <a:r>
              <a:rPr lang="en-US" dirty="0"/>
              <a:t>It also shows that it is nearly an even split between gender on social media between every age group.</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emographics and Interest">
            <a:extLst>
              <a:ext uri="{FF2B5EF4-FFF2-40B4-BE49-F238E27FC236}">
                <a16:creationId xmlns:a16="http://schemas.microsoft.com/office/drawing/2014/main" id="{460B95D0-6FDB-4F85-8D79-E5B91A06E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022" y="100012"/>
            <a:ext cx="4410075" cy="6657975"/>
          </a:xfrm>
          <a:prstGeom prst="rect">
            <a:avLst/>
          </a:prstGeom>
        </p:spPr>
      </p:pic>
      <p:sp>
        <p:nvSpPr>
          <p:cNvPr id="2" name="TextBox 1">
            <a:extLst>
              <a:ext uri="{FF2B5EF4-FFF2-40B4-BE49-F238E27FC236}">
                <a16:creationId xmlns:a16="http://schemas.microsoft.com/office/drawing/2014/main" id="{0E4DF925-D6AA-2CF4-AA3D-F9726EA5EE8C}"/>
              </a:ext>
            </a:extLst>
          </p:cNvPr>
          <p:cNvSpPr txBox="1"/>
          <p:nvPr/>
        </p:nvSpPr>
        <p:spPr>
          <a:xfrm>
            <a:off x="6277905" y="1368307"/>
            <a:ext cx="2938666" cy="3970318"/>
          </a:xfrm>
          <a:prstGeom prst="rect">
            <a:avLst/>
          </a:prstGeom>
          <a:noFill/>
        </p:spPr>
        <p:txBody>
          <a:bodyPr wrap="square" rtlCol="0">
            <a:spAutoFit/>
          </a:bodyPr>
          <a:lstStyle/>
          <a:p>
            <a:r>
              <a:rPr lang="en-US" dirty="0"/>
              <a:t>This pie chart shows the correlation between Demographics and Interests between those on social media. There are three different demographics: Urban, Rural, and Suburban. The interest are nearly evenly distributed across the board with all demographics and interests ranging between 10 and 12 percent.</a:t>
            </a:r>
          </a:p>
        </p:txBody>
      </p:sp>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Location and Platform">
            <a:extLst>
              <a:ext uri="{FF2B5EF4-FFF2-40B4-BE49-F238E27FC236}">
                <a16:creationId xmlns:a16="http://schemas.microsoft.com/office/drawing/2014/main" id="{146F17E1-6592-4817-B444-C9F045410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22" y="414337"/>
            <a:ext cx="7153275" cy="6029325"/>
          </a:xfrm>
          <a:prstGeom prst="rect">
            <a:avLst/>
          </a:prstGeom>
        </p:spPr>
      </p:pic>
      <p:sp>
        <p:nvSpPr>
          <p:cNvPr id="2" name="TextBox 1">
            <a:extLst>
              <a:ext uri="{FF2B5EF4-FFF2-40B4-BE49-F238E27FC236}">
                <a16:creationId xmlns:a16="http://schemas.microsoft.com/office/drawing/2014/main" id="{1DF15D48-88F0-039D-EBEE-C13F25F1293F}"/>
              </a:ext>
            </a:extLst>
          </p:cNvPr>
          <p:cNvSpPr txBox="1"/>
          <p:nvPr/>
        </p:nvSpPr>
        <p:spPr>
          <a:xfrm>
            <a:off x="6996731" y="2109849"/>
            <a:ext cx="2755075" cy="3139321"/>
          </a:xfrm>
          <a:prstGeom prst="rect">
            <a:avLst/>
          </a:prstGeom>
          <a:noFill/>
        </p:spPr>
        <p:txBody>
          <a:bodyPr wrap="square" rtlCol="0">
            <a:spAutoFit/>
          </a:bodyPr>
          <a:lstStyle/>
          <a:p>
            <a:r>
              <a:rPr lang="en-US" dirty="0"/>
              <a:t>This chart shows the location based on the platform. This shows that Instagram is used more than other social media in Australia, the United Kingdom, and the United States. After that, YouTube is for the most part used more than Facebook, but it is very close.</a:t>
            </a:r>
          </a:p>
        </p:txBody>
      </p:sp>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Age and Platform">
            <a:extLst>
              <a:ext uri="{FF2B5EF4-FFF2-40B4-BE49-F238E27FC236}">
                <a16:creationId xmlns:a16="http://schemas.microsoft.com/office/drawing/2014/main" id="{E485A91B-4342-4055-ADE0-1237FD372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93" y="414337"/>
            <a:ext cx="7153275" cy="6029325"/>
          </a:xfrm>
          <a:prstGeom prst="rect">
            <a:avLst/>
          </a:prstGeom>
        </p:spPr>
      </p:pic>
      <p:sp>
        <p:nvSpPr>
          <p:cNvPr id="2" name="TextBox 1">
            <a:extLst>
              <a:ext uri="{FF2B5EF4-FFF2-40B4-BE49-F238E27FC236}">
                <a16:creationId xmlns:a16="http://schemas.microsoft.com/office/drawing/2014/main" id="{9CDE0CA5-E46D-B10B-E9D5-185DFAA928A2}"/>
              </a:ext>
            </a:extLst>
          </p:cNvPr>
          <p:cNvSpPr txBox="1"/>
          <p:nvPr/>
        </p:nvSpPr>
        <p:spPr>
          <a:xfrm>
            <a:off x="6835754" y="2673366"/>
            <a:ext cx="3277589" cy="2585323"/>
          </a:xfrm>
          <a:prstGeom prst="rect">
            <a:avLst/>
          </a:prstGeom>
          <a:noFill/>
        </p:spPr>
        <p:txBody>
          <a:bodyPr wrap="square" rtlCol="0">
            <a:spAutoFit/>
          </a:bodyPr>
          <a:lstStyle/>
          <a:p>
            <a:r>
              <a:rPr lang="en-US" dirty="0"/>
              <a:t>This shows Age and Platforms. We calculated bins based on a certain range for Young Adults, Adults, and Seniors. This shows that Adults use social media more than the other age ranges. They also use social media evenly, while the other ranges use Instagram more.</a:t>
            </a:r>
          </a:p>
        </p:txBody>
      </p:sp>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Profession and Platform">
            <a:extLst>
              <a:ext uri="{FF2B5EF4-FFF2-40B4-BE49-F238E27FC236}">
                <a16:creationId xmlns:a16="http://schemas.microsoft.com/office/drawing/2014/main" id="{7CBC765C-4DFE-4967-B1B6-05471ACBD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626" y="333374"/>
            <a:ext cx="3705225" cy="6191250"/>
          </a:xfrm>
          <a:prstGeom prst="rect">
            <a:avLst/>
          </a:prstGeom>
        </p:spPr>
      </p:pic>
      <p:sp>
        <p:nvSpPr>
          <p:cNvPr id="2" name="TextBox 1">
            <a:extLst>
              <a:ext uri="{FF2B5EF4-FFF2-40B4-BE49-F238E27FC236}">
                <a16:creationId xmlns:a16="http://schemas.microsoft.com/office/drawing/2014/main" id="{6B9BB8BE-4D19-61A1-5639-0DA7AE034D6C}"/>
              </a:ext>
            </a:extLst>
          </p:cNvPr>
          <p:cNvSpPr txBox="1"/>
          <p:nvPr/>
        </p:nvSpPr>
        <p:spPr>
          <a:xfrm>
            <a:off x="5718628" y="2136338"/>
            <a:ext cx="3483429" cy="2585323"/>
          </a:xfrm>
          <a:prstGeom prst="rect">
            <a:avLst/>
          </a:prstGeom>
          <a:noFill/>
        </p:spPr>
        <p:txBody>
          <a:bodyPr wrap="square" rtlCol="0">
            <a:spAutoFit/>
          </a:bodyPr>
          <a:lstStyle/>
          <a:p>
            <a:r>
              <a:rPr lang="en-US" dirty="0"/>
              <a:t>This chart shows profession vs platform. It shows that Instagram is used more by every profession while YouTube is the next most used for Marketer Managers and Software Engineers. Students use all three forms of social media almost evenly.</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4" name="Rectangle 2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Isosceles Triangle 3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7" name="Rectangle 3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Dashboard 1">
            <a:extLst>
              <a:ext uri="{FF2B5EF4-FFF2-40B4-BE49-F238E27FC236}">
                <a16:creationId xmlns:a16="http://schemas.microsoft.com/office/drawing/2014/main" id="{0DF9343D-3952-4318-A27D-CD5451CC7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745" y="606515"/>
            <a:ext cx="7056210" cy="5644969"/>
          </a:xfrm>
          <a:prstGeom prst="rect">
            <a:avLst/>
          </a:prstGeom>
        </p:spPr>
      </p:pic>
      <p:sp>
        <p:nvSpPr>
          <p:cNvPr id="2" name="TextBox 1">
            <a:extLst>
              <a:ext uri="{FF2B5EF4-FFF2-40B4-BE49-F238E27FC236}">
                <a16:creationId xmlns:a16="http://schemas.microsoft.com/office/drawing/2014/main" id="{6B748D9A-2BD7-E482-8672-0976F4A4184A}"/>
              </a:ext>
            </a:extLst>
          </p:cNvPr>
          <p:cNvSpPr txBox="1"/>
          <p:nvPr/>
        </p:nvSpPr>
        <p:spPr>
          <a:xfrm>
            <a:off x="7801805" y="2339853"/>
            <a:ext cx="3138414" cy="2169825"/>
          </a:xfrm>
          <a:prstGeom prst="rect">
            <a:avLst/>
          </a:prstGeom>
          <a:noFill/>
        </p:spPr>
        <p:txBody>
          <a:bodyPr wrap="square" rtlCol="0">
            <a:spAutoFit/>
          </a:bodyPr>
          <a:lstStyle/>
          <a:p>
            <a:pPr defTabSz="342900">
              <a:spcAft>
                <a:spcPts val="600"/>
              </a:spcAft>
            </a:pPr>
            <a:r>
              <a:rPr lang="en-US" sz="1350" kern="1200" dirty="0">
                <a:solidFill>
                  <a:schemeClr val="tx1"/>
                </a:solidFill>
                <a:latin typeface="+mn-lt"/>
                <a:ea typeface="+mn-ea"/>
                <a:cs typeface="+mn-cs"/>
              </a:rPr>
              <a:t>In conclusion, Instagram is the most used among every demographic, profession, and age range, no matter where they are from. The Adult age range from 30 to 49 used social media the most which was extremely surprising. Facebook was the least used among nearly all age ranges, gender, and professions which was not surprising.</a:t>
            </a:r>
            <a:endParaRPr lang="en-US" dirty="0"/>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{A3136999-E936-B44E-89F8-539436D4E112}tf10001060</Template>
  <TotalTime>18</TotalTime>
  <Words>346</Words>
  <Application>Microsoft Macintosh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Social Media Assignment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dc:title>
  <dc:creator/>
  <cp:lastModifiedBy>Morgan E. Hardin</cp:lastModifiedBy>
  <cp:revision>1</cp:revision>
  <dcterms:created xsi:type="dcterms:W3CDTF">2024-02-22T15:14:34Z</dcterms:created>
  <dcterms:modified xsi:type="dcterms:W3CDTF">2024-02-22T15:33:35Z</dcterms:modified>
</cp:coreProperties>
</file>