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E8D1A4-E2B4-4D4C-8201-049916517ADE}" v="584" dt="2022-11-20T17:27:38.852"/>
    <p1510:client id="{C9F46823-C6BD-6641-9EA9-EA310676C90E}" v="112" dt="2022-11-20T19:17:57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4666"/>
  </p:normalViewPr>
  <p:slideViewPr>
    <p:cSldViewPr snapToGrid="0">
      <p:cViewPr varScale="1">
        <p:scale>
          <a:sx n="120" d="100"/>
          <a:sy n="120" d="100"/>
        </p:scale>
        <p:origin x="192" y="4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gan E. Hardin" userId="6beca985-a156-449b-8096-77a367ed1122" providerId="ADAL" clId="{C9F46823-C6BD-6641-9EA9-EA310676C90E}"/>
    <pc:docChg chg="delSld modSld">
      <pc:chgData name="Morgan E. Hardin" userId="6beca985-a156-449b-8096-77a367ed1122" providerId="ADAL" clId="{C9F46823-C6BD-6641-9EA9-EA310676C90E}" dt="2022-11-20T19:18:02.001" v="116"/>
      <pc:docMkLst>
        <pc:docMk/>
      </pc:docMkLst>
      <pc:sldChg chg="addSp delSp modSp mod">
        <pc:chgData name="Morgan E. Hardin" userId="6beca985-a156-449b-8096-77a367ed1122" providerId="ADAL" clId="{C9F46823-C6BD-6641-9EA9-EA310676C90E}" dt="2022-11-20T19:18:02.001" v="116"/>
        <pc:sldMkLst>
          <pc:docMk/>
          <pc:sldMk cId="0" sldId="258"/>
        </pc:sldMkLst>
        <pc:spChg chg="add del mod">
          <ac:chgData name="Morgan E. Hardin" userId="6beca985-a156-449b-8096-77a367ed1122" providerId="ADAL" clId="{C9F46823-C6BD-6641-9EA9-EA310676C90E}" dt="2022-11-20T19:18:02.001" v="116"/>
          <ac:spMkLst>
            <pc:docMk/>
            <pc:sldMk cId="0" sldId="258"/>
            <ac:spMk id="2" creationId="{6A28D5B2-5B2D-F944-B95B-D2183C7D1CAB}"/>
          </ac:spMkLst>
        </pc:spChg>
        <pc:graphicFrameChg chg="mod">
          <ac:chgData name="Morgan E. Hardin" userId="6beca985-a156-449b-8096-77a367ed1122" providerId="ADAL" clId="{C9F46823-C6BD-6641-9EA9-EA310676C90E}" dt="2022-11-20T19:17:57.886" v="114" actId="20577"/>
          <ac:graphicFrameMkLst>
            <pc:docMk/>
            <pc:sldMk cId="0" sldId="258"/>
            <ac:graphicFrameMk id="73" creationId="{3270C234-FC0F-863E-31CB-0F5B18FB0E68}"/>
          </ac:graphicFrameMkLst>
        </pc:graphicFrameChg>
      </pc:sldChg>
      <pc:sldChg chg="del">
        <pc:chgData name="Morgan E. Hardin" userId="6beca985-a156-449b-8096-77a367ed1122" providerId="ADAL" clId="{C9F46823-C6BD-6641-9EA9-EA310676C90E}" dt="2022-11-20T19:13:58.143" v="0" actId="2696"/>
        <pc:sldMkLst>
          <pc:docMk/>
          <pc:sldMk cId="0" sldId="263"/>
        </pc:sldMkLst>
      </pc:sldChg>
      <pc:sldChg chg="del">
        <pc:chgData name="Morgan E. Hardin" userId="6beca985-a156-449b-8096-77a367ed1122" providerId="ADAL" clId="{C9F46823-C6BD-6641-9EA9-EA310676C90E}" dt="2022-11-20T19:14:00.517" v="1" actId="2696"/>
        <pc:sldMkLst>
          <pc:docMk/>
          <pc:sldMk cId="0" sldId="264"/>
        </pc:sldMkLst>
      </pc:sldChg>
      <pc:sldChg chg="del">
        <pc:chgData name="Morgan E. Hardin" userId="6beca985-a156-449b-8096-77a367ed1122" providerId="ADAL" clId="{C9F46823-C6BD-6641-9EA9-EA310676C90E}" dt="2022-11-20T19:14:03.070" v="2" actId="2696"/>
        <pc:sldMkLst>
          <pc:docMk/>
          <pc:sldMk cId="0" sldId="26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66C088-032F-4660-8510-A5388CDC9EBD}" type="doc">
      <dgm:prSet loTypeId="urn:microsoft.com/office/officeart/2005/8/layout/process4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52AE54A1-873E-4288-8E14-D11E01A920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2200" dirty="0"/>
            <a:t>XGBoost stands for Extreme Gradient Boosting and is a mix of multiple types of techniques to find the highest accuracy score</a:t>
          </a:r>
        </a:p>
      </dgm:t>
    </dgm:pt>
    <dgm:pt modelId="{2F64C5DA-E076-4632-978C-3FF78E930F1C}" type="parTrans" cxnId="{270EE665-3227-4BBE-9896-1C1197A3D883}">
      <dgm:prSet/>
      <dgm:spPr/>
      <dgm:t>
        <a:bodyPr/>
        <a:lstStyle/>
        <a:p>
          <a:endParaRPr lang="en-US"/>
        </a:p>
      </dgm:t>
    </dgm:pt>
    <dgm:pt modelId="{BFF0D9D0-33F6-4ABD-B922-FB062E1E34A7}" type="sibTrans" cxnId="{270EE665-3227-4BBE-9896-1C1197A3D883}">
      <dgm:prSet/>
      <dgm:spPr/>
      <dgm:t>
        <a:bodyPr/>
        <a:lstStyle/>
        <a:p>
          <a:endParaRPr lang="en-US"/>
        </a:p>
      </dgm:t>
    </dgm:pt>
    <dgm:pt modelId="{6FE83D5E-46B7-4409-AEF9-2D72D752B9FB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2200" dirty="0"/>
            <a:t>There are a few topics included in understanding XGBoost</a:t>
          </a:r>
        </a:p>
      </dgm:t>
    </dgm:pt>
    <dgm:pt modelId="{E878B389-5B03-4188-9E3E-7805D5607693}" type="parTrans" cxnId="{B204C91E-D40D-4651-9EEC-441EA07692F8}">
      <dgm:prSet/>
      <dgm:spPr/>
      <dgm:t>
        <a:bodyPr/>
        <a:lstStyle/>
        <a:p>
          <a:endParaRPr lang="en-US"/>
        </a:p>
      </dgm:t>
    </dgm:pt>
    <dgm:pt modelId="{DF1E0F9E-D17D-4DE8-BA42-1F7A25840F91}" type="sibTrans" cxnId="{B204C91E-D40D-4651-9EEC-441EA07692F8}">
      <dgm:prSet/>
      <dgm:spPr/>
      <dgm:t>
        <a:bodyPr/>
        <a:lstStyle/>
        <a:p>
          <a:endParaRPr lang="en-US"/>
        </a:p>
      </dgm:t>
    </dgm:pt>
    <dgm:pt modelId="{EA481D94-DE20-4FE9-8AC1-7BC81A5B872F}">
      <dgm:prSet/>
      <dgm:spPr>
        <a:solidFill>
          <a:schemeClr val="accent4">
            <a:tint val="40000"/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Decision Tree</a:t>
          </a:r>
        </a:p>
      </dgm:t>
    </dgm:pt>
    <dgm:pt modelId="{04B7E97A-D818-4CC0-911B-9E556508DC7B}" type="parTrans" cxnId="{DF7A0BF0-96CF-4249-8BD8-AE1EBE3BAFD9}">
      <dgm:prSet/>
      <dgm:spPr/>
      <dgm:t>
        <a:bodyPr/>
        <a:lstStyle/>
        <a:p>
          <a:endParaRPr lang="en-US"/>
        </a:p>
      </dgm:t>
    </dgm:pt>
    <dgm:pt modelId="{BF6FC4DA-8579-4209-ADCE-BCEC2B11E3AC}" type="sibTrans" cxnId="{DF7A0BF0-96CF-4249-8BD8-AE1EBE3BAFD9}">
      <dgm:prSet/>
      <dgm:spPr/>
      <dgm:t>
        <a:bodyPr/>
        <a:lstStyle/>
        <a:p>
          <a:endParaRPr lang="en-US"/>
        </a:p>
      </dgm:t>
    </dgm:pt>
    <dgm:pt modelId="{8B29867D-2372-4B8A-8525-6D07F09AB6C1}">
      <dgm:prSet/>
      <dgm:spPr>
        <a:solidFill>
          <a:schemeClr val="accent4">
            <a:tint val="40000"/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Bagging</a:t>
          </a:r>
        </a:p>
      </dgm:t>
    </dgm:pt>
    <dgm:pt modelId="{464667BB-6810-4A99-8962-8B7A360EB9CB}" type="parTrans" cxnId="{B093036C-4B84-4255-A055-911833900C45}">
      <dgm:prSet/>
      <dgm:spPr/>
      <dgm:t>
        <a:bodyPr/>
        <a:lstStyle/>
        <a:p>
          <a:endParaRPr lang="en-US"/>
        </a:p>
      </dgm:t>
    </dgm:pt>
    <dgm:pt modelId="{76016704-EF67-44FC-AB29-E398CB88FA50}" type="sibTrans" cxnId="{B093036C-4B84-4255-A055-911833900C45}">
      <dgm:prSet/>
      <dgm:spPr/>
      <dgm:t>
        <a:bodyPr/>
        <a:lstStyle/>
        <a:p>
          <a:endParaRPr lang="en-US"/>
        </a:p>
      </dgm:t>
    </dgm:pt>
    <dgm:pt modelId="{D783A4E1-AF02-4AEF-BDB0-D68E3C877797}">
      <dgm:prSet/>
      <dgm:spPr>
        <a:solidFill>
          <a:schemeClr val="accent4">
            <a:tint val="40000"/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Random Forest</a:t>
          </a:r>
        </a:p>
      </dgm:t>
    </dgm:pt>
    <dgm:pt modelId="{C83F9743-1725-4A34-A54B-418777155EB3}" type="parTrans" cxnId="{32A7505C-5250-471E-868B-376902EC97A5}">
      <dgm:prSet/>
      <dgm:spPr/>
      <dgm:t>
        <a:bodyPr/>
        <a:lstStyle/>
        <a:p>
          <a:endParaRPr lang="en-US"/>
        </a:p>
      </dgm:t>
    </dgm:pt>
    <dgm:pt modelId="{CF8065E0-6718-4AD5-A7DE-7F5A0D67731E}" type="sibTrans" cxnId="{32A7505C-5250-471E-868B-376902EC97A5}">
      <dgm:prSet/>
      <dgm:spPr/>
      <dgm:t>
        <a:bodyPr/>
        <a:lstStyle/>
        <a:p>
          <a:endParaRPr lang="en-US"/>
        </a:p>
      </dgm:t>
    </dgm:pt>
    <dgm:pt modelId="{6E86C3C1-FEC7-40D9-BFB6-D542E416584F}">
      <dgm:prSet/>
      <dgm:spPr>
        <a:solidFill>
          <a:schemeClr val="accent4">
            <a:tint val="40000"/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Boosting</a:t>
          </a:r>
        </a:p>
      </dgm:t>
    </dgm:pt>
    <dgm:pt modelId="{7F076452-5AB8-4079-8A9B-A0EB00CBF2DA}" type="parTrans" cxnId="{922F4804-6ADE-4FD6-AAED-450B7B211F95}">
      <dgm:prSet/>
      <dgm:spPr/>
      <dgm:t>
        <a:bodyPr/>
        <a:lstStyle/>
        <a:p>
          <a:endParaRPr lang="en-US"/>
        </a:p>
      </dgm:t>
    </dgm:pt>
    <dgm:pt modelId="{51DC7D45-99CF-4B0B-8E79-E6B39BC5FA7A}" type="sibTrans" cxnId="{922F4804-6ADE-4FD6-AAED-450B7B211F95}">
      <dgm:prSet/>
      <dgm:spPr/>
      <dgm:t>
        <a:bodyPr/>
        <a:lstStyle/>
        <a:p>
          <a:endParaRPr lang="en-US"/>
        </a:p>
      </dgm:t>
    </dgm:pt>
    <dgm:pt modelId="{31796CD7-9181-4C7C-BD16-56C247B345F8}">
      <dgm:prSet/>
      <dgm:spPr>
        <a:solidFill>
          <a:schemeClr val="accent4">
            <a:tint val="40000"/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Gradient Boosting</a:t>
          </a:r>
        </a:p>
      </dgm:t>
    </dgm:pt>
    <dgm:pt modelId="{A2EC1B3B-2181-4F40-BDF5-C33462E4F611}" type="parTrans" cxnId="{1791341C-D494-401A-9CCD-2DFCC57B6B37}">
      <dgm:prSet/>
      <dgm:spPr/>
      <dgm:t>
        <a:bodyPr/>
        <a:lstStyle/>
        <a:p>
          <a:endParaRPr lang="en-US"/>
        </a:p>
      </dgm:t>
    </dgm:pt>
    <dgm:pt modelId="{35A557BB-0828-4731-81E6-CC48E9DFDB2B}" type="sibTrans" cxnId="{1791341C-D494-401A-9CCD-2DFCC57B6B37}">
      <dgm:prSet/>
      <dgm:spPr/>
      <dgm:t>
        <a:bodyPr/>
        <a:lstStyle/>
        <a:p>
          <a:endParaRPr lang="en-US"/>
        </a:p>
      </dgm:t>
    </dgm:pt>
    <dgm:pt modelId="{BEEC02C6-851B-E440-A737-C3F77EBF26C2}" type="pres">
      <dgm:prSet presAssocID="{6E66C088-032F-4660-8510-A5388CDC9EBD}" presName="Name0" presStyleCnt="0">
        <dgm:presLayoutVars>
          <dgm:dir/>
          <dgm:animLvl val="lvl"/>
          <dgm:resizeHandles val="exact"/>
        </dgm:presLayoutVars>
      </dgm:prSet>
      <dgm:spPr/>
    </dgm:pt>
    <dgm:pt modelId="{EB21B136-893F-264F-A513-57D2E54149F7}" type="pres">
      <dgm:prSet presAssocID="{6FE83D5E-46B7-4409-AEF9-2D72D752B9FB}" presName="boxAndChildren" presStyleCnt="0"/>
      <dgm:spPr/>
    </dgm:pt>
    <dgm:pt modelId="{BE549363-088F-C344-B40D-208F87DBD416}" type="pres">
      <dgm:prSet presAssocID="{6FE83D5E-46B7-4409-AEF9-2D72D752B9FB}" presName="parentTextBox" presStyleLbl="node1" presStyleIdx="0" presStyleCnt="2"/>
      <dgm:spPr/>
    </dgm:pt>
    <dgm:pt modelId="{ECE1E671-F3C0-AC4B-85DD-1C808A190EBF}" type="pres">
      <dgm:prSet presAssocID="{6FE83D5E-46B7-4409-AEF9-2D72D752B9FB}" presName="entireBox" presStyleLbl="node1" presStyleIdx="0" presStyleCnt="2"/>
      <dgm:spPr/>
    </dgm:pt>
    <dgm:pt modelId="{0A5B1AED-2F7A-8546-A7FB-0CCB052F1D6F}" type="pres">
      <dgm:prSet presAssocID="{6FE83D5E-46B7-4409-AEF9-2D72D752B9FB}" presName="descendantBox" presStyleCnt="0"/>
      <dgm:spPr/>
    </dgm:pt>
    <dgm:pt modelId="{B2280DEE-AACE-8F49-879B-34396EC8F01F}" type="pres">
      <dgm:prSet presAssocID="{EA481D94-DE20-4FE9-8AC1-7BC81A5B872F}" presName="childTextBox" presStyleLbl="fgAccFollowNode1" presStyleIdx="0" presStyleCnt="5">
        <dgm:presLayoutVars>
          <dgm:bulletEnabled val="1"/>
        </dgm:presLayoutVars>
      </dgm:prSet>
      <dgm:spPr/>
    </dgm:pt>
    <dgm:pt modelId="{2EEF79D3-B48E-0549-BE85-6E9AB9AEF8A6}" type="pres">
      <dgm:prSet presAssocID="{8B29867D-2372-4B8A-8525-6D07F09AB6C1}" presName="childTextBox" presStyleLbl="fgAccFollowNode1" presStyleIdx="1" presStyleCnt="5">
        <dgm:presLayoutVars>
          <dgm:bulletEnabled val="1"/>
        </dgm:presLayoutVars>
      </dgm:prSet>
      <dgm:spPr/>
    </dgm:pt>
    <dgm:pt modelId="{CDB20859-0160-A342-82D4-A917F417FC8A}" type="pres">
      <dgm:prSet presAssocID="{D783A4E1-AF02-4AEF-BDB0-D68E3C877797}" presName="childTextBox" presStyleLbl="fgAccFollowNode1" presStyleIdx="2" presStyleCnt="5">
        <dgm:presLayoutVars>
          <dgm:bulletEnabled val="1"/>
        </dgm:presLayoutVars>
      </dgm:prSet>
      <dgm:spPr/>
    </dgm:pt>
    <dgm:pt modelId="{28775EB4-ACE2-1D49-9B0F-DD0FF6F62D83}" type="pres">
      <dgm:prSet presAssocID="{6E86C3C1-FEC7-40D9-BFB6-D542E416584F}" presName="childTextBox" presStyleLbl="fgAccFollowNode1" presStyleIdx="3" presStyleCnt="5">
        <dgm:presLayoutVars>
          <dgm:bulletEnabled val="1"/>
        </dgm:presLayoutVars>
      </dgm:prSet>
      <dgm:spPr/>
    </dgm:pt>
    <dgm:pt modelId="{E9BD660C-AFE4-EA48-B6FE-B046242C4F7A}" type="pres">
      <dgm:prSet presAssocID="{31796CD7-9181-4C7C-BD16-56C247B345F8}" presName="childTextBox" presStyleLbl="fgAccFollowNode1" presStyleIdx="4" presStyleCnt="5">
        <dgm:presLayoutVars>
          <dgm:bulletEnabled val="1"/>
        </dgm:presLayoutVars>
      </dgm:prSet>
      <dgm:spPr/>
    </dgm:pt>
    <dgm:pt modelId="{A8BC8EB4-F88B-5140-9F6C-BEEAF4363ECC}" type="pres">
      <dgm:prSet presAssocID="{BFF0D9D0-33F6-4ABD-B922-FB062E1E34A7}" presName="sp" presStyleCnt="0"/>
      <dgm:spPr/>
    </dgm:pt>
    <dgm:pt modelId="{6796FC5B-7FE6-6E44-BDF8-6326A98CDA7E}" type="pres">
      <dgm:prSet presAssocID="{52AE54A1-873E-4288-8E14-D11E01A920B9}" presName="arrowAndChildren" presStyleCnt="0"/>
      <dgm:spPr/>
    </dgm:pt>
    <dgm:pt modelId="{BE9BBC77-ADC7-E746-B66D-296B4304E20F}" type="pres">
      <dgm:prSet presAssocID="{52AE54A1-873E-4288-8E14-D11E01A920B9}" presName="parentTextArrow" presStyleLbl="node1" presStyleIdx="1" presStyleCnt="2"/>
      <dgm:spPr/>
    </dgm:pt>
  </dgm:ptLst>
  <dgm:cxnLst>
    <dgm:cxn modelId="{922F4804-6ADE-4FD6-AAED-450B7B211F95}" srcId="{6FE83D5E-46B7-4409-AEF9-2D72D752B9FB}" destId="{6E86C3C1-FEC7-40D9-BFB6-D542E416584F}" srcOrd="3" destOrd="0" parTransId="{7F076452-5AB8-4079-8A9B-A0EB00CBF2DA}" sibTransId="{51DC7D45-99CF-4B0B-8E79-E6B39BC5FA7A}"/>
    <dgm:cxn modelId="{1791341C-D494-401A-9CCD-2DFCC57B6B37}" srcId="{6FE83D5E-46B7-4409-AEF9-2D72D752B9FB}" destId="{31796CD7-9181-4C7C-BD16-56C247B345F8}" srcOrd="4" destOrd="0" parTransId="{A2EC1B3B-2181-4F40-BDF5-C33462E4F611}" sibTransId="{35A557BB-0828-4731-81E6-CC48E9DFDB2B}"/>
    <dgm:cxn modelId="{A793811C-8507-6E42-819D-C90E608373EF}" type="presOf" srcId="{8B29867D-2372-4B8A-8525-6D07F09AB6C1}" destId="{2EEF79D3-B48E-0549-BE85-6E9AB9AEF8A6}" srcOrd="0" destOrd="0" presId="urn:microsoft.com/office/officeart/2005/8/layout/process4"/>
    <dgm:cxn modelId="{B204C91E-D40D-4651-9EEC-441EA07692F8}" srcId="{6E66C088-032F-4660-8510-A5388CDC9EBD}" destId="{6FE83D5E-46B7-4409-AEF9-2D72D752B9FB}" srcOrd="1" destOrd="0" parTransId="{E878B389-5B03-4188-9E3E-7805D5607693}" sibTransId="{DF1E0F9E-D17D-4DE8-BA42-1F7A25840F91}"/>
    <dgm:cxn modelId="{9D490746-48B1-FE4F-A7D0-CC483D2CBCE6}" type="presOf" srcId="{D783A4E1-AF02-4AEF-BDB0-D68E3C877797}" destId="{CDB20859-0160-A342-82D4-A917F417FC8A}" srcOrd="0" destOrd="0" presId="urn:microsoft.com/office/officeart/2005/8/layout/process4"/>
    <dgm:cxn modelId="{32A7505C-5250-471E-868B-376902EC97A5}" srcId="{6FE83D5E-46B7-4409-AEF9-2D72D752B9FB}" destId="{D783A4E1-AF02-4AEF-BDB0-D68E3C877797}" srcOrd="2" destOrd="0" parTransId="{C83F9743-1725-4A34-A54B-418777155EB3}" sibTransId="{CF8065E0-6718-4AD5-A7DE-7F5A0D67731E}"/>
    <dgm:cxn modelId="{A0E3FA5E-0581-444C-8E7F-3C7A15518895}" type="presOf" srcId="{31796CD7-9181-4C7C-BD16-56C247B345F8}" destId="{E9BD660C-AFE4-EA48-B6FE-B046242C4F7A}" srcOrd="0" destOrd="0" presId="urn:microsoft.com/office/officeart/2005/8/layout/process4"/>
    <dgm:cxn modelId="{270EE665-3227-4BBE-9896-1C1197A3D883}" srcId="{6E66C088-032F-4660-8510-A5388CDC9EBD}" destId="{52AE54A1-873E-4288-8E14-D11E01A920B9}" srcOrd="0" destOrd="0" parTransId="{2F64C5DA-E076-4632-978C-3FF78E930F1C}" sibTransId="{BFF0D9D0-33F6-4ABD-B922-FB062E1E34A7}"/>
    <dgm:cxn modelId="{B093036C-4B84-4255-A055-911833900C45}" srcId="{6FE83D5E-46B7-4409-AEF9-2D72D752B9FB}" destId="{8B29867D-2372-4B8A-8525-6D07F09AB6C1}" srcOrd="1" destOrd="0" parTransId="{464667BB-6810-4A99-8962-8B7A360EB9CB}" sibTransId="{76016704-EF67-44FC-AB29-E398CB88FA50}"/>
    <dgm:cxn modelId="{2A3FE593-D28C-F84B-9F7B-DED330B73137}" type="presOf" srcId="{6FE83D5E-46B7-4409-AEF9-2D72D752B9FB}" destId="{BE549363-088F-C344-B40D-208F87DBD416}" srcOrd="0" destOrd="0" presId="urn:microsoft.com/office/officeart/2005/8/layout/process4"/>
    <dgm:cxn modelId="{94F49AAB-DD79-8349-A1EF-8D52D0ABE211}" type="presOf" srcId="{6FE83D5E-46B7-4409-AEF9-2D72D752B9FB}" destId="{ECE1E671-F3C0-AC4B-85DD-1C808A190EBF}" srcOrd="1" destOrd="0" presId="urn:microsoft.com/office/officeart/2005/8/layout/process4"/>
    <dgm:cxn modelId="{01A6B5C5-47D6-3F4B-A2DE-9357E6B7125C}" type="presOf" srcId="{EA481D94-DE20-4FE9-8AC1-7BC81A5B872F}" destId="{B2280DEE-AACE-8F49-879B-34396EC8F01F}" srcOrd="0" destOrd="0" presId="urn:microsoft.com/office/officeart/2005/8/layout/process4"/>
    <dgm:cxn modelId="{8E3A39CE-1F38-D64E-82A7-F633AA437808}" type="presOf" srcId="{52AE54A1-873E-4288-8E14-D11E01A920B9}" destId="{BE9BBC77-ADC7-E746-B66D-296B4304E20F}" srcOrd="0" destOrd="0" presId="urn:microsoft.com/office/officeart/2005/8/layout/process4"/>
    <dgm:cxn modelId="{A74CFCD2-00BE-7D4E-9D3C-DBEBF4AE7B35}" type="presOf" srcId="{6E86C3C1-FEC7-40D9-BFB6-D542E416584F}" destId="{28775EB4-ACE2-1D49-9B0F-DD0FF6F62D83}" srcOrd="0" destOrd="0" presId="urn:microsoft.com/office/officeart/2005/8/layout/process4"/>
    <dgm:cxn modelId="{5EAD6CEF-3E76-3C45-BCF7-4D7900E94C05}" type="presOf" srcId="{6E66C088-032F-4660-8510-A5388CDC9EBD}" destId="{BEEC02C6-851B-E440-A737-C3F77EBF26C2}" srcOrd="0" destOrd="0" presId="urn:microsoft.com/office/officeart/2005/8/layout/process4"/>
    <dgm:cxn modelId="{DF7A0BF0-96CF-4249-8BD8-AE1EBE3BAFD9}" srcId="{6FE83D5E-46B7-4409-AEF9-2D72D752B9FB}" destId="{EA481D94-DE20-4FE9-8AC1-7BC81A5B872F}" srcOrd="0" destOrd="0" parTransId="{04B7E97A-D818-4CC0-911B-9E556508DC7B}" sibTransId="{BF6FC4DA-8579-4209-ADCE-BCEC2B11E3AC}"/>
    <dgm:cxn modelId="{82BF385F-EDF7-F24E-981B-96D4E2A3B56B}" type="presParOf" srcId="{BEEC02C6-851B-E440-A737-C3F77EBF26C2}" destId="{EB21B136-893F-264F-A513-57D2E54149F7}" srcOrd="0" destOrd="0" presId="urn:microsoft.com/office/officeart/2005/8/layout/process4"/>
    <dgm:cxn modelId="{91FC969C-A2EC-3246-8FA1-918FD3500EE9}" type="presParOf" srcId="{EB21B136-893F-264F-A513-57D2E54149F7}" destId="{BE549363-088F-C344-B40D-208F87DBD416}" srcOrd="0" destOrd="0" presId="urn:microsoft.com/office/officeart/2005/8/layout/process4"/>
    <dgm:cxn modelId="{098F6E9C-1654-174D-A7A7-4789018CD470}" type="presParOf" srcId="{EB21B136-893F-264F-A513-57D2E54149F7}" destId="{ECE1E671-F3C0-AC4B-85DD-1C808A190EBF}" srcOrd="1" destOrd="0" presId="urn:microsoft.com/office/officeart/2005/8/layout/process4"/>
    <dgm:cxn modelId="{6DA53301-2F62-804F-B3D0-807E16D6CA05}" type="presParOf" srcId="{EB21B136-893F-264F-A513-57D2E54149F7}" destId="{0A5B1AED-2F7A-8546-A7FB-0CCB052F1D6F}" srcOrd="2" destOrd="0" presId="urn:microsoft.com/office/officeart/2005/8/layout/process4"/>
    <dgm:cxn modelId="{505EBA13-476B-2A4E-A02F-EE3B3870E810}" type="presParOf" srcId="{0A5B1AED-2F7A-8546-A7FB-0CCB052F1D6F}" destId="{B2280DEE-AACE-8F49-879B-34396EC8F01F}" srcOrd="0" destOrd="0" presId="urn:microsoft.com/office/officeart/2005/8/layout/process4"/>
    <dgm:cxn modelId="{51E39A02-D379-3546-8D4B-8AA9EE29F014}" type="presParOf" srcId="{0A5B1AED-2F7A-8546-A7FB-0CCB052F1D6F}" destId="{2EEF79D3-B48E-0549-BE85-6E9AB9AEF8A6}" srcOrd="1" destOrd="0" presId="urn:microsoft.com/office/officeart/2005/8/layout/process4"/>
    <dgm:cxn modelId="{C6D25A34-C9FE-B14A-BAA8-10EBB4612ECB}" type="presParOf" srcId="{0A5B1AED-2F7A-8546-A7FB-0CCB052F1D6F}" destId="{CDB20859-0160-A342-82D4-A917F417FC8A}" srcOrd="2" destOrd="0" presId="urn:microsoft.com/office/officeart/2005/8/layout/process4"/>
    <dgm:cxn modelId="{CECA3083-B164-AB45-9508-8FD97ADFB76B}" type="presParOf" srcId="{0A5B1AED-2F7A-8546-A7FB-0CCB052F1D6F}" destId="{28775EB4-ACE2-1D49-9B0F-DD0FF6F62D83}" srcOrd="3" destOrd="0" presId="urn:microsoft.com/office/officeart/2005/8/layout/process4"/>
    <dgm:cxn modelId="{539D4F1C-712C-8541-AB2A-FF123EB21569}" type="presParOf" srcId="{0A5B1AED-2F7A-8546-A7FB-0CCB052F1D6F}" destId="{E9BD660C-AFE4-EA48-B6FE-B046242C4F7A}" srcOrd="4" destOrd="0" presId="urn:microsoft.com/office/officeart/2005/8/layout/process4"/>
    <dgm:cxn modelId="{B028C312-35D0-B74A-89AD-379E14E8CD4F}" type="presParOf" srcId="{BEEC02C6-851B-E440-A737-C3F77EBF26C2}" destId="{A8BC8EB4-F88B-5140-9F6C-BEEAF4363ECC}" srcOrd="1" destOrd="0" presId="urn:microsoft.com/office/officeart/2005/8/layout/process4"/>
    <dgm:cxn modelId="{A3CDCE73-7BDB-7949-93D5-5A72E02D5FA4}" type="presParOf" srcId="{BEEC02C6-851B-E440-A737-C3F77EBF26C2}" destId="{6796FC5B-7FE6-6E44-BDF8-6326A98CDA7E}" srcOrd="2" destOrd="0" presId="urn:microsoft.com/office/officeart/2005/8/layout/process4"/>
    <dgm:cxn modelId="{3A9B134A-EC83-2B48-AB91-DA81E82EEC8E}" type="presParOf" srcId="{6796FC5B-7FE6-6E44-BDF8-6326A98CDA7E}" destId="{BE9BBC77-ADC7-E746-B66D-296B4304E20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E1E671-F3C0-AC4B-85DD-1C808A190EBF}">
      <dsp:nvSpPr>
        <dsp:cNvPr id="0" name=""/>
        <dsp:cNvSpPr/>
      </dsp:nvSpPr>
      <dsp:spPr>
        <a:xfrm>
          <a:off x="0" y="1404155"/>
          <a:ext cx="7696200" cy="92127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There are a few topics included in understanding XGBoost</a:t>
          </a:r>
        </a:p>
      </dsp:txBody>
      <dsp:txXfrm>
        <a:off x="0" y="1404155"/>
        <a:ext cx="7696200" cy="497490"/>
      </dsp:txXfrm>
    </dsp:sp>
    <dsp:sp modelId="{B2280DEE-AACE-8F49-879B-34396EC8F01F}">
      <dsp:nvSpPr>
        <dsp:cNvPr id="0" name=""/>
        <dsp:cNvSpPr/>
      </dsp:nvSpPr>
      <dsp:spPr>
        <a:xfrm>
          <a:off x="939" y="1883219"/>
          <a:ext cx="1538864" cy="423787"/>
        </a:xfrm>
        <a:prstGeom prst="rect">
          <a:avLst/>
        </a:prstGeom>
        <a:solidFill>
          <a:schemeClr val="accent4">
            <a:tint val="40000"/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Decision Tree</a:t>
          </a:r>
        </a:p>
      </dsp:txBody>
      <dsp:txXfrm>
        <a:off x="939" y="1883219"/>
        <a:ext cx="1538864" cy="423787"/>
      </dsp:txXfrm>
    </dsp:sp>
    <dsp:sp modelId="{2EEF79D3-B48E-0549-BE85-6E9AB9AEF8A6}">
      <dsp:nvSpPr>
        <dsp:cNvPr id="0" name=""/>
        <dsp:cNvSpPr/>
      </dsp:nvSpPr>
      <dsp:spPr>
        <a:xfrm>
          <a:off x="1539803" y="1883219"/>
          <a:ext cx="1538864" cy="423787"/>
        </a:xfrm>
        <a:prstGeom prst="rect">
          <a:avLst/>
        </a:prstGeom>
        <a:solidFill>
          <a:schemeClr val="accent4">
            <a:tint val="40000"/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Bagging</a:t>
          </a:r>
        </a:p>
      </dsp:txBody>
      <dsp:txXfrm>
        <a:off x="1539803" y="1883219"/>
        <a:ext cx="1538864" cy="423787"/>
      </dsp:txXfrm>
    </dsp:sp>
    <dsp:sp modelId="{CDB20859-0160-A342-82D4-A917F417FC8A}">
      <dsp:nvSpPr>
        <dsp:cNvPr id="0" name=""/>
        <dsp:cNvSpPr/>
      </dsp:nvSpPr>
      <dsp:spPr>
        <a:xfrm>
          <a:off x="3078667" y="1883219"/>
          <a:ext cx="1538864" cy="423787"/>
        </a:xfrm>
        <a:prstGeom prst="rect">
          <a:avLst/>
        </a:prstGeom>
        <a:solidFill>
          <a:schemeClr val="accent4">
            <a:tint val="40000"/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Random Forest</a:t>
          </a:r>
        </a:p>
      </dsp:txBody>
      <dsp:txXfrm>
        <a:off x="3078667" y="1883219"/>
        <a:ext cx="1538864" cy="423787"/>
      </dsp:txXfrm>
    </dsp:sp>
    <dsp:sp modelId="{28775EB4-ACE2-1D49-9B0F-DD0FF6F62D83}">
      <dsp:nvSpPr>
        <dsp:cNvPr id="0" name=""/>
        <dsp:cNvSpPr/>
      </dsp:nvSpPr>
      <dsp:spPr>
        <a:xfrm>
          <a:off x="4617532" y="1883219"/>
          <a:ext cx="1538864" cy="423787"/>
        </a:xfrm>
        <a:prstGeom prst="rect">
          <a:avLst/>
        </a:prstGeom>
        <a:solidFill>
          <a:schemeClr val="accent4">
            <a:tint val="40000"/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Boosting</a:t>
          </a:r>
        </a:p>
      </dsp:txBody>
      <dsp:txXfrm>
        <a:off x="4617532" y="1883219"/>
        <a:ext cx="1538864" cy="423787"/>
      </dsp:txXfrm>
    </dsp:sp>
    <dsp:sp modelId="{E9BD660C-AFE4-EA48-B6FE-B046242C4F7A}">
      <dsp:nvSpPr>
        <dsp:cNvPr id="0" name=""/>
        <dsp:cNvSpPr/>
      </dsp:nvSpPr>
      <dsp:spPr>
        <a:xfrm>
          <a:off x="6156396" y="1883219"/>
          <a:ext cx="1538864" cy="423787"/>
        </a:xfrm>
        <a:prstGeom prst="rect">
          <a:avLst/>
        </a:prstGeom>
        <a:solidFill>
          <a:schemeClr val="accent4">
            <a:tint val="40000"/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Gradient Boosting</a:t>
          </a:r>
        </a:p>
      </dsp:txBody>
      <dsp:txXfrm>
        <a:off x="6156396" y="1883219"/>
        <a:ext cx="1538864" cy="423787"/>
      </dsp:txXfrm>
    </dsp:sp>
    <dsp:sp modelId="{BE9BBC77-ADC7-E746-B66D-296B4304E20F}">
      <dsp:nvSpPr>
        <dsp:cNvPr id="0" name=""/>
        <dsp:cNvSpPr/>
      </dsp:nvSpPr>
      <dsp:spPr>
        <a:xfrm rot="10800000">
          <a:off x="0" y="1049"/>
          <a:ext cx="7696200" cy="1416925"/>
        </a:xfrm>
        <a:prstGeom prst="upArrowCallou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XGBoost stands for Extreme Gradient Boosting and is a mix of multiple types of techniques to find the highest accuracy score</a:t>
          </a:r>
        </a:p>
      </dsp:txBody>
      <dsp:txXfrm rot="10800000">
        <a:off x="0" y="1049"/>
        <a:ext cx="7696200" cy="920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f735c999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f735c999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8f735c9998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8f735c9998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Mostly Decision Tree and Random Forest are used, but the other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These are notes for later haha… fit_transform(X_test, y_test)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What is the probability of that? I don’t know only chegg gods knows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Linear Algebra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8f735c9998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8f735c9998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8f735c9998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8f735c9998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Nobody knows &gt;:((((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8f735c999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8f735c999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8f735c999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8f735c999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9284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68292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59639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63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389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321120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5998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11/20/22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593431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433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103173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82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11/20/22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774724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11/20/22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300886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111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DC3AE883-1BC6-BA26-65B5-B27A0F4C77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0213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dirty="0">
                <a:solidFill>
                  <a:schemeClr val="tx1"/>
                </a:solidFill>
              </a:rPr>
              <a:t>XGBoost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021395" y="3264408"/>
            <a:ext cx="5101209" cy="929920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Morgan Hardin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Grant Pennington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 descr="Vibrant green forest">
            <a:extLst>
              <a:ext uri="{FF2B5EF4-FFF2-40B4-BE49-F238E27FC236}">
                <a16:creationId xmlns:a16="http://schemas.microsoft.com/office/drawing/2014/main" id="{6E8E5830-A0F0-2A4E-5664-B3BE72743E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</a:blip>
          <a:srcRect t="8782" b="6948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515875" y="706705"/>
            <a:ext cx="8112250" cy="89154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spcFirstLastPara="1" vert="horz" lIns="182880" tIns="182880" rIns="182880" bIns="182880" rtlCol="0" anchor="ctr" anchorCtr="0">
            <a:no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200" spc="200" dirty="0">
                <a:solidFill>
                  <a:schemeClr val="tx1"/>
                </a:solidFill>
              </a:rPr>
              <a:t>XGBoost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15875" y="1743740"/>
            <a:ext cx="4253294" cy="284952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77500" lnSpcReduction="20000"/>
          </a:bodyPr>
          <a:lstStyle/>
          <a:p>
            <a:pPr marL="457200" lvl="0" indent="-228600" defTabSz="914400"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300" dirty="0"/>
              <a:t>XGBoost stands for Extreme Gradient Boosting</a:t>
            </a:r>
          </a:p>
          <a:p>
            <a:pPr marL="457200" lvl="0" indent="-228600" defTabSz="914400"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300" dirty="0"/>
              <a:t>It uses Gradient Boosted decision trees</a:t>
            </a:r>
          </a:p>
          <a:p>
            <a:pPr marL="457200" lvl="0" indent="-228600" defTabSz="914400"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300" dirty="0"/>
              <a:t>Decision trees are created in sequential form</a:t>
            </a:r>
          </a:p>
          <a:p>
            <a:pPr marL="457200" lvl="0" indent="-228600" defTabSz="914400"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300" dirty="0"/>
              <a:t>Weights are assigned to all the independent variables which are then fed into the decision tree which predicts results</a:t>
            </a:r>
          </a:p>
          <a:p>
            <a:pPr marL="0" lvl="0" indent="-228600" defTabSz="9144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3" name="Google Shape;63;p14"/>
          <p:cNvSpPr txBox="1"/>
          <p:nvPr/>
        </p:nvSpPr>
        <p:spPr>
          <a:xfrm>
            <a:off x="5656325" y="1152475"/>
            <a:ext cx="297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6" descr="XGBoost. eXtreme Gradient Boosting (XGBoost) | by Pedro Meira | Time to  Work | Medium">
            <a:extLst>
              <a:ext uri="{FF2B5EF4-FFF2-40B4-BE49-F238E27FC236}">
                <a16:creationId xmlns:a16="http://schemas.microsoft.com/office/drawing/2014/main" id="{8E710841-353C-CC48-988C-A3C94DC59F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1379" r="4663"/>
          <a:stretch/>
        </p:blipFill>
        <p:spPr bwMode="auto">
          <a:xfrm>
            <a:off x="4769169" y="2211572"/>
            <a:ext cx="3928640" cy="222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35000">
              <a:schemeClr val="bg1">
                <a:lumMod val="85000"/>
              </a:schemeClr>
            </a:gs>
            <a:gs pos="69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200" spc="200" dirty="0"/>
              <a:t>Definition of XGBoost</a:t>
            </a:r>
          </a:p>
        </p:txBody>
      </p:sp>
      <p:graphicFrame>
        <p:nvGraphicFramePr>
          <p:cNvPr id="73" name="Google Shape;69;p15">
            <a:extLst>
              <a:ext uri="{FF2B5EF4-FFF2-40B4-BE49-F238E27FC236}">
                <a16:creationId xmlns:a16="http://schemas.microsoft.com/office/drawing/2014/main" id="{3270C234-FC0F-863E-31CB-0F5B18FB0E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3377231"/>
              </p:ext>
            </p:extLst>
          </p:nvPr>
        </p:nvGraphicFramePr>
        <p:xfrm>
          <a:off x="723900" y="1978818"/>
          <a:ext cx="7696200" cy="2326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0" descr="Graph on document with pen">
            <a:extLst>
              <a:ext uri="{FF2B5EF4-FFF2-40B4-BE49-F238E27FC236}">
                <a16:creationId xmlns:a16="http://schemas.microsoft.com/office/drawing/2014/main" id="{07889A6D-2B85-0504-8FA3-254EDCE184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61" r="6440"/>
          <a:stretch/>
        </p:blipFill>
        <p:spPr>
          <a:xfrm>
            <a:off x="3488181" y="10"/>
            <a:ext cx="5655818" cy="514348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oogle Shape;68;p15">
            <a:extLst>
              <a:ext uri="{FF2B5EF4-FFF2-40B4-BE49-F238E27FC236}">
                <a16:creationId xmlns:a16="http://schemas.microsoft.com/office/drawing/2014/main" id="{955CF6A5-8998-F34E-95D0-5E9B94EDD1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6447" y="482600"/>
            <a:ext cx="2902687" cy="10728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vert="horz" wrap="square" lIns="182880" tIns="182880" rIns="182880" bIns="18288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000" spc="200" dirty="0">
                <a:solidFill>
                  <a:schemeClr val="bg1"/>
                </a:solidFill>
              </a:rPr>
              <a:t>Applications of XGBoost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C07ACA-CC08-A146-A034-D429388BF389}"/>
              </a:ext>
            </a:extLst>
          </p:cNvPr>
          <p:cNvSpPr txBox="1"/>
          <p:nvPr/>
        </p:nvSpPr>
        <p:spPr>
          <a:xfrm>
            <a:off x="276447" y="1826484"/>
            <a:ext cx="2902686" cy="30459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Can be used for both classification and regression</a:t>
            </a:r>
          </a:p>
          <a:p>
            <a:pPr marL="914400" lvl="1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Classification to classify data into groups:</a:t>
            </a:r>
          </a:p>
          <a:p>
            <a:pPr marL="1371600" lvl="2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If an email is spam or not</a:t>
            </a:r>
          </a:p>
          <a:p>
            <a:pPr marL="1371600" lvl="2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If a person’s credit risk is high or low</a:t>
            </a:r>
          </a:p>
          <a:p>
            <a:pPr marL="914400" lvl="1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Regression to predict numerical data:</a:t>
            </a:r>
          </a:p>
          <a:p>
            <a:pPr marL="1371600" lvl="2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Housing prices</a:t>
            </a:r>
          </a:p>
          <a:p>
            <a:pPr marL="1371600" lvl="2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Salaries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3278" y="0"/>
            <a:ext cx="349072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5975498" y="482600"/>
            <a:ext cx="2945218" cy="12960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vert="horz" wrap="square" lIns="182880" tIns="182880" rIns="182880" bIns="18288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200" spc="200" dirty="0">
                <a:solidFill>
                  <a:schemeClr val="bg1"/>
                </a:solidFill>
              </a:rPr>
              <a:t>Example using XGBoost Classifier</a:t>
            </a: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41301" y="791869"/>
            <a:ext cx="5170677" cy="3864971"/>
          </a:xfrm>
          <a:prstGeom prst="rect">
            <a:avLst/>
          </a:prstGeom>
          <a:noFill/>
        </p:spPr>
      </p:pic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5975498" y="1865412"/>
            <a:ext cx="2945218" cy="256171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457200" lvl="0" indent="-228600" defTabSz="91440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We used a customer data set from </a:t>
            </a:r>
            <a:r>
              <a:rPr lang="en-US" sz="1400" dirty="0" err="1">
                <a:solidFill>
                  <a:schemeClr val="bg1"/>
                </a:solidFill>
              </a:rPr>
              <a:t>Kaggle.com</a:t>
            </a:r>
            <a:endParaRPr lang="en-US" sz="1400" dirty="0">
              <a:solidFill>
                <a:schemeClr val="bg1"/>
              </a:solidFill>
            </a:endParaRPr>
          </a:p>
          <a:p>
            <a:pPr marL="457200" lvl="0" indent="-228600" defTabSz="91440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We did the preprocessing to impute missing values for ‘fea_2’</a:t>
            </a:r>
          </a:p>
          <a:p>
            <a:pPr marL="457200" lvl="0" indent="-228600" defTabSz="91440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Target column is label</a:t>
            </a:r>
          </a:p>
          <a:p>
            <a:pPr marL="457200" lvl="0" indent="-228600" defTabSz="91440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If the outcome is 1, they have a high credit risk</a:t>
            </a:r>
          </a:p>
          <a:p>
            <a:pPr marL="457200" lvl="0" indent="-228600" defTabSz="91440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If the outcome is 0, they have a low credit risk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/>
          <a:srcRect r="23029" b="2"/>
          <a:stretch/>
        </p:blipFill>
        <p:spPr>
          <a:xfrm>
            <a:off x="4089400" y="494414"/>
            <a:ext cx="4571999" cy="4154671"/>
          </a:xfrm>
          <a:prstGeom prst="rect">
            <a:avLst/>
          </a:prstGeom>
          <a:noFill/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287079" y="482600"/>
            <a:ext cx="2860157" cy="12960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vert="horz" wrap="square" lIns="182880" tIns="182880" rIns="182880" bIns="18288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ct val="39285"/>
            </a:pPr>
            <a:r>
              <a:rPr lang="en-US" sz="2200" spc="200" dirty="0">
                <a:solidFill>
                  <a:schemeClr val="bg1"/>
                </a:solidFill>
              </a:rPr>
              <a:t>Example using XGBoost Classifier</a:t>
            </a: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287078" y="1778633"/>
            <a:ext cx="2860157" cy="256171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4572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Used drop method to split data into independent and dependent variables based on outcome</a:t>
            </a:r>
          </a:p>
          <a:p>
            <a:pPr marL="4572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Found best split is 75 / 25</a:t>
            </a:r>
          </a:p>
          <a:p>
            <a:pPr marL="4572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Used Decision Tree Classifier as a base to determine how well XGBoost performed</a:t>
            </a:r>
          </a:p>
          <a:p>
            <a:pPr marL="4572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Found that Decision Tree Classifier is overfitted with a testing accuracy score of 64% and a training accuracy score of 100%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8489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263949" y="259496"/>
            <a:ext cx="5194169" cy="12960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vert="horz" wrap="square" lIns="182880" tIns="182880" rIns="182880" bIns="18288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ct val="39285"/>
            </a:pPr>
            <a:r>
              <a:rPr lang="en-US" sz="2800" spc="200" dirty="0">
                <a:solidFill>
                  <a:schemeClr val="bg1"/>
                </a:solidFill>
              </a:rPr>
              <a:t>Example using XGBoost Classifier</a:t>
            </a:r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263948" y="1636602"/>
            <a:ext cx="5194169" cy="256171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4572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Import XGBoost–not from sklearn–has its own library</a:t>
            </a:r>
          </a:p>
          <a:p>
            <a:pPr marL="4572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Found that it was not as overfitted and the test scores were better</a:t>
            </a:r>
          </a:p>
          <a:p>
            <a:pPr marL="914400" lvl="1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Test Score: 78%</a:t>
            </a:r>
          </a:p>
          <a:p>
            <a:pPr marL="914400" lvl="1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Training Score: 85%</a:t>
            </a:r>
          </a:p>
          <a:p>
            <a:pPr marL="4572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Better results than Decision Tree since it has a more accurate score, and it is not as overfitted</a:t>
            </a:r>
          </a:p>
          <a:p>
            <a:pPr marL="4572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Confusion matrix and classification report show that this model does a better job of predicting 0, or low credit risk, than 1, or high credit risk</a:t>
            </a:r>
          </a:p>
          <a:p>
            <a:pPr marL="4572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dataset is not great since the dependent variable has an uneven distribution between the 0’s and 1’s</a:t>
            </a: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752214" y="152224"/>
            <a:ext cx="3255649" cy="2765236"/>
          </a:xfrm>
          <a:prstGeom prst="rect">
            <a:avLst/>
          </a:prstGeom>
          <a:noFill/>
        </p:spPr>
      </p:pic>
      <p:pic>
        <p:nvPicPr>
          <p:cNvPr id="96" name="Google Shape;96;p1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803171" y="3069684"/>
            <a:ext cx="3153734" cy="18140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{33D78809-F0A1-8F4C-9D36-5125B7CAC0F4}tf10001120</Template>
  <TotalTime>32</TotalTime>
  <Words>399</Words>
  <Application>Microsoft Macintosh PowerPoint</Application>
  <PresentationFormat>On-screen Show (16:9)</PresentationFormat>
  <Paragraphs>48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XGBoost</vt:lpstr>
      <vt:lpstr>XGBoost</vt:lpstr>
      <vt:lpstr>Definition of XGBoost</vt:lpstr>
      <vt:lpstr>Applications of XGBoost</vt:lpstr>
      <vt:lpstr>Example using XGBoost Classifier</vt:lpstr>
      <vt:lpstr>Example using XGBoost Classifier</vt:lpstr>
      <vt:lpstr>Example using XGBoost Classifier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XGBoost</dc:title>
  <cp:lastModifiedBy>Morgan E. Hardin</cp:lastModifiedBy>
  <cp:revision>3</cp:revision>
  <dcterms:modified xsi:type="dcterms:W3CDTF">2022-11-20T19:18:03Z</dcterms:modified>
</cp:coreProperties>
</file>