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5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3" r:id="rId2"/>
    <p:sldMasterId id="2147483745" r:id="rId3"/>
    <p:sldMasterId id="2147483765" r:id="rId4"/>
    <p:sldMasterId id="2147483709" r:id="rId5"/>
    <p:sldMasterId id="2147483729" r:id="rId6"/>
  </p:sldMasterIdLst>
  <p:notesMasterIdLst>
    <p:notesMasterId r:id="rId21"/>
  </p:notesMasterIdLst>
  <p:handoutMasterIdLst>
    <p:handoutMasterId r:id="rId22"/>
  </p:handoutMasterIdLst>
  <p:sldIdLst>
    <p:sldId id="286" r:id="rId7"/>
    <p:sldId id="297" r:id="rId8"/>
    <p:sldId id="292" r:id="rId9"/>
    <p:sldId id="300" r:id="rId10"/>
    <p:sldId id="303" r:id="rId11"/>
    <p:sldId id="310" r:id="rId12"/>
    <p:sldId id="301" r:id="rId13"/>
    <p:sldId id="305" r:id="rId14"/>
    <p:sldId id="306" r:id="rId15"/>
    <p:sldId id="309" r:id="rId16"/>
    <p:sldId id="293" r:id="rId17"/>
    <p:sldId id="295" r:id="rId18"/>
    <p:sldId id="294" r:id="rId19"/>
    <p:sldId id="307" r:id="rId20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599">
          <p15:clr>
            <a:srgbClr val="A4A3A4"/>
          </p15:clr>
        </p15:guide>
        <p15:guide id="3" pos="2880">
          <p15:clr>
            <a:srgbClr val="A4A3A4"/>
          </p15:clr>
        </p15:guide>
        <p15:guide id="4" pos="5602" userDrawn="1">
          <p15:clr>
            <a:srgbClr val="A4A3A4"/>
          </p15:clr>
        </p15:guide>
        <p15:guide id="5" pos="1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s, Morgan (Mineral Resources, Kensington WA)" initials="WM(RKW" lastIdx="9" clrIdx="0">
    <p:extLst>
      <p:ext uri="{19B8F6BF-5375-455C-9EA6-DF929625EA0E}">
        <p15:presenceInfo xmlns:p15="http://schemas.microsoft.com/office/powerpoint/2012/main" userId="S::wil9dh@csiro.au::8ebafd25-833f-4124-a1e2-fc4371999aa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99FF99"/>
    <a:srgbClr val="575757"/>
    <a:srgbClr val="DADBDC"/>
    <a:srgbClr val="001D34"/>
    <a:srgbClr val="00A9C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8" autoAdjust="0"/>
    <p:restoredTop sz="76208" autoAdjust="0"/>
  </p:normalViewPr>
  <p:slideViewPr>
    <p:cSldViewPr showGuides="1">
      <p:cViewPr varScale="1">
        <p:scale>
          <a:sx n="67" d="100"/>
          <a:sy n="67" d="100"/>
        </p:scale>
        <p:origin x="58" y="346"/>
      </p:cViewPr>
      <p:guideLst>
        <p:guide orient="horz" pos="1620"/>
        <p:guide orient="horz" pos="599"/>
        <p:guide pos="2880"/>
        <p:guide pos="5602"/>
        <p:guide pos="158"/>
      </p:guideLst>
    </p:cSldViewPr>
  </p:slideViewPr>
  <p:outlineViewPr>
    <p:cViewPr>
      <p:scale>
        <a:sx n="33" d="100"/>
        <a:sy n="33" d="100"/>
      </p:scale>
      <p:origin x="0" y="-28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21" d="100"/>
          <a:sy n="121" d="100"/>
        </p:scale>
        <p:origin x="4938" y="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2T11:43:16.489" idx="5">
    <p:pos x="10" y="10"/>
    <p:text>Note that this is a simple snapshot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3T11:24:00.203" idx="8">
    <p:pos x="10" y="10"/>
    <p:text>Add real rock image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A697C-5849-4DDF-A6C8-08E6893940F4}" type="datetimeFigureOut">
              <a:rPr lang="en-AU" smtClean="0"/>
              <a:pPr/>
              <a:t>23/07/2020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014AF-979A-46D9-9B43-4C67319580D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441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92BC2-9435-4D31-AEB3-5D5877AD6447}" type="datetimeFigureOut">
              <a:rPr lang="en-AU" smtClean="0"/>
              <a:pPr/>
              <a:t>23/07/2020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96215-5E4C-414D-A8DB-C38AA7CF7C2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18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Here I’ll present a quick snapshot into most modelling we conducted alongside some of the work Louise has just mentioned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1576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Zoomed in to show only the higher temperature </a:t>
            </a:r>
            <a:r>
              <a:rPr lang="en-AU" dirty="0" err="1"/>
              <a:t>olivines</a:t>
            </a:r>
            <a:r>
              <a:rPr lang="en-AU" dirty="0"/>
              <a:t> – ignoring some of the iron and manganese rich late stage </a:t>
            </a:r>
            <a:r>
              <a:rPr lang="en-AU" dirty="0" err="1"/>
              <a:t>olivines</a:t>
            </a: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Overall, the olivine magnesium numbers at higher temperatures match relatively well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6061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The different compositions largely give the same crystallisation sequences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There are a few aspects which are consistently off in our models: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/>
              <a:t>We only end up with a few percent olivine; we end up with a lot of orthopyroxene (these two are related)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/>
              <a:t>Our pyroxene compositions are a bit off when it comes to aluminium content and magnesium number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/>
              <a:t>Our spinels don’t have enough modal chromite component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There might be geological explanations for these, especially given that these basalts may well have crystallised a decent amount of olivine already, and we know that the crystallisation processes during ore deposit formation were largely fractional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So, are these basalts genetically related to Norilsk?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In the end the models aren’t far off, but we don’t have hard answers 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579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We’ve worked with relatively simple models to start with, and necessarily these have some systematic limitations and also uncertainties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What we put in: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/>
              <a:t>There are some potential issues with the accuracy of chromite stability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/>
              <a:t>We’ve looked at the effect of water to a certain extent, but we don’t have a good independent control on this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/>
              <a:t>Compositional uncertainty could influence some of these parameters too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We haven’t quite dug into how exactly the more complex processes associated with ore deposit formation have affected our ability to compare these magmas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Major elements give us some fundamental constraints, but we can incorporate trace element data and models to refine this picture somewhat!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2474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We have some ideas of how to refine our models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dirty="0"/>
              <a:t>These are numerical experiments, and best used iteratively as a research tool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4573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Addition of compositional uncertainties to this can be used to understand how this propagates into model outputs, and the significance of some of our metrics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Typically modulates mineral proportions and exact timing of crystallization but less so the 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783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Now that we’ve looked at a bit of petrography and mineral chemistry, how can we put use this to investigate potential relationships between Norilsk and the associated basaltic suites (above and below the deposit – in green and yellow in this stratigraphic diagram)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This might also give us some insights into what the parental melts looked like</a:t>
            </a:r>
          </a:p>
          <a:p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Melt candidates in this case are basalts which have eruption ages close to the age of the deposit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While there are some models to back-track towards parental melt compositions, they’re typically unstable and uncertain, so here we’re using a forward modelling approach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By examining this crystallisation path, we’re checking whether we’re on a similar liquid line of descent; noting that we may be further along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We don’t have a good control on the volatile contents of these magmas, so we can see what effect that might have on the magmas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8378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dirty="0"/>
              <a:t>We’ve taken the compositions of a few basalts both stratigraphically above and below the Norilsk deposit, including some from each of the </a:t>
            </a:r>
            <a:r>
              <a:rPr lang="en-AU" sz="1200" dirty="0" err="1"/>
              <a:t>Kharaelakhsky</a:t>
            </a:r>
            <a:r>
              <a:rPr lang="en-AU" sz="1200" dirty="0"/>
              <a:t>, </a:t>
            </a:r>
            <a:r>
              <a:rPr lang="en-AU" sz="1200" dirty="0" err="1"/>
              <a:t>Mokulaevsky</a:t>
            </a:r>
            <a:r>
              <a:rPr lang="en-AU" sz="1200" dirty="0"/>
              <a:t>, </a:t>
            </a:r>
            <a:r>
              <a:rPr lang="en-AU" sz="1200" dirty="0" err="1"/>
              <a:t>Morongovsky</a:t>
            </a:r>
            <a:r>
              <a:rPr lang="en-AU" sz="1200" dirty="0"/>
              <a:t> suites (Green) and three from the </a:t>
            </a:r>
            <a:r>
              <a:rPr lang="en-AU" sz="1200" dirty="0" err="1"/>
              <a:t>Nadezhdinsky</a:t>
            </a:r>
            <a:r>
              <a:rPr lang="en-AU" sz="1200" dirty="0"/>
              <a:t> suite (yellow)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AU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dirty="0"/>
              <a:t>The </a:t>
            </a:r>
            <a:r>
              <a:rPr lang="en-AU" sz="1200"/>
              <a:t>major element compositions </a:t>
            </a:r>
            <a:r>
              <a:rPr lang="en-AU" sz="1200" dirty="0"/>
              <a:t>of all of these are similar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AU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sz="1200" dirty="0"/>
              <a:t>Note that from the beginning we think that the </a:t>
            </a:r>
            <a:r>
              <a:rPr lang="en-AU" sz="1200" dirty="0" err="1"/>
              <a:t>Nadezhdinsky</a:t>
            </a:r>
            <a:r>
              <a:rPr lang="en-AU" sz="1200" dirty="0"/>
              <a:t> basalts aren’t the best candidates, due to their different rare earth element patterns, but we can check if their major element compositions and phase relationships confirm this suspicion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9563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Here I’ve plotted the phase volume relationships during crystallisation of one of our </a:t>
            </a:r>
            <a:r>
              <a:rPr lang="en-AU" dirty="0" err="1"/>
              <a:t>alphaMELTS</a:t>
            </a:r>
            <a:r>
              <a:rPr lang="en-AU" dirty="0"/>
              <a:t> experiments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Temperature increases along the x axis, so through crystallisation we go from right to left in these diagrams – the black line is the liquid volume, plagioclase is pink, olivine is green and clinopyroxene is a teal colour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Here the later stages of the crystallisation are less relevant – we’re mainly trying to see what the phases near the liquidus are; typically the first 50-80% of crystallisation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We can identify some features of this experiment – the first assemblage on the liquidus is clinopyroxene and plagioclase, which is quickly joined by olivine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These features sound like they could roughly match what we’re looking for, although the phase proportions might be off a bit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Let’s dig a bit deeper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868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We’ve had a quick look at one model, but in this presentation alone I’ve run 102 models (probably a few times over)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It’s easy enough to assess a few models against reality, but when you start to assess many it becomes a bit tricky and typically time consuming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dirty="0"/>
              <a:t>So first we need to define what we’re looking for, so we can pull out models which are relevant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AU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dirty="0"/>
              <a:t>Ideally we should try to make part of this process automated, so we can routinely and quickly pull out interesting or </a:t>
            </a:r>
            <a:r>
              <a:rPr lang="en-AU" dirty="0" err="1"/>
              <a:t>relelvant</a:t>
            </a:r>
            <a:r>
              <a:rPr lang="en-AU" dirty="0"/>
              <a:t>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8425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Here I’ve plotted up the phase relationships for crystallisation experiments of each of our starting compositions under the same conditions and each with 1 weight percent water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The ‘Green basalts’ are on top, and the </a:t>
            </a:r>
            <a:r>
              <a:rPr lang="en-AU" sz="1200" dirty="0" err="1"/>
              <a:t>Nadezhdinsky</a:t>
            </a:r>
            <a:r>
              <a:rPr lang="en-AU" sz="1200" dirty="0"/>
              <a:t> ‘yellow’ basalts are below</a:t>
            </a: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Overall the compositions show similar crystallisation histories to what we just saw (clinopyroxene + plagioclase, followed by olivine)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The </a:t>
            </a:r>
            <a:r>
              <a:rPr lang="en-AU" sz="1200" dirty="0" err="1"/>
              <a:t>Nadezhdinsky</a:t>
            </a:r>
            <a:r>
              <a:rPr lang="en-AU" sz="1200" dirty="0"/>
              <a:t> basalts have more variable phase relationships, and the ordering of olivine and plagioclase are typically reversed, but they’re otherwise difficult to rule out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4850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Batch crystallisation of a </a:t>
            </a:r>
            <a:r>
              <a:rPr lang="en-AU" sz="1200" dirty="0" err="1"/>
              <a:t>Morongovsky</a:t>
            </a:r>
            <a:r>
              <a:rPr lang="en-AU" sz="1200" dirty="0"/>
              <a:t> basalt</a:t>
            </a:r>
            <a:r>
              <a:rPr lang="en-AU" dirty="0"/>
              <a:t> composition, with increasing about of water – the one on the right assumes all LOI is original water, at about 2%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As you might expect the dry model crystallises more rapidly over a short interval below 1050 degrees where spinel, olivine and orthopyroxene are all crystallising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As we go to the right we end up with water saturated models, and we the onsets of olivine, clinopyroxene and plagioclase crystallisation closer together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However, these models also predict that for non-fractional crystallisation at about 1050 orthopyroxene crystallises at the expense of olivine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9436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Here I’ve plotted up compositions for clinopyroxene and orthopyroxene for all of our models, coloured by the temperature at which the phase crystallised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A bit hard to see, but I’ve separated out the green and yellow basalts – green colours for green basalts, and the orangey colours for yellow basalts; they’re relatively similar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The red contours here represent the 90</a:t>
            </a:r>
            <a:r>
              <a:rPr lang="en-AU" baseline="30000" dirty="0"/>
              <a:t>th</a:t>
            </a:r>
            <a:r>
              <a:rPr lang="en-AU" dirty="0"/>
              <a:t> percentile data density contour of pyroxene compositions from Norilsk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Mg# on the x axis and aluminium content on the y axis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Pyroxenes in reality have lower Al than predicted, but otherwise converge within expected ranges for the lower temperature endmembers of the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While the Al content in pyroxenes often reflects pressure, for these magmas may relate to an increase in Al2O3 due to previous olivine crystallisation from the basalts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1031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Spinel compositions from the model are more iron-aluminium rich and chromium poor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Only the lower temperature, late stage spinels from  get close to the compositions we find at Norilsk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097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1779662"/>
            <a:ext cx="3600400" cy="1728192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1520" y="3651870"/>
            <a:ext cx="3600400" cy="576064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520" y="267494"/>
            <a:ext cx="720080" cy="72008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51520" y="4850173"/>
            <a:ext cx="2385416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</p:spTree>
    <p:extLst>
      <p:ext uri="{BB962C8B-B14F-4D97-AF65-F5344CB8AC3E}">
        <p14:creationId xmlns:p14="http://schemas.microsoft.com/office/powerpoint/2010/main" val="17759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1620" userDrawn="1">
          <p15:clr>
            <a:srgbClr val="FBAE40"/>
          </p15:clr>
        </p15:guide>
        <p15:guide id="3" pos="5602" userDrawn="1">
          <p15:clr>
            <a:srgbClr val="FBAE40"/>
          </p15:clr>
        </p15:guide>
        <p15:guide id="4" pos="15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th catalys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805458"/>
            <a:ext cx="4038600" cy="639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65854"/>
            <a:ext cx="4038600" cy="30661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665854"/>
            <a:ext cx="4038600" cy="3066136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1371" y="4878250"/>
            <a:ext cx="3688750" cy="95510"/>
          </a:xfrm>
        </p:spPr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244724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51520" y="1131590"/>
            <a:ext cx="7200800" cy="3600400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FontTx/>
              <a:buNone/>
              <a:defRPr sz="4400" b="0">
                <a:solidFill>
                  <a:schemeClr val="accent1"/>
                </a:solidFill>
              </a:defRPr>
            </a:lvl1pPr>
            <a:lvl2pPr marL="0" indent="0">
              <a:lnSpc>
                <a:spcPct val="75000"/>
              </a:lnSpc>
              <a:spcAft>
                <a:spcPts val="850"/>
              </a:spcAft>
              <a:buNone/>
              <a:defRPr sz="4400" b="0">
                <a:solidFill>
                  <a:schemeClr val="bg1"/>
                </a:solidFill>
              </a:defRPr>
            </a:lvl2pPr>
            <a:lvl3pPr marL="0" indent="0">
              <a:buNone/>
              <a:defRPr sz="2200" b="1">
                <a:solidFill>
                  <a:srgbClr val="FFFFFF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272121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1520" y="3579862"/>
            <a:ext cx="6048672" cy="1008112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tx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tx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251521" y="2715766"/>
            <a:ext cx="6048671" cy="576064"/>
          </a:xfrm>
        </p:spPr>
        <p:txBody>
          <a:bodyPr anchor="b" anchorCtr="0">
            <a:noAutofit/>
          </a:bodyPr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251520" y="4850173"/>
            <a:ext cx="2952328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Pre-eminent National Science Organization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B0BF06-28AD-4AE0-B95F-477AF982B2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051" y="4560533"/>
            <a:ext cx="156720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6531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D40E9F-1680-46D9-A966-C00787EC8D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051" y="4560533"/>
            <a:ext cx="1567204" cy="360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1520" y="3075806"/>
            <a:ext cx="7200800" cy="1623109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tx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tx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51520" y="4850173"/>
            <a:ext cx="2808312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Pre-eminent National Science Organization</a:t>
            </a:r>
          </a:p>
        </p:txBody>
      </p:sp>
    </p:spTree>
    <p:extLst>
      <p:ext uri="{BB962C8B-B14F-4D97-AF65-F5344CB8AC3E}">
        <p14:creationId xmlns:p14="http://schemas.microsoft.com/office/powerpoint/2010/main" val="3214813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1999" y="0"/>
            <a:ext cx="4563963" cy="51435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2" y="1550788"/>
            <a:ext cx="4032446" cy="318120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805458"/>
            <a:ext cx="4032448" cy="639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01371" y="4878250"/>
            <a:ext cx="3682598" cy="95510"/>
          </a:xfrm>
        </p:spPr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1330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+ quar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853836" y="0"/>
            <a:ext cx="2282400" cy="51435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2" y="1550788"/>
            <a:ext cx="6336702" cy="318120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805458"/>
            <a:ext cx="6336704" cy="639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01370" y="4878250"/>
            <a:ext cx="5986853" cy="95510"/>
          </a:xfrm>
        </p:spPr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4209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000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6317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3885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17B52948-05FD-444E-9ADC-BA5285595A7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71999" y="0"/>
            <a:ext cx="4563963" cy="51435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1851670"/>
            <a:ext cx="3960440" cy="2525068"/>
          </a:xfrm>
        </p:spPr>
        <p:txBody>
          <a:bodyPr/>
          <a:lstStyle>
            <a:lvl1pPr marL="0" indent="0">
              <a:lnSpc>
                <a:spcPct val="85000"/>
              </a:lnSpc>
              <a:spcAft>
                <a:spcPts val="0"/>
              </a:spcAft>
              <a:buFontTx/>
              <a:buNone/>
              <a:defRPr sz="4000" b="0">
                <a:solidFill>
                  <a:schemeClr val="accent3"/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None/>
              <a:defRPr sz="4000" b="0">
                <a:solidFill>
                  <a:schemeClr val="accent2"/>
                </a:solidFill>
              </a:defRPr>
            </a:lvl2pPr>
            <a:lvl3pPr marL="0" indent="0">
              <a:spcBef>
                <a:spcPts val="2200"/>
              </a:spcBef>
              <a:buNone/>
              <a:defRPr b="1">
                <a:solidFill>
                  <a:srgbClr val="00313C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93824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51520" y="1275605"/>
            <a:ext cx="7056784" cy="2736305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FontTx/>
              <a:buNone/>
              <a:defRPr sz="4400" b="0">
                <a:solidFill>
                  <a:schemeClr val="accent1"/>
                </a:solidFill>
              </a:defRPr>
            </a:lvl1pPr>
            <a:lvl2pPr marL="0" indent="0">
              <a:lnSpc>
                <a:spcPct val="75000"/>
              </a:lnSpc>
              <a:spcAft>
                <a:spcPts val="850"/>
              </a:spcAft>
              <a:buNone/>
              <a:defRPr sz="4400" b="0">
                <a:solidFill>
                  <a:schemeClr val="bg1"/>
                </a:solidFill>
              </a:defRPr>
            </a:lvl2pPr>
            <a:lvl3pPr marL="0" indent="0">
              <a:buNone/>
              <a:defRPr sz="2200" b="1">
                <a:solidFill>
                  <a:srgbClr val="FFFFFF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641239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1520" y="2571750"/>
            <a:ext cx="3600400" cy="2160240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tabLst/>
              <a:defRPr sz="1600" b="1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tabLst/>
              <a:defRPr sz="1600">
                <a:solidFill>
                  <a:schemeClr val="tx1"/>
                </a:solidFill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tabLst/>
              <a:defRPr sz="1600">
                <a:solidFill>
                  <a:schemeClr val="tx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251521" y="915566"/>
            <a:ext cx="3600399" cy="1440160"/>
          </a:xfrm>
        </p:spPr>
        <p:txBody>
          <a:bodyPr anchor="b" anchorCtr="0">
            <a:noAutofit/>
          </a:bodyPr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/>
          <p:cNvSpPr/>
          <p:nvPr userDrawn="1"/>
        </p:nvSpPr>
        <p:spPr>
          <a:xfrm>
            <a:off x="251520" y="4850173"/>
            <a:ext cx="2385416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520" y="267494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210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1520" y="1851670"/>
            <a:ext cx="3600400" cy="2847245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tabLst/>
              <a:defRPr sz="1600" b="1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tabLst/>
              <a:defRPr sz="1600">
                <a:solidFill>
                  <a:schemeClr val="tx1"/>
                </a:solidFill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tabLst/>
              <a:defRPr sz="1600">
                <a:solidFill>
                  <a:schemeClr val="tx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/>
          <p:cNvSpPr/>
          <p:nvPr userDrawn="1"/>
        </p:nvSpPr>
        <p:spPr>
          <a:xfrm>
            <a:off x="251520" y="4850173"/>
            <a:ext cx="2385416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520" y="267494"/>
            <a:ext cx="720080" cy="720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36676"/>
            <a:ext cx="3672408" cy="639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302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1779662"/>
            <a:ext cx="3600400" cy="1728192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1520" y="3651870"/>
            <a:ext cx="3600400" cy="576064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520" y="267494"/>
            <a:ext cx="720080" cy="72008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51520" y="4850173"/>
            <a:ext cx="2385416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1999" y="0"/>
            <a:ext cx="4563963" cy="51435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4196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8" userDrawn="1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60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20538"/>
            <a:ext cx="9144000" cy="25956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2859782"/>
            <a:ext cx="7930032" cy="1153507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1520" y="4096622"/>
            <a:ext cx="7200800" cy="273948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51520" y="4850173"/>
            <a:ext cx="2385416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81552" y="4177358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32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2859782"/>
            <a:ext cx="7930032" cy="1153507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1520" y="4096622"/>
            <a:ext cx="7200800" cy="273948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81552" y="4177358"/>
            <a:ext cx="720080" cy="72008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251520" y="4850173"/>
            <a:ext cx="2385416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9162000" cy="25776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8110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partner log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20538"/>
            <a:ext cx="9144000" cy="25956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1203598"/>
            <a:ext cx="7930032" cy="1153507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1520" y="2922403"/>
            <a:ext cx="7200800" cy="273948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516216" y="582251"/>
            <a:ext cx="2385416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000" dirty="0">
                <a:solidFill>
                  <a:schemeClr val="bg1"/>
                </a:solidFill>
              </a:rPr>
              <a:t>Australia’s National Science Agency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520" y="267494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40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64031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42574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39332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2" y="1131590"/>
            <a:ext cx="8640958" cy="3070944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1850" y="267494"/>
            <a:ext cx="8630630" cy="6399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2200" b="0">
                <a:solidFill>
                  <a:schemeClr val="accent2"/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1686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131590"/>
            <a:ext cx="4038600" cy="33123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4295" y="1131590"/>
            <a:ext cx="4038600" cy="33123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50663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41685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465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globe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EA4BEA-90AA-46F4-829C-BDC63E08AE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31" y="411510"/>
            <a:ext cx="4324338" cy="43204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2054777"/>
            <a:ext cx="2016224" cy="1728192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520" y="267494"/>
            <a:ext cx="720080" cy="72008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51520" y="4850173"/>
            <a:ext cx="2385416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</p:spTree>
    <p:extLst>
      <p:ext uri="{BB962C8B-B14F-4D97-AF65-F5344CB8AC3E}">
        <p14:creationId xmlns:p14="http://schemas.microsoft.com/office/powerpoint/2010/main" val="1384399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602">
          <p15:clr>
            <a:srgbClr val="FBAE40"/>
          </p15:clr>
        </p15:guide>
        <p15:guide id="4" pos="15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44884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ayou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55556648-49D5-4B5B-92D5-2DB59DEB59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9162000" cy="25776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2859782"/>
            <a:ext cx="7920880" cy="2016224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buFontTx/>
              <a:buNone/>
              <a:defRPr sz="4000" b="0">
                <a:solidFill>
                  <a:schemeClr val="accent3"/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None/>
              <a:defRPr sz="4000" b="0">
                <a:solidFill>
                  <a:schemeClr val="accent2"/>
                </a:solidFill>
              </a:defRPr>
            </a:lvl2pPr>
            <a:lvl3pPr marL="0" indent="0">
              <a:spcBef>
                <a:spcPts val="2200"/>
              </a:spcBef>
              <a:buNone/>
              <a:defRPr b="1">
                <a:solidFill>
                  <a:srgbClr val="00313C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843388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51520" y="1131590"/>
            <a:ext cx="7200800" cy="3600400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FontTx/>
              <a:buNone/>
              <a:defRPr sz="4400" b="0">
                <a:solidFill>
                  <a:schemeClr val="accent1"/>
                </a:solidFill>
              </a:defRPr>
            </a:lvl1pPr>
            <a:lvl2pPr marL="0" indent="0">
              <a:lnSpc>
                <a:spcPct val="75000"/>
              </a:lnSpc>
              <a:spcAft>
                <a:spcPts val="850"/>
              </a:spcAft>
              <a:buNone/>
              <a:defRPr sz="4400" b="0">
                <a:solidFill>
                  <a:schemeClr val="bg1"/>
                </a:solidFill>
              </a:defRPr>
            </a:lvl2pPr>
            <a:lvl3pPr marL="0" indent="0">
              <a:buNone/>
              <a:defRPr sz="2200" b="1">
                <a:solidFill>
                  <a:srgbClr val="FFFFFF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726317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1520" y="3579862"/>
            <a:ext cx="6048672" cy="1008112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tx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tx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251521" y="2715766"/>
            <a:ext cx="6048671" cy="576064"/>
          </a:xfrm>
        </p:spPr>
        <p:txBody>
          <a:bodyPr anchor="b" anchorCtr="0">
            <a:noAutofit/>
          </a:bodyPr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251520" y="4850173"/>
            <a:ext cx="2385416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81552" y="4177358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95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1520" y="3075806"/>
            <a:ext cx="7200800" cy="1623109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tx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tx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51520" y="4850173"/>
            <a:ext cx="2385416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2A108-B854-40BC-AA72-4E9E7C74E5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81552" y="4177358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669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1779662"/>
            <a:ext cx="3600400" cy="1728192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1520" y="3651870"/>
            <a:ext cx="3600400" cy="576064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 userDrawn="1"/>
        </p:nvSpPr>
        <p:spPr>
          <a:xfrm>
            <a:off x="251520" y="4850173"/>
            <a:ext cx="2385416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28AE86-1CD5-4E73-826D-CE2783C6AC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267494"/>
            <a:ext cx="152274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22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602">
          <p15:clr>
            <a:srgbClr val="FBAE40"/>
          </p15:clr>
        </p15:guide>
        <p15:guide id="4" pos="15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1779662"/>
            <a:ext cx="3600400" cy="1728192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1520" y="3651870"/>
            <a:ext cx="3600400" cy="576064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51520" y="4850173"/>
            <a:ext cx="2385416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1999" y="0"/>
            <a:ext cx="4563963" cy="51435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293303-2843-4D52-97D9-AF77676C9C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267494"/>
            <a:ext cx="152274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14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8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2880">
          <p15:clr>
            <a:srgbClr val="FBAE40"/>
          </p15:clr>
        </p15:guide>
        <p15:guide id="4" pos="5602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globe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2054777"/>
            <a:ext cx="2016224" cy="1728192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51520" y="4850173"/>
            <a:ext cx="2385416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920DF2-0C7F-4A3B-9BAF-D692009CA0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267494"/>
            <a:ext cx="1522745" cy="72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2589A1-48A8-4C4C-9006-4BAA8009E4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1760" y="413437"/>
            <a:ext cx="4320480" cy="431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70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602">
          <p15:clr>
            <a:srgbClr val="FBAE40"/>
          </p15:clr>
        </p15:guide>
        <p15:guide id="4" pos="15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69083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153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96133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32665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2" y="1707654"/>
            <a:ext cx="8640958" cy="3024336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1850" y="843558"/>
            <a:ext cx="8630630" cy="6399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2200" b="0">
                <a:solidFill>
                  <a:schemeClr val="accent2"/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11801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65854"/>
            <a:ext cx="4038600" cy="30661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4295" y="1665854"/>
            <a:ext cx="4038600" cy="30661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73959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th cataly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805458"/>
            <a:ext cx="4038600" cy="63936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65854"/>
            <a:ext cx="4038600" cy="30661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665854"/>
            <a:ext cx="4038600" cy="30661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1371" y="4878250"/>
            <a:ext cx="3688750" cy="95510"/>
          </a:xfrm>
        </p:spPr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54827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th catalys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805458"/>
            <a:ext cx="4038600" cy="63936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65854"/>
            <a:ext cx="4038600" cy="30661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665854"/>
            <a:ext cx="4038600" cy="3066136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1371" y="4878250"/>
            <a:ext cx="3688750" cy="95510"/>
          </a:xfrm>
        </p:spPr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835875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1999" y="0"/>
            <a:ext cx="4563963" cy="51435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2" y="1550788"/>
            <a:ext cx="4032446" cy="318120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805458"/>
            <a:ext cx="4032448" cy="63936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01371" y="4878250"/>
            <a:ext cx="3682598" cy="95510"/>
          </a:xfrm>
        </p:spPr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42475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+ quar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853836" y="0"/>
            <a:ext cx="2282400" cy="51435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2" y="1550788"/>
            <a:ext cx="6336702" cy="318120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805458"/>
            <a:ext cx="6336704" cy="63936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01370" y="4878250"/>
            <a:ext cx="5986853" cy="95510"/>
          </a:xfrm>
        </p:spPr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33576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25945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827424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306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426976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17B52948-05FD-444E-9ADC-BA5285595A7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71999" y="0"/>
            <a:ext cx="4563963" cy="51435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1851670"/>
            <a:ext cx="3960440" cy="2525068"/>
          </a:xfrm>
        </p:spPr>
        <p:txBody>
          <a:bodyPr/>
          <a:lstStyle>
            <a:lvl1pPr marL="0" indent="0">
              <a:lnSpc>
                <a:spcPct val="85000"/>
              </a:lnSpc>
              <a:spcAft>
                <a:spcPts val="0"/>
              </a:spcAft>
              <a:buFontTx/>
              <a:buNone/>
              <a:defRPr sz="4000" b="0">
                <a:solidFill>
                  <a:schemeClr val="accent3"/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None/>
              <a:defRPr sz="4000" b="0">
                <a:solidFill>
                  <a:schemeClr val="accent2"/>
                </a:solidFill>
              </a:defRPr>
            </a:lvl2pPr>
            <a:lvl3pPr marL="0" indent="0">
              <a:spcBef>
                <a:spcPts val="2200"/>
              </a:spcBef>
              <a:buNone/>
              <a:defRPr b="1">
                <a:solidFill>
                  <a:srgbClr val="00313C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8287220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51520" y="1275605"/>
            <a:ext cx="7056784" cy="2736305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FontTx/>
              <a:buNone/>
              <a:defRPr sz="4400" b="0">
                <a:solidFill>
                  <a:schemeClr val="accent1"/>
                </a:solidFill>
              </a:defRPr>
            </a:lvl1pPr>
            <a:lvl2pPr marL="0" indent="0">
              <a:lnSpc>
                <a:spcPct val="75000"/>
              </a:lnSpc>
              <a:spcAft>
                <a:spcPts val="850"/>
              </a:spcAft>
              <a:buNone/>
              <a:defRPr sz="4400" b="0">
                <a:solidFill>
                  <a:schemeClr val="bg1"/>
                </a:solidFill>
              </a:defRPr>
            </a:lvl2pPr>
            <a:lvl3pPr marL="0" indent="0">
              <a:buNone/>
              <a:defRPr sz="2200" b="1">
                <a:solidFill>
                  <a:srgbClr val="FFFFFF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458469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1520" y="2571750"/>
            <a:ext cx="3600400" cy="2160240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tabLst/>
              <a:defRPr sz="1600" b="1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tabLst/>
              <a:defRPr sz="1600">
                <a:solidFill>
                  <a:schemeClr val="tx1"/>
                </a:solidFill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tabLst/>
              <a:defRPr sz="1600">
                <a:solidFill>
                  <a:schemeClr val="tx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251521" y="915566"/>
            <a:ext cx="3600399" cy="1440160"/>
          </a:xfrm>
        </p:spPr>
        <p:txBody>
          <a:bodyPr anchor="b" anchorCtr="0">
            <a:noAutofit/>
          </a:bodyPr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/>
          <p:cNvSpPr/>
          <p:nvPr userDrawn="1"/>
        </p:nvSpPr>
        <p:spPr>
          <a:xfrm>
            <a:off x="251520" y="4850173"/>
            <a:ext cx="2385416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54D81D-7CFA-4E8D-924E-F049F52C1B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267494"/>
            <a:ext cx="152274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7005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1520" y="1851670"/>
            <a:ext cx="3600400" cy="2847245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tabLst/>
              <a:defRPr sz="1600" b="1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tabLst/>
              <a:defRPr sz="1600">
                <a:solidFill>
                  <a:schemeClr val="tx1"/>
                </a:solidFill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tabLst/>
              <a:defRPr sz="1600">
                <a:solidFill>
                  <a:schemeClr val="tx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/>
          <p:cNvSpPr/>
          <p:nvPr userDrawn="1"/>
        </p:nvSpPr>
        <p:spPr>
          <a:xfrm>
            <a:off x="251520" y="4850173"/>
            <a:ext cx="2385416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36676"/>
            <a:ext cx="3672408" cy="63936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F62FF1-8277-4CEC-A22F-7E8130E254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267494"/>
            <a:ext cx="152274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568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20538"/>
            <a:ext cx="9144000" cy="25956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2859782"/>
            <a:ext cx="7930032" cy="1153507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1520" y="4096622"/>
            <a:ext cx="6840760" cy="273948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51520" y="4850173"/>
            <a:ext cx="2385416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785B6E-E88B-43F0-AF0F-FE873692AB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887" y="4177438"/>
            <a:ext cx="152274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32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2859782"/>
            <a:ext cx="7930032" cy="1153507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1520" y="4096622"/>
            <a:ext cx="6840760" cy="273948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51520" y="4850173"/>
            <a:ext cx="2385416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9162000" cy="25776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FF943A-2EFE-4939-9416-AA45E8893D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887" y="4177438"/>
            <a:ext cx="152274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412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partner log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20538"/>
            <a:ext cx="9144000" cy="25956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1203598"/>
            <a:ext cx="7930032" cy="1153507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1520" y="2922403"/>
            <a:ext cx="7200800" cy="273948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516216" y="582251"/>
            <a:ext cx="2385416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000" dirty="0">
                <a:solidFill>
                  <a:schemeClr val="bg1"/>
                </a:solidFill>
              </a:rPr>
              <a:t>Australia’s National Science Agency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A196B7-7271-40B8-B951-8FDD29916E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7494"/>
            <a:ext cx="152274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78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74645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112482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875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64663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2" y="1131590"/>
            <a:ext cx="8640958" cy="3070944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1850" y="267494"/>
            <a:ext cx="8630630" cy="6399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2200" b="0">
                <a:solidFill>
                  <a:schemeClr val="accent2"/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481746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131590"/>
            <a:ext cx="4038600" cy="33123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4295" y="1131590"/>
            <a:ext cx="4038600" cy="33123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1815587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84997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19441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638246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ayou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55556648-49D5-4B5B-92D5-2DB59DEB59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9162000" cy="25776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2859782"/>
            <a:ext cx="7920880" cy="2016224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buFontTx/>
              <a:buNone/>
              <a:defRPr sz="4000" b="0">
                <a:solidFill>
                  <a:schemeClr val="accent3"/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None/>
              <a:defRPr sz="4000" b="0">
                <a:solidFill>
                  <a:schemeClr val="accent2"/>
                </a:solidFill>
              </a:defRPr>
            </a:lvl2pPr>
            <a:lvl3pPr marL="0" indent="0">
              <a:spcBef>
                <a:spcPts val="2200"/>
              </a:spcBef>
              <a:buNone/>
              <a:defRPr b="1">
                <a:solidFill>
                  <a:srgbClr val="00313C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0063848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51520" y="1131590"/>
            <a:ext cx="7200800" cy="3600400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FontTx/>
              <a:buNone/>
              <a:defRPr sz="4400" b="0">
                <a:solidFill>
                  <a:schemeClr val="accent1"/>
                </a:solidFill>
              </a:defRPr>
            </a:lvl1pPr>
            <a:lvl2pPr marL="0" indent="0">
              <a:lnSpc>
                <a:spcPct val="75000"/>
              </a:lnSpc>
              <a:spcAft>
                <a:spcPts val="850"/>
              </a:spcAft>
              <a:buNone/>
              <a:defRPr sz="4400" b="0">
                <a:solidFill>
                  <a:schemeClr val="bg1"/>
                </a:solidFill>
              </a:defRPr>
            </a:lvl2pPr>
            <a:lvl3pPr marL="0" indent="0">
              <a:buNone/>
              <a:defRPr sz="2200" b="1">
                <a:solidFill>
                  <a:srgbClr val="FFFFFF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9849408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1520" y="3579862"/>
            <a:ext cx="6048672" cy="1008112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tx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tx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251521" y="2715766"/>
            <a:ext cx="6048671" cy="576064"/>
          </a:xfrm>
        </p:spPr>
        <p:txBody>
          <a:bodyPr anchor="b" anchorCtr="0">
            <a:noAutofit/>
          </a:bodyPr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251520" y="4850173"/>
            <a:ext cx="2385416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6DC4BE-CEEE-431B-9F14-9C57722140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887" y="4177438"/>
            <a:ext cx="152274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1303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1520" y="3075806"/>
            <a:ext cx="6984776" cy="1623109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tx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tx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51520" y="4850173"/>
            <a:ext cx="2385416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National Science Agency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94113-D310-44FA-B463-B20C679AB5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887" y="4177438"/>
            <a:ext cx="152274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2167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1779662"/>
            <a:ext cx="3600400" cy="1728192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1520" y="3651870"/>
            <a:ext cx="3600400" cy="576064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 userDrawn="1"/>
        </p:nvSpPr>
        <p:spPr>
          <a:xfrm>
            <a:off x="251520" y="4850173"/>
            <a:ext cx="3024336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Pre-eminent National Science Organization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0E9AAB-FD72-2643-BFC4-B94B291F6B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12929"/>
            <a:ext cx="156720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67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602">
          <p15:clr>
            <a:srgbClr val="FBAE40"/>
          </p15:clr>
        </p15:guide>
        <p15:guide id="4" pos="15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2" y="1707654"/>
            <a:ext cx="8640958" cy="3024336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1850" y="843558"/>
            <a:ext cx="8630630" cy="6399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2200" b="0">
                <a:solidFill>
                  <a:schemeClr val="accent2"/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983121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1779662"/>
            <a:ext cx="3600400" cy="1728192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1520" y="3651870"/>
            <a:ext cx="3600400" cy="576064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51520" y="4850173"/>
            <a:ext cx="3024336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Pre-eminent National Science Organization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1999" y="0"/>
            <a:ext cx="4563963" cy="51435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B9622D-F19E-432D-860A-326029CCE7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12929"/>
            <a:ext cx="156720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35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8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2880">
          <p15:clr>
            <a:srgbClr val="FBAE40"/>
          </p15:clr>
        </p15:guide>
        <p15:guide id="4" pos="5602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globe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EA4BEA-90AA-46F4-829C-BDC63E08AE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31" y="411510"/>
            <a:ext cx="4324338" cy="43204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2054777"/>
            <a:ext cx="2016224" cy="1728192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C8B3A7-6D79-4B41-84C1-E8DAF3E537D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12929"/>
            <a:ext cx="1567204" cy="36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42C4274-80E7-4D13-B882-F2E3C65753AE}"/>
              </a:ext>
            </a:extLst>
          </p:cNvPr>
          <p:cNvSpPr/>
          <p:nvPr userDrawn="1"/>
        </p:nvSpPr>
        <p:spPr>
          <a:xfrm>
            <a:off x="251520" y="4850173"/>
            <a:ext cx="3024336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Pre-eminent National Science Organization</a:t>
            </a:r>
          </a:p>
        </p:txBody>
      </p:sp>
    </p:spTree>
    <p:extLst>
      <p:ext uri="{BB962C8B-B14F-4D97-AF65-F5344CB8AC3E}">
        <p14:creationId xmlns:p14="http://schemas.microsoft.com/office/powerpoint/2010/main" val="1078919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pos="5602">
          <p15:clr>
            <a:srgbClr val="FBAE40"/>
          </p15:clr>
        </p15:guide>
        <p15:guide id="4" pos="158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52781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559165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9813709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2" y="1707654"/>
            <a:ext cx="8640958" cy="3024336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1850" y="843558"/>
            <a:ext cx="8630630" cy="6399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2200" b="0">
                <a:solidFill>
                  <a:schemeClr val="accent2"/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22530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65854"/>
            <a:ext cx="4038600" cy="30661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4295" y="1665854"/>
            <a:ext cx="4038600" cy="30661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976071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th cataly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805458"/>
            <a:ext cx="4038600" cy="639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65854"/>
            <a:ext cx="4038600" cy="30661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665854"/>
            <a:ext cx="4038600" cy="30661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1371" y="4878250"/>
            <a:ext cx="3688750" cy="95510"/>
          </a:xfrm>
        </p:spPr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058857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th catalys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805458"/>
            <a:ext cx="4038600" cy="639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65854"/>
            <a:ext cx="4038600" cy="30661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665854"/>
            <a:ext cx="4038600" cy="3066136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1371" y="4878250"/>
            <a:ext cx="3688750" cy="95510"/>
          </a:xfrm>
        </p:spPr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107243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1999" y="0"/>
            <a:ext cx="4563963" cy="51435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2" y="1550788"/>
            <a:ext cx="4032446" cy="318120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805458"/>
            <a:ext cx="4032448" cy="639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01371" y="4878250"/>
            <a:ext cx="3682598" cy="95510"/>
          </a:xfrm>
        </p:spPr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512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65854"/>
            <a:ext cx="4038600" cy="30661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4295" y="1665854"/>
            <a:ext cx="4038600" cy="30661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471223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+ quar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853836" y="0"/>
            <a:ext cx="2282400" cy="51435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2" y="1550788"/>
            <a:ext cx="6336702" cy="318120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805458"/>
            <a:ext cx="6336704" cy="639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01370" y="4878250"/>
            <a:ext cx="5986853" cy="95510"/>
          </a:xfrm>
        </p:spPr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1933981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395252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439555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753854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17B52948-05FD-444E-9ADC-BA5285595A7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71999" y="0"/>
            <a:ext cx="4563963" cy="51435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1851670"/>
            <a:ext cx="3960440" cy="2525068"/>
          </a:xfrm>
        </p:spPr>
        <p:txBody>
          <a:bodyPr/>
          <a:lstStyle>
            <a:lvl1pPr marL="0" indent="0">
              <a:lnSpc>
                <a:spcPct val="85000"/>
              </a:lnSpc>
              <a:spcAft>
                <a:spcPts val="0"/>
              </a:spcAft>
              <a:buFontTx/>
              <a:buNone/>
              <a:defRPr sz="4000" b="0">
                <a:solidFill>
                  <a:schemeClr val="accent3"/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None/>
              <a:defRPr sz="4000" b="0">
                <a:solidFill>
                  <a:schemeClr val="accent2"/>
                </a:solidFill>
              </a:defRPr>
            </a:lvl2pPr>
            <a:lvl3pPr marL="0" indent="0">
              <a:spcBef>
                <a:spcPts val="2200"/>
              </a:spcBef>
              <a:buNone/>
              <a:defRPr b="1">
                <a:solidFill>
                  <a:srgbClr val="00313C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7917595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51520" y="1275605"/>
            <a:ext cx="7056784" cy="2736305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FontTx/>
              <a:buNone/>
              <a:defRPr sz="4400" b="0">
                <a:solidFill>
                  <a:schemeClr val="accent1"/>
                </a:solidFill>
              </a:defRPr>
            </a:lvl1pPr>
            <a:lvl2pPr marL="0" indent="0">
              <a:lnSpc>
                <a:spcPct val="75000"/>
              </a:lnSpc>
              <a:spcAft>
                <a:spcPts val="850"/>
              </a:spcAft>
              <a:buNone/>
              <a:defRPr sz="4400" b="0">
                <a:solidFill>
                  <a:schemeClr val="bg1"/>
                </a:solidFill>
              </a:defRPr>
            </a:lvl2pPr>
            <a:lvl3pPr marL="0" indent="0">
              <a:buNone/>
              <a:defRPr sz="2200" b="1">
                <a:solidFill>
                  <a:srgbClr val="FFFFFF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118050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1520" y="2571750"/>
            <a:ext cx="3600400" cy="2160240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tabLst/>
              <a:defRPr sz="1600" b="1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tabLst/>
              <a:defRPr sz="1600">
                <a:solidFill>
                  <a:schemeClr val="tx1"/>
                </a:solidFill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tabLst/>
              <a:defRPr sz="1600">
                <a:solidFill>
                  <a:schemeClr val="tx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251521" y="915566"/>
            <a:ext cx="3600399" cy="1440160"/>
          </a:xfrm>
        </p:spPr>
        <p:txBody>
          <a:bodyPr anchor="b" anchorCtr="0">
            <a:noAutofit/>
          </a:bodyPr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/>
          <p:cNvSpPr/>
          <p:nvPr userDrawn="1"/>
        </p:nvSpPr>
        <p:spPr>
          <a:xfrm>
            <a:off x="251520" y="4850173"/>
            <a:ext cx="2808312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Pre-eminent National Science Organization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6B03B6-C4D9-4B46-A461-4BD384CE34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12929"/>
            <a:ext cx="156720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5231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1520" y="1851670"/>
            <a:ext cx="3600400" cy="2847245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tabLst/>
              <a:defRPr sz="1600" b="1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tabLst/>
              <a:defRPr sz="1600">
                <a:solidFill>
                  <a:schemeClr val="tx1"/>
                </a:solidFill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tabLst/>
              <a:defRPr sz="1600">
                <a:solidFill>
                  <a:schemeClr val="tx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/>
          <p:cNvSpPr/>
          <p:nvPr userDrawn="1"/>
        </p:nvSpPr>
        <p:spPr>
          <a:xfrm>
            <a:off x="251520" y="4850173"/>
            <a:ext cx="2880320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Pre-eminent National Science Organization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36676"/>
            <a:ext cx="3672408" cy="639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F8021B-8237-44DA-97CC-7AE087B0EF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12929"/>
            <a:ext cx="156720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1539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20538"/>
            <a:ext cx="9144000" cy="25956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2859782"/>
            <a:ext cx="7930032" cy="1153507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1520" y="4096622"/>
            <a:ext cx="7200800" cy="273948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51520" y="4850173"/>
            <a:ext cx="2952328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Pre-eminent National Science Organization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FD9A8B-B204-4EC3-9CD2-BA2AD366ED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051" y="4560533"/>
            <a:ext cx="156720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48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2859782"/>
            <a:ext cx="7930032" cy="1153507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1520" y="4096622"/>
            <a:ext cx="7200800" cy="273948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51520" y="4850173"/>
            <a:ext cx="3096344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000" dirty="0">
                <a:solidFill>
                  <a:schemeClr val="accent3"/>
                </a:solidFill>
              </a:rPr>
              <a:t>Australia’s Pre-eminent National Science Organization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9162000" cy="25776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6C1F87-268D-4E82-9F10-8C710E20EE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051" y="4560533"/>
            <a:ext cx="156720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085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th cataly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805458"/>
            <a:ext cx="4038600" cy="639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65854"/>
            <a:ext cx="4038600" cy="30661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665854"/>
            <a:ext cx="4038600" cy="30661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1371" y="4878250"/>
            <a:ext cx="3688750" cy="95510"/>
          </a:xfrm>
        </p:spPr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192549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partner log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20538"/>
            <a:ext cx="9144000" cy="25956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51520" y="1203598"/>
            <a:ext cx="7930032" cy="1153507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51520" y="2922403"/>
            <a:ext cx="7200800" cy="273948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940152" y="582251"/>
            <a:ext cx="2961480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000" dirty="0">
                <a:solidFill>
                  <a:schemeClr val="bg1"/>
                </a:solidFill>
              </a:rPr>
              <a:t>Australia’s Pre-eminent National Science Organization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9876AC-9600-4B4D-B446-34DCB05E2B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12929"/>
            <a:ext cx="156720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41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3585760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796275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631294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2" y="1131590"/>
            <a:ext cx="8640958" cy="3070944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1850" y="267494"/>
            <a:ext cx="8630630" cy="6399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3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2200" b="0">
                <a:solidFill>
                  <a:schemeClr val="accent2"/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304648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131590"/>
            <a:ext cx="4038600" cy="33123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4295" y="1131590"/>
            <a:ext cx="4038600" cy="33123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10470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1022428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5040136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538494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ayou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55556648-49D5-4B5B-92D5-2DB59DEB59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9162000" cy="2577600"/>
          </a:xfrm>
          <a:solidFill>
            <a:schemeClr val="accent1"/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2859782"/>
            <a:ext cx="7920880" cy="2016224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buFontTx/>
              <a:buNone/>
              <a:defRPr sz="4000" b="0">
                <a:solidFill>
                  <a:schemeClr val="accent3"/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None/>
              <a:defRPr sz="4000" b="0">
                <a:solidFill>
                  <a:schemeClr val="accent2"/>
                </a:solidFill>
              </a:defRPr>
            </a:lvl2pPr>
            <a:lvl3pPr marL="0" indent="0">
              <a:spcBef>
                <a:spcPts val="2200"/>
              </a:spcBef>
              <a:buNone/>
              <a:defRPr b="1">
                <a:solidFill>
                  <a:srgbClr val="00313C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060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1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37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55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71.xml"/><Relationship Id="rId21" Type="http://schemas.openxmlformats.org/officeDocument/2006/relationships/image" Target="../media/image5.emf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theme" Target="../theme/theme5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7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9.xml"/><Relationship Id="rId17" Type="http://schemas.openxmlformats.org/officeDocument/2006/relationships/image" Target="../media/image5.emf"/><Relationship Id="rId2" Type="http://schemas.openxmlformats.org/officeDocument/2006/relationships/slideLayout" Target="../slideLayouts/slideLayout89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5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Relationship Id="rId14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805458"/>
            <a:ext cx="8640960" cy="63936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2" y="1550788"/>
            <a:ext cx="8640958" cy="31812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1370" y="4878250"/>
            <a:ext cx="6083845" cy="932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253577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36" name="AutoShape 4"/>
          <p:cNvSpPr>
            <a:spLocks noChangeAspect="1" noChangeArrowheads="1" noTextEdit="1"/>
          </p:cNvSpPr>
          <p:nvPr userDrawn="1"/>
        </p:nvSpPr>
        <p:spPr bwMode="auto">
          <a:xfrm>
            <a:off x="3178" y="2494956"/>
            <a:ext cx="9161463" cy="60126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8" name="Rectangle 7"/>
          <p:cNvSpPr>
            <a:spLocks noChangeArrowheads="1"/>
          </p:cNvSpPr>
          <p:nvPr userDrawn="1"/>
        </p:nvSpPr>
        <p:spPr bwMode="auto">
          <a:xfrm>
            <a:off x="12701" y="2728318"/>
            <a:ext cx="9142412" cy="36790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1591" y="2719984"/>
            <a:ext cx="9167813" cy="408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251520" y="195486"/>
            <a:ext cx="442169" cy="44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3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96" r:id="rId2"/>
    <p:sldLayoutId id="2147483703" r:id="rId3"/>
    <p:sldLayoutId id="2147483655" r:id="rId4"/>
    <p:sldLayoutId id="2147483704" r:id="rId5"/>
    <p:sldLayoutId id="2147483680" r:id="rId6"/>
    <p:sldLayoutId id="2147483679" r:id="rId7"/>
    <p:sldLayoutId id="2147483661" r:id="rId8"/>
    <p:sldLayoutId id="2147483702" r:id="rId9"/>
    <p:sldLayoutId id="2147483706" r:id="rId10"/>
    <p:sldLayoutId id="2147483698" r:id="rId11"/>
    <p:sldLayoutId id="2147483699" r:id="rId12"/>
    <p:sldLayoutId id="2147483663" r:id="rId13"/>
    <p:sldLayoutId id="2147483707" r:id="rId14"/>
    <p:sldLayoutId id="2147483664" r:id="rId15"/>
    <p:sldLayoutId id="2147483667" r:id="rId16"/>
    <p:sldLayoutId id="2147483665" r:id="rId17"/>
    <p:sldLayoutId id="2147483682" r:id="rId18"/>
    <p:sldLayoutId id="2147483681" r:id="rId19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800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tabLst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242243"/>
            <a:ext cx="8640960" cy="63936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2" y="987573"/>
            <a:ext cx="8640958" cy="35742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1370" y="4878250"/>
            <a:ext cx="6083845" cy="932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253577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36" name="AutoShape 4"/>
          <p:cNvSpPr>
            <a:spLocks noChangeAspect="1" noChangeArrowheads="1" noTextEdit="1"/>
          </p:cNvSpPr>
          <p:nvPr userDrawn="1"/>
        </p:nvSpPr>
        <p:spPr bwMode="auto">
          <a:xfrm>
            <a:off x="3178" y="2494956"/>
            <a:ext cx="9161463" cy="60126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8" name="Rectangle 7"/>
          <p:cNvSpPr>
            <a:spLocks noChangeArrowheads="1"/>
          </p:cNvSpPr>
          <p:nvPr userDrawn="1"/>
        </p:nvSpPr>
        <p:spPr bwMode="auto">
          <a:xfrm>
            <a:off x="12701" y="2728318"/>
            <a:ext cx="9142412" cy="36790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1591" y="2719984"/>
            <a:ext cx="9167813" cy="408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8479813" y="4561859"/>
            <a:ext cx="442169" cy="44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3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7" r:id="rId2"/>
    <p:sldLayoutId id="2147483701" r:id="rId3"/>
    <p:sldLayoutId id="2147483685" r:id="rId4"/>
    <p:sldLayoutId id="2147483705" r:id="rId5"/>
    <p:sldLayoutId id="2147483686" r:id="rId6"/>
    <p:sldLayoutId id="2147483687" r:id="rId7"/>
    <p:sldLayoutId id="2147483688" r:id="rId8"/>
    <p:sldLayoutId id="2147483689" r:id="rId9"/>
    <p:sldLayoutId id="2147483708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800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tabLst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805458"/>
            <a:ext cx="8640960" cy="63936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2" y="1550788"/>
            <a:ext cx="8640958" cy="31812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1370" y="4878250"/>
            <a:ext cx="6083845" cy="932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253577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36" name="AutoShape 4"/>
          <p:cNvSpPr>
            <a:spLocks noChangeAspect="1" noChangeArrowheads="1" noTextEdit="1"/>
          </p:cNvSpPr>
          <p:nvPr userDrawn="1"/>
        </p:nvSpPr>
        <p:spPr bwMode="auto">
          <a:xfrm>
            <a:off x="3178" y="2494956"/>
            <a:ext cx="9161463" cy="60126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8" name="Rectangle 7"/>
          <p:cNvSpPr>
            <a:spLocks noChangeArrowheads="1"/>
          </p:cNvSpPr>
          <p:nvPr userDrawn="1"/>
        </p:nvSpPr>
        <p:spPr bwMode="auto">
          <a:xfrm>
            <a:off x="12701" y="2728318"/>
            <a:ext cx="9142412" cy="36790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1591" y="2719984"/>
            <a:ext cx="9167813" cy="408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7DD59A-4148-4107-89BD-9ACB60B45F7F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95486"/>
            <a:ext cx="936488" cy="4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3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800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tabLst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242243"/>
            <a:ext cx="8640960" cy="63936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2" y="987573"/>
            <a:ext cx="8640958" cy="35742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1370" y="4878250"/>
            <a:ext cx="6083845" cy="932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253577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36" name="AutoShape 4"/>
          <p:cNvSpPr>
            <a:spLocks noChangeAspect="1" noChangeArrowheads="1" noTextEdit="1"/>
          </p:cNvSpPr>
          <p:nvPr userDrawn="1"/>
        </p:nvSpPr>
        <p:spPr bwMode="auto">
          <a:xfrm>
            <a:off x="3178" y="2494956"/>
            <a:ext cx="9161463" cy="60126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8" name="Rectangle 7"/>
          <p:cNvSpPr>
            <a:spLocks noChangeArrowheads="1"/>
          </p:cNvSpPr>
          <p:nvPr userDrawn="1"/>
        </p:nvSpPr>
        <p:spPr bwMode="auto">
          <a:xfrm>
            <a:off x="12701" y="2728318"/>
            <a:ext cx="9142412" cy="36790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1591" y="2719984"/>
            <a:ext cx="9167813" cy="408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B5D801-8BF9-4650-9BFF-FFF9F24B1811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494" y="4561228"/>
            <a:ext cx="936488" cy="4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9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800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tabLst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805458"/>
            <a:ext cx="8640960" cy="63936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2" y="1550788"/>
            <a:ext cx="8640958" cy="31812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1370" y="4878250"/>
            <a:ext cx="6083845" cy="932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253577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36" name="AutoShape 4"/>
          <p:cNvSpPr>
            <a:spLocks noChangeAspect="1" noChangeArrowheads="1" noTextEdit="1"/>
          </p:cNvSpPr>
          <p:nvPr userDrawn="1"/>
        </p:nvSpPr>
        <p:spPr bwMode="auto">
          <a:xfrm>
            <a:off x="3178" y="2494956"/>
            <a:ext cx="9161463" cy="60126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8" name="Rectangle 7"/>
          <p:cNvSpPr>
            <a:spLocks noChangeArrowheads="1"/>
          </p:cNvSpPr>
          <p:nvPr userDrawn="1"/>
        </p:nvSpPr>
        <p:spPr bwMode="auto">
          <a:xfrm>
            <a:off x="12701" y="2728318"/>
            <a:ext cx="9142412" cy="36790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1591" y="2719984"/>
            <a:ext cx="9167813" cy="408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99F6DE-9351-1240-AACA-180705475965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0" y="245070"/>
            <a:ext cx="1010317" cy="23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2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800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tabLst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242243"/>
            <a:ext cx="8640960" cy="63936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2" y="987573"/>
            <a:ext cx="8640958" cy="35742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1370" y="4878250"/>
            <a:ext cx="6083845" cy="932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r>
              <a:rPr lang="en-AU"/>
              <a:t>Presentation title  |  Presenter name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253577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36" name="AutoShape 4"/>
          <p:cNvSpPr>
            <a:spLocks noChangeAspect="1" noChangeArrowheads="1" noTextEdit="1"/>
          </p:cNvSpPr>
          <p:nvPr userDrawn="1"/>
        </p:nvSpPr>
        <p:spPr bwMode="auto">
          <a:xfrm>
            <a:off x="3178" y="2494956"/>
            <a:ext cx="9161463" cy="60126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8" name="Rectangle 7"/>
          <p:cNvSpPr>
            <a:spLocks noChangeArrowheads="1"/>
          </p:cNvSpPr>
          <p:nvPr userDrawn="1"/>
        </p:nvSpPr>
        <p:spPr bwMode="auto">
          <a:xfrm>
            <a:off x="12701" y="2728318"/>
            <a:ext cx="9142412" cy="36790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1591" y="2719984"/>
            <a:ext cx="9167813" cy="408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46349F-4F50-4446-8BA9-4263776EBB91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58" y="4709569"/>
            <a:ext cx="1010317" cy="23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2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800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tabLst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602">
          <p15:clr>
            <a:srgbClr val="F26B43"/>
          </p15:clr>
        </p15:guide>
        <p15:guide id="2" orient="horz" pos="316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rganjwilliams/covideo_norilsk_melt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hyperlink" Target="https://pyrolite-meltsutil.readthedocs.io/" TargetMode="External"/><Relationship Id="rId4" Type="http://schemas.openxmlformats.org/officeDocument/2006/relationships/hyperlink" Target="https://pyrolite.readthedocs.io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Modelling Crystallisation of Norilsk Parent Magma Candidates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79F3E88-95AA-40D9-8D03-99B518F54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Morgan Williams</a:t>
            </a:r>
          </a:p>
        </p:txBody>
      </p:sp>
    </p:spTree>
    <p:extLst>
      <p:ext uri="{BB962C8B-B14F-4D97-AF65-F5344CB8AC3E}">
        <p14:creationId xmlns:p14="http://schemas.microsoft.com/office/powerpoint/2010/main" val="4095036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527FAF-B9E7-426E-BAB0-68CA2D528A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Olivine</a:t>
            </a:r>
          </a:p>
        </p:txBody>
      </p:sp>
      <p:pic>
        <p:nvPicPr>
          <p:cNvPr id="19" name="Content Placeholder 18" descr="A picture containing light&#10;&#10;Description automatically generated">
            <a:extLst>
              <a:ext uri="{FF2B5EF4-FFF2-40B4-BE49-F238E27FC236}">
                <a16:creationId xmlns:a16="http://schemas.microsoft.com/office/drawing/2014/main" id="{651092B8-7F73-40E1-8860-D38861E3E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987574"/>
            <a:ext cx="6696744" cy="4048212"/>
          </a:xfrm>
        </p:spPr>
      </p:pic>
    </p:spTree>
    <p:extLst>
      <p:ext uri="{BB962C8B-B14F-4D97-AF65-F5344CB8AC3E}">
        <p14:creationId xmlns:p14="http://schemas.microsoft.com/office/powerpoint/2010/main" val="35306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2" y="1550788"/>
            <a:ext cx="6840758" cy="3397226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en-AU" dirty="0"/>
              <a:t>The compositions largely give the same crystallization histories for the same water content (</a:t>
            </a:r>
            <a:r>
              <a:rPr lang="en-AU" dirty="0" err="1"/>
              <a:t>plag</a:t>
            </a:r>
            <a:r>
              <a:rPr lang="en-AU" dirty="0"/>
              <a:t> – </a:t>
            </a:r>
            <a:r>
              <a:rPr lang="en-AU" dirty="0" err="1"/>
              <a:t>ol</a:t>
            </a:r>
            <a:r>
              <a:rPr lang="en-AU" dirty="0"/>
              <a:t> - </a:t>
            </a:r>
            <a:r>
              <a:rPr lang="en-AU" dirty="0" err="1"/>
              <a:t>cpx</a:t>
            </a:r>
            <a:r>
              <a:rPr lang="en-AU" dirty="0"/>
              <a:t>)</a:t>
            </a:r>
          </a:p>
          <a:p>
            <a:pPr fontAlgn="base"/>
            <a:r>
              <a:rPr lang="en-AU" dirty="0"/>
              <a:t>Some general model mis-matches:</a:t>
            </a:r>
          </a:p>
          <a:p>
            <a:pPr lvl="1" fontAlgn="base"/>
            <a:r>
              <a:rPr lang="en-AU" dirty="0"/>
              <a:t>Olivine is underestimated, orthopyroxene overestimated</a:t>
            </a:r>
          </a:p>
          <a:p>
            <a:pPr lvl="1" fontAlgn="base"/>
            <a:r>
              <a:rPr lang="en-AU" dirty="0"/>
              <a:t>Pyroxene compositions are a bit off (higher Al</a:t>
            </a:r>
            <a:r>
              <a:rPr lang="en-AU" baseline="-25000" dirty="0"/>
              <a:t>2</a:t>
            </a:r>
            <a:r>
              <a:rPr lang="en-AU" dirty="0"/>
              <a:t>O</a:t>
            </a:r>
            <a:r>
              <a:rPr lang="en-AU" baseline="-25000" dirty="0"/>
              <a:t>3</a:t>
            </a:r>
            <a:r>
              <a:rPr lang="en-AU" dirty="0"/>
              <a:t>, lower Mg#)</a:t>
            </a:r>
          </a:p>
          <a:p>
            <a:pPr lvl="1" fontAlgn="base"/>
            <a:r>
              <a:rPr lang="en-AU" dirty="0"/>
              <a:t>Spinel Cr</a:t>
            </a:r>
            <a:r>
              <a:rPr lang="en-AU" baseline="-25000" dirty="0"/>
              <a:t>2</a:t>
            </a:r>
            <a:r>
              <a:rPr lang="en-AU" dirty="0"/>
              <a:t>O</a:t>
            </a:r>
            <a:r>
              <a:rPr lang="en-AU" baseline="-25000" dirty="0"/>
              <a:t>3</a:t>
            </a:r>
            <a:r>
              <a:rPr lang="en-AU" dirty="0"/>
              <a:t> content underestimated</a:t>
            </a:r>
          </a:p>
          <a:p>
            <a:pPr marL="0" indent="0" fontAlgn="base">
              <a:buNone/>
            </a:pPr>
            <a:endParaRPr lang="en-AU" dirty="0"/>
          </a:p>
          <a:p>
            <a:pPr marL="0" indent="0" fontAlgn="base">
              <a:buNone/>
            </a:pPr>
            <a:r>
              <a:rPr lang="en-AU" b="1" dirty="0"/>
              <a:t>Are these basalts genetically related to </a:t>
            </a:r>
            <a:r>
              <a:rPr lang="en-AU" b="1" dirty="0" err="1"/>
              <a:t>Norislk</a:t>
            </a:r>
            <a:r>
              <a:rPr lang="en-AU" b="1" dirty="0"/>
              <a:t>?</a:t>
            </a:r>
            <a:endParaRPr lang="en-AU" dirty="0"/>
          </a:p>
          <a:p>
            <a:pPr lvl="1" fontAlgn="base"/>
            <a:r>
              <a:rPr lang="en-AU" dirty="0"/>
              <a:t>‘Green’ basalts might match more closely, with some H</a:t>
            </a:r>
            <a:r>
              <a:rPr lang="en-AU" baseline="-25000" dirty="0"/>
              <a:t>2</a:t>
            </a:r>
            <a:r>
              <a:rPr lang="en-AU" dirty="0"/>
              <a:t>O</a:t>
            </a:r>
          </a:p>
          <a:p>
            <a:pPr lvl="1" fontAlgn="base"/>
            <a:r>
              <a:rPr lang="en-AU" dirty="0"/>
              <a:t>Can’t rule the </a:t>
            </a:r>
            <a:r>
              <a:rPr lang="en-AU" dirty="0" err="1"/>
              <a:t>Nadezhdinsky</a:t>
            </a:r>
            <a:r>
              <a:rPr lang="en-AU" dirty="0"/>
              <a:t> ‘yellow’ basalts out with major element </a:t>
            </a:r>
            <a:br>
              <a:rPr lang="en-AU" dirty="0"/>
            </a:br>
            <a:r>
              <a:rPr lang="en-AU" dirty="0"/>
              <a:t>and phase proportions alone</a:t>
            </a:r>
          </a:p>
          <a:p>
            <a:pPr lvl="1" fontAlgn="base"/>
            <a:r>
              <a:rPr lang="en-AU" dirty="0"/>
              <a:t>Models aren’t too far off, but no hard answers yet – a solid “maybe”</a:t>
            </a:r>
          </a:p>
          <a:p>
            <a:pPr fontAlgn="base"/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Commonalities and “Matches”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A57657-4206-45FF-A1CE-3DE8B01A72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44813"/>
          <a:stretch/>
        </p:blipFill>
        <p:spPr bwMode="auto">
          <a:xfrm>
            <a:off x="7092280" y="110089"/>
            <a:ext cx="1981681" cy="4981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726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2" y="1550788"/>
            <a:ext cx="8640958" cy="3397226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AU" dirty="0"/>
              <a:t>What we put in: </a:t>
            </a:r>
          </a:p>
          <a:p>
            <a:pPr lvl="1" fontAlgn="base"/>
            <a:r>
              <a:rPr lang="en-AU" dirty="0"/>
              <a:t>We’ve looked at H</a:t>
            </a:r>
            <a:r>
              <a:rPr lang="en-AU" baseline="-25000" dirty="0"/>
              <a:t>2</a:t>
            </a:r>
            <a:r>
              <a:rPr lang="en-AU" dirty="0"/>
              <a:t>O, but could also include CO</a:t>
            </a:r>
            <a:r>
              <a:rPr lang="en-AU" baseline="-25000" dirty="0"/>
              <a:t>2</a:t>
            </a:r>
            <a:endParaRPr lang="en-AU" dirty="0"/>
          </a:p>
          <a:p>
            <a:pPr lvl="1" fontAlgn="base"/>
            <a:r>
              <a:rPr lang="en-AU" dirty="0"/>
              <a:t>Compositional uncertainty can be important in some cases</a:t>
            </a:r>
          </a:p>
          <a:p>
            <a:pPr lvl="1" fontAlgn="base"/>
            <a:r>
              <a:rPr lang="en-AU" dirty="0"/>
              <a:t>Chromite stability may be overestimated slightly (an </a:t>
            </a:r>
            <a:r>
              <a:rPr lang="en-AU" dirty="0" err="1"/>
              <a:t>alphaMELTS</a:t>
            </a:r>
            <a:r>
              <a:rPr lang="en-AU" dirty="0"/>
              <a:t> issue)</a:t>
            </a:r>
          </a:p>
          <a:p>
            <a:pPr fontAlgn="base"/>
            <a:endParaRPr lang="en-AU" dirty="0"/>
          </a:p>
          <a:p>
            <a:pPr fontAlgn="base"/>
            <a:r>
              <a:rPr lang="en-AU" dirty="0"/>
              <a:t>Ore deposit formation is a multi-stage process</a:t>
            </a:r>
          </a:p>
          <a:p>
            <a:pPr lvl="1" fontAlgn="base"/>
            <a:r>
              <a:rPr lang="en-AU" dirty="0"/>
              <a:t>Involves fractional processes and assimilation (</a:t>
            </a:r>
            <a:r>
              <a:rPr lang="en-AU" i="1" dirty="0"/>
              <a:t>which we haven’t modelled</a:t>
            </a:r>
            <a:r>
              <a:rPr lang="en-AU" dirty="0"/>
              <a:t>)</a:t>
            </a:r>
          </a:p>
          <a:p>
            <a:pPr fontAlgn="base"/>
            <a:endParaRPr lang="en-AU" dirty="0"/>
          </a:p>
          <a:p>
            <a:pPr fontAlgn="base"/>
            <a:r>
              <a:rPr lang="en-AU" dirty="0"/>
              <a:t>We only see part of the picture with major elements</a:t>
            </a:r>
          </a:p>
          <a:p>
            <a:pPr lvl="1" fontAlgn="base"/>
            <a:r>
              <a:rPr lang="en-AU" dirty="0"/>
              <a:t>Integrating trace element data and models might help clarify some aspects</a:t>
            </a:r>
          </a:p>
          <a:p>
            <a:pPr fontAlgn="base"/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Limitations and Uncertainties</a:t>
            </a:r>
          </a:p>
        </p:txBody>
      </p:sp>
    </p:spTree>
    <p:extLst>
      <p:ext uri="{BB962C8B-B14F-4D97-AF65-F5344CB8AC3E}">
        <p14:creationId xmlns:p14="http://schemas.microsoft.com/office/powerpoint/2010/main" val="2638749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Combining Data with Models for New Perspectives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65854"/>
            <a:ext cx="5256584" cy="3477646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AU" b="1" dirty="0"/>
              <a:t>To be refined and extended:</a:t>
            </a:r>
            <a:r>
              <a:rPr lang="en-AU" dirty="0"/>
              <a:t> </a:t>
            </a:r>
          </a:p>
          <a:p>
            <a:pPr lvl="1" fontAlgn="base"/>
            <a:r>
              <a:rPr lang="en-AU" dirty="0"/>
              <a:t>More models</a:t>
            </a:r>
          </a:p>
          <a:p>
            <a:pPr lvl="1" fontAlgn="base"/>
            <a:r>
              <a:rPr lang="en-AU" dirty="0"/>
              <a:t>Adding olivine back</a:t>
            </a:r>
          </a:p>
          <a:p>
            <a:pPr lvl="1" fontAlgn="base"/>
            <a:r>
              <a:rPr lang="en-AU" dirty="0"/>
              <a:t>Trace elements</a:t>
            </a:r>
          </a:p>
          <a:p>
            <a:pPr lvl="1" fontAlgn="base"/>
            <a:r>
              <a:rPr lang="en-AU" dirty="0"/>
              <a:t>Automated similarity measures</a:t>
            </a:r>
          </a:p>
          <a:p>
            <a:pPr marL="0" indent="0" fontAlgn="base">
              <a:buNone/>
            </a:pPr>
            <a:endParaRPr lang="en-AU" b="1" dirty="0"/>
          </a:p>
          <a:p>
            <a:pPr marL="0" indent="0" fontAlgn="base">
              <a:buNone/>
            </a:pPr>
            <a:r>
              <a:rPr lang="en-AU" b="1" dirty="0"/>
              <a:t>These are numerical experiments</a:t>
            </a:r>
          </a:p>
          <a:p>
            <a:pPr lvl="1" fontAlgn="base"/>
            <a:r>
              <a:rPr lang="en-AU" dirty="0"/>
              <a:t>Simple models are a good place to start, they give us new questions to ask and phase relationships to chase</a:t>
            </a:r>
          </a:p>
          <a:p>
            <a:pPr lvl="1" fontAlgn="base"/>
            <a:r>
              <a:rPr lang="en-AU" dirty="0"/>
              <a:t>Best used iteratively as a research tool</a:t>
            </a:r>
          </a:p>
          <a:p>
            <a:pPr marL="0" indent="0" fontAlgn="base">
              <a:buNone/>
            </a:pPr>
            <a:endParaRPr lang="en-AU" dirty="0"/>
          </a:p>
          <a:p>
            <a:pPr marL="0" indent="0" fontAlgn="base">
              <a:buNone/>
            </a:pPr>
            <a:r>
              <a:rPr lang="en-AU" dirty="0"/>
              <a:t>Find this presentation at: </a:t>
            </a:r>
            <a:r>
              <a:rPr lang="en-AU" sz="2300" dirty="0">
                <a:hlinkClick r:id="rId3"/>
              </a:rPr>
              <a:t>github.com/</a:t>
            </a:r>
            <a:r>
              <a:rPr lang="en-AU" sz="2300" dirty="0" err="1">
                <a:hlinkClick r:id="rId3"/>
              </a:rPr>
              <a:t>morganjwilliams</a:t>
            </a:r>
            <a:r>
              <a:rPr lang="en-AU" sz="2300" dirty="0">
                <a:hlinkClick r:id="rId3"/>
              </a:rPr>
              <a:t>/</a:t>
            </a:r>
            <a:r>
              <a:rPr lang="en-AU" sz="2300" dirty="0" err="1">
                <a:hlinkClick r:id="rId3"/>
              </a:rPr>
              <a:t>covideo_norilsk_melts</a:t>
            </a:r>
            <a:r>
              <a:rPr lang="en-AU" sz="2300" dirty="0">
                <a:hlinkClick r:id="rId3"/>
              </a:rPr>
              <a:t> </a:t>
            </a:r>
            <a:endParaRPr lang="en-AU" sz="23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4690F1-6C39-4C57-BBD3-64F1A22B6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104" y="3003798"/>
            <a:ext cx="3204790" cy="1728192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AU" b="1" dirty="0"/>
              <a:t>pyrolite</a:t>
            </a:r>
          </a:p>
          <a:p>
            <a:pPr lvl="1" fontAlgn="base"/>
            <a:r>
              <a:rPr lang="en-AU" dirty="0"/>
              <a:t>“Python for </a:t>
            </a:r>
            <a:r>
              <a:rPr lang="en-AU" sz="2100" dirty="0"/>
              <a:t>geochemistry”</a:t>
            </a:r>
            <a:endParaRPr lang="en-AU" sz="2100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 fontAlgn="base"/>
            <a:r>
              <a:rPr lang="en-AU" dirty="0">
                <a:hlinkClick r:id="rId4"/>
              </a:rPr>
              <a:t>pyrolite.readthedocs.io</a:t>
            </a:r>
            <a:endParaRPr lang="en-AU" dirty="0"/>
          </a:p>
          <a:p>
            <a:pPr lvl="1" fontAlgn="base"/>
            <a:endParaRPr lang="en-AU" dirty="0"/>
          </a:p>
          <a:p>
            <a:pPr marL="0" indent="0" fontAlgn="base">
              <a:buNone/>
            </a:pPr>
            <a:r>
              <a:rPr lang="en-AU" b="1" dirty="0"/>
              <a:t>pyrolite-</a:t>
            </a:r>
            <a:r>
              <a:rPr lang="en-AU" b="1" dirty="0" err="1"/>
              <a:t>meltsutil</a:t>
            </a:r>
            <a:endParaRPr lang="en-AU" b="1" dirty="0"/>
          </a:p>
          <a:p>
            <a:pPr lvl="1" fontAlgn="base"/>
            <a:r>
              <a:rPr lang="en-AU" dirty="0"/>
              <a:t>A limited </a:t>
            </a:r>
            <a:r>
              <a:rPr lang="en-AU" dirty="0" err="1"/>
              <a:t>alphaMELTS</a:t>
            </a:r>
            <a:r>
              <a:rPr lang="en-AU" dirty="0"/>
              <a:t> wrapper</a:t>
            </a:r>
          </a:p>
          <a:p>
            <a:pPr lvl="1" fontAlgn="base"/>
            <a:r>
              <a:rPr lang="en-AU" dirty="0">
                <a:hlinkClick r:id="rId5"/>
              </a:rPr>
              <a:t>pyrolite-meltsutil.readthedocs.io</a:t>
            </a:r>
            <a:endParaRPr lang="en-AU" dirty="0"/>
          </a:p>
          <a:p>
            <a:pPr marL="0" indent="0" fontAlgn="base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 descr="A picture containing kite&#10;&#10;Description automatically generated">
            <a:extLst>
              <a:ext uri="{FF2B5EF4-FFF2-40B4-BE49-F238E27FC236}">
                <a16:creationId xmlns:a16="http://schemas.microsoft.com/office/drawing/2014/main" id="{C59E9079-F69E-40A1-ADB3-793F9C88EE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340801"/>
            <a:ext cx="1752287" cy="159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29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tar in the dark&#10;&#10;Description automatically generated">
            <a:extLst>
              <a:ext uri="{FF2B5EF4-FFF2-40B4-BE49-F238E27FC236}">
                <a16:creationId xmlns:a16="http://schemas.microsoft.com/office/drawing/2014/main" id="{609E1C47-AA79-4E7E-852C-9B1B8C4B1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74462"/>
            <a:ext cx="3585895" cy="25662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D117300-1642-4F39-86FC-7FF9EF458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11510"/>
            <a:ext cx="4492114" cy="44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9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Tackling Some Unanswered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65854"/>
            <a:ext cx="3096344" cy="3066136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AU" dirty="0"/>
              <a:t>Are associated basalts potentially genetically related?</a:t>
            </a:r>
          </a:p>
          <a:p>
            <a:pPr fontAlgn="base"/>
            <a:endParaRPr lang="en-AU" dirty="0"/>
          </a:p>
          <a:p>
            <a:pPr fontAlgn="base"/>
            <a:r>
              <a:rPr lang="en-AU" dirty="0"/>
              <a:t>What do the parental melts of Norilsk look like?</a:t>
            </a:r>
          </a:p>
          <a:p>
            <a:pPr fontAlgn="base"/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628EF-E38F-424F-8582-E31846650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91881" y="1665854"/>
            <a:ext cx="3600400" cy="3066136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AU" b="1" dirty="0"/>
              <a:t>A modelling approach:</a:t>
            </a:r>
          </a:p>
          <a:p>
            <a:pPr fontAlgn="base"/>
            <a:r>
              <a:rPr lang="en-AU" dirty="0"/>
              <a:t>Select a range of potential melt candidates</a:t>
            </a:r>
          </a:p>
          <a:p>
            <a:pPr fontAlgn="base"/>
            <a:endParaRPr lang="en-AU" dirty="0"/>
          </a:p>
          <a:p>
            <a:pPr fontAlgn="base"/>
            <a:r>
              <a:rPr lang="en-AU" dirty="0"/>
              <a:t>‘Melt’ them, and see what crystallises as they cool</a:t>
            </a:r>
          </a:p>
          <a:p>
            <a:pPr fontAlgn="base"/>
            <a:endParaRPr lang="en-AU" dirty="0"/>
          </a:p>
          <a:p>
            <a:pPr fontAlgn="base"/>
            <a:r>
              <a:rPr lang="en-AU" dirty="0"/>
              <a:t>Investigate the potential role of unknown parameters (e.g. H</a:t>
            </a:r>
            <a:r>
              <a:rPr lang="en-AU" baseline="-25000" dirty="0"/>
              <a:t>2</a:t>
            </a:r>
            <a:r>
              <a:rPr lang="en-AU" dirty="0"/>
              <a:t>O)</a:t>
            </a:r>
          </a:p>
          <a:p>
            <a:endParaRPr lang="en-AU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2F04A90-CD6F-40F5-8CC3-AFE4D83A6D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44813"/>
          <a:stretch/>
        </p:blipFill>
        <p:spPr bwMode="auto">
          <a:xfrm>
            <a:off x="7092280" y="110089"/>
            <a:ext cx="1981681" cy="4981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002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C0B650-2689-409A-938D-C6A3AB3C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805458"/>
            <a:ext cx="8640960" cy="639365"/>
          </a:xfrm>
        </p:spPr>
        <p:txBody>
          <a:bodyPr anchor="t">
            <a:normAutofit/>
          </a:bodyPr>
          <a:lstStyle/>
          <a:p>
            <a:r>
              <a:rPr lang="en-AU" dirty="0" err="1"/>
              <a:t>alphaMELTS</a:t>
            </a:r>
            <a:r>
              <a:rPr lang="en-AU" dirty="0"/>
              <a:t> Models</a:t>
            </a: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DE7DE80E-6C90-442D-8CB4-5BFBC11A96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44813"/>
          <a:stretch/>
        </p:blipFill>
        <p:spPr bwMode="auto">
          <a:xfrm>
            <a:off x="7092280" y="110089"/>
            <a:ext cx="1981681" cy="4981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D6FC2D-22CB-4310-BFB9-50415AA10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2" y="1550788"/>
            <a:ext cx="6264694" cy="3541242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AU" sz="1800" dirty="0"/>
              <a:t>Command-line based thermodynamic models for </a:t>
            </a:r>
            <a:br>
              <a:rPr lang="en-AU" sz="1800" dirty="0"/>
            </a:br>
            <a:r>
              <a:rPr lang="en-AU" sz="1800" dirty="0"/>
              <a:t>melting and crystallisation ‘numerical experiments’</a:t>
            </a:r>
          </a:p>
          <a:p>
            <a:pPr fontAlgn="base"/>
            <a:r>
              <a:rPr lang="en-AU" sz="1800" dirty="0"/>
              <a:t>Fast and cheap way to test geological scenarios </a:t>
            </a:r>
            <a:br>
              <a:rPr lang="en-AU" sz="1800" dirty="0"/>
            </a:br>
            <a:r>
              <a:rPr lang="en-AU" sz="1800" dirty="0"/>
              <a:t>and hypotheses</a:t>
            </a:r>
          </a:p>
          <a:p>
            <a:endParaRPr lang="en-AU" sz="1800" dirty="0"/>
          </a:p>
          <a:p>
            <a:pPr marL="0" indent="0">
              <a:buNone/>
            </a:pPr>
            <a:r>
              <a:rPr lang="en-AU" sz="1800" dirty="0"/>
              <a:t>Seven compositions from </a:t>
            </a:r>
            <a:r>
              <a:rPr lang="en-AU" sz="1800" dirty="0" err="1"/>
              <a:t>Naldrett</a:t>
            </a:r>
            <a:r>
              <a:rPr lang="en-AU" sz="1800" dirty="0"/>
              <a:t> (2004) </a:t>
            </a:r>
            <a:br>
              <a:rPr lang="en-AU" sz="1800" dirty="0"/>
            </a:br>
            <a:r>
              <a:rPr lang="en-AU" sz="1800" dirty="0"/>
              <a:t>similar in age to </a:t>
            </a:r>
            <a:r>
              <a:rPr lang="en-AU" sz="1800" dirty="0" err="1"/>
              <a:t>Norislk-Talnakh</a:t>
            </a:r>
            <a:r>
              <a:rPr lang="en-AU" sz="1800" dirty="0"/>
              <a:t>:</a:t>
            </a:r>
          </a:p>
          <a:p>
            <a:pPr lvl="1"/>
            <a:r>
              <a:rPr lang="en-AU" sz="1400" dirty="0" err="1"/>
              <a:t>Kharaelakhsky</a:t>
            </a:r>
            <a:r>
              <a:rPr lang="en-AU" sz="1400" dirty="0"/>
              <a:t> (Hr)</a:t>
            </a:r>
          </a:p>
          <a:p>
            <a:pPr lvl="1"/>
            <a:r>
              <a:rPr lang="en-AU" sz="1400" dirty="0" err="1"/>
              <a:t>Mokulaevsky</a:t>
            </a:r>
            <a:r>
              <a:rPr lang="en-AU" sz="1400" dirty="0"/>
              <a:t> (Mk)</a:t>
            </a:r>
          </a:p>
          <a:p>
            <a:pPr lvl="1"/>
            <a:r>
              <a:rPr lang="en-AU" sz="1400" dirty="0" err="1"/>
              <a:t>Morongovsky</a:t>
            </a:r>
            <a:r>
              <a:rPr lang="en-AU" sz="1400" dirty="0"/>
              <a:t> (Mr1, Mr2) </a:t>
            </a:r>
          </a:p>
          <a:p>
            <a:pPr lvl="1"/>
            <a:r>
              <a:rPr lang="en-AU" sz="1400" dirty="0" err="1"/>
              <a:t>Nadezhdinsky</a:t>
            </a:r>
            <a:r>
              <a:rPr lang="en-AU" sz="1400" dirty="0"/>
              <a:t> (Nd1, Nd2, Nd3)</a:t>
            </a:r>
          </a:p>
          <a:p>
            <a:pPr lvl="1"/>
            <a:endParaRPr lang="en-AU" sz="1800" dirty="0"/>
          </a:p>
          <a:p>
            <a:r>
              <a:rPr lang="en-AU" sz="1800" dirty="0"/>
              <a:t>Shallow crystallisation models using MELTS model (500 bar)</a:t>
            </a:r>
          </a:p>
          <a:p>
            <a:r>
              <a:rPr lang="en-AU" sz="1800" dirty="0"/>
              <a:t>Varying H</a:t>
            </a:r>
            <a:r>
              <a:rPr lang="en-AU" sz="1800" baseline="-25000" dirty="0"/>
              <a:t>2</a:t>
            </a:r>
            <a:r>
              <a:rPr lang="en-AU" sz="1800" dirty="0"/>
              <a:t>O content: Dry, 1 </a:t>
            </a:r>
            <a:r>
              <a:rPr lang="en-AU" sz="1800" dirty="0" err="1"/>
              <a:t>Wt</a:t>
            </a:r>
            <a:r>
              <a:rPr lang="en-AU" sz="1800" dirty="0"/>
              <a:t>%, LOI (up to 3Wt%)</a:t>
            </a:r>
          </a:p>
        </p:txBody>
      </p:sp>
      <p:pic>
        <p:nvPicPr>
          <p:cNvPr id="5" name="Picture 4" descr="A green light&#10;&#10;Description automatically generated">
            <a:extLst>
              <a:ext uri="{FF2B5EF4-FFF2-40B4-BE49-F238E27FC236}">
                <a16:creationId xmlns:a16="http://schemas.microsoft.com/office/drawing/2014/main" id="{B3B9A4FC-552B-400B-972E-5D05260A84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004528"/>
            <a:ext cx="4229746" cy="313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50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A236A71-13FF-4BB0-A8F3-FA94CF356E25}"/>
              </a:ext>
            </a:extLst>
          </p:cNvPr>
          <p:cNvSpPr/>
          <p:nvPr/>
        </p:nvSpPr>
        <p:spPr>
          <a:xfrm>
            <a:off x="8892480" y="-164554"/>
            <a:ext cx="360040" cy="5544616"/>
          </a:xfrm>
          <a:prstGeom prst="rect">
            <a:avLst/>
          </a:prstGeom>
          <a:solidFill>
            <a:srgbClr val="99FF99"/>
          </a:solidFill>
          <a:ln>
            <a:solidFill>
              <a:srgbClr val="57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5" name="Picture 4" descr="A picture containing fireworks, light&#10;&#10;Description automatically generated">
            <a:extLst>
              <a:ext uri="{FF2B5EF4-FFF2-40B4-BE49-F238E27FC236}">
                <a16:creationId xmlns:a16="http://schemas.microsoft.com/office/drawing/2014/main" id="{F956F15C-9FF5-4E63-BB5B-EB0F947E31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24" y="785009"/>
            <a:ext cx="5698552" cy="357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5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D6FC2D-22CB-4310-BFB9-50415AA10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Models can generate a lot of information</a:t>
            </a:r>
          </a:p>
          <a:p>
            <a:pPr lvl="1"/>
            <a:r>
              <a:rPr lang="en-AU" dirty="0"/>
              <a:t>14 files/experiment; 102 for this presentation</a:t>
            </a:r>
          </a:p>
          <a:p>
            <a:pPr lvl="1"/>
            <a:r>
              <a:rPr lang="en-AU" dirty="0"/>
              <a:t>Aggregate datasets typically from 10k – 100k rows</a:t>
            </a:r>
          </a:p>
          <a:p>
            <a:pPr lvl="1"/>
            <a:endParaRPr lang="en-AU" dirty="0"/>
          </a:p>
          <a:p>
            <a:r>
              <a:rPr lang="en-AU" dirty="0"/>
              <a:t>How do we pull out models which are most relevant?</a:t>
            </a:r>
          </a:p>
          <a:p>
            <a:pPr lvl="1"/>
            <a:r>
              <a:rPr lang="en-AU" dirty="0"/>
              <a:t>Similar crystallisation paths (olivine + clinopyroxene; little orthopyroxene)</a:t>
            </a:r>
          </a:p>
          <a:p>
            <a:pPr lvl="1"/>
            <a:r>
              <a:rPr lang="en-AU" dirty="0"/>
              <a:t>Similar mineral chemistry</a:t>
            </a:r>
          </a:p>
          <a:p>
            <a:pPr lvl="1"/>
            <a:r>
              <a:rPr lang="en-AU" i="1" dirty="0"/>
              <a:t>Rapid clinopyroxene crystallisation</a:t>
            </a:r>
          </a:p>
          <a:p>
            <a:pPr lvl="1"/>
            <a:r>
              <a:rPr lang="en-AU" i="1" dirty="0"/>
              <a:t>Similar phase proportions</a:t>
            </a:r>
          </a:p>
          <a:p>
            <a:pPr marL="216000" lvl="1" indent="0">
              <a:buNone/>
            </a:pPr>
            <a:endParaRPr lang="en-AU" i="1" dirty="0"/>
          </a:p>
          <a:p>
            <a:pPr marL="216000" lvl="1" indent="0">
              <a:buNone/>
            </a:pPr>
            <a:r>
              <a:rPr lang="en-AU" b="1" dirty="0"/>
              <a:t>Need objective and automated similarity measures to do this on larger scales</a:t>
            </a:r>
          </a:p>
          <a:p>
            <a:pPr lvl="1"/>
            <a:endParaRPr lang="en-AU" i="1" dirty="0"/>
          </a:p>
          <a:p>
            <a:pPr lvl="1"/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C0B650-2689-409A-938D-C6A3AB3C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Some Challenges</a:t>
            </a:r>
          </a:p>
        </p:txBody>
      </p:sp>
    </p:spTree>
    <p:extLst>
      <p:ext uri="{BB962C8B-B14F-4D97-AF65-F5344CB8AC3E}">
        <p14:creationId xmlns:p14="http://schemas.microsoft.com/office/powerpoint/2010/main" val="235689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E48D41-6D1C-4AA4-BED1-E2DCAE8FC046}"/>
              </a:ext>
            </a:extLst>
          </p:cNvPr>
          <p:cNvSpPr/>
          <p:nvPr/>
        </p:nvSpPr>
        <p:spPr>
          <a:xfrm>
            <a:off x="8892480" y="2931790"/>
            <a:ext cx="504056" cy="2376264"/>
          </a:xfrm>
          <a:prstGeom prst="rect">
            <a:avLst/>
          </a:prstGeom>
          <a:solidFill>
            <a:srgbClr val="FFFF00"/>
          </a:solidFill>
          <a:ln>
            <a:solidFill>
              <a:srgbClr val="57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21D03-0666-4C36-B142-32019C2FFC8C}"/>
              </a:ext>
            </a:extLst>
          </p:cNvPr>
          <p:cNvSpPr/>
          <p:nvPr/>
        </p:nvSpPr>
        <p:spPr>
          <a:xfrm>
            <a:off x="8892480" y="-164554"/>
            <a:ext cx="504056" cy="3096344"/>
          </a:xfrm>
          <a:prstGeom prst="rect">
            <a:avLst/>
          </a:prstGeom>
          <a:solidFill>
            <a:srgbClr val="99FF99"/>
          </a:solidFill>
          <a:ln>
            <a:solidFill>
              <a:srgbClr val="57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6" name="Picture 15" descr="A picture containing fireworks&#10;&#10;Description automatically generated">
            <a:extLst>
              <a:ext uri="{FF2B5EF4-FFF2-40B4-BE49-F238E27FC236}">
                <a16:creationId xmlns:a16="http://schemas.microsoft.com/office/drawing/2014/main" id="{900DB672-5E17-4142-8D0E-CB8124F820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72" y="658033"/>
            <a:ext cx="8229256" cy="423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2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093F7F-9847-4A3C-8B0E-A822B9B711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H</a:t>
            </a:r>
            <a:r>
              <a:rPr lang="en-AU" baseline="-25000" dirty="0"/>
              <a:t>2</a:t>
            </a:r>
            <a:r>
              <a:rPr lang="en-AU" dirty="0"/>
              <a:t>O Content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57337D-F016-4948-BA13-FF44ABD62120}"/>
              </a:ext>
            </a:extLst>
          </p:cNvPr>
          <p:cNvSpPr/>
          <p:nvPr/>
        </p:nvSpPr>
        <p:spPr>
          <a:xfrm>
            <a:off x="8892480" y="-164554"/>
            <a:ext cx="360040" cy="5544616"/>
          </a:xfrm>
          <a:prstGeom prst="rect">
            <a:avLst/>
          </a:prstGeom>
          <a:solidFill>
            <a:srgbClr val="99FF99"/>
          </a:solidFill>
          <a:ln>
            <a:solidFill>
              <a:srgbClr val="57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14FD3C35-AFF4-4994-ACCF-71593EB63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774633"/>
            <a:ext cx="8642350" cy="2891221"/>
          </a:xfrm>
        </p:spPr>
      </p:pic>
    </p:spTree>
    <p:extLst>
      <p:ext uri="{BB962C8B-B14F-4D97-AF65-F5344CB8AC3E}">
        <p14:creationId xmlns:p14="http://schemas.microsoft.com/office/powerpoint/2010/main" val="60829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A1B4CE1-5AAD-4724-80B1-77E2AF4E7D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Pyroxenes</a:t>
            </a:r>
          </a:p>
        </p:txBody>
      </p:sp>
      <p:pic>
        <p:nvPicPr>
          <p:cNvPr id="9" name="Content Placeholder 8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6CFA7819-711B-4D3B-90CD-ABEBC47BE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18" y="1214009"/>
            <a:ext cx="8630631" cy="3859641"/>
          </a:xfrm>
        </p:spPr>
      </p:pic>
    </p:spTree>
    <p:extLst>
      <p:ext uri="{BB962C8B-B14F-4D97-AF65-F5344CB8AC3E}">
        <p14:creationId xmlns:p14="http://schemas.microsoft.com/office/powerpoint/2010/main" val="1373860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67E0AF3-AB4F-4D22-9150-EA1AD0C4D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Spinel</a:t>
            </a:r>
          </a:p>
        </p:txBody>
      </p:sp>
      <p:pic>
        <p:nvPicPr>
          <p:cNvPr id="15" name="Content Placeholder 14" descr="A picture containing fireworks, light&#10;&#10;Description automatically generated">
            <a:extLst>
              <a:ext uri="{FF2B5EF4-FFF2-40B4-BE49-F238E27FC236}">
                <a16:creationId xmlns:a16="http://schemas.microsoft.com/office/drawing/2014/main" id="{CD758D57-555A-4BFA-BE14-E98FDCABD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0518"/>
            <a:ext cx="8770684" cy="3859249"/>
          </a:xfrm>
        </p:spPr>
      </p:pic>
    </p:spTree>
    <p:extLst>
      <p:ext uri="{BB962C8B-B14F-4D97-AF65-F5344CB8AC3E}">
        <p14:creationId xmlns:p14="http://schemas.microsoft.com/office/powerpoint/2010/main" val="3281064169"/>
      </p:ext>
    </p:extLst>
  </p:cSld>
  <p:clrMapOvr>
    <a:masterClrMapping/>
  </p:clrMapOvr>
</p:sld>
</file>

<file path=ppt/theme/theme1.xml><?xml version="1.0" encoding="utf-8"?>
<a:theme xmlns:a="http://schemas.openxmlformats.org/drawingml/2006/main" name="CSIRO vertical">
  <a:themeElements>
    <a:clrScheme name="CSIRO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A9CE"/>
      </a:accent1>
      <a:accent2>
        <a:srgbClr val="001D34"/>
      </a:accent2>
      <a:accent3>
        <a:srgbClr val="757579"/>
      </a:accent3>
      <a:accent4>
        <a:srgbClr val="1E22AA"/>
      </a:accent4>
      <a:accent5>
        <a:srgbClr val="007377"/>
      </a:accent5>
      <a:accent6>
        <a:srgbClr val="6D2077"/>
      </a:accent6>
      <a:hlink>
        <a:srgbClr val="004B87"/>
      </a:hlink>
      <a:folHlink>
        <a:srgbClr val="007A53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16.9 Widescreen.potx" id="{E4ED111B-660A-447B-ACA5-809F61C8F2AE}" vid="{22E5BAC0-ABA6-4D8D-86B1-A9970D7344FA}"/>
    </a:ext>
  </a:extLst>
</a:theme>
</file>

<file path=ppt/theme/theme2.xml><?xml version="1.0" encoding="utf-8"?>
<a:theme xmlns:a="http://schemas.openxmlformats.org/drawingml/2006/main" name="CSIRO horizontal">
  <a:themeElements>
    <a:clrScheme name="CSIRO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A9CE"/>
      </a:accent1>
      <a:accent2>
        <a:srgbClr val="001D34"/>
      </a:accent2>
      <a:accent3>
        <a:srgbClr val="757579"/>
      </a:accent3>
      <a:accent4>
        <a:srgbClr val="1E22AA"/>
      </a:accent4>
      <a:accent5>
        <a:srgbClr val="007377"/>
      </a:accent5>
      <a:accent6>
        <a:srgbClr val="6D2077"/>
      </a:accent6>
      <a:hlink>
        <a:srgbClr val="004B87"/>
      </a:hlink>
      <a:folHlink>
        <a:srgbClr val="007A53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16.9 Widescreen.potx" id="{E4ED111B-660A-447B-ACA5-809F61C8F2AE}" vid="{83BC8D37-3530-42BF-B8CF-1673C8E17CC7}"/>
    </a:ext>
  </a:extLst>
</a:theme>
</file>

<file path=ppt/theme/theme3.xml><?xml version="1.0" encoding="utf-8"?>
<a:theme xmlns:a="http://schemas.openxmlformats.org/drawingml/2006/main" name="Data61 vertical">
  <a:themeElements>
    <a:clrScheme name="CSIRO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A9CE"/>
      </a:accent1>
      <a:accent2>
        <a:srgbClr val="001D34"/>
      </a:accent2>
      <a:accent3>
        <a:srgbClr val="757579"/>
      </a:accent3>
      <a:accent4>
        <a:srgbClr val="1E22AA"/>
      </a:accent4>
      <a:accent5>
        <a:srgbClr val="007377"/>
      </a:accent5>
      <a:accent6>
        <a:srgbClr val="6D2077"/>
      </a:accent6>
      <a:hlink>
        <a:srgbClr val="004B87"/>
      </a:hlink>
      <a:folHlink>
        <a:srgbClr val="007A53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16.9 Widescreen.potx" id="{E4ED111B-660A-447B-ACA5-809F61C8F2AE}" vid="{A0381ED2-D871-431D-A8E1-CCAA5AEF78D2}"/>
    </a:ext>
  </a:extLst>
</a:theme>
</file>

<file path=ppt/theme/theme4.xml><?xml version="1.0" encoding="utf-8"?>
<a:theme xmlns:a="http://schemas.openxmlformats.org/drawingml/2006/main" name="2_CSIRO horizontal">
  <a:themeElements>
    <a:clrScheme name="CSIRO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A9CE"/>
      </a:accent1>
      <a:accent2>
        <a:srgbClr val="001D34"/>
      </a:accent2>
      <a:accent3>
        <a:srgbClr val="757579"/>
      </a:accent3>
      <a:accent4>
        <a:srgbClr val="1E22AA"/>
      </a:accent4>
      <a:accent5>
        <a:srgbClr val="007377"/>
      </a:accent5>
      <a:accent6>
        <a:srgbClr val="6D2077"/>
      </a:accent6>
      <a:hlink>
        <a:srgbClr val="004B87"/>
      </a:hlink>
      <a:folHlink>
        <a:srgbClr val="007A53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16.9 Widescreen.potx" id="{E4ED111B-660A-447B-ACA5-809F61C8F2AE}" vid="{6DF3DBF3-0551-4A4E-823B-5E6A9378440F}"/>
    </a:ext>
  </a:extLst>
</a:theme>
</file>

<file path=ppt/theme/theme5.xml><?xml version="1.0" encoding="utf-8"?>
<a:theme xmlns:a="http://schemas.openxmlformats.org/drawingml/2006/main" name="US Lockup vertical">
  <a:themeElements>
    <a:clrScheme name="CSIRO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A9CE"/>
      </a:accent1>
      <a:accent2>
        <a:srgbClr val="001D34"/>
      </a:accent2>
      <a:accent3>
        <a:srgbClr val="757579"/>
      </a:accent3>
      <a:accent4>
        <a:srgbClr val="1E22AA"/>
      </a:accent4>
      <a:accent5>
        <a:srgbClr val="007377"/>
      </a:accent5>
      <a:accent6>
        <a:srgbClr val="6D2077"/>
      </a:accent6>
      <a:hlink>
        <a:srgbClr val="004B87"/>
      </a:hlink>
      <a:folHlink>
        <a:srgbClr val="007A53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16.9 Widescreen.potx" id="{E4ED111B-660A-447B-ACA5-809F61C8F2AE}" vid="{5B64B5B4-E1D8-4C1B-A633-4905EE9FF439}"/>
    </a:ext>
  </a:extLst>
</a:theme>
</file>

<file path=ppt/theme/theme6.xml><?xml version="1.0" encoding="utf-8"?>
<a:theme xmlns:a="http://schemas.openxmlformats.org/drawingml/2006/main" name="US Lockup horizontal">
  <a:themeElements>
    <a:clrScheme name="CSIRO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A9CE"/>
      </a:accent1>
      <a:accent2>
        <a:srgbClr val="001D34"/>
      </a:accent2>
      <a:accent3>
        <a:srgbClr val="757579"/>
      </a:accent3>
      <a:accent4>
        <a:srgbClr val="1E22AA"/>
      </a:accent4>
      <a:accent5>
        <a:srgbClr val="007377"/>
      </a:accent5>
      <a:accent6>
        <a:srgbClr val="6D2077"/>
      </a:accent6>
      <a:hlink>
        <a:srgbClr val="004B87"/>
      </a:hlink>
      <a:folHlink>
        <a:srgbClr val="007A53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16.9 Widescreen.potx" id="{E4ED111B-660A-447B-ACA5-809F61C8F2AE}" vid="{976207B6-97BE-476D-BFFC-48250EDD3CB8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1729</Words>
  <Application>Microsoft Office PowerPoint</Application>
  <PresentationFormat>On-screen Show (16:9)</PresentationFormat>
  <Paragraphs>189</Paragraphs>
  <Slides>14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CSIRO vertical</vt:lpstr>
      <vt:lpstr>CSIRO horizontal</vt:lpstr>
      <vt:lpstr>Data61 vertical</vt:lpstr>
      <vt:lpstr>2_CSIRO horizontal</vt:lpstr>
      <vt:lpstr>US Lockup vertical</vt:lpstr>
      <vt:lpstr>US Lockup horizontal</vt:lpstr>
      <vt:lpstr>Modelling Crystallisation of Norilsk Parent Magma Candidates</vt:lpstr>
      <vt:lpstr>Tackling Some Unanswered Questions</vt:lpstr>
      <vt:lpstr>alphaMELTS Models</vt:lpstr>
      <vt:lpstr>PowerPoint Presentation</vt:lpstr>
      <vt:lpstr>Some Challenges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Commonalities and “Matches”</vt:lpstr>
      <vt:lpstr>Limitations and Uncertainties</vt:lpstr>
      <vt:lpstr>Combining Data with Models for New Perspectives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Crystallisation of Norilsk Parent Magma Candidates</dc:title>
  <dc:creator>Williams, Morgan (Mineral Resources, Kensington WA)</dc:creator>
  <cp:lastModifiedBy>Williams, Morgan (Mineral Resources, Kensington WA)</cp:lastModifiedBy>
  <cp:revision>201</cp:revision>
  <dcterms:created xsi:type="dcterms:W3CDTF">2020-07-22T00:44:36Z</dcterms:created>
  <dcterms:modified xsi:type="dcterms:W3CDTF">2020-07-23T05:20:46Z</dcterms:modified>
</cp:coreProperties>
</file>