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Georgia" panose="02040502050405020303" pitchFamily="18" charset="0"/>
      <p:regular r:id="rId8"/>
      <p:bold r:id="rId9"/>
      <p:italic r:id="rId10"/>
      <p:boldItalic r:id="rId11"/>
    </p:embeddedFont>
    <p:embeddedFont>
      <p:font typeface="Maven Pro" panose="020B0604020202020204" charset="0"/>
      <p:regular r:id="rId12"/>
      <p:bold r:id="rId13"/>
    </p:embeddedFont>
    <p:embeddedFont>
      <p:font typeface="Nunito"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8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324d1ff73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324d1ff73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324d1ff73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324d1ff73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324d1ff73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324d1ff7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324d1ff73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324d1ff7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towardsdatascience.com/introduction-to-artificial-neural-networks-ann-1aea15775ef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tensorflow.org/tutorials/keras/classification" TargetMode="External"/><Relationship Id="rId4" Type="http://schemas.openxmlformats.org/officeDocument/2006/relationships/hyperlink" Target="https://towardsdatascience.com/how-to-build-your-own-neural-network-from-scratch-in-python-68998a08e4f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Proposal</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AJ Miller &amp; Morgan Dickinson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222222"/>
                </a:solidFill>
                <a:highlight>
                  <a:srgbClr val="FFFFFF"/>
                </a:highlight>
                <a:latin typeface="Roboto"/>
                <a:ea typeface="Roboto"/>
                <a:cs typeface="Roboto"/>
                <a:sym typeface="Roboto"/>
              </a:rPr>
              <a:t>An artificial neural network is a set of algorithms, modeled loosely after the human brain, that are designed to recognize patterns.</a:t>
            </a:r>
            <a:endParaRPr sz="1200" dirty="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dirty="0">
                <a:solidFill>
                  <a:srgbClr val="242729"/>
                </a:solidFill>
                <a:highlight>
                  <a:srgbClr val="FFFFFF"/>
                </a:highlight>
                <a:latin typeface="Roboto"/>
                <a:ea typeface="Roboto"/>
                <a:cs typeface="Roboto"/>
                <a:sym typeface="Roboto"/>
              </a:rPr>
              <a:t>In a back-propagation neural network information passes from input layer to output layer to produce result. Error in result is then communicated back to previous layers. Nodes now know how much they contributed to a wrong answer. </a:t>
            </a:r>
            <a:r>
              <a:rPr lang="en-US" sz="1200" dirty="0">
                <a:solidFill>
                  <a:srgbClr val="242729"/>
                </a:solidFill>
                <a:highlight>
                  <a:srgbClr val="FFFFFF"/>
                </a:highlight>
                <a:latin typeface="Roboto"/>
                <a:ea typeface="Roboto"/>
                <a:cs typeface="Roboto"/>
                <a:sym typeface="Roboto"/>
              </a:rPr>
              <a:t>The w</a:t>
            </a:r>
            <a:r>
              <a:rPr lang="en" sz="1200" dirty="0">
                <a:solidFill>
                  <a:srgbClr val="242729"/>
                </a:solidFill>
                <a:highlight>
                  <a:srgbClr val="FFFFFF"/>
                </a:highlight>
                <a:latin typeface="Roboto"/>
                <a:ea typeface="Roboto"/>
                <a:cs typeface="Roboto"/>
                <a:sym typeface="Roboto"/>
              </a:rPr>
              <a:t>eights are </a:t>
            </a:r>
            <a:r>
              <a:rPr lang="en-US" sz="1200" dirty="0">
                <a:solidFill>
                  <a:srgbClr val="242729"/>
                </a:solidFill>
                <a:highlight>
                  <a:srgbClr val="FFFFFF"/>
                </a:highlight>
                <a:latin typeface="Roboto"/>
                <a:ea typeface="Roboto"/>
                <a:cs typeface="Roboto"/>
                <a:sym typeface="Roboto"/>
              </a:rPr>
              <a:t>readjusted,</a:t>
            </a:r>
            <a:r>
              <a:rPr lang="en" sz="1200" dirty="0">
                <a:solidFill>
                  <a:srgbClr val="242729"/>
                </a:solidFill>
                <a:highlight>
                  <a:srgbClr val="FFFFFF"/>
                </a:highlight>
                <a:latin typeface="Roboto"/>
                <a:ea typeface="Roboto"/>
                <a:cs typeface="Roboto"/>
                <a:sym typeface="Roboto"/>
              </a:rPr>
              <a:t> and the neural network is improved.</a:t>
            </a:r>
            <a:endParaRPr sz="1200" dirty="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dirty="0">
                <a:solidFill>
                  <a:srgbClr val="222222"/>
                </a:solidFill>
                <a:highlight>
                  <a:srgbClr val="FFFFFF"/>
                </a:highlight>
                <a:latin typeface="Roboto"/>
                <a:ea typeface="Roboto"/>
                <a:cs typeface="Roboto"/>
                <a:sym typeface="Roboto"/>
              </a:rPr>
              <a:t>We creat</a:t>
            </a:r>
            <a:r>
              <a:rPr lang="en-US" sz="1200" dirty="0">
                <a:solidFill>
                  <a:srgbClr val="222222"/>
                </a:solidFill>
                <a:highlight>
                  <a:srgbClr val="FFFFFF"/>
                </a:highlight>
                <a:latin typeface="Roboto"/>
                <a:ea typeface="Roboto"/>
                <a:cs typeface="Roboto"/>
                <a:sym typeface="Roboto"/>
              </a:rPr>
              <a:t>ed</a:t>
            </a:r>
            <a:r>
              <a:rPr lang="en" sz="1200" dirty="0">
                <a:solidFill>
                  <a:srgbClr val="222222"/>
                </a:solidFill>
                <a:highlight>
                  <a:srgbClr val="FFFFFF"/>
                </a:highlight>
                <a:latin typeface="Roboto"/>
                <a:ea typeface="Roboto"/>
                <a:cs typeface="Roboto"/>
                <a:sym typeface="Roboto"/>
              </a:rPr>
              <a:t> a neural network from scratch using python.</a:t>
            </a:r>
            <a:endParaRPr sz="1200" dirty="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dirty="0">
                <a:solidFill>
                  <a:srgbClr val="222222"/>
                </a:solidFill>
                <a:highlight>
                  <a:srgbClr val="FFFFFF"/>
                </a:highlight>
                <a:latin typeface="Roboto"/>
                <a:ea typeface="Roboto"/>
                <a:cs typeface="Roboto"/>
                <a:sym typeface="Roboto"/>
              </a:rPr>
              <a:t>Our test data is zoo animals. </a:t>
            </a:r>
            <a:r>
              <a:rPr lang="en-US" sz="1200" dirty="0">
                <a:solidFill>
                  <a:srgbClr val="222222"/>
                </a:solidFill>
                <a:highlight>
                  <a:srgbClr val="FFFFFF"/>
                </a:highlight>
                <a:latin typeface="Roboto"/>
                <a:ea typeface="Roboto"/>
                <a:cs typeface="Roboto"/>
                <a:sym typeface="Roboto"/>
              </a:rPr>
              <a:t>There are 101 different instances with 18 different attributes so it’s a large data set.</a:t>
            </a:r>
            <a:endParaRPr sz="1200" dirty="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sz="1200" dirty="0">
              <a:solidFill>
                <a:srgbClr val="22222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a:t>
            </a:r>
            <a:endParaRPr/>
          </a:p>
        </p:txBody>
      </p:sp>
      <p:sp>
        <p:nvSpPr>
          <p:cNvPr id="290" name="Google Shape;290;p15"/>
          <p:cNvSpPr txBox="1">
            <a:spLocks noGrp="1"/>
          </p:cNvSpPr>
          <p:nvPr>
            <p:ph type="body" idx="1"/>
          </p:nvPr>
        </p:nvSpPr>
        <p:spPr>
          <a:xfrm>
            <a:off x="1303800" y="1990050"/>
            <a:ext cx="7030500" cy="2658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222222"/>
                </a:solidFill>
                <a:highlight>
                  <a:srgbClr val="FFFFFF"/>
                </a:highlight>
                <a:latin typeface="Roboto"/>
                <a:ea typeface="Roboto"/>
                <a:cs typeface="Roboto"/>
                <a:sym typeface="Roboto"/>
              </a:rPr>
              <a:t>We us</a:t>
            </a:r>
            <a:r>
              <a:rPr lang="en-US" sz="1200" dirty="0">
                <a:solidFill>
                  <a:srgbClr val="222222"/>
                </a:solidFill>
                <a:highlight>
                  <a:srgbClr val="FFFFFF"/>
                </a:highlight>
                <a:latin typeface="Roboto"/>
                <a:ea typeface="Roboto"/>
                <a:cs typeface="Roboto"/>
                <a:sym typeface="Roboto"/>
              </a:rPr>
              <a:t>ed</a:t>
            </a:r>
            <a:r>
              <a:rPr lang="en" sz="1200" dirty="0">
                <a:solidFill>
                  <a:srgbClr val="222222"/>
                </a:solidFill>
                <a:highlight>
                  <a:srgbClr val="FFFFFF"/>
                </a:highlight>
                <a:latin typeface="Roboto"/>
                <a:ea typeface="Roboto"/>
                <a:cs typeface="Roboto"/>
                <a:sym typeface="Roboto"/>
              </a:rPr>
              <a:t> the num.py library for large, multi-</a:t>
            </a:r>
            <a:r>
              <a:rPr lang="en-US" sz="1200" dirty="0">
                <a:solidFill>
                  <a:srgbClr val="222222"/>
                </a:solidFill>
                <a:highlight>
                  <a:srgbClr val="FFFFFF"/>
                </a:highlight>
                <a:latin typeface="Roboto"/>
                <a:ea typeface="Roboto"/>
                <a:cs typeface="Roboto"/>
                <a:sym typeface="Roboto"/>
              </a:rPr>
              <a:t>dimensional arrays</a:t>
            </a:r>
            <a:r>
              <a:rPr lang="en" sz="1200" dirty="0">
                <a:solidFill>
                  <a:srgbClr val="222222"/>
                </a:solidFill>
                <a:highlight>
                  <a:srgbClr val="FFFFFF"/>
                </a:highlight>
                <a:latin typeface="Roboto"/>
                <a:ea typeface="Roboto"/>
                <a:cs typeface="Roboto"/>
                <a:sym typeface="Roboto"/>
              </a:rPr>
              <a:t>. </a:t>
            </a:r>
            <a:r>
              <a:rPr lang="en-US" sz="1200" dirty="0">
                <a:solidFill>
                  <a:srgbClr val="222222"/>
                </a:solidFill>
                <a:highlight>
                  <a:srgbClr val="FFFFFF"/>
                </a:highlight>
                <a:latin typeface="Roboto"/>
                <a:ea typeface="Roboto"/>
                <a:cs typeface="Roboto"/>
                <a:sym typeface="Roboto"/>
              </a:rPr>
              <a:t>Tensor flow for the deep learning and algorithms and matplotlib for the graphs.</a:t>
            </a:r>
            <a:endParaRPr lang="en" sz="1200" dirty="0">
              <a:solidFill>
                <a:srgbClr val="000000"/>
              </a:solidFill>
              <a:highlight>
                <a:srgbClr val="FFFFFF"/>
              </a:highlight>
              <a:latin typeface="Roboto"/>
              <a:ea typeface="Roboto"/>
              <a:cs typeface="Roboto"/>
              <a:sym typeface="Roboto"/>
            </a:endParaRPr>
          </a:p>
          <a:p>
            <a:pPr marL="0" lvl="0" indent="0" algn="l" rtl="0">
              <a:spcBef>
                <a:spcPts val="0"/>
              </a:spcBef>
              <a:spcAft>
                <a:spcPts val="0"/>
              </a:spcAft>
              <a:buNone/>
            </a:pPr>
            <a:endParaRPr lang="en" sz="1200" dirty="0">
              <a:solidFill>
                <a:srgbClr val="000000"/>
              </a:solidFill>
              <a:highlight>
                <a:srgbClr val="FFFFFF"/>
              </a:highlight>
              <a:latin typeface="Roboto"/>
              <a:ea typeface="Roboto"/>
              <a:cs typeface="Roboto"/>
              <a:sym typeface="Roboto"/>
            </a:endParaRPr>
          </a:p>
          <a:p>
            <a:pPr marL="0" lvl="0" indent="0" algn="l" rtl="0">
              <a:spcBef>
                <a:spcPts val="0"/>
              </a:spcBef>
              <a:spcAft>
                <a:spcPts val="0"/>
              </a:spcAft>
              <a:buNone/>
            </a:pPr>
            <a:r>
              <a:rPr lang="en" sz="1200" dirty="0">
                <a:solidFill>
                  <a:srgbClr val="000000"/>
                </a:solidFill>
                <a:highlight>
                  <a:srgbClr val="FFFFFF"/>
                </a:highlight>
                <a:latin typeface="Roboto"/>
                <a:ea typeface="Roboto"/>
                <a:cs typeface="Roboto"/>
                <a:sym typeface="Roboto"/>
              </a:rPr>
              <a:t>We </a:t>
            </a:r>
            <a:r>
              <a:rPr lang="en-US" sz="1200" dirty="0">
                <a:solidFill>
                  <a:srgbClr val="000000"/>
                </a:solidFill>
                <a:highlight>
                  <a:srgbClr val="FFFFFF"/>
                </a:highlight>
                <a:latin typeface="Roboto"/>
                <a:ea typeface="Roboto"/>
                <a:cs typeface="Roboto"/>
                <a:sym typeface="Roboto"/>
              </a:rPr>
              <a:t>made sure every instance base value is one so it can break down each instance to a base value of 1. This will allow the code to learn the image better and reference that specific animal.</a:t>
            </a:r>
          </a:p>
          <a:p>
            <a:pPr marL="0" lvl="0" indent="0" algn="l" rtl="0">
              <a:spcBef>
                <a:spcPts val="0"/>
              </a:spcBef>
              <a:spcAft>
                <a:spcPts val="0"/>
              </a:spcAft>
              <a:buNone/>
            </a:pPr>
            <a:endParaRPr lang="en-US" sz="1200" dirty="0">
              <a:solidFill>
                <a:srgbClr val="000000"/>
              </a:solidFill>
              <a:highlight>
                <a:srgbClr val="FFFFFF"/>
              </a:highlight>
              <a:latin typeface="Roboto"/>
              <a:ea typeface="Roboto"/>
              <a:cs typeface="Roboto"/>
              <a:sym typeface="Roboto"/>
            </a:endParaRPr>
          </a:p>
          <a:p>
            <a:pPr marL="0" lvl="0" indent="0" algn="l" rtl="0">
              <a:spcBef>
                <a:spcPts val="0"/>
              </a:spcBef>
              <a:spcAft>
                <a:spcPts val="0"/>
              </a:spcAft>
              <a:buNone/>
            </a:pPr>
            <a:r>
              <a:rPr lang="en-US" sz="1200" dirty="0">
                <a:solidFill>
                  <a:srgbClr val="000000"/>
                </a:solidFill>
                <a:highlight>
                  <a:srgbClr val="FFFFFF"/>
                </a:highlight>
                <a:latin typeface="Roboto"/>
                <a:ea typeface="Roboto"/>
                <a:cs typeface="Roboto"/>
                <a:sym typeface="Roboto"/>
              </a:rPr>
              <a:t>Matplotlib will graph that image giving a visual of the guess.</a:t>
            </a:r>
          </a:p>
          <a:p>
            <a:pPr marL="0" lvl="0" indent="0" algn="l" rtl="0">
              <a:spcBef>
                <a:spcPts val="0"/>
              </a:spcBef>
              <a:spcAft>
                <a:spcPts val="0"/>
              </a:spcAft>
              <a:buNone/>
            </a:pPr>
            <a:endParaRPr lang="en-US" sz="1200" dirty="0">
              <a:solidFill>
                <a:srgbClr val="000000"/>
              </a:solidFill>
              <a:highlight>
                <a:srgbClr val="FFFFFF"/>
              </a:highlight>
              <a:latin typeface="Roboto"/>
              <a:ea typeface="Roboto"/>
              <a:cs typeface="Roboto"/>
              <a:sym typeface="Roboto"/>
            </a:endParaRPr>
          </a:p>
          <a:p>
            <a:pPr marL="0" lvl="0" indent="0" algn="l" rtl="0">
              <a:spcBef>
                <a:spcPts val="0"/>
              </a:spcBef>
              <a:spcAft>
                <a:spcPts val="0"/>
              </a:spcAft>
              <a:buNone/>
            </a:pPr>
            <a:r>
              <a:rPr lang="en-US" sz="1200" dirty="0">
                <a:solidFill>
                  <a:srgbClr val="000000"/>
                </a:solidFill>
                <a:highlight>
                  <a:srgbClr val="FFFFFF"/>
                </a:highlight>
                <a:latin typeface="Roboto"/>
                <a:ea typeface="Roboto"/>
                <a:cs typeface="Roboto"/>
                <a:sym typeface="Roboto"/>
              </a:rPr>
              <a:t>Tensor flow will do most of the breaking down of the individual instances allowing the algorithm to learn each animal.</a:t>
            </a:r>
          </a:p>
          <a:p>
            <a:pPr marL="0" lvl="0" indent="0" algn="l" rtl="0">
              <a:spcBef>
                <a:spcPts val="0"/>
              </a:spcBef>
              <a:spcAft>
                <a:spcPts val="0"/>
              </a:spcAft>
              <a:buNone/>
            </a:pPr>
            <a:endParaRPr lang="en-US" sz="1200" dirty="0">
              <a:solidFill>
                <a:srgbClr val="000000"/>
              </a:solidFill>
              <a:highlight>
                <a:srgbClr val="FFFFFF"/>
              </a:highlight>
              <a:latin typeface="Roboto"/>
              <a:ea typeface="Roboto"/>
              <a:cs typeface="Roboto"/>
              <a:sym typeface="Roboto"/>
            </a:endParaRPr>
          </a:p>
          <a:p>
            <a:pPr marL="0" lvl="0" indent="0" algn="l" rtl="0">
              <a:spcBef>
                <a:spcPts val="0"/>
              </a:spcBef>
              <a:spcAft>
                <a:spcPts val="0"/>
              </a:spcAft>
              <a:buNone/>
            </a:pPr>
            <a:r>
              <a:rPr lang="en-US" sz="1200" dirty="0">
                <a:solidFill>
                  <a:srgbClr val="000000"/>
                </a:solidFill>
                <a:highlight>
                  <a:srgbClr val="FFFFFF"/>
                </a:highlight>
                <a:latin typeface="Roboto"/>
                <a:ea typeface="Roboto"/>
                <a:cs typeface="Roboto"/>
                <a:sym typeface="Roboto"/>
              </a:rPr>
              <a:t>Num.py will help with the multi=dimensional arrays and making sure each element is in the arrays.</a:t>
            </a:r>
          </a:p>
          <a:p>
            <a:pPr marL="0" lvl="0" indent="0" algn="l" rtl="0">
              <a:spcBef>
                <a:spcPts val="0"/>
              </a:spcBef>
              <a:spcAft>
                <a:spcPts val="0"/>
              </a:spcAft>
              <a:buNone/>
            </a:pPr>
            <a:endParaRPr lang="en-US" sz="1200" dirty="0">
              <a:solidFill>
                <a:srgbClr val="000000"/>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222222"/>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00000"/>
                </a:solidFill>
                <a:latin typeface="Roboto"/>
                <a:ea typeface="Roboto"/>
                <a:cs typeface="Roboto"/>
                <a:sym typeface="Roboto"/>
              </a:rPr>
              <a:t>We know the code works if our </a:t>
            </a:r>
            <a:r>
              <a:rPr lang="en" sz="1200" dirty="0">
                <a:solidFill>
                  <a:srgbClr val="000000"/>
                </a:solidFill>
                <a:highlight>
                  <a:srgbClr val="FFFFFF"/>
                </a:highlight>
                <a:latin typeface="Roboto"/>
                <a:ea typeface="Roboto"/>
                <a:cs typeface="Roboto"/>
                <a:sym typeface="Roboto"/>
              </a:rPr>
              <a:t>backpropagation  and feed-forward algorithm trains the Neural Network successfully and the predictions converge on the true values.</a:t>
            </a:r>
            <a:endParaRPr sz="1200" dirty="0">
              <a:solidFill>
                <a:srgbClr val="000000"/>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200" dirty="0">
                <a:solidFill>
                  <a:srgbClr val="000000"/>
                </a:solidFill>
                <a:highlight>
                  <a:srgbClr val="FFFFFF"/>
                </a:highlight>
                <a:latin typeface="Roboto"/>
                <a:ea typeface="Roboto"/>
                <a:cs typeface="Roboto"/>
                <a:sym typeface="Roboto"/>
              </a:rPr>
              <a:t>It also must accurately calculate a non-linear data curve.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Citations</a:t>
            </a:r>
            <a:endParaRPr/>
          </a:p>
        </p:txBody>
      </p:sp>
      <p:sp>
        <p:nvSpPr>
          <p:cNvPr id="302" name="Google Shape;302;p17"/>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Georgia"/>
              <a:buChar char="●"/>
            </a:pPr>
            <a:r>
              <a:rPr lang="en" sz="1400" u="sng" dirty="0">
                <a:solidFill>
                  <a:schemeClr val="hlink"/>
                </a:solidFill>
                <a:highlight>
                  <a:srgbClr val="FFFFFF"/>
                </a:highlight>
                <a:latin typeface="Georgia"/>
                <a:ea typeface="Georgia"/>
                <a:cs typeface="Georgia"/>
                <a:sym typeface="Georgia"/>
                <a:hlinkClick r:id="rId3"/>
              </a:rPr>
              <a:t>Introduction to Artificial Neural Networks(ANN)</a:t>
            </a:r>
            <a:endParaRPr sz="1400" dirty="0">
              <a:solidFill>
                <a:srgbClr val="000000"/>
              </a:solidFill>
              <a:highlight>
                <a:srgbClr val="FFFFFF"/>
              </a:highlight>
              <a:latin typeface="Georgia"/>
              <a:ea typeface="Georgia"/>
              <a:cs typeface="Georgia"/>
              <a:sym typeface="Georgia"/>
            </a:endParaRPr>
          </a:p>
          <a:p>
            <a:pPr marL="457200" lvl="0" indent="-317500" algn="l" rtl="0">
              <a:lnSpc>
                <a:spcPct val="120000"/>
              </a:lnSpc>
              <a:spcBef>
                <a:spcPts val="0"/>
              </a:spcBef>
              <a:spcAft>
                <a:spcPts val="0"/>
              </a:spcAft>
              <a:buClr>
                <a:srgbClr val="000000"/>
              </a:buClr>
              <a:buSzPts val="1400"/>
              <a:buFont typeface="Georgia"/>
              <a:buChar char="●"/>
            </a:pPr>
            <a:r>
              <a:rPr lang="en" sz="1400" u="sng" dirty="0">
                <a:solidFill>
                  <a:schemeClr val="hlink"/>
                </a:solidFill>
                <a:highlight>
                  <a:srgbClr val="FFFFFF"/>
                </a:highlight>
                <a:latin typeface="Georgia"/>
                <a:ea typeface="Georgia"/>
                <a:cs typeface="Georgia"/>
                <a:sym typeface="Georgia"/>
                <a:hlinkClick r:id="rId4"/>
              </a:rPr>
              <a:t>How to build your own Neural Network from scratch in Python</a:t>
            </a:r>
            <a:endParaRPr lang="en" sz="1400" u="sng" dirty="0">
              <a:solidFill>
                <a:schemeClr val="hlink"/>
              </a:solidFill>
              <a:highlight>
                <a:srgbClr val="FFFFFF"/>
              </a:highlight>
              <a:latin typeface="Georgia"/>
              <a:ea typeface="Georgia"/>
              <a:cs typeface="Georgia"/>
              <a:sym typeface="Georgia"/>
            </a:endParaRPr>
          </a:p>
          <a:p>
            <a:pPr lvl="0" indent="-317500">
              <a:lnSpc>
                <a:spcPct val="120000"/>
              </a:lnSpc>
              <a:buClr>
                <a:srgbClr val="000000"/>
              </a:buClr>
              <a:buSzPts val="1400"/>
              <a:buFont typeface="Georgia"/>
              <a:buChar char="●"/>
            </a:pPr>
            <a:r>
              <a:rPr lang="en-US" sz="1400" dirty="0">
                <a:hlinkClick r:id="rId5"/>
              </a:rPr>
              <a:t>https://www.tensorflow.org/tutorials/keras/classification</a:t>
            </a:r>
            <a:endParaRPr sz="1400" dirty="0">
              <a:solidFill>
                <a:srgbClr val="000000"/>
              </a:solidFill>
              <a:highlight>
                <a:srgbClr val="FFFFFF"/>
              </a:highlight>
              <a:latin typeface="Georgia"/>
              <a:ea typeface="Georgia"/>
              <a:cs typeface="Georgia"/>
              <a:sym typeface="Georgia"/>
            </a:endParaRPr>
          </a:p>
          <a:p>
            <a:pPr marL="457200" lvl="0" indent="0" algn="l" rtl="0">
              <a:lnSpc>
                <a:spcPct val="120000"/>
              </a:lnSpc>
              <a:spcBef>
                <a:spcPts val="0"/>
              </a:spcBef>
              <a:spcAft>
                <a:spcPts val="0"/>
              </a:spcAft>
              <a:buNone/>
            </a:pPr>
            <a:endParaRPr sz="1400" dirty="0">
              <a:solidFill>
                <a:srgbClr val="000000"/>
              </a:solidFill>
              <a:highlight>
                <a:srgbClr val="FFFFFF"/>
              </a:highlight>
              <a:latin typeface="Georgia"/>
              <a:ea typeface="Georgia"/>
              <a:cs typeface="Georgia"/>
              <a:sym typeface="Georgia"/>
            </a:endParaRPr>
          </a:p>
          <a:p>
            <a:pPr marL="0" lvl="0" indent="0" algn="l" rtl="0">
              <a:spcBef>
                <a:spcPts val="0"/>
              </a:spcBef>
              <a:spcAft>
                <a:spcPts val="1600"/>
              </a:spcAft>
              <a:buNone/>
            </a:pPr>
            <a:endParaRPr sz="11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311</Words>
  <Application>Microsoft Office PowerPoint</Application>
  <PresentationFormat>On-screen Show (16:9)</PresentationFormat>
  <Paragraphs>24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Georgia</vt:lpstr>
      <vt:lpstr>Maven Pro</vt:lpstr>
      <vt:lpstr>Roboto</vt:lpstr>
      <vt:lpstr>Nunito</vt:lpstr>
      <vt:lpstr>Arial</vt:lpstr>
      <vt:lpstr>Momentum</vt:lpstr>
      <vt:lpstr>Proposal</vt:lpstr>
      <vt:lpstr>Introduction</vt:lpstr>
      <vt:lpstr>Technology</vt:lpstr>
      <vt:lpstr>Goals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dc:creator>Owner</dc:creator>
  <cp:lastModifiedBy>Steve Miller</cp:lastModifiedBy>
  <cp:revision>9</cp:revision>
  <dcterms:modified xsi:type="dcterms:W3CDTF">2020-04-30T16:22:46Z</dcterms:modified>
</cp:coreProperties>
</file>