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Helvetica Neue" panose="020B0604020202020204" charset="0"/>
      <p:regular r:id="rId8"/>
      <p:bold r:id="rId9"/>
      <p:italic r:id="rId10"/>
      <p:boldItalic r:id="rId11"/>
    </p:embeddedFont>
    <p:embeddedFont>
      <p:font typeface="Maven Pro" panose="020B0604020202020204" charset="0"/>
      <p:regular r:id="rId12"/>
      <p:bold r:id="rId13"/>
    </p:embeddedFont>
    <p:embeddedFont>
      <p:font typeface="Nunito" panose="020B0604020202020204" charset="0"/>
      <p:regular r:id="rId14"/>
      <p:bold r:id="rId15"/>
      <p:italic r:id="rId16"/>
      <p:boldItalic r:id="rId17"/>
    </p:embeddedFont>
    <p:embeddedFont>
      <p:font typeface="Roboto"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202" y="5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14.fntdata"/><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viewProps" Target="viewProp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8324d1ff73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8324d1ff73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324d1ff73_0_6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8324d1ff73_0_6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324d1ff73_0_6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324d1ff73_0_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8324d1ff73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8324d1ff73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cs.toronto.edu/~kriz/cifar.html"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home.mit.bme.hu/~hadhazi/Oktatas/NN18/dem3/html_demo/CIFAR-10Demo.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Proposal</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AJ Miller &amp; Morgan Dickinson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284" name="Google Shape;284;p1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222222"/>
                </a:solidFill>
                <a:highlight>
                  <a:srgbClr val="FFFFFF"/>
                </a:highlight>
                <a:latin typeface="Roboto"/>
                <a:ea typeface="Roboto"/>
                <a:cs typeface="Roboto"/>
                <a:sym typeface="Roboto"/>
              </a:rPr>
              <a:t>An artificial neural network is a set of algorithms, modeled loosely after the human brain, that are designed to recognize patterns.</a:t>
            </a:r>
            <a:endParaRPr sz="1200">
              <a:solidFill>
                <a:srgbClr val="222222"/>
              </a:solidFill>
              <a:highlight>
                <a:srgbClr val="FFFFFF"/>
              </a:highlight>
              <a:latin typeface="Roboto"/>
              <a:ea typeface="Roboto"/>
              <a:cs typeface="Roboto"/>
              <a:sym typeface="Roboto"/>
            </a:endParaRPr>
          </a:p>
          <a:p>
            <a:pPr marL="0" lvl="0" indent="0" algn="l" rtl="0">
              <a:spcBef>
                <a:spcPts val="1600"/>
              </a:spcBef>
              <a:spcAft>
                <a:spcPts val="0"/>
              </a:spcAft>
              <a:buNone/>
            </a:pPr>
            <a:r>
              <a:rPr lang="en" sz="1200">
                <a:solidFill>
                  <a:srgbClr val="242729"/>
                </a:solidFill>
                <a:highlight>
                  <a:srgbClr val="FFFFFF"/>
                </a:highlight>
                <a:latin typeface="Roboto"/>
                <a:ea typeface="Roboto"/>
                <a:cs typeface="Roboto"/>
                <a:sym typeface="Roboto"/>
              </a:rPr>
              <a:t>In a back-propagation neural network information passes from input layer to output layer to produce result. Error in result is then communicated back to previous layers. Nodes now know how much they contributed to a wrong answer. Weights are re-adjusted and the neural network is improved.</a:t>
            </a:r>
            <a:endParaRPr sz="1200">
              <a:solidFill>
                <a:srgbClr val="222222"/>
              </a:solidFill>
              <a:highlight>
                <a:srgbClr val="FFFFFF"/>
              </a:highlight>
              <a:latin typeface="Roboto"/>
              <a:ea typeface="Roboto"/>
              <a:cs typeface="Roboto"/>
              <a:sym typeface="Roboto"/>
            </a:endParaRPr>
          </a:p>
          <a:p>
            <a:pPr marL="0" lvl="0" indent="0" algn="l" rtl="0">
              <a:spcBef>
                <a:spcPts val="1600"/>
              </a:spcBef>
              <a:spcAft>
                <a:spcPts val="0"/>
              </a:spcAft>
              <a:buNone/>
            </a:pPr>
            <a:r>
              <a:rPr lang="en" sz="1200">
                <a:solidFill>
                  <a:srgbClr val="222222"/>
                </a:solidFill>
                <a:highlight>
                  <a:srgbClr val="FFFFFF"/>
                </a:highlight>
                <a:latin typeface="Roboto"/>
                <a:ea typeface="Roboto"/>
                <a:cs typeface="Roboto"/>
                <a:sym typeface="Roboto"/>
              </a:rPr>
              <a:t>We created an image recognition neural network in python using tensorflow and keras.</a:t>
            </a:r>
            <a:endParaRPr sz="1200">
              <a:solidFill>
                <a:srgbClr val="222222"/>
              </a:solidFill>
              <a:highlight>
                <a:srgbClr val="FFFFFF"/>
              </a:highlight>
              <a:latin typeface="Roboto"/>
              <a:ea typeface="Roboto"/>
              <a:cs typeface="Roboto"/>
              <a:sym typeface="Roboto"/>
            </a:endParaRPr>
          </a:p>
          <a:p>
            <a:pPr marL="0" lvl="0" indent="0" algn="l" rtl="0">
              <a:spcBef>
                <a:spcPts val="1600"/>
              </a:spcBef>
              <a:spcAft>
                <a:spcPts val="0"/>
              </a:spcAft>
              <a:buNone/>
            </a:pPr>
            <a:r>
              <a:rPr lang="en" sz="1200">
                <a:solidFill>
                  <a:srgbClr val="222222"/>
                </a:solidFill>
                <a:highlight>
                  <a:srgbClr val="FFFFFF"/>
                </a:highlight>
                <a:latin typeface="Roboto"/>
                <a:ea typeface="Roboto"/>
                <a:cs typeface="Roboto"/>
                <a:sym typeface="Roboto"/>
              </a:rPr>
              <a:t>We used keras CIFAR10 non-linear test data for a larger data set with </a:t>
            </a:r>
            <a:r>
              <a:rPr lang="en" sz="1200">
                <a:solidFill>
                  <a:srgbClr val="000000"/>
                </a:solidFill>
                <a:highlight>
                  <a:srgbClr val="FFFFFF"/>
                </a:highlight>
                <a:latin typeface="Roboto"/>
                <a:ea typeface="Roboto"/>
                <a:cs typeface="Roboto"/>
                <a:sym typeface="Roboto"/>
              </a:rPr>
              <a:t>over 60,000 images representing 10 different classes of objects like cats, planes, and cars</a:t>
            </a:r>
            <a:r>
              <a:rPr lang="en" sz="1200">
                <a:solidFill>
                  <a:srgbClr val="222222"/>
                </a:solidFill>
                <a:highlight>
                  <a:srgbClr val="FFFFFF"/>
                </a:highlight>
                <a:latin typeface="Roboto"/>
                <a:ea typeface="Roboto"/>
                <a:cs typeface="Roboto"/>
                <a:sym typeface="Roboto"/>
              </a:rPr>
              <a:t>.  </a:t>
            </a:r>
            <a:endParaRPr sz="1200">
              <a:solidFill>
                <a:srgbClr val="222222"/>
              </a:solidFill>
              <a:highlight>
                <a:srgbClr val="FFFFFF"/>
              </a:highlight>
              <a:latin typeface="Roboto"/>
              <a:ea typeface="Roboto"/>
              <a:cs typeface="Roboto"/>
              <a:sym typeface="Roboto"/>
            </a:endParaRPr>
          </a:p>
          <a:p>
            <a:pPr marL="0" lvl="0" indent="0" algn="l" rtl="0">
              <a:spcBef>
                <a:spcPts val="1600"/>
              </a:spcBef>
              <a:spcAft>
                <a:spcPts val="1600"/>
              </a:spcAft>
              <a:buNone/>
            </a:pPr>
            <a:endParaRPr sz="1200">
              <a:solidFill>
                <a:srgbClr val="222222"/>
              </a:solidFill>
              <a:highlight>
                <a:srgbClr val="FFFFFF"/>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Technology</a:t>
            </a:r>
            <a:endParaRPr/>
          </a:p>
        </p:txBody>
      </p:sp>
      <p:sp>
        <p:nvSpPr>
          <p:cNvPr id="290" name="Google Shape;290;p1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222222"/>
                </a:solidFill>
                <a:highlight>
                  <a:srgbClr val="FFFFFF"/>
                </a:highlight>
                <a:latin typeface="Roboto"/>
                <a:ea typeface="Roboto"/>
                <a:cs typeface="Roboto"/>
                <a:sym typeface="Roboto"/>
              </a:rPr>
              <a:t>We will be using the num.py library for large, multi-dimensional arrays and matrices.</a:t>
            </a:r>
            <a:endParaRPr sz="1200">
              <a:solidFill>
                <a:srgbClr val="222222"/>
              </a:solidFill>
              <a:highlight>
                <a:srgbClr val="FFFFFF"/>
              </a:highlight>
              <a:latin typeface="Roboto"/>
              <a:ea typeface="Roboto"/>
              <a:cs typeface="Roboto"/>
              <a:sym typeface="Roboto"/>
            </a:endParaRPr>
          </a:p>
          <a:p>
            <a:pPr marL="0" lvl="0" indent="0" algn="l" rtl="0">
              <a:spcBef>
                <a:spcPts val="1600"/>
              </a:spcBef>
              <a:spcAft>
                <a:spcPts val="0"/>
              </a:spcAft>
              <a:buNone/>
            </a:pPr>
            <a:r>
              <a:rPr lang="en" sz="1200">
                <a:solidFill>
                  <a:srgbClr val="000000"/>
                </a:solidFill>
                <a:highlight>
                  <a:srgbClr val="FFFFFF"/>
                </a:highlight>
                <a:latin typeface="Roboto"/>
                <a:ea typeface="Roboto"/>
                <a:cs typeface="Roboto"/>
                <a:sym typeface="Roboto"/>
              </a:rPr>
              <a:t>We will be using backpropagation which </a:t>
            </a:r>
            <a:r>
              <a:rPr lang="en" sz="1200">
                <a:solidFill>
                  <a:srgbClr val="242729"/>
                </a:solidFill>
                <a:highlight>
                  <a:srgbClr val="FFFFFF"/>
                </a:highlight>
                <a:latin typeface="Roboto"/>
                <a:ea typeface="Roboto"/>
                <a:cs typeface="Roboto"/>
                <a:sym typeface="Roboto"/>
              </a:rPr>
              <a:t>feed forward the values, calculate the error and propagate it back to the earlier layers</a:t>
            </a:r>
            <a:r>
              <a:rPr lang="en" sz="1200">
                <a:solidFill>
                  <a:srgbClr val="000000"/>
                </a:solidFill>
                <a:highlight>
                  <a:srgbClr val="FFFFFF"/>
                </a:highlight>
                <a:latin typeface="Roboto"/>
                <a:ea typeface="Roboto"/>
                <a:cs typeface="Roboto"/>
                <a:sym typeface="Roboto"/>
              </a:rPr>
              <a:t>.</a:t>
            </a:r>
            <a:endParaRPr sz="1200">
              <a:solidFill>
                <a:srgbClr val="000000"/>
              </a:solidFill>
              <a:highlight>
                <a:srgbClr val="FFFFFF"/>
              </a:highlight>
              <a:latin typeface="Roboto"/>
              <a:ea typeface="Roboto"/>
              <a:cs typeface="Roboto"/>
              <a:sym typeface="Roboto"/>
            </a:endParaRPr>
          </a:p>
          <a:p>
            <a:pPr marL="0" lvl="0" indent="0" algn="l" rtl="0">
              <a:spcBef>
                <a:spcPts val="1600"/>
              </a:spcBef>
              <a:spcAft>
                <a:spcPts val="0"/>
              </a:spcAft>
              <a:buNone/>
            </a:pPr>
            <a:r>
              <a:rPr lang="en" sz="1200">
                <a:solidFill>
                  <a:srgbClr val="000000"/>
                </a:solidFill>
                <a:highlight>
                  <a:srgbClr val="FFFFFF"/>
                </a:highlight>
                <a:latin typeface="Roboto"/>
                <a:ea typeface="Roboto"/>
                <a:cs typeface="Roboto"/>
                <a:sym typeface="Roboto"/>
              </a:rPr>
              <a:t>We will also be using matplotlib to plot the accuracy and loss.</a:t>
            </a:r>
            <a:endParaRPr sz="1200">
              <a:solidFill>
                <a:srgbClr val="000000"/>
              </a:solidFill>
              <a:highlight>
                <a:srgbClr val="FFFFFF"/>
              </a:highlight>
              <a:latin typeface="Roboto"/>
              <a:ea typeface="Roboto"/>
              <a:cs typeface="Roboto"/>
              <a:sym typeface="Roboto"/>
            </a:endParaRPr>
          </a:p>
          <a:p>
            <a:pPr marL="0" lvl="0" indent="0" algn="l" rtl="0">
              <a:spcBef>
                <a:spcPts val="1600"/>
              </a:spcBef>
              <a:spcAft>
                <a:spcPts val="1600"/>
              </a:spcAft>
              <a:buNone/>
            </a:pPr>
            <a:r>
              <a:rPr lang="en" sz="1200">
                <a:solidFill>
                  <a:srgbClr val="000000"/>
                </a:solidFill>
                <a:highlight>
                  <a:srgbClr val="FFFFFF"/>
                </a:highlight>
                <a:latin typeface="Roboto"/>
                <a:ea typeface="Roboto"/>
                <a:cs typeface="Roboto"/>
                <a:sym typeface="Roboto"/>
              </a:rPr>
              <a:t>We are using keras for its models, layers, constraints, utilities, and image processing.</a:t>
            </a:r>
            <a:endParaRPr sz="1200">
              <a:solidFill>
                <a:srgbClr val="000000"/>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Goals</a:t>
            </a:r>
            <a:endParaRPr/>
          </a:p>
        </p:txBody>
      </p:sp>
      <p:sp>
        <p:nvSpPr>
          <p:cNvPr id="296" name="Google Shape;296;p1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000000"/>
                </a:solidFill>
                <a:latin typeface="Roboto"/>
                <a:ea typeface="Roboto"/>
                <a:cs typeface="Roboto"/>
                <a:sym typeface="Roboto"/>
              </a:rPr>
              <a:t>We know the code works if our </a:t>
            </a:r>
            <a:r>
              <a:rPr lang="en" sz="1200">
                <a:solidFill>
                  <a:srgbClr val="000000"/>
                </a:solidFill>
                <a:highlight>
                  <a:srgbClr val="FFFFFF"/>
                </a:highlight>
                <a:latin typeface="Roboto"/>
                <a:ea typeface="Roboto"/>
                <a:cs typeface="Roboto"/>
                <a:sym typeface="Roboto"/>
              </a:rPr>
              <a:t>backpropagation  and feed-forward algorithm trains the Neural Network successfully and the predictions converge on the true values.</a:t>
            </a:r>
            <a:endParaRPr sz="1200">
              <a:solidFill>
                <a:srgbClr val="000000"/>
              </a:solidFill>
              <a:highlight>
                <a:srgbClr val="FFFFFF"/>
              </a:highlight>
              <a:latin typeface="Roboto"/>
              <a:ea typeface="Roboto"/>
              <a:cs typeface="Roboto"/>
              <a:sym typeface="Roboto"/>
            </a:endParaRPr>
          </a:p>
          <a:p>
            <a:pPr marL="0" lvl="0" indent="0" algn="l" rtl="0">
              <a:spcBef>
                <a:spcPts val="1600"/>
              </a:spcBef>
              <a:spcAft>
                <a:spcPts val="1600"/>
              </a:spcAft>
              <a:buNone/>
            </a:pPr>
            <a:r>
              <a:rPr lang="en" sz="1200">
                <a:solidFill>
                  <a:srgbClr val="000000"/>
                </a:solidFill>
                <a:highlight>
                  <a:srgbClr val="FFFFFF"/>
                </a:highlight>
                <a:latin typeface="Roboto"/>
                <a:ea typeface="Roboto"/>
                <a:cs typeface="Roboto"/>
                <a:sym typeface="Roboto"/>
              </a:rPr>
              <a:t>It also must accurately calculate a non-linear data curve.</a:t>
            </a:r>
            <a:endParaRPr sz="1200">
              <a:solidFill>
                <a:srgbClr val="000000"/>
              </a:solidFill>
              <a:highlight>
                <a:srgbClr val="FFFFFF"/>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Citations</a:t>
            </a:r>
            <a:endParaRPr/>
          </a:p>
        </p:txBody>
      </p:sp>
      <p:sp>
        <p:nvSpPr>
          <p:cNvPr id="302" name="Google Shape;302;p17"/>
          <p:cNvSpPr txBox="1">
            <a:spLocks noGrp="1"/>
          </p:cNvSpPr>
          <p:nvPr>
            <p:ph type="body" idx="1"/>
          </p:nvPr>
        </p:nvSpPr>
        <p:spPr>
          <a:xfrm>
            <a:off x="1303800" y="1597875"/>
            <a:ext cx="7030500" cy="2570400"/>
          </a:xfrm>
          <a:prstGeom prst="rect">
            <a:avLst/>
          </a:prstGeom>
        </p:spPr>
        <p:txBody>
          <a:bodyPr spcFirstLastPara="1" wrap="square" lIns="91425" tIns="91425" rIns="91425" bIns="91425" anchor="t" anchorCtr="0">
            <a:noAutofit/>
          </a:bodyPr>
          <a:lstStyle/>
          <a:p>
            <a:pPr marL="323850" indent="-171450">
              <a:buSzPts val="1200"/>
            </a:pPr>
            <a:r>
              <a:rPr lang="en" sz="1200" u="sng" dirty="0">
                <a:solidFill>
                  <a:schemeClr val="hlink"/>
                </a:solidFill>
                <a:latin typeface="Arial"/>
                <a:ea typeface="Arial"/>
                <a:cs typeface="Arial"/>
                <a:sym typeface="Arial"/>
                <a:hlinkClick r:id="rId3"/>
              </a:rPr>
              <a:t>The CIFAR-10 dataset</a:t>
            </a:r>
            <a:endParaRPr sz="1200" dirty="0">
              <a:solidFill>
                <a:srgbClr val="000000"/>
              </a:solidFill>
              <a:latin typeface="Arial"/>
              <a:ea typeface="Arial"/>
              <a:cs typeface="Arial"/>
              <a:sym typeface="Arial"/>
            </a:endParaRPr>
          </a:p>
          <a:p>
            <a:pPr marL="323850" indent="-171450">
              <a:lnSpc>
                <a:spcPct val="100000"/>
              </a:lnSpc>
              <a:buClr>
                <a:srgbClr val="303030"/>
              </a:buClr>
              <a:buSzPts val="1200"/>
            </a:pPr>
            <a:r>
              <a:rPr lang="en" sz="1200" u="sng" dirty="0">
                <a:solidFill>
                  <a:schemeClr val="hlink"/>
                </a:solidFill>
                <a:highlight>
                  <a:srgbClr val="FFFFFF"/>
                </a:highlight>
                <a:latin typeface="Helvetica Neue"/>
                <a:ea typeface="Helvetica Neue"/>
                <a:cs typeface="Helvetica Neue"/>
                <a:sym typeface="Helvetica Neue"/>
                <a:hlinkClick r:id="rId4"/>
              </a:rPr>
              <a:t>CIFAR-10 - Keras</a:t>
            </a:r>
            <a:endParaRPr sz="1200" dirty="0">
              <a:solidFill>
                <a:srgbClr val="000000"/>
              </a:solidFill>
              <a:highlight>
                <a:srgbClr val="FFFFFF"/>
              </a:highlight>
              <a:latin typeface="Helvetica Neue"/>
              <a:ea typeface="Helvetica Neue"/>
              <a:cs typeface="Helvetica Neue"/>
              <a:sym typeface="Helvetica Neue"/>
            </a:endParaRPr>
          </a:p>
          <a:p>
            <a:pPr marL="457200" lvl="0" indent="0" algn="l" rtl="0">
              <a:lnSpc>
                <a:spcPct val="100000"/>
              </a:lnSpc>
              <a:spcBef>
                <a:spcPts val="0"/>
              </a:spcBef>
              <a:spcAft>
                <a:spcPts val="0"/>
              </a:spcAft>
              <a:buNone/>
            </a:pPr>
            <a:endParaRPr sz="1100" dirty="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241</Words>
  <Application>Microsoft Office PowerPoint</Application>
  <PresentationFormat>On-screen Show (16:9)</PresentationFormat>
  <Paragraphs>18</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Maven Pro</vt:lpstr>
      <vt:lpstr>Roboto</vt:lpstr>
      <vt:lpstr>Nunito</vt:lpstr>
      <vt:lpstr>Helvetica Neue</vt:lpstr>
      <vt:lpstr>Momentum</vt:lpstr>
      <vt:lpstr>Proposal</vt:lpstr>
      <vt:lpstr>Introduction</vt:lpstr>
      <vt:lpstr>Technology</vt:lpstr>
      <vt:lpstr>Goals</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dc:title>
  <cp:lastModifiedBy>Steve Miller</cp:lastModifiedBy>
  <cp:revision>2</cp:revision>
  <dcterms:modified xsi:type="dcterms:W3CDTF">2020-05-06T01:11:42Z</dcterms:modified>
</cp:coreProperties>
</file>