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F212-06C7-D98E-0FF2-BB6066B17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85521-D744-11BB-BDFE-BD671A3A6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9871B-AB8D-BC5D-A1D2-7BD51E5D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EC2DE-BDA8-7493-2978-61CE83B9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85A6-C450-A784-DBDA-90AFC4FF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3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5362C-C91A-CE1B-4DAB-E436CDA8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0B9E9-7961-488F-02FD-5812928D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D450-D890-A54F-DF8E-98C8DAE1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26A2-8C17-131E-31AB-87DF921C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8267-F06A-ABC5-726A-BC412995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114D7-9AB3-B350-999F-28E1A6752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BF95-4847-36AC-63BB-BD239FC98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213D7-33AA-6E6B-88AC-8304D15F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9A0B-9C1C-2B5D-D9D0-1060875B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C830C-B00F-D8BA-5D73-2AC30570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8FE7-1A02-160D-C31E-7605F104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BAD8-A6DD-F4F0-950F-CC05C2E1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2067-1CFA-C094-2D27-99AF930A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0FE3C-46B7-9ECF-40E4-5070A0CE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09AEB-548A-9031-72C4-CDD1E745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ED54-958C-C8EC-2188-52150733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2701F-0235-764F-8723-DC859EC2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7E5DD-6719-3C3C-EBFA-CF18D5F2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735A5-E0D6-93E6-C287-9C6443A0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7FBFB-EF7C-F4E9-F99C-16417A86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1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D6BD-3C3A-A889-AAC6-6CCB877E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C5712-8267-3459-53BD-A5199CA93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42A37-6C5D-3E29-771A-BAFFC90B5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696B3-3645-2552-19D5-7F7CE6F8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428D2-1C57-A5BE-DE09-E5644EAF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EEEC1-D71D-1E91-4740-1F315F26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4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E921-53E5-396A-E202-A08D9449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86D3-3A48-04E3-0F39-92DF6C5F8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E4535-014C-8D70-AB3A-60B2A3ABE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0E5B2-8268-0FA5-011D-E63FC232F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44964-F426-BFD0-BA84-471EC78CF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7CE33-090C-C50B-298E-653A0ED9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3574-93DA-77DF-A6D8-7A3BA9EF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EC746-1851-D5F2-0161-21BF5CB7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354D-2146-92ED-C92D-B25D54A2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05DD0-285B-E9C5-768B-61920750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F819C-55E6-51BF-B543-55B54C78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D0DE7-FE49-CF54-3A8D-DDF53A2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0628C-AEC8-0160-89B0-7A7CFAFF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FBE76-CE06-8473-4F8B-5F8C7D81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68668-71DF-F149-5E62-8565092F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9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9F30-0365-BDA4-ADD7-6F338D31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B088-4049-190A-284A-E6D000F3D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4309-9E37-96F7-0E30-A29080A68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F1F0F-59B4-800D-CE3A-D2B20409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C93D-2B57-1C3B-829F-FEFC229A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6CA45-6D52-AA6B-DFE4-261198B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2304-8E5E-7FFD-10C9-82884C1EA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59FDD-30FC-275D-3336-167262697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5140-87BD-98DB-8758-8C8D5CAD7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39C46-EF80-ED1A-21BE-80DF2F55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CFE73-64D3-1260-28C6-8F6A4DA6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A1DF3-77EF-0F3A-A371-6D75539C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9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A99DF0-2F25-63C1-A37F-E22833EC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3F35-2AFE-6DEA-6BA1-E7AC64F5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3129-C06C-68A2-128A-E7EDA2E2D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E7032A-564F-41EF-A157-CCE4EA1A0BC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02F4-7F50-AA74-C444-D8A2F6B60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8DB8-D18A-09E7-F4CF-AF0FEDC52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10856-A914-44E3-84B4-F8ED6AE5B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0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3A61C73-EE3E-26C9-29D3-289983B3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GSM Networks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52E60-11D2-B660-17FB-20E59AC569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GSM is a 2G digital cellular network</a:t>
            </a:r>
          </a:p>
          <a:p>
            <a:pPr lvl="1"/>
            <a:r>
              <a:rPr lang="en-US" dirty="0"/>
              <a:t>Replaced AMPS analog network ~1991</a:t>
            </a:r>
          </a:p>
          <a:p>
            <a:pPr lvl="1"/>
            <a:r>
              <a:rPr lang="en-US" dirty="0"/>
              <a:t>Initially offered only Circuit Switched voice and SMS</a:t>
            </a:r>
          </a:p>
          <a:p>
            <a:pPr lvl="2"/>
            <a:r>
              <a:rPr lang="en-US" dirty="0"/>
              <a:t>Packet Switching was added via GPRS ~2001</a:t>
            </a:r>
          </a:p>
          <a:p>
            <a:pPr lvl="1"/>
            <a:r>
              <a:rPr lang="en-US" dirty="0"/>
              <a:t>Utilizes Time Division Multiple Access (TDMA) multiplexing</a:t>
            </a:r>
          </a:p>
        </p:txBody>
      </p:sp>
      <p:pic>
        <p:nvPicPr>
          <p:cNvPr id="10" name="Content Placeholder 9" descr="A picture containing logo&#10;&#10;AI-generated content may be incorrect.">
            <a:extLst>
              <a:ext uri="{FF2B5EF4-FFF2-40B4-BE49-F238E27FC236}">
                <a16:creationId xmlns:a16="http://schemas.microsoft.com/office/drawing/2014/main" id="{CD389DF7-E128-9DFB-BD81-6323BCCAA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091973"/>
            <a:ext cx="5181600" cy="3108960"/>
          </a:xfrm>
        </p:spPr>
      </p:pic>
    </p:spTree>
    <p:extLst>
      <p:ext uri="{BB962C8B-B14F-4D97-AF65-F5344CB8AC3E}">
        <p14:creationId xmlns:p14="http://schemas.microsoft.com/office/powerpoint/2010/main" val="36087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72F4-EFA5-81BA-4858-F73772AB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GSM Infrastructure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B6453A-EBF2-F921-FA20-A7AA75FAF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2934" y="3141116"/>
            <a:ext cx="457200" cy="457200"/>
          </a:xfr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B7EDDBF-7F95-0C28-3057-CE4F88E926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9106" y="3017592"/>
            <a:ext cx="704248" cy="70424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D12553D-991C-4FC2-C5B4-A8D283362D33}"/>
              </a:ext>
            </a:extLst>
          </p:cNvPr>
          <p:cNvGrpSpPr/>
          <p:nvPr/>
        </p:nvGrpSpPr>
        <p:grpSpPr>
          <a:xfrm>
            <a:off x="1330058" y="2484764"/>
            <a:ext cx="4660842" cy="2824502"/>
            <a:chOff x="607195" y="3025212"/>
            <a:chExt cx="4660842" cy="282450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B978E7-BBDC-A011-9DB1-8791D0355A5A}"/>
                </a:ext>
              </a:extLst>
            </p:cNvPr>
            <p:cNvSpPr/>
            <p:nvPr/>
          </p:nvSpPr>
          <p:spPr>
            <a:xfrm>
              <a:off x="679391" y="3025212"/>
              <a:ext cx="4588646" cy="24996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0D75E01-9E78-58EB-6EE0-1EA12DF71856}"/>
                </a:ext>
              </a:extLst>
            </p:cNvPr>
            <p:cNvSpPr txBox="1"/>
            <p:nvPr/>
          </p:nvSpPr>
          <p:spPr>
            <a:xfrm>
              <a:off x="2138453" y="5480382"/>
              <a:ext cx="1670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Access Network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D71B17-A1FD-5861-1140-FC7FF41A8268}"/>
                </a:ext>
              </a:extLst>
            </p:cNvPr>
            <p:cNvGrpSpPr/>
            <p:nvPr/>
          </p:nvGrpSpPr>
          <p:grpSpPr>
            <a:xfrm>
              <a:off x="607195" y="3234875"/>
              <a:ext cx="1693990" cy="1973495"/>
              <a:chOff x="627703" y="3097651"/>
              <a:chExt cx="1693990" cy="1973495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5E20A02D-5AB3-FC3D-0DA5-5EF27CF528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168894" y="4100910"/>
                <a:ext cx="614911" cy="614911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0E4FCE-714E-5AFF-97E0-C35C5312BAD7}"/>
                  </a:ext>
                </a:extLst>
              </p:cNvPr>
              <p:cNvSpPr/>
              <p:nvPr/>
            </p:nvSpPr>
            <p:spPr>
              <a:xfrm>
                <a:off x="964493" y="3745583"/>
                <a:ext cx="1023582" cy="132556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EC654C5-4B37-BA57-F642-44A7BB45621A}"/>
                  </a:ext>
                </a:extLst>
              </p:cNvPr>
              <p:cNvSpPr txBox="1"/>
              <p:nvPr/>
            </p:nvSpPr>
            <p:spPr>
              <a:xfrm>
                <a:off x="627703" y="3097651"/>
                <a:ext cx="16939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User Equipment</a:t>
                </a:r>
                <a:br>
                  <a:rPr lang="en-US" dirty="0"/>
                </a:br>
                <a:r>
                  <a:rPr lang="en-US" dirty="0"/>
                  <a:t>(UE)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28B1AB-12E3-60EC-9F14-2A920D40FC00}"/>
                </a:ext>
              </a:extLst>
            </p:cNvPr>
            <p:cNvGrpSpPr/>
            <p:nvPr/>
          </p:nvGrpSpPr>
          <p:grpSpPr>
            <a:xfrm>
              <a:off x="1968950" y="3097651"/>
              <a:ext cx="1932205" cy="2392822"/>
              <a:chOff x="1968950" y="3097651"/>
              <a:chExt cx="1932205" cy="2392822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41BD8FBE-4B84-B3C5-A023-8D8F45D441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400492" y="3097651"/>
                <a:ext cx="1070588" cy="197044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F3B133-BCD9-E691-CDCC-F58951E33AC6}"/>
                  </a:ext>
                </a:extLst>
              </p:cNvPr>
              <p:cNvSpPr txBox="1"/>
              <p:nvPr/>
            </p:nvSpPr>
            <p:spPr>
              <a:xfrm>
                <a:off x="1968950" y="4844142"/>
                <a:ext cx="19322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Base Transceiver Station (BTS)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ABB229-CEFE-D374-BD89-8ECB1FBBFFB6}"/>
                </a:ext>
              </a:extLst>
            </p:cNvPr>
            <p:cNvGrpSpPr/>
            <p:nvPr/>
          </p:nvGrpSpPr>
          <p:grpSpPr>
            <a:xfrm>
              <a:off x="3623494" y="3312785"/>
              <a:ext cx="1420874" cy="1573047"/>
              <a:chOff x="3403035" y="2935894"/>
              <a:chExt cx="1420874" cy="1573047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BD3DB87F-1362-A5E7-E99A-3B512C8A7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63911" y="3816192"/>
                <a:ext cx="692749" cy="692749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0F8205-FC1E-293D-A797-863BC4B33502}"/>
                  </a:ext>
                </a:extLst>
              </p:cNvPr>
              <p:cNvSpPr txBox="1"/>
              <p:nvPr/>
            </p:nvSpPr>
            <p:spPr>
              <a:xfrm>
                <a:off x="3403035" y="2935894"/>
                <a:ext cx="14208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Base Station Controller</a:t>
                </a:r>
                <a:br>
                  <a:rPr lang="en-US" dirty="0"/>
                </a:br>
                <a:r>
                  <a:rPr lang="en-US" dirty="0"/>
                  <a:t>(BSC)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7188A6C-02CF-5829-D735-42B81CBF4192}"/>
              </a:ext>
            </a:extLst>
          </p:cNvPr>
          <p:cNvSpPr txBox="1"/>
          <p:nvPr/>
        </p:nvSpPr>
        <p:spPr>
          <a:xfrm>
            <a:off x="6505432" y="3806536"/>
            <a:ext cx="193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System Controller (MSC)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DCFDE1-1127-D21D-5F87-25C90AC56C2B}"/>
              </a:ext>
            </a:extLst>
          </p:cNvPr>
          <p:cNvSpPr txBox="1"/>
          <p:nvPr/>
        </p:nvSpPr>
        <p:spPr>
          <a:xfrm>
            <a:off x="8399353" y="3806537"/>
            <a:ext cx="193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 Location Register (HLR)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C338502-2795-B077-2D58-7E4F1F57F04A}"/>
              </a:ext>
            </a:extLst>
          </p:cNvPr>
          <p:cNvSpPr/>
          <p:nvPr/>
        </p:nvSpPr>
        <p:spPr>
          <a:xfrm>
            <a:off x="6143314" y="2484779"/>
            <a:ext cx="4588646" cy="24996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B4FDEEC-8049-A501-03FA-D84CC991FCA4}"/>
              </a:ext>
            </a:extLst>
          </p:cNvPr>
          <p:cNvSpPr txBox="1"/>
          <p:nvPr/>
        </p:nvSpPr>
        <p:spPr>
          <a:xfrm>
            <a:off x="7471534" y="4975877"/>
            <a:ext cx="1932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Circuit Switched Core Network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9839B72-9E49-C06A-CB9D-2F54EAF428C5}"/>
              </a:ext>
            </a:extLst>
          </p:cNvPr>
          <p:cNvSpPr txBox="1"/>
          <p:nvPr/>
        </p:nvSpPr>
        <p:spPr>
          <a:xfrm>
            <a:off x="1012677" y="1606609"/>
            <a:ext cx="375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System Hardware Required: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94617DE-2781-B814-E23E-0C2958C58759}"/>
              </a:ext>
            </a:extLst>
          </p:cNvPr>
          <p:cNvCxnSpPr>
            <a:cxnSpLocks/>
          </p:cNvCxnSpPr>
          <p:nvPr/>
        </p:nvCxnSpPr>
        <p:spPr>
          <a:xfrm flipV="1">
            <a:off x="2294360" y="3102123"/>
            <a:ext cx="1089775" cy="5935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E0F3D10-5280-D523-9D4A-6585EBE3DF98}"/>
              </a:ext>
            </a:extLst>
          </p:cNvPr>
          <p:cNvCxnSpPr>
            <a:cxnSpLocks/>
          </p:cNvCxnSpPr>
          <p:nvPr/>
        </p:nvCxnSpPr>
        <p:spPr>
          <a:xfrm flipV="1">
            <a:off x="3710790" y="3891405"/>
            <a:ext cx="1238151" cy="122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8A1930-3921-A6B8-F59F-8A98DF26C490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5142710" y="3369716"/>
            <a:ext cx="2100224" cy="521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6D41F0B-2613-FDE7-4701-33444A75CBA4}"/>
              </a:ext>
            </a:extLst>
          </p:cNvPr>
          <p:cNvCxnSpPr>
            <a:endCxn id="16" idx="1"/>
          </p:cNvCxnSpPr>
          <p:nvPr/>
        </p:nvCxnSpPr>
        <p:spPr>
          <a:xfrm>
            <a:off x="7700134" y="3369716"/>
            <a:ext cx="12989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5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CE69CB-C7C2-39D4-A44F-3362C598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Access Network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1FF2CF-1274-E5B7-7B46-408065E5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BTS contains some fixed number of Transmit and Receive (TRX) channels</a:t>
            </a:r>
          </a:p>
          <a:p>
            <a:pPr lvl="1"/>
            <a:r>
              <a:rPr lang="en-US" dirty="0"/>
              <a:t>Each is configured for a specific ARFCN (Absolute Radio Frequency Channel Number)</a:t>
            </a:r>
          </a:p>
          <a:p>
            <a:pPr lvl="1"/>
            <a:r>
              <a:rPr lang="en-US" dirty="0"/>
              <a:t>4 Common frequency bands</a:t>
            </a:r>
          </a:p>
          <a:p>
            <a:pPr lvl="2"/>
            <a:r>
              <a:rPr lang="en-US" dirty="0"/>
              <a:t>GSM 900 (Europe, Asia, Middle East)</a:t>
            </a:r>
          </a:p>
          <a:p>
            <a:pPr lvl="2"/>
            <a:r>
              <a:rPr lang="en-US" dirty="0"/>
              <a:t>GSM 850 (Americas)</a:t>
            </a:r>
          </a:p>
          <a:p>
            <a:pPr lvl="2"/>
            <a:r>
              <a:rPr lang="en-US" dirty="0"/>
              <a:t>DCS 1800 (Europe, Asia, Middle East)</a:t>
            </a:r>
          </a:p>
          <a:p>
            <a:pPr lvl="2"/>
            <a:r>
              <a:rPr lang="en-US" dirty="0"/>
              <a:t>PCS 1900 (Americas)</a:t>
            </a:r>
          </a:p>
        </p:txBody>
      </p:sp>
    </p:spTree>
    <p:extLst>
      <p:ext uri="{BB962C8B-B14F-4D97-AF65-F5344CB8AC3E}">
        <p14:creationId xmlns:p14="http://schemas.microsoft.com/office/powerpoint/2010/main" val="15502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F2D80-50AA-DB02-CF6F-3067DC8AE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0DA41-B1A2-5D9F-121B-B513267A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Access Network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05CF62-7ABA-5BC4-703A-3EFBA94760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TRX module offers one Downlink &amp; Uplink</a:t>
            </a:r>
          </a:p>
          <a:p>
            <a:pPr lvl="1"/>
            <a:r>
              <a:rPr lang="en-US" dirty="0"/>
              <a:t>Frequency offset between them depends on band</a:t>
            </a:r>
          </a:p>
          <a:p>
            <a:pPr lvl="1"/>
            <a:r>
              <a:rPr lang="en-US" dirty="0"/>
              <a:t>200 </a:t>
            </a:r>
            <a:r>
              <a:rPr lang="en-US" dirty="0" err="1"/>
              <a:t>KHz</a:t>
            </a:r>
            <a:r>
              <a:rPr lang="en-US" dirty="0"/>
              <a:t> channel bandwidth</a:t>
            </a:r>
          </a:p>
          <a:p>
            <a:r>
              <a:rPr lang="en-US" dirty="0"/>
              <a:t>TDMA provides 8 full-rate time slots per frame</a:t>
            </a:r>
          </a:p>
          <a:p>
            <a:pPr lvl="1"/>
            <a:r>
              <a:rPr lang="en-US" dirty="0"/>
              <a:t>Possibility of 16 half-rate</a:t>
            </a:r>
          </a:p>
          <a:p>
            <a:pPr lvl="1"/>
            <a:r>
              <a:rPr lang="en-US" dirty="0"/>
              <a:t>Minimum of 1-2 slots required for control signaling</a:t>
            </a:r>
          </a:p>
          <a:p>
            <a:pPr lvl="1"/>
            <a:r>
              <a:rPr lang="en-US" dirty="0"/>
              <a:t>Exact frame configuration up to carrier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D730E0-C06D-FA46-8BAD-7448E05ADA98}"/>
              </a:ext>
            </a:extLst>
          </p:cNvPr>
          <p:cNvGrpSpPr/>
          <p:nvPr/>
        </p:nvGrpSpPr>
        <p:grpSpPr>
          <a:xfrm>
            <a:off x="8704714" y="2081999"/>
            <a:ext cx="981944" cy="3467177"/>
            <a:chOff x="8704714" y="2081999"/>
            <a:chExt cx="981944" cy="34671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3424F5-A27F-4F63-CACC-FEB486E4C612}"/>
                </a:ext>
              </a:extLst>
            </p:cNvPr>
            <p:cNvSpPr/>
            <p:nvPr/>
          </p:nvSpPr>
          <p:spPr>
            <a:xfrm>
              <a:off x="8704720" y="2081999"/>
              <a:ext cx="981938" cy="4290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CCH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19219A-190A-CA02-4C8E-8FCD98FC9DAD}"/>
                </a:ext>
              </a:extLst>
            </p:cNvPr>
            <p:cNvSpPr/>
            <p:nvPr/>
          </p:nvSpPr>
          <p:spPr>
            <a:xfrm>
              <a:off x="8704720" y="2511003"/>
              <a:ext cx="981938" cy="4290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CCH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333202-B207-53DE-5B23-B8AD67C9C459}"/>
                </a:ext>
              </a:extLst>
            </p:cNvPr>
            <p:cNvSpPr/>
            <p:nvPr/>
          </p:nvSpPr>
          <p:spPr>
            <a:xfrm>
              <a:off x="8704720" y="2935734"/>
              <a:ext cx="981938" cy="438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FR-TCH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2F7B0-2A07-49A1-690F-2F83360E1074}"/>
                </a:ext>
              </a:extLst>
            </p:cNvPr>
            <p:cNvSpPr/>
            <p:nvPr/>
          </p:nvSpPr>
          <p:spPr>
            <a:xfrm>
              <a:off x="8704718" y="3367042"/>
              <a:ext cx="981938" cy="438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FR-TCH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37BF0A-305B-1E1D-5C30-F76C245D4976}"/>
                </a:ext>
              </a:extLst>
            </p:cNvPr>
            <p:cNvSpPr/>
            <p:nvPr/>
          </p:nvSpPr>
          <p:spPr>
            <a:xfrm>
              <a:off x="8704716" y="3803543"/>
              <a:ext cx="981938" cy="438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FR-TCH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8CA1E0-B3A2-735A-BB8D-311B23AC6843}"/>
                </a:ext>
              </a:extLst>
            </p:cNvPr>
            <p:cNvSpPr/>
            <p:nvPr/>
          </p:nvSpPr>
          <p:spPr>
            <a:xfrm>
              <a:off x="8704714" y="4240044"/>
              <a:ext cx="981938" cy="438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FR-TCH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D32BC9-CBA4-17F0-D949-CF00356BA52A}"/>
                </a:ext>
              </a:extLst>
            </p:cNvPr>
            <p:cNvSpPr/>
            <p:nvPr/>
          </p:nvSpPr>
          <p:spPr>
            <a:xfrm>
              <a:off x="8704714" y="4674683"/>
              <a:ext cx="981938" cy="438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FR-TCH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57CFC6-FB49-4C1C-69C2-C6FC8BDEAC66}"/>
                </a:ext>
              </a:extLst>
            </p:cNvPr>
            <p:cNvSpPr/>
            <p:nvPr/>
          </p:nvSpPr>
          <p:spPr>
            <a:xfrm>
              <a:off x="8704714" y="5110264"/>
              <a:ext cx="981938" cy="4389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FR-TCH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54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030F-738B-123A-9AAF-381C0CFAC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C4B1F0-32D1-755F-F75B-B0CB11D4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Access Network Details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DCDE00-C574-A260-54C0-1B20F62D97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 of TDMA frame size is limited maximum users</a:t>
            </a:r>
          </a:p>
          <a:p>
            <a:pPr lvl="1"/>
            <a:r>
              <a:rPr lang="en-US" dirty="0"/>
              <a:t>Depending on configuration, maximum of 12-14</a:t>
            </a:r>
          </a:p>
          <a:p>
            <a:pPr lvl="1"/>
            <a:r>
              <a:rPr lang="en-US" dirty="0"/>
              <a:t>Once all slots on a TRX are taken, no new calls can be established</a:t>
            </a:r>
          </a:p>
          <a:p>
            <a:r>
              <a:rPr lang="en-US" dirty="0"/>
              <a:t>Most BTSs/Base Stations offer many TRXs to reduce conflict</a:t>
            </a:r>
          </a:p>
          <a:p>
            <a:pPr lvl="1"/>
            <a:r>
              <a:rPr lang="en-US" dirty="0"/>
              <a:t>Frequency deconfliction is necessary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273166-6940-64E1-01FB-7B77A9DCE8E2}"/>
              </a:ext>
            </a:extLst>
          </p:cNvPr>
          <p:cNvGrpSpPr/>
          <p:nvPr/>
        </p:nvGrpSpPr>
        <p:grpSpPr>
          <a:xfrm>
            <a:off x="8704718" y="2081999"/>
            <a:ext cx="1847911" cy="3574732"/>
            <a:chOff x="8704718" y="2081999"/>
            <a:chExt cx="1847911" cy="35747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7A66F1-9D8B-E634-FC1B-465878E5EE89}"/>
                </a:ext>
              </a:extLst>
            </p:cNvPr>
            <p:cNvSpPr/>
            <p:nvPr/>
          </p:nvSpPr>
          <p:spPr>
            <a:xfrm>
              <a:off x="8704720" y="2081999"/>
              <a:ext cx="981938" cy="4290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CCH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9207DA-DE90-0C1D-636B-7B2A4E629D9D}"/>
                </a:ext>
              </a:extLst>
            </p:cNvPr>
            <p:cNvSpPr/>
            <p:nvPr/>
          </p:nvSpPr>
          <p:spPr>
            <a:xfrm>
              <a:off x="8704720" y="2511003"/>
              <a:ext cx="981938" cy="4290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CCH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2DC847-CAAC-CCAD-0AB8-3AF5A51CFC1D}"/>
                </a:ext>
              </a:extLst>
            </p:cNvPr>
            <p:cNvSpPr/>
            <p:nvPr/>
          </p:nvSpPr>
          <p:spPr>
            <a:xfrm>
              <a:off x="8704720" y="2940007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9E8917-EBAE-A003-999F-3411ADC01459}"/>
                </a:ext>
              </a:extLst>
            </p:cNvPr>
            <p:cNvSpPr/>
            <p:nvPr/>
          </p:nvSpPr>
          <p:spPr>
            <a:xfrm>
              <a:off x="8704718" y="3157798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0C62A7-1121-C7BE-82A7-A62110457A0B}"/>
                </a:ext>
              </a:extLst>
            </p:cNvPr>
            <p:cNvSpPr/>
            <p:nvPr/>
          </p:nvSpPr>
          <p:spPr>
            <a:xfrm>
              <a:off x="8704718" y="3371019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1B37E-1228-C930-F76E-004CEA08ACDF}"/>
                </a:ext>
              </a:extLst>
            </p:cNvPr>
            <p:cNvSpPr/>
            <p:nvPr/>
          </p:nvSpPr>
          <p:spPr>
            <a:xfrm>
              <a:off x="8704718" y="3584240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D70837-B352-17BC-BF4A-C0EC75B6A4EA}"/>
                </a:ext>
              </a:extLst>
            </p:cNvPr>
            <p:cNvSpPr/>
            <p:nvPr/>
          </p:nvSpPr>
          <p:spPr>
            <a:xfrm>
              <a:off x="8704718" y="3804593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4039FC-90FC-8633-0CD2-DC40C3C91ADD}"/>
                </a:ext>
              </a:extLst>
            </p:cNvPr>
            <p:cNvSpPr/>
            <p:nvPr/>
          </p:nvSpPr>
          <p:spPr>
            <a:xfrm>
              <a:off x="8704718" y="4024049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6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98D401-30E6-19D9-06E0-6DD834E2D293}"/>
                </a:ext>
              </a:extLst>
            </p:cNvPr>
            <p:cNvSpPr/>
            <p:nvPr/>
          </p:nvSpPr>
          <p:spPr>
            <a:xfrm>
              <a:off x="8704720" y="4243505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7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6A86A2-8C7D-3991-BA33-AC624F08B547}"/>
                </a:ext>
              </a:extLst>
            </p:cNvPr>
            <p:cNvSpPr/>
            <p:nvPr/>
          </p:nvSpPr>
          <p:spPr>
            <a:xfrm>
              <a:off x="8704718" y="4461296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8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CF1725-6CB6-E668-7A8E-4D3FF9422578}"/>
                </a:ext>
              </a:extLst>
            </p:cNvPr>
            <p:cNvSpPr/>
            <p:nvPr/>
          </p:nvSpPr>
          <p:spPr>
            <a:xfrm>
              <a:off x="8704718" y="4674517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9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3C0CCC-C8FE-1934-863B-1B80F13C1BEB}"/>
                </a:ext>
              </a:extLst>
            </p:cNvPr>
            <p:cNvSpPr/>
            <p:nvPr/>
          </p:nvSpPr>
          <p:spPr>
            <a:xfrm>
              <a:off x="8704718" y="4887738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10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33188B-0F4E-0D65-9562-0FBA22416C6F}"/>
                </a:ext>
              </a:extLst>
            </p:cNvPr>
            <p:cNvSpPr/>
            <p:nvPr/>
          </p:nvSpPr>
          <p:spPr>
            <a:xfrm>
              <a:off x="8704718" y="5108091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11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33FF35-5C69-321B-260E-18668B2C8AA1}"/>
                </a:ext>
              </a:extLst>
            </p:cNvPr>
            <p:cNvSpPr/>
            <p:nvPr/>
          </p:nvSpPr>
          <p:spPr>
            <a:xfrm>
              <a:off x="8704718" y="5327547"/>
              <a:ext cx="981938" cy="21945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12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5601D2-A020-C648-DEE1-1AE757F0532F}"/>
                </a:ext>
              </a:extLst>
            </p:cNvPr>
            <p:cNvSpPr/>
            <p:nvPr/>
          </p:nvSpPr>
          <p:spPr>
            <a:xfrm>
              <a:off x="9570691" y="5437275"/>
              <a:ext cx="981938" cy="2194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33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287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Background on GSM Networks</vt:lpstr>
      <vt:lpstr>GSM Infrastructure</vt:lpstr>
      <vt:lpstr>Radio Access Network Details</vt:lpstr>
      <vt:lpstr>Radio Access Network Details</vt:lpstr>
      <vt:lpstr>Radio Access Network Details</vt:lpstr>
    </vt:vector>
  </TitlesOfParts>
  <Company>Los Alamos National Laboratroy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Metzner, Benjamin Lawrence</dc:creator>
  <cp:lastModifiedBy>Metzner, Benjamin Lawrence</cp:lastModifiedBy>
  <cp:revision>2</cp:revision>
  <dcterms:created xsi:type="dcterms:W3CDTF">2025-04-24T19:18:06Z</dcterms:created>
  <dcterms:modified xsi:type="dcterms:W3CDTF">2025-04-24T20:32:48Z</dcterms:modified>
</cp:coreProperties>
</file>