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57" r:id="rId7"/>
    <p:sldId id="264" r:id="rId8"/>
    <p:sldId id="259" r:id="rId9"/>
    <p:sldId id="266" r:id="rId10"/>
    <p:sldId id="263" r:id="rId11"/>
    <p:sldId id="260" r:id="rId12"/>
    <p:sldId id="269" r:id="rId13"/>
    <p:sldId id="26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88077" autoAdjust="0"/>
  </p:normalViewPr>
  <p:slideViewPr>
    <p:cSldViewPr snapToGrid="0">
      <p:cViewPr varScale="1">
        <p:scale>
          <a:sx n="63" d="100"/>
          <a:sy n="63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C1949-4E81-4BC9-AEA7-E9B48A7500B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9FBBE2-BE36-4439-A828-1FA11C8719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Chemical composition:</a:t>
          </a:r>
          <a:endParaRPr lang="en-US"/>
        </a:p>
      </dgm:t>
    </dgm:pt>
    <dgm:pt modelId="{F1D88736-B7B7-4EEE-B0A3-820731D24FBB}" type="parTrans" cxnId="{0A14FC37-901D-4C08-A8FD-5DD4BAD664D5}">
      <dgm:prSet/>
      <dgm:spPr/>
      <dgm:t>
        <a:bodyPr/>
        <a:lstStyle/>
        <a:p>
          <a:endParaRPr lang="en-US"/>
        </a:p>
      </dgm:t>
    </dgm:pt>
    <dgm:pt modelId="{77AF3666-4860-4945-A35A-884D4FA0A236}" type="sibTrans" cxnId="{0A14FC37-901D-4C08-A8FD-5DD4BAD664D5}">
      <dgm:prSet/>
      <dgm:spPr/>
      <dgm:t>
        <a:bodyPr/>
        <a:lstStyle/>
        <a:p>
          <a:endParaRPr lang="en-US"/>
        </a:p>
      </dgm:t>
    </dgm:pt>
    <dgm:pt modelId="{1CF51A6F-2F07-410D-9DFB-9E3D64F4FB9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~90% Hydrogen</a:t>
          </a:r>
          <a:endParaRPr lang="en-US"/>
        </a:p>
      </dgm:t>
    </dgm:pt>
    <dgm:pt modelId="{BEA8A0D8-7BDB-48D8-B798-237D2C31272A}" type="parTrans" cxnId="{D8622393-58A4-4755-A3D3-0E8E7A50A506}">
      <dgm:prSet/>
      <dgm:spPr/>
      <dgm:t>
        <a:bodyPr/>
        <a:lstStyle/>
        <a:p>
          <a:endParaRPr lang="en-US"/>
        </a:p>
      </dgm:t>
    </dgm:pt>
    <dgm:pt modelId="{FAED356C-8A05-4AA0-BF25-6E063B64F9C3}" type="sibTrans" cxnId="{D8622393-58A4-4755-A3D3-0E8E7A50A506}">
      <dgm:prSet/>
      <dgm:spPr/>
      <dgm:t>
        <a:bodyPr/>
        <a:lstStyle/>
        <a:p>
          <a:endParaRPr lang="en-US"/>
        </a:p>
      </dgm:t>
    </dgm:pt>
    <dgm:pt modelId="{6A5879D9-8FBC-47FA-8F6C-9824108F896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~10% Helium</a:t>
          </a:r>
          <a:endParaRPr lang="en-US"/>
        </a:p>
      </dgm:t>
    </dgm:pt>
    <dgm:pt modelId="{62DD2B0C-AB0C-4C31-9264-4854AEFEDA4E}" type="parTrans" cxnId="{FC200410-8EDD-4276-9AA1-05AD248E06A0}">
      <dgm:prSet/>
      <dgm:spPr/>
      <dgm:t>
        <a:bodyPr/>
        <a:lstStyle/>
        <a:p>
          <a:endParaRPr lang="en-US"/>
        </a:p>
      </dgm:t>
    </dgm:pt>
    <dgm:pt modelId="{95831B1D-487E-4E8F-AE28-6B929034F54B}" type="sibTrans" cxnId="{FC200410-8EDD-4276-9AA1-05AD248E06A0}">
      <dgm:prSet/>
      <dgm:spPr/>
      <dgm:t>
        <a:bodyPr/>
        <a:lstStyle/>
        <a:p>
          <a:endParaRPr lang="en-US"/>
        </a:p>
      </dgm:t>
    </dgm:pt>
    <dgm:pt modelId="{99EEF95A-E7A9-42E5-89DF-6E19A74CBB5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~0.1% more massive elements</a:t>
          </a:r>
          <a:endParaRPr lang="en-US"/>
        </a:p>
      </dgm:t>
    </dgm:pt>
    <dgm:pt modelId="{41ADF1E1-BCBE-49AB-923D-FE7C63B44291}" type="parTrans" cxnId="{E2BCEE99-D6EB-4659-82BB-67FE15375484}">
      <dgm:prSet/>
      <dgm:spPr/>
      <dgm:t>
        <a:bodyPr/>
        <a:lstStyle/>
        <a:p>
          <a:endParaRPr lang="en-US"/>
        </a:p>
      </dgm:t>
    </dgm:pt>
    <dgm:pt modelId="{3E85B6C2-4433-4980-85D5-73A886F1D449}" type="sibTrans" cxnId="{E2BCEE99-D6EB-4659-82BB-67FE15375484}">
      <dgm:prSet/>
      <dgm:spPr/>
      <dgm:t>
        <a:bodyPr/>
        <a:lstStyle/>
        <a:p>
          <a:endParaRPr lang="en-US"/>
        </a:p>
      </dgm:t>
    </dgm:pt>
    <dgm:pt modelId="{CBBE2F1C-417F-4F48-BC94-91CD3F0C35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~99% of interstellar matter is gaseous</a:t>
          </a:r>
          <a:endParaRPr lang="en-US"/>
        </a:p>
      </dgm:t>
    </dgm:pt>
    <dgm:pt modelId="{55B2A452-90D3-4EB6-B183-243EB95DC915}" type="parTrans" cxnId="{CE7B09D3-3958-4B2F-96C7-CEEFC35AD346}">
      <dgm:prSet/>
      <dgm:spPr/>
      <dgm:t>
        <a:bodyPr/>
        <a:lstStyle/>
        <a:p>
          <a:endParaRPr lang="en-US"/>
        </a:p>
      </dgm:t>
    </dgm:pt>
    <dgm:pt modelId="{F987BE37-590B-4667-84FE-A7D7F720E03A}" type="sibTrans" cxnId="{CE7B09D3-3958-4B2F-96C7-CEEFC35AD346}">
      <dgm:prSet/>
      <dgm:spPr/>
      <dgm:t>
        <a:bodyPr/>
        <a:lstStyle/>
        <a:p>
          <a:endParaRPr lang="en-US"/>
        </a:p>
      </dgm:t>
    </dgm:pt>
    <dgm:pt modelId="{573EF79B-1BA9-4FE9-813F-809B64B8CD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Avg Density: 0.1 atoms/cm^3</a:t>
          </a:r>
          <a:endParaRPr lang="en-US" dirty="0"/>
        </a:p>
      </dgm:t>
    </dgm:pt>
    <dgm:pt modelId="{CACFD250-86A3-4F0A-A875-8E280DF1EC9A}" type="parTrans" cxnId="{8C4E94C8-FC61-4562-8BC7-C70737B36971}">
      <dgm:prSet/>
      <dgm:spPr/>
      <dgm:t>
        <a:bodyPr/>
        <a:lstStyle/>
        <a:p>
          <a:endParaRPr lang="en-US"/>
        </a:p>
      </dgm:t>
    </dgm:pt>
    <dgm:pt modelId="{E67074C2-130B-4845-8801-A571B64106BB}" type="sibTrans" cxnId="{8C4E94C8-FC61-4562-8BC7-C70737B36971}">
      <dgm:prSet/>
      <dgm:spPr/>
      <dgm:t>
        <a:bodyPr/>
        <a:lstStyle/>
        <a:p>
          <a:endParaRPr lang="en-US"/>
        </a:p>
      </dgm:t>
    </dgm:pt>
    <dgm:pt modelId="{E86A819B-E742-4D04-934C-8561222F8EB3}" type="pres">
      <dgm:prSet presAssocID="{A4BC1949-4E81-4BC9-AEA7-E9B48A7500BE}" presName="root" presStyleCnt="0">
        <dgm:presLayoutVars>
          <dgm:dir/>
          <dgm:resizeHandles val="exact"/>
        </dgm:presLayoutVars>
      </dgm:prSet>
      <dgm:spPr/>
    </dgm:pt>
    <dgm:pt modelId="{E4BF6CE6-FF82-420F-9A6B-1D357B0D9C3E}" type="pres">
      <dgm:prSet presAssocID="{079FBBE2-BE36-4439-A828-1FA11C87199E}" presName="compNode" presStyleCnt="0"/>
      <dgm:spPr/>
    </dgm:pt>
    <dgm:pt modelId="{9E29DF42-7D0B-4C47-874F-2F8F421B99AF}" type="pres">
      <dgm:prSet presAssocID="{079FBBE2-BE36-4439-A828-1FA11C8719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EA45CA84-1E9D-4C72-B8A7-317F46DF1121}" type="pres">
      <dgm:prSet presAssocID="{079FBBE2-BE36-4439-A828-1FA11C87199E}" presName="iconSpace" presStyleCnt="0"/>
      <dgm:spPr/>
    </dgm:pt>
    <dgm:pt modelId="{A314D51B-36A5-4A26-97FF-4F0F7BAD546F}" type="pres">
      <dgm:prSet presAssocID="{079FBBE2-BE36-4439-A828-1FA11C87199E}" presName="parTx" presStyleLbl="revTx" presStyleIdx="0" presStyleCnt="6">
        <dgm:presLayoutVars>
          <dgm:chMax val="0"/>
          <dgm:chPref val="0"/>
        </dgm:presLayoutVars>
      </dgm:prSet>
      <dgm:spPr/>
    </dgm:pt>
    <dgm:pt modelId="{D027F06B-F26F-42A3-9C32-28950BCA8E62}" type="pres">
      <dgm:prSet presAssocID="{079FBBE2-BE36-4439-A828-1FA11C87199E}" presName="txSpace" presStyleCnt="0"/>
      <dgm:spPr/>
    </dgm:pt>
    <dgm:pt modelId="{C6740550-34F7-4F7C-90A0-CC054A817621}" type="pres">
      <dgm:prSet presAssocID="{079FBBE2-BE36-4439-A828-1FA11C87199E}" presName="desTx" presStyleLbl="revTx" presStyleIdx="1" presStyleCnt="6">
        <dgm:presLayoutVars/>
      </dgm:prSet>
      <dgm:spPr/>
    </dgm:pt>
    <dgm:pt modelId="{4818046C-EB42-4229-87B9-65C6F634C9AF}" type="pres">
      <dgm:prSet presAssocID="{77AF3666-4860-4945-A35A-884D4FA0A236}" presName="sibTrans" presStyleCnt="0"/>
      <dgm:spPr/>
    </dgm:pt>
    <dgm:pt modelId="{AC3B1B3C-56E8-4252-BF7F-BBAB149C8D4D}" type="pres">
      <dgm:prSet presAssocID="{CBBE2F1C-417F-4F48-BC94-91CD3F0C358A}" presName="compNode" presStyleCnt="0"/>
      <dgm:spPr/>
    </dgm:pt>
    <dgm:pt modelId="{52AEBE4B-FB75-4F88-AD33-8B057DDA1872}" type="pres">
      <dgm:prSet presAssocID="{CBBE2F1C-417F-4F48-BC94-91CD3F0C35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F0668251-0C0C-4E82-95ED-705CDC59DA37}" type="pres">
      <dgm:prSet presAssocID="{CBBE2F1C-417F-4F48-BC94-91CD3F0C358A}" presName="iconSpace" presStyleCnt="0"/>
      <dgm:spPr/>
    </dgm:pt>
    <dgm:pt modelId="{F86B4DAE-8FA2-4EFB-AE17-ED5D7A34AA3B}" type="pres">
      <dgm:prSet presAssocID="{CBBE2F1C-417F-4F48-BC94-91CD3F0C358A}" presName="parTx" presStyleLbl="revTx" presStyleIdx="2" presStyleCnt="6">
        <dgm:presLayoutVars>
          <dgm:chMax val="0"/>
          <dgm:chPref val="0"/>
        </dgm:presLayoutVars>
      </dgm:prSet>
      <dgm:spPr/>
    </dgm:pt>
    <dgm:pt modelId="{07082309-4D14-429E-ABEC-C193C1717C98}" type="pres">
      <dgm:prSet presAssocID="{CBBE2F1C-417F-4F48-BC94-91CD3F0C358A}" presName="txSpace" presStyleCnt="0"/>
      <dgm:spPr/>
    </dgm:pt>
    <dgm:pt modelId="{FB15DE9B-2ED7-4195-8048-DD6591B16EE2}" type="pres">
      <dgm:prSet presAssocID="{CBBE2F1C-417F-4F48-BC94-91CD3F0C358A}" presName="desTx" presStyleLbl="revTx" presStyleIdx="3" presStyleCnt="6">
        <dgm:presLayoutVars/>
      </dgm:prSet>
      <dgm:spPr/>
    </dgm:pt>
    <dgm:pt modelId="{EBA7F008-C43F-4257-8DD2-B5697919CA54}" type="pres">
      <dgm:prSet presAssocID="{F987BE37-590B-4667-84FE-A7D7F720E03A}" presName="sibTrans" presStyleCnt="0"/>
      <dgm:spPr/>
    </dgm:pt>
    <dgm:pt modelId="{6926D25F-EF61-4B55-BC96-472C609AE5AC}" type="pres">
      <dgm:prSet presAssocID="{573EF79B-1BA9-4FE9-813F-809B64B8CD68}" presName="compNode" presStyleCnt="0"/>
      <dgm:spPr/>
    </dgm:pt>
    <dgm:pt modelId="{A9011D82-1F6B-4BDB-BFDD-42628A09C162}" type="pres">
      <dgm:prSet presAssocID="{573EF79B-1BA9-4FE9-813F-809B64B8CD68}" presName="iconRect" presStyleLbl="node1" presStyleIdx="2" presStyleCnt="3"/>
      <dgm:spPr>
        <a:noFill/>
        <a:ln>
          <a:noFill/>
        </a:ln>
      </dgm:spPr>
    </dgm:pt>
    <dgm:pt modelId="{9BC523D3-2FD9-4DE5-BB10-7DD43832BAC7}" type="pres">
      <dgm:prSet presAssocID="{573EF79B-1BA9-4FE9-813F-809B64B8CD68}" presName="iconSpace" presStyleCnt="0"/>
      <dgm:spPr/>
    </dgm:pt>
    <dgm:pt modelId="{8E05464D-4DFD-4603-93C3-256A7A6FB925}" type="pres">
      <dgm:prSet presAssocID="{573EF79B-1BA9-4FE9-813F-809B64B8CD68}" presName="parTx" presStyleLbl="revTx" presStyleIdx="4" presStyleCnt="6">
        <dgm:presLayoutVars>
          <dgm:chMax val="0"/>
          <dgm:chPref val="0"/>
        </dgm:presLayoutVars>
      </dgm:prSet>
      <dgm:spPr/>
    </dgm:pt>
    <dgm:pt modelId="{AAC03405-80B9-44DC-BDD3-FE0FEA4C94EE}" type="pres">
      <dgm:prSet presAssocID="{573EF79B-1BA9-4FE9-813F-809B64B8CD68}" presName="txSpace" presStyleCnt="0"/>
      <dgm:spPr/>
    </dgm:pt>
    <dgm:pt modelId="{3B4BB70D-19AB-4DC3-AA6D-67F020704C09}" type="pres">
      <dgm:prSet presAssocID="{573EF79B-1BA9-4FE9-813F-809B64B8CD68}" presName="desTx" presStyleLbl="revTx" presStyleIdx="5" presStyleCnt="6">
        <dgm:presLayoutVars/>
      </dgm:prSet>
      <dgm:spPr/>
    </dgm:pt>
  </dgm:ptLst>
  <dgm:cxnLst>
    <dgm:cxn modelId="{FC200410-8EDD-4276-9AA1-05AD248E06A0}" srcId="{079FBBE2-BE36-4439-A828-1FA11C87199E}" destId="{6A5879D9-8FBC-47FA-8F6C-9824108F8964}" srcOrd="1" destOrd="0" parTransId="{62DD2B0C-AB0C-4C31-9264-4854AEFEDA4E}" sibTransId="{95831B1D-487E-4E8F-AE28-6B929034F54B}"/>
    <dgm:cxn modelId="{1AF64517-D27A-477B-8504-ACF1EB9287E1}" type="presOf" srcId="{99EEF95A-E7A9-42E5-89DF-6E19A74CBB5C}" destId="{C6740550-34F7-4F7C-90A0-CC054A817621}" srcOrd="0" destOrd="2" presId="urn:microsoft.com/office/officeart/2018/2/layout/IconLabelDescriptionList"/>
    <dgm:cxn modelId="{39B29618-7B81-452C-A45B-E2740069BEDE}" type="presOf" srcId="{1CF51A6F-2F07-410D-9DFB-9E3D64F4FB99}" destId="{C6740550-34F7-4F7C-90A0-CC054A817621}" srcOrd="0" destOrd="0" presId="urn:microsoft.com/office/officeart/2018/2/layout/IconLabelDescriptionList"/>
    <dgm:cxn modelId="{AACC3D2E-EF91-4F3F-884F-BEA6F60845B3}" type="presOf" srcId="{079FBBE2-BE36-4439-A828-1FA11C87199E}" destId="{A314D51B-36A5-4A26-97FF-4F0F7BAD546F}" srcOrd="0" destOrd="0" presId="urn:microsoft.com/office/officeart/2018/2/layout/IconLabelDescriptionList"/>
    <dgm:cxn modelId="{0A14FC37-901D-4C08-A8FD-5DD4BAD664D5}" srcId="{A4BC1949-4E81-4BC9-AEA7-E9B48A7500BE}" destId="{079FBBE2-BE36-4439-A828-1FA11C87199E}" srcOrd="0" destOrd="0" parTransId="{F1D88736-B7B7-4EEE-B0A3-820731D24FBB}" sibTransId="{77AF3666-4860-4945-A35A-884D4FA0A236}"/>
    <dgm:cxn modelId="{D8622393-58A4-4755-A3D3-0E8E7A50A506}" srcId="{079FBBE2-BE36-4439-A828-1FA11C87199E}" destId="{1CF51A6F-2F07-410D-9DFB-9E3D64F4FB99}" srcOrd="0" destOrd="0" parTransId="{BEA8A0D8-7BDB-48D8-B798-237D2C31272A}" sibTransId="{FAED356C-8A05-4AA0-BF25-6E063B64F9C3}"/>
    <dgm:cxn modelId="{E2BCEE99-D6EB-4659-82BB-67FE15375484}" srcId="{079FBBE2-BE36-4439-A828-1FA11C87199E}" destId="{99EEF95A-E7A9-42E5-89DF-6E19A74CBB5C}" srcOrd="2" destOrd="0" parTransId="{41ADF1E1-BCBE-49AB-923D-FE7C63B44291}" sibTransId="{3E85B6C2-4433-4980-85D5-73A886F1D449}"/>
    <dgm:cxn modelId="{5BBC95A3-8B9C-4689-AFB0-2A58D1B65A04}" type="presOf" srcId="{6A5879D9-8FBC-47FA-8F6C-9824108F8964}" destId="{C6740550-34F7-4F7C-90A0-CC054A817621}" srcOrd="0" destOrd="1" presId="urn:microsoft.com/office/officeart/2018/2/layout/IconLabelDescriptionList"/>
    <dgm:cxn modelId="{BF2B2CB5-EFFD-42C7-AD91-D30D3BB15C3D}" type="presOf" srcId="{573EF79B-1BA9-4FE9-813F-809B64B8CD68}" destId="{8E05464D-4DFD-4603-93C3-256A7A6FB925}" srcOrd="0" destOrd="0" presId="urn:microsoft.com/office/officeart/2018/2/layout/IconLabelDescriptionList"/>
    <dgm:cxn modelId="{8C4E94C8-FC61-4562-8BC7-C70737B36971}" srcId="{A4BC1949-4E81-4BC9-AEA7-E9B48A7500BE}" destId="{573EF79B-1BA9-4FE9-813F-809B64B8CD68}" srcOrd="2" destOrd="0" parTransId="{CACFD250-86A3-4F0A-A875-8E280DF1EC9A}" sibTransId="{E67074C2-130B-4845-8801-A571B64106BB}"/>
    <dgm:cxn modelId="{CE7B09D3-3958-4B2F-96C7-CEEFC35AD346}" srcId="{A4BC1949-4E81-4BC9-AEA7-E9B48A7500BE}" destId="{CBBE2F1C-417F-4F48-BC94-91CD3F0C358A}" srcOrd="1" destOrd="0" parTransId="{55B2A452-90D3-4EB6-B183-243EB95DC915}" sibTransId="{F987BE37-590B-4667-84FE-A7D7F720E03A}"/>
    <dgm:cxn modelId="{747FDDFA-9CC0-44E3-89F5-44724F5C0477}" type="presOf" srcId="{A4BC1949-4E81-4BC9-AEA7-E9B48A7500BE}" destId="{E86A819B-E742-4D04-934C-8561222F8EB3}" srcOrd="0" destOrd="0" presId="urn:microsoft.com/office/officeart/2018/2/layout/IconLabelDescriptionList"/>
    <dgm:cxn modelId="{4EEE5DFE-B32E-4C1D-8081-D6FCD32BA4D3}" type="presOf" srcId="{CBBE2F1C-417F-4F48-BC94-91CD3F0C358A}" destId="{F86B4DAE-8FA2-4EFB-AE17-ED5D7A34AA3B}" srcOrd="0" destOrd="0" presId="urn:microsoft.com/office/officeart/2018/2/layout/IconLabelDescriptionList"/>
    <dgm:cxn modelId="{5AF3DB28-9260-43D4-9C98-A04D9DC50CC8}" type="presParOf" srcId="{E86A819B-E742-4D04-934C-8561222F8EB3}" destId="{E4BF6CE6-FF82-420F-9A6B-1D357B0D9C3E}" srcOrd="0" destOrd="0" presId="urn:microsoft.com/office/officeart/2018/2/layout/IconLabelDescriptionList"/>
    <dgm:cxn modelId="{594E1A1E-3DA1-497E-9DC4-FBF12951E380}" type="presParOf" srcId="{E4BF6CE6-FF82-420F-9A6B-1D357B0D9C3E}" destId="{9E29DF42-7D0B-4C47-874F-2F8F421B99AF}" srcOrd="0" destOrd="0" presId="urn:microsoft.com/office/officeart/2018/2/layout/IconLabelDescriptionList"/>
    <dgm:cxn modelId="{6F7041AB-3FC7-4C82-AE7C-7B5CFADD18A9}" type="presParOf" srcId="{E4BF6CE6-FF82-420F-9A6B-1D357B0D9C3E}" destId="{EA45CA84-1E9D-4C72-B8A7-317F46DF1121}" srcOrd="1" destOrd="0" presId="urn:microsoft.com/office/officeart/2018/2/layout/IconLabelDescriptionList"/>
    <dgm:cxn modelId="{A79EC616-7D2B-4E29-9628-1AF1CB956284}" type="presParOf" srcId="{E4BF6CE6-FF82-420F-9A6B-1D357B0D9C3E}" destId="{A314D51B-36A5-4A26-97FF-4F0F7BAD546F}" srcOrd="2" destOrd="0" presId="urn:microsoft.com/office/officeart/2018/2/layout/IconLabelDescriptionList"/>
    <dgm:cxn modelId="{DC4833E5-7405-4C9D-B065-07934DAE5ACC}" type="presParOf" srcId="{E4BF6CE6-FF82-420F-9A6B-1D357B0D9C3E}" destId="{D027F06B-F26F-42A3-9C32-28950BCA8E62}" srcOrd="3" destOrd="0" presId="urn:microsoft.com/office/officeart/2018/2/layout/IconLabelDescriptionList"/>
    <dgm:cxn modelId="{84AC05B8-9410-4CFB-885B-CBC41C11486D}" type="presParOf" srcId="{E4BF6CE6-FF82-420F-9A6B-1D357B0D9C3E}" destId="{C6740550-34F7-4F7C-90A0-CC054A817621}" srcOrd="4" destOrd="0" presId="urn:microsoft.com/office/officeart/2018/2/layout/IconLabelDescriptionList"/>
    <dgm:cxn modelId="{E8C9FD29-BE9E-44CF-88AD-27CF2FF26AB1}" type="presParOf" srcId="{E86A819B-E742-4D04-934C-8561222F8EB3}" destId="{4818046C-EB42-4229-87B9-65C6F634C9AF}" srcOrd="1" destOrd="0" presId="urn:microsoft.com/office/officeart/2018/2/layout/IconLabelDescriptionList"/>
    <dgm:cxn modelId="{BD57E59C-231A-4345-B1CA-BB194AE8B396}" type="presParOf" srcId="{E86A819B-E742-4D04-934C-8561222F8EB3}" destId="{AC3B1B3C-56E8-4252-BF7F-BBAB149C8D4D}" srcOrd="2" destOrd="0" presId="urn:microsoft.com/office/officeart/2018/2/layout/IconLabelDescriptionList"/>
    <dgm:cxn modelId="{531F9FF9-3478-4819-B765-12BA895B9FC2}" type="presParOf" srcId="{AC3B1B3C-56E8-4252-BF7F-BBAB149C8D4D}" destId="{52AEBE4B-FB75-4F88-AD33-8B057DDA1872}" srcOrd="0" destOrd="0" presId="urn:microsoft.com/office/officeart/2018/2/layout/IconLabelDescriptionList"/>
    <dgm:cxn modelId="{539F6CCF-00BD-4A54-A813-7309AAC61C9B}" type="presParOf" srcId="{AC3B1B3C-56E8-4252-BF7F-BBAB149C8D4D}" destId="{F0668251-0C0C-4E82-95ED-705CDC59DA37}" srcOrd="1" destOrd="0" presId="urn:microsoft.com/office/officeart/2018/2/layout/IconLabelDescriptionList"/>
    <dgm:cxn modelId="{E55D8F8A-7DEE-4720-8826-61650AC9C82D}" type="presParOf" srcId="{AC3B1B3C-56E8-4252-BF7F-BBAB149C8D4D}" destId="{F86B4DAE-8FA2-4EFB-AE17-ED5D7A34AA3B}" srcOrd="2" destOrd="0" presId="urn:microsoft.com/office/officeart/2018/2/layout/IconLabelDescriptionList"/>
    <dgm:cxn modelId="{0D665E78-35E6-4EAB-A0F6-03F3F9CAC488}" type="presParOf" srcId="{AC3B1B3C-56E8-4252-BF7F-BBAB149C8D4D}" destId="{07082309-4D14-429E-ABEC-C193C1717C98}" srcOrd="3" destOrd="0" presId="urn:microsoft.com/office/officeart/2018/2/layout/IconLabelDescriptionList"/>
    <dgm:cxn modelId="{7E7F32EF-3A88-4D7E-86C8-6720333977DC}" type="presParOf" srcId="{AC3B1B3C-56E8-4252-BF7F-BBAB149C8D4D}" destId="{FB15DE9B-2ED7-4195-8048-DD6591B16EE2}" srcOrd="4" destOrd="0" presId="urn:microsoft.com/office/officeart/2018/2/layout/IconLabelDescriptionList"/>
    <dgm:cxn modelId="{215CDCBB-693F-45F6-B01B-AACEFAB81E3F}" type="presParOf" srcId="{E86A819B-E742-4D04-934C-8561222F8EB3}" destId="{EBA7F008-C43F-4257-8DD2-B5697919CA54}" srcOrd="3" destOrd="0" presId="urn:microsoft.com/office/officeart/2018/2/layout/IconLabelDescriptionList"/>
    <dgm:cxn modelId="{12469E08-E9C4-4C83-A90F-08307015962B}" type="presParOf" srcId="{E86A819B-E742-4D04-934C-8561222F8EB3}" destId="{6926D25F-EF61-4B55-BC96-472C609AE5AC}" srcOrd="4" destOrd="0" presId="urn:microsoft.com/office/officeart/2018/2/layout/IconLabelDescriptionList"/>
    <dgm:cxn modelId="{E0D5B7AF-0151-4B3C-B374-DDA547B7944A}" type="presParOf" srcId="{6926D25F-EF61-4B55-BC96-472C609AE5AC}" destId="{A9011D82-1F6B-4BDB-BFDD-42628A09C162}" srcOrd="0" destOrd="0" presId="urn:microsoft.com/office/officeart/2018/2/layout/IconLabelDescriptionList"/>
    <dgm:cxn modelId="{8D4CD259-47AF-45F2-B05B-DD9D4B76DF36}" type="presParOf" srcId="{6926D25F-EF61-4B55-BC96-472C609AE5AC}" destId="{9BC523D3-2FD9-4DE5-BB10-7DD43832BAC7}" srcOrd="1" destOrd="0" presId="urn:microsoft.com/office/officeart/2018/2/layout/IconLabelDescriptionList"/>
    <dgm:cxn modelId="{DE3CAB60-7695-4534-9BC5-F299D46BB22D}" type="presParOf" srcId="{6926D25F-EF61-4B55-BC96-472C609AE5AC}" destId="{8E05464D-4DFD-4603-93C3-256A7A6FB925}" srcOrd="2" destOrd="0" presId="urn:microsoft.com/office/officeart/2018/2/layout/IconLabelDescriptionList"/>
    <dgm:cxn modelId="{E7CB1954-E4C6-42E6-914C-F27FA520F894}" type="presParOf" srcId="{6926D25F-EF61-4B55-BC96-472C609AE5AC}" destId="{AAC03405-80B9-44DC-BDD3-FE0FEA4C94EE}" srcOrd="3" destOrd="0" presId="urn:microsoft.com/office/officeart/2018/2/layout/IconLabelDescriptionList"/>
    <dgm:cxn modelId="{AB4309B5-9D3F-4F65-BA18-F9BEC65FB287}" type="presParOf" srcId="{6926D25F-EF61-4B55-BC96-472C609AE5AC}" destId="{3B4BB70D-19AB-4DC3-AA6D-67F020704C0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9DF42-7D0B-4C47-874F-2F8F421B99AF}">
      <dsp:nvSpPr>
        <dsp:cNvPr id="0" name=""/>
        <dsp:cNvSpPr/>
      </dsp:nvSpPr>
      <dsp:spPr>
        <a:xfrm>
          <a:off x="6534" y="750149"/>
          <a:ext cx="937617" cy="937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4D51B-36A5-4A26-97FF-4F0F7BAD546F}">
      <dsp:nvSpPr>
        <dsp:cNvPr id="0" name=""/>
        <dsp:cNvSpPr/>
      </dsp:nvSpPr>
      <dsp:spPr>
        <a:xfrm>
          <a:off x="6534" y="1780372"/>
          <a:ext cx="2678906" cy="43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/>
            <a:t>Chemical composition:</a:t>
          </a:r>
          <a:endParaRPr lang="en-US" sz="1400" kern="1200"/>
        </a:p>
      </dsp:txBody>
      <dsp:txXfrm>
        <a:off x="6534" y="1780372"/>
        <a:ext cx="2678906" cy="439508"/>
      </dsp:txXfrm>
    </dsp:sp>
    <dsp:sp modelId="{C6740550-34F7-4F7C-90A0-CC054A817621}">
      <dsp:nvSpPr>
        <dsp:cNvPr id="0" name=""/>
        <dsp:cNvSpPr/>
      </dsp:nvSpPr>
      <dsp:spPr>
        <a:xfrm>
          <a:off x="6534" y="2262953"/>
          <a:ext cx="2678906" cy="64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~90% Hydrogen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~10% Helium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~0.1% more massive elements</a:t>
          </a:r>
          <a:endParaRPr lang="en-US" sz="1100" kern="1200"/>
        </a:p>
      </dsp:txBody>
      <dsp:txXfrm>
        <a:off x="6534" y="2262953"/>
        <a:ext cx="2678906" cy="640838"/>
      </dsp:txXfrm>
    </dsp:sp>
    <dsp:sp modelId="{52AEBE4B-FB75-4F88-AD33-8B057DDA1872}">
      <dsp:nvSpPr>
        <dsp:cNvPr id="0" name=""/>
        <dsp:cNvSpPr/>
      </dsp:nvSpPr>
      <dsp:spPr>
        <a:xfrm>
          <a:off x="3154248" y="750149"/>
          <a:ext cx="937617" cy="937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B4DAE-8FA2-4EFB-AE17-ED5D7A34AA3B}">
      <dsp:nvSpPr>
        <dsp:cNvPr id="0" name=""/>
        <dsp:cNvSpPr/>
      </dsp:nvSpPr>
      <dsp:spPr>
        <a:xfrm>
          <a:off x="3154248" y="1780372"/>
          <a:ext cx="2678906" cy="43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/>
            <a:t>~99% of interstellar matter is gaseous</a:t>
          </a:r>
          <a:endParaRPr lang="en-US" sz="1400" kern="1200"/>
        </a:p>
      </dsp:txBody>
      <dsp:txXfrm>
        <a:off x="3154248" y="1780372"/>
        <a:ext cx="2678906" cy="439508"/>
      </dsp:txXfrm>
    </dsp:sp>
    <dsp:sp modelId="{FB15DE9B-2ED7-4195-8048-DD6591B16EE2}">
      <dsp:nvSpPr>
        <dsp:cNvPr id="0" name=""/>
        <dsp:cNvSpPr/>
      </dsp:nvSpPr>
      <dsp:spPr>
        <a:xfrm>
          <a:off x="3154248" y="2262953"/>
          <a:ext cx="2678906" cy="64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11D82-1F6B-4BDB-BFDD-42628A09C162}">
      <dsp:nvSpPr>
        <dsp:cNvPr id="0" name=""/>
        <dsp:cNvSpPr/>
      </dsp:nvSpPr>
      <dsp:spPr>
        <a:xfrm>
          <a:off x="6301963" y="750149"/>
          <a:ext cx="937617" cy="937617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5464D-4DFD-4603-93C3-256A7A6FB925}">
      <dsp:nvSpPr>
        <dsp:cNvPr id="0" name=""/>
        <dsp:cNvSpPr/>
      </dsp:nvSpPr>
      <dsp:spPr>
        <a:xfrm>
          <a:off x="6301963" y="1780372"/>
          <a:ext cx="2678906" cy="43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 dirty="0"/>
            <a:t>Avg Density: 0.1 atoms/cm^3</a:t>
          </a:r>
          <a:endParaRPr lang="en-US" sz="1400" kern="1200" dirty="0"/>
        </a:p>
      </dsp:txBody>
      <dsp:txXfrm>
        <a:off x="6301963" y="1780372"/>
        <a:ext cx="2678906" cy="439508"/>
      </dsp:txXfrm>
    </dsp:sp>
    <dsp:sp modelId="{3B4BB70D-19AB-4DC3-AA6D-67F020704C09}">
      <dsp:nvSpPr>
        <dsp:cNvPr id="0" name=""/>
        <dsp:cNvSpPr/>
      </dsp:nvSpPr>
      <dsp:spPr>
        <a:xfrm>
          <a:off x="6301963" y="2262953"/>
          <a:ext cx="2678906" cy="64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67E-0CC3-41A0-88C3-92E7B80088F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232CE-E8F1-407E-834B-35AE5364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9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Remove cosmic rays</a:t>
            </a:r>
          </a:p>
          <a:p>
            <a:r>
              <a:rPr lang="en-CA" dirty="0"/>
              <a:t>Look up size of dust. What is dust? On Earth and in space?</a:t>
            </a:r>
          </a:p>
          <a:p>
            <a:r>
              <a:rPr lang="en-CA" dirty="0"/>
              <a:t>Remind them that the distance between the stars is not totally void; </a:t>
            </a:r>
          </a:p>
          <a:p>
            <a:r>
              <a:rPr lang="en-CA" dirty="0"/>
              <a:t>Look up interstellar medium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90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 that the average density?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42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Might not need this slide. Not super relevant</a:t>
            </a:r>
          </a:p>
          <a:p>
            <a:r>
              <a:rPr lang="en-CA" dirty="0"/>
              <a:t>Check 1%. We’re not 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02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up Jeans mass/Jean’s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44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 perfectly in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16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Looking at data from l = 10, l = 30</a:t>
            </a:r>
          </a:p>
          <a:p>
            <a:r>
              <a:rPr lang="en-CA" dirty="0"/>
              <a:t>Looking directly at galactic center is 0 degrees</a:t>
            </a:r>
          </a:p>
          <a:p>
            <a:r>
              <a:rPr lang="en-CA" dirty="0"/>
              <a:t>Which telescopes? Herschel and JCMT (James Clark Maxwell Telescope)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org/news/2013-04-telescope-probes-young-protostar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mingshogun.com/2011/12/15/incredible-star-birth-image-capture-by-hubbl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abyss.uoregon.edu/~js/ast122/lectures/lec24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theatlantic.com/science/archive/2016/01/rare-supernova-crab-nebula/424125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stronomy.swin.edu.au/cosmos/E/Extinction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biology.nasa.gov/news/first-mapping-of-interstellar-clouds-in-three-dimension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Pillars-of-Creation-Interstellar-cloud-of-gas-and-dust-in-the-Eagle-Nebula-known-for_fig1_321160872" TargetMode="External"/><Relationship Id="rId4" Type="http://schemas.openxmlformats.org/officeDocument/2006/relationships/hyperlink" Target="https://www.researchgate.net/figure/Pillars-of-Creation-Interstellar-c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280C9-C2CB-423C-A987-F5DE92463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Star 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8957E-741B-48C6-96B4-700074D02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969" y="3912591"/>
            <a:ext cx="2185472" cy="591650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chemeClr val="tx1"/>
                </a:solidFill>
              </a:rPr>
              <a:t>Morgan Langford</a:t>
            </a:r>
          </a:p>
        </p:txBody>
      </p:sp>
    </p:spTree>
    <p:extLst>
      <p:ext uri="{BB962C8B-B14F-4D97-AF65-F5344CB8AC3E}">
        <p14:creationId xmlns:p14="http://schemas.microsoft.com/office/powerpoint/2010/main" val="5921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4F39A-3E42-40EB-A662-6AA35288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/>
              <a:t>Protostar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FC2B-0BA8-4740-B37F-F22C658B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Gravitational energy is converted to thermal energy </a:t>
            </a:r>
          </a:p>
          <a:p>
            <a:r>
              <a:rPr lang="en-US" dirty="0" err="1"/>
              <a:t>Protostar</a:t>
            </a:r>
            <a:r>
              <a:rPr lang="en-US" dirty="0"/>
              <a:t> is huge </a:t>
            </a:r>
          </a:p>
          <a:p>
            <a:pPr lvl="1"/>
            <a:r>
              <a:rPr lang="en-US" dirty="0"/>
              <a:t>100x size of Sun</a:t>
            </a:r>
          </a:p>
          <a:p>
            <a:pPr lvl="1"/>
            <a:r>
              <a:rPr lang="en-US" dirty="0"/>
              <a:t>S.A. is tens of thousands of times larger</a:t>
            </a:r>
          </a:p>
          <a:p>
            <a:pPr lvl="1"/>
            <a:r>
              <a:rPr lang="en-US" dirty="0"/>
              <a:t>1000x more luminous </a:t>
            </a:r>
          </a:p>
          <a:p>
            <a:r>
              <a:rPr lang="en-US" dirty="0"/>
              <a:t>No nuclear reactions yet</a:t>
            </a:r>
          </a:p>
        </p:txBody>
      </p:sp>
      <p:pic>
        <p:nvPicPr>
          <p:cNvPr id="1026" name="Picture 2" descr="Image result for protostar">
            <a:extLst>
              <a:ext uri="{FF2B5EF4-FFF2-40B4-BE49-F238E27FC236}">
                <a16:creationId xmlns:a16="http://schemas.microsoft.com/office/drawing/2014/main" id="{0B88C7A7-B97B-4AF0-88E7-0B7152673DD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r="-1" b="-1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C57EE9-9CD2-4EE1-8FE5-A3D785F53A5F}"/>
              </a:ext>
            </a:extLst>
          </p:cNvPr>
          <p:cNvSpPr/>
          <p:nvPr/>
        </p:nvSpPr>
        <p:spPr>
          <a:xfrm>
            <a:off x="5315051" y="59215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3"/>
              </a:rPr>
              <a:t>https://phys.org/news/2013-04-telescope-probes-young-protostar.html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66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BCB62-B253-40D9-BA36-D7882E90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Balanced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13DC-2B1A-4AEE-B141-7C1B45B1A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307" y="2149101"/>
            <a:ext cx="4043196" cy="43937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Hot-gas pressure outwards = </a:t>
            </a:r>
            <a:br>
              <a:rPr lang="en-US" sz="1700" dirty="0"/>
            </a:br>
            <a:r>
              <a:rPr lang="en-US" sz="1700" dirty="0"/>
              <a:t>self-gravity pulling inward</a:t>
            </a:r>
          </a:p>
          <a:p>
            <a:pPr lvl="1">
              <a:lnSpc>
                <a:spcPct val="90000"/>
              </a:lnSpc>
            </a:pPr>
            <a:r>
              <a:rPr lang="en-US" sz="1700" b="1" dirty="0"/>
              <a:t>Changes constantly </a:t>
            </a:r>
            <a:r>
              <a:rPr lang="en-US" sz="1700" dirty="0"/>
              <a:t>because material is continuously falling onto the </a:t>
            </a:r>
            <a:r>
              <a:rPr lang="en-US" sz="1700" dirty="0" err="1"/>
              <a:t>protostar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Increased gravitational pull increases internal pressure</a:t>
            </a:r>
          </a:p>
          <a:p>
            <a:pPr>
              <a:lnSpc>
                <a:spcPct val="90000"/>
              </a:lnSpc>
            </a:pPr>
            <a:r>
              <a:rPr lang="en-US" dirty="0"/>
              <a:t>Increased gravity increases internal temperature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Keeps growing hotter until…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Hydrogen </a:t>
            </a:r>
            <a:r>
              <a:rPr lang="en-US" sz="1700" dirty="0"/>
              <a:t>fusion happens!</a:t>
            </a:r>
          </a:p>
        </p:txBody>
      </p:sp>
      <p:pic>
        <p:nvPicPr>
          <p:cNvPr id="5" name="Picture 2" descr="Image result for star birth">
            <a:extLst>
              <a:ext uri="{FF2B5EF4-FFF2-40B4-BE49-F238E27FC236}">
                <a16:creationId xmlns:a16="http://schemas.microsoft.com/office/drawing/2014/main" id="{428EA7DA-6FB6-4935-AF3F-73D1ED11BE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r="7982" b="-2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0B5A6D-101A-405D-807E-2A5B9392FE7D}"/>
              </a:ext>
            </a:extLst>
          </p:cNvPr>
          <p:cNvSpPr/>
          <p:nvPr/>
        </p:nvSpPr>
        <p:spPr>
          <a:xfrm>
            <a:off x="5357771" y="6000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4"/>
              </a:rPr>
              <a:t>https://gamingshogun.com/2011/12/15/incredible-</a:t>
            </a:r>
          </a:p>
          <a:p>
            <a:r>
              <a:rPr lang="en-CA" dirty="0">
                <a:hlinkClick r:id="rId4"/>
              </a:rPr>
              <a:t>star-birth-image-capture-by-</a:t>
            </a:r>
            <a:r>
              <a:rPr lang="en-CA" dirty="0" err="1">
                <a:hlinkClick r:id="rId4"/>
              </a:rPr>
              <a:t>hubble</a:t>
            </a:r>
            <a:r>
              <a:rPr lang="en-CA" dirty="0">
                <a:hlinkClick r:id="rId4"/>
              </a:rPr>
              <a:t>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73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Rectangle 39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41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763D42-8EF7-4F55-B3DB-3B87F6C0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My Research</a:t>
            </a:r>
          </a:p>
        </p:txBody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6857-7312-43AB-927E-5FE10CFCA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5509" y="1093380"/>
            <a:ext cx="6219103" cy="4679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Combining data from multiple telescopes</a:t>
            </a:r>
          </a:p>
          <a:p>
            <a:r>
              <a:rPr lang="en-US"/>
              <a:t>Find the temperature, mass and luminosity of a star forming region</a:t>
            </a:r>
          </a:p>
          <a:p>
            <a:r>
              <a:rPr lang="en-US"/>
              <a:t>Using software and programming</a:t>
            </a:r>
          </a:p>
          <a:p>
            <a:r>
              <a:rPr lang="en-US"/>
              <a:t>I don’t know exactly how yet</a:t>
            </a:r>
          </a:p>
        </p:txBody>
      </p:sp>
    </p:spTree>
    <p:extLst>
      <p:ext uri="{BB962C8B-B14F-4D97-AF65-F5344CB8AC3E}">
        <p14:creationId xmlns:p14="http://schemas.microsoft.com/office/powerpoint/2010/main" val="204420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CF4E53-D5FE-4449-AFCF-E2B74CB2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CA" dirty="0"/>
              <a:t>What we’re going to cover:</a:t>
            </a:r>
            <a:endParaRPr lang="en-CA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DB14-FBC5-4968-831D-5D2CE24D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424762"/>
            <a:ext cx="6219103" cy="4897759"/>
          </a:xfrm>
        </p:spPr>
        <p:txBody>
          <a:bodyPr anchor="ctr">
            <a:normAutofit/>
          </a:bodyPr>
          <a:lstStyle/>
          <a:p>
            <a:r>
              <a:rPr lang="en-CA" dirty="0"/>
              <a:t>Interstellar Medium</a:t>
            </a:r>
          </a:p>
          <a:p>
            <a:r>
              <a:rPr lang="en-CA" dirty="0"/>
              <a:t>Interstellar Clouds and Dust</a:t>
            </a:r>
          </a:p>
          <a:p>
            <a:r>
              <a:rPr lang="en-CA" dirty="0"/>
              <a:t>Stellar Nurseries</a:t>
            </a:r>
          </a:p>
          <a:p>
            <a:r>
              <a:rPr lang="en-CA" dirty="0"/>
              <a:t>The </a:t>
            </a:r>
            <a:r>
              <a:rPr lang="en-CA" dirty="0" err="1"/>
              <a:t>Protostar</a:t>
            </a:r>
            <a:endParaRPr lang="en-CA" dirty="0"/>
          </a:p>
          <a:p>
            <a:r>
              <a:rPr lang="en-CA" dirty="0"/>
              <a:t>My Research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6101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9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29" name="Group 20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0" name="Rectangle 21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2" name="Rectangle 21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CD65F-7598-4E90-B739-C5B7528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Interstellar Medium:</a:t>
            </a:r>
            <a:br>
              <a:rPr lang="en-US" sz="2800" b="1"/>
            </a:br>
            <a:r>
              <a:rPr lang="en-US" sz="2800" b="1" i="1"/>
              <a:t>The Space Between the Stars</a:t>
            </a:r>
            <a:endParaRPr lang="en-US" sz="28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3EF77-F47A-48DD-BEB4-1F38A929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r>
              <a:rPr lang="en-US" dirty="0"/>
              <a:t> Matter (gas, dust)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 EM radiation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 Gravitational field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 Magnetic Field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2D6ED8-DD16-4138-8B38-E1753C25FC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21"/>
          <a:stretch/>
        </p:blipFill>
        <p:spPr bwMode="auto">
          <a:xfrm>
            <a:off x="4584961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4280B-507F-4A81-8195-3DEF5BE8E5DB}"/>
              </a:ext>
            </a:extLst>
          </p:cNvPr>
          <p:cNvSpPr txBox="1"/>
          <p:nvPr/>
        </p:nvSpPr>
        <p:spPr>
          <a:xfrm>
            <a:off x="5885055" y="6431064"/>
            <a:ext cx="578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600" dirty="0">
                <a:hlinkClick r:id="rId4"/>
              </a:rPr>
              <a:t>http://abyss.uoregon.edu/~js/ast122/lectures/lec24.html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67605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6E72A-C227-4137-837C-19A00114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Interstellar Medium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0D63C6-92E0-4C63-91E1-7D600886A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834559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be 2">
            <a:extLst>
              <a:ext uri="{FF2B5EF4-FFF2-40B4-BE49-F238E27FC236}">
                <a16:creationId xmlns:a16="http://schemas.microsoft.com/office/drawing/2014/main" id="{156CEB93-0396-43A1-A66C-061A7DF1532D}"/>
              </a:ext>
            </a:extLst>
          </p:cNvPr>
          <p:cNvSpPr/>
          <p:nvPr/>
        </p:nvSpPr>
        <p:spPr>
          <a:xfrm>
            <a:off x="8195549" y="3082459"/>
            <a:ext cx="717631" cy="71098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45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19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6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4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76" name="Group 20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77" name="Rectangle 21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79" name="Rectangle 21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84C63-2827-40EF-B785-AC342262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/>
              <a:t>Intercloud Gas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10FE-76E8-4181-A7D1-79055EF78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307" y="2133601"/>
            <a:ext cx="4043196" cy="33395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sz="1500" dirty="0"/>
              <a:t> Gas between interstellar clouds 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sz="1500" dirty="0"/>
              <a:t> Hot ionized medium:</a:t>
            </a:r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sz="1500" dirty="0"/>
              <a:t>	Ranges from thousands to millions of degrees kelvin</a:t>
            </a:r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sz="1700" dirty="0"/>
              <a:t>Hottest is heated mostly by supernovae</a:t>
            </a:r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sz="1700" dirty="0"/>
              <a:t> Makes up 98% of the volume of interstellar space but only about ~1% of the mass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544B760-A96D-43D8-B8EF-6A4650D876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8" r="21762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A9277F-0AF4-4857-BEDB-A89BF76BE223}"/>
              </a:ext>
            </a:extLst>
          </p:cNvPr>
          <p:cNvSpPr txBox="1"/>
          <p:nvPr/>
        </p:nvSpPr>
        <p:spPr>
          <a:xfrm>
            <a:off x="5343790" y="6129866"/>
            <a:ext cx="619592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600">
                <a:hlinkClick r:id="rId4"/>
              </a:rPr>
              <a:t>https://www.theatlantic.com/science/archive/2016/01/rare-</a:t>
            </a:r>
          </a:p>
          <a:p>
            <a:pPr>
              <a:spcAft>
                <a:spcPts val="600"/>
              </a:spcAft>
            </a:pPr>
            <a:r>
              <a:rPr lang="en-CA" sz="1600">
                <a:hlinkClick r:id="rId4"/>
              </a:rPr>
              <a:t>supernova-crab-nebula/424125/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82238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AEBF8-7041-4F14-AF98-653CB894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Interstellar Dust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BD1D-6898-4642-A8C0-201A8512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31" y="2133600"/>
            <a:ext cx="4015972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~1% of the material in the ISM is dust</a:t>
            </a:r>
          </a:p>
          <a:p>
            <a:r>
              <a:rPr lang="en-US" dirty="0"/>
              <a:t>Between the size of a large molecule to ~300nm across</a:t>
            </a:r>
          </a:p>
          <a:p>
            <a:r>
              <a:rPr lang="en-US" dirty="0"/>
              <a:t>Extremely good at blocking out light</a:t>
            </a:r>
          </a:p>
          <a:p>
            <a:r>
              <a:rPr lang="en-US" dirty="0"/>
              <a:t>‘Interstellar extinction’</a:t>
            </a:r>
          </a:p>
          <a:p>
            <a:r>
              <a:rPr lang="en-US" dirty="0"/>
              <a:t>Better at blocking out shorter wavelength light</a:t>
            </a:r>
          </a:p>
        </p:txBody>
      </p:sp>
      <p:pic>
        <p:nvPicPr>
          <p:cNvPr id="37" name="Picture 2" descr="Image result for interstellar extinction">
            <a:extLst>
              <a:ext uri="{FF2B5EF4-FFF2-40B4-BE49-F238E27FC236}">
                <a16:creationId xmlns:a16="http://schemas.microsoft.com/office/drawing/2014/main" id="{0388145E-69C6-4962-B207-C5D90647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6647" y="1576303"/>
            <a:ext cx="5451627" cy="36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267B4E-9FE8-4117-BACF-FCEEF74AF87D}"/>
              </a:ext>
            </a:extLst>
          </p:cNvPr>
          <p:cNvSpPr/>
          <p:nvPr/>
        </p:nvSpPr>
        <p:spPr>
          <a:xfrm>
            <a:off x="5576437" y="6202270"/>
            <a:ext cx="5832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http://astronomy.swin.edu.au/cosmos/E/Extinction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45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5EA79-7CAE-4AEC-BB0A-B22D116E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Interstellar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E8DA-7139-496C-81AB-7098B55C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2133600"/>
            <a:ext cx="4116623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Average T = ~100 kelvin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Composed mostly of neutral atomic H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Relatively dense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Only in the densest clouds can molecules exist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‘Molecular clouds’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~10 kelvin, cold and dense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Between ½ </a:t>
            </a:r>
            <a:r>
              <a:rPr lang="en-US" sz="1500" dirty="0" err="1"/>
              <a:t>ly</a:t>
            </a:r>
            <a:r>
              <a:rPr lang="en-US" sz="1500" dirty="0"/>
              <a:t> across to over 1000 </a:t>
            </a:r>
            <a:r>
              <a:rPr lang="en-US" sz="1500" dirty="0" err="1"/>
              <a:t>ly</a:t>
            </a:r>
            <a:r>
              <a:rPr lang="en-US" sz="1500" dirty="0"/>
              <a:t> in size</a:t>
            </a:r>
          </a:p>
        </p:txBody>
      </p:sp>
      <p:pic>
        <p:nvPicPr>
          <p:cNvPr id="1026" name="Picture 2" descr="Image result for interstellar clouds">
            <a:extLst>
              <a:ext uri="{FF2B5EF4-FFF2-40B4-BE49-F238E27FC236}">
                <a16:creationId xmlns:a16="http://schemas.microsoft.com/office/drawing/2014/main" id="{0E81F56F-A5CC-41D8-8973-BDB15173E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 r="9573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DEE317-CD29-4A37-A89D-405F93D6411A}"/>
              </a:ext>
            </a:extLst>
          </p:cNvPr>
          <p:cNvSpPr/>
          <p:nvPr/>
        </p:nvSpPr>
        <p:spPr>
          <a:xfrm>
            <a:off x="5426552" y="60348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3"/>
              </a:rPr>
              <a:t>https://astrobiology.nasa.gov/news/first-mapping-of-interstellar-clouds-in-three-dimensions/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516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A673-310A-4C37-B4F8-BC52CF53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/>
              <a:t>Stellar Nurseries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563B-90F2-43E6-BB67-F3CF139D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7" y="2133600"/>
            <a:ext cx="4183756" cy="3572719"/>
          </a:xfrm>
        </p:spPr>
        <p:txBody>
          <a:bodyPr>
            <a:normAutofit/>
          </a:bodyPr>
          <a:lstStyle/>
          <a:p>
            <a:pPr>
              <a:buClr>
                <a:srgbClr val="DCA44F"/>
              </a:buClr>
            </a:pPr>
            <a:r>
              <a:rPr lang="en-CA" dirty="0"/>
              <a:t>Molecular clouds are the “cradles” of star formation</a:t>
            </a:r>
          </a:p>
          <a:p>
            <a:pPr>
              <a:buClr>
                <a:srgbClr val="DCA44F"/>
              </a:buClr>
            </a:pPr>
            <a:r>
              <a:rPr lang="en-CA" dirty="0"/>
              <a:t>Interstellar clouds have </a:t>
            </a:r>
            <a:r>
              <a:rPr lang="en-CA" b="1" dirty="0"/>
              <a:t>self-gravity</a:t>
            </a:r>
          </a:p>
          <a:p>
            <a:pPr>
              <a:buClr>
                <a:srgbClr val="DCA44F"/>
              </a:buClr>
            </a:pPr>
            <a:r>
              <a:rPr lang="en-CA" dirty="0"/>
              <a:t>Some are massive, dense and cool </a:t>
            </a:r>
          </a:p>
          <a:p>
            <a:pPr lvl="1">
              <a:buClr>
                <a:srgbClr val="DCA44F"/>
              </a:buClr>
            </a:pPr>
            <a:r>
              <a:rPr lang="en-CA" dirty="0"/>
              <a:t>Self-gravity &gt;&gt; internal pressure</a:t>
            </a:r>
          </a:p>
          <a:p>
            <a:pPr lvl="1">
              <a:buClr>
                <a:srgbClr val="DCA44F"/>
              </a:buClr>
            </a:pPr>
            <a:r>
              <a:rPr lang="en-CA" dirty="0"/>
              <a:t>Cloud collapses under its own weight</a:t>
            </a:r>
          </a:p>
        </p:txBody>
      </p:sp>
      <p:pic>
        <p:nvPicPr>
          <p:cNvPr id="8" name="Picture 2" descr="Pillars of Creation. Interstellar cloud of gas and dust in the Eagle Nebula, known for its complexity and beauty. Original image by ESA/Hubble Space Telescope. ">
            <a:extLst>
              <a:ext uri="{FF2B5EF4-FFF2-40B4-BE49-F238E27FC236}">
                <a16:creationId xmlns:a16="http://schemas.microsoft.com/office/drawing/2014/main" id="{5BCE107B-DFB6-4B5E-9C8E-A7A7B4FD2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" r="9946" b="-3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33E6B-969F-4F1C-BD5B-D1CFE1693F5C}"/>
              </a:ext>
            </a:extLst>
          </p:cNvPr>
          <p:cNvSpPr/>
          <p:nvPr/>
        </p:nvSpPr>
        <p:spPr>
          <a:xfrm>
            <a:off x="4938499" y="6068887"/>
            <a:ext cx="693454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sz="1600" dirty="0">
                <a:hlinkClick r:id="rId4"/>
              </a:rPr>
              <a:t>https://www.researchgate.net/figure/Pillars-of-Creation-Interstellar-cl</a:t>
            </a:r>
            <a:endParaRPr lang="en-CA" sz="1600" dirty="0">
              <a:hlinkClick r:id="rId5"/>
            </a:endParaRPr>
          </a:p>
          <a:p>
            <a:pPr>
              <a:spcAft>
                <a:spcPts val="600"/>
              </a:spcAft>
            </a:pPr>
            <a:r>
              <a:rPr lang="en-CA" sz="1600" dirty="0">
                <a:hlinkClick r:id="rId5"/>
              </a:rPr>
              <a:t>oud-of-gas-and-dust-in-the-Eagle-Nebula-known-for_fig1_321160872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9284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09498-F58B-4178-90D0-E14296D6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CA" dirty="0"/>
              <a:t>How the Cloud Collapses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1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0753-477B-442F-8FE4-1E08A54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CA" dirty="0"/>
              <a:t>Molecular clouds are never uniform</a:t>
            </a:r>
          </a:p>
          <a:p>
            <a:pPr lvl="1"/>
            <a:r>
              <a:rPr lang="en-CA" dirty="0"/>
              <a:t>The denser areas collapse faster</a:t>
            </a:r>
          </a:p>
          <a:p>
            <a:pPr lvl="1"/>
            <a:r>
              <a:rPr lang="en-CA" dirty="0"/>
              <a:t>Self-gravity increases at an accelerated rate</a:t>
            </a:r>
          </a:p>
          <a:p>
            <a:pPr lvl="1"/>
            <a:r>
              <a:rPr lang="en-CA" dirty="0"/>
              <a:t>‘Molecular cores’</a:t>
            </a:r>
          </a:p>
          <a:p>
            <a:r>
              <a:rPr lang="en-CA" dirty="0"/>
              <a:t>The core collapses under its own weight</a:t>
            </a:r>
          </a:p>
          <a:p>
            <a:r>
              <a:rPr lang="en-CA" dirty="0"/>
              <a:t>Because of the cloud’s angular momentum, it forms a flat, rotating disk</a:t>
            </a:r>
          </a:p>
          <a:p>
            <a:pPr lvl="1"/>
            <a:r>
              <a:rPr lang="en-CA" dirty="0"/>
              <a:t>‘Accretion disk’</a:t>
            </a:r>
          </a:p>
          <a:p>
            <a:pPr lvl="1"/>
            <a:r>
              <a:rPr lang="en-CA" dirty="0" err="1"/>
              <a:t>Protostar</a:t>
            </a:r>
            <a:r>
              <a:rPr lang="en-CA" dirty="0"/>
              <a:t> at the centre</a:t>
            </a:r>
          </a:p>
        </p:txBody>
      </p:sp>
    </p:spTree>
    <p:extLst>
      <p:ext uri="{BB962C8B-B14F-4D97-AF65-F5344CB8AC3E}">
        <p14:creationId xmlns:p14="http://schemas.microsoft.com/office/powerpoint/2010/main" val="30912723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3EB27D2DEF9643ABEEE5452393F3A5" ma:contentTypeVersion="2" ma:contentTypeDescription="Create a new document." ma:contentTypeScope="" ma:versionID="ac2ceb6c70208713f1d87a2ad1072bd5">
  <xsd:schema xmlns:xsd="http://www.w3.org/2001/XMLSchema" xmlns:xs="http://www.w3.org/2001/XMLSchema" xmlns:p="http://schemas.microsoft.com/office/2006/metadata/properties" xmlns:ns3="7c3b06de-5542-45a3-8082-f65095798bb5" targetNamespace="http://schemas.microsoft.com/office/2006/metadata/properties" ma:root="true" ma:fieldsID="932cb188a0ec565d43f9d492e6148853" ns3:_="">
    <xsd:import namespace="7c3b06de-5542-45a3-8082-f65095798b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b06de-5542-45a3-8082-f65095798b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EEA51C-B4B3-48CB-ADD6-1C272123C0E9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c3b06de-5542-45a3-8082-f65095798bb5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E194307-0DEE-4F7E-B007-5413C19A79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2B264-6A9E-464C-B1C6-EFFDA28EAA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b06de-5542-45a3-8082-f65095798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535</Words>
  <Application>Microsoft Office PowerPoint</Application>
  <PresentationFormat>Widescreen</PresentationFormat>
  <Paragraphs>104</Paragraphs>
  <Slides>12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Star Formation</vt:lpstr>
      <vt:lpstr>What we’re going to cover:</vt:lpstr>
      <vt:lpstr>Interstellar Medium: The Space Between the Stars</vt:lpstr>
      <vt:lpstr>Interstellar Medium</vt:lpstr>
      <vt:lpstr>Intercloud Gas</vt:lpstr>
      <vt:lpstr>Interstellar Dust</vt:lpstr>
      <vt:lpstr>Interstellar Clouds</vt:lpstr>
      <vt:lpstr>Stellar Nurseries</vt:lpstr>
      <vt:lpstr>How the Cloud Collapses</vt:lpstr>
      <vt:lpstr>The Protostar</vt:lpstr>
      <vt:lpstr>Balanced Forces</vt:lpstr>
      <vt:lpstr>My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Formation</dc:title>
  <dc:creator>Morgan Langford</dc:creator>
  <cp:lastModifiedBy>Morgan Langford</cp:lastModifiedBy>
  <cp:revision>2</cp:revision>
  <dcterms:created xsi:type="dcterms:W3CDTF">2020-01-31T03:57:05Z</dcterms:created>
  <dcterms:modified xsi:type="dcterms:W3CDTF">2020-02-04T05:58:38Z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0x010100033EB27D2DEF9643ABEEE5452393F3A5</vt:lpwstr>
  </property>
</Properties>
</file>