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3" r:id="rId4"/>
    <p:sldId id="264" r:id="rId5"/>
    <p:sldId id="263" r:id="rId6"/>
    <p:sldId id="262" r:id="rId7"/>
    <p:sldId id="258" r:id="rId8"/>
    <p:sldId id="266" r:id="rId9"/>
    <p:sldId id="267" r:id="rId10"/>
    <p:sldId id="268" r:id="rId11"/>
    <p:sldId id="269" r:id="rId12"/>
    <p:sldId id="270" r:id="rId13"/>
    <p:sldId id="260" r:id="rId14"/>
    <p:sldId id="261"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995" autoAdjust="0"/>
  </p:normalViewPr>
  <p:slideViewPr>
    <p:cSldViewPr snapToGrid="0" snapToObjects="1">
      <p:cViewPr>
        <p:scale>
          <a:sx n="50" d="100"/>
          <a:sy n="50" d="100"/>
        </p:scale>
        <p:origin x="139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F912F-A91A-4649-86EF-7F0BBB249EC5}" type="datetimeFigureOut">
              <a:rPr lang="en-US" smtClean="0"/>
              <a:t>11/27/2016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21C98-BB4E-4950-AE8A-6E5A87ADDC47}" type="slidenum">
              <a:rPr lang="en-US" smtClean="0"/>
              <a:t>‹#›</a:t>
            </a:fld>
            <a:endParaRPr lang="en-US"/>
          </a:p>
        </p:txBody>
      </p:sp>
    </p:spTree>
    <p:extLst>
      <p:ext uri="{BB962C8B-B14F-4D97-AF65-F5344CB8AC3E}">
        <p14:creationId xmlns:p14="http://schemas.microsoft.com/office/powerpoint/2010/main" val="38766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have</a:t>
            </a:r>
            <a:r>
              <a:rPr lang="en-US" baseline="0" dirty="0" smtClean="0"/>
              <a:t> heard that bee populations are declining?</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2</a:t>
            </a:fld>
            <a:endParaRPr lang="en-US"/>
          </a:p>
        </p:txBody>
      </p:sp>
    </p:spTree>
    <p:extLst>
      <p:ext uri="{BB962C8B-B14F-4D97-AF65-F5344CB8AC3E}">
        <p14:creationId xmlns:p14="http://schemas.microsoft.com/office/powerpoint/2010/main" val="3303665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dirty="0" smtClean="0"/>
              <a:t>was done at eight sites throughout</a:t>
            </a:r>
            <a:r>
              <a:rPr lang="en-US" baseline="0" dirty="0" smtClean="0"/>
              <a:t> Iowa, with each site ranging from 0-13 in the number of blooming forb species present. Considering this, we used the number of blooming forb species present </a:t>
            </a:r>
            <a:r>
              <a:rPr lang="en-US" baseline="0" dirty="0" smtClean="0"/>
              <a:t>as the predictor to </a:t>
            </a:r>
            <a:r>
              <a:rPr lang="en-US" baseline="0" dirty="0" smtClean="0"/>
              <a:t>indicate the resulting bee abundance.</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11</a:t>
            </a:fld>
            <a:endParaRPr lang="en-US"/>
          </a:p>
        </p:txBody>
      </p:sp>
    </p:spTree>
    <p:extLst>
      <p:ext uri="{BB962C8B-B14F-4D97-AF65-F5344CB8AC3E}">
        <p14:creationId xmlns:p14="http://schemas.microsoft.com/office/powerpoint/2010/main" val="220296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approach was to be as general as possible. Much of the data I will use is still coming, so I wanted to lay the groundwork and have a model I can manipulate and add to when the rest of my data is compiled. I used a general linear model with bee abundance as the response and number of blooming forb species as the predictor, as I previously mentioned</a:t>
            </a:r>
            <a:r>
              <a:rPr lang="en-US" baseline="0" dirty="0" smtClean="0"/>
              <a:t>. Based on some preliminary analyses, we determined that date influences number of blooming forb species, and site was considered a fixed effect. There is some serious over-dispersion that I have yet to address, but will in the future.</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12</a:t>
            </a:fld>
            <a:endParaRPr lang="en-US"/>
          </a:p>
        </p:txBody>
      </p:sp>
    </p:spTree>
    <p:extLst>
      <p:ext uri="{BB962C8B-B14F-4D97-AF65-F5344CB8AC3E}">
        <p14:creationId xmlns:p14="http://schemas.microsoft.com/office/powerpoint/2010/main" val="4030204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 we have the results.  On the x-axis we have the number of flowering plant species and on the y-axis we have number of individual bees collected. The points themselves correspond to each of the eight sites sampled during each sample period, and the different colors denote the sample periods. The best fit line at the bottom has a slightly positive trend.</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13</a:t>
            </a:fld>
            <a:endParaRPr lang="en-US"/>
          </a:p>
        </p:txBody>
      </p:sp>
    </p:spTree>
    <p:extLst>
      <p:ext uri="{BB962C8B-B14F-4D97-AF65-F5344CB8AC3E}">
        <p14:creationId xmlns:p14="http://schemas.microsoft.com/office/powerpoint/2010/main" val="253311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Because there are</a:t>
            </a:r>
            <a:r>
              <a:rPr lang="en-US" baseline="0" dirty="0" smtClean="0"/>
              <a:t> likely many other factors at play in the interaction between bees and their environment, at this point I don’t feel comfortable making any definitive claims about what the data means. Moving forward, I should be able to tease out the effects of those other variables. However, with that said, I certainly don’t think it can hurt to plant more flowers!</a:t>
            </a:r>
            <a:endParaRPr lang="en-US" dirty="0" smtClean="0"/>
          </a:p>
        </p:txBody>
      </p:sp>
      <p:sp>
        <p:nvSpPr>
          <p:cNvPr id="4" name="Slide Number Placeholder 3"/>
          <p:cNvSpPr>
            <a:spLocks noGrp="1"/>
          </p:cNvSpPr>
          <p:nvPr>
            <p:ph type="sldNum" sz="quarter" idx="10"/>
          </p:nvPr>
        </p:nvSpPr>
        <p:spPr/>
        <p:txBody>
          <a:bodyPr/>
          <a:lstStyle/>
          <a:p>
            <a:fld id="{DC621C98-BB4E-4950-AE8A-6E5A87ADDC47}" type="slidenum">
              <a:rPr lang="en-US" smtClean="0"/>
              <a:t>14</a:t>
            </a:fld>
            <a:endParaRPr lang="en-US"/>
          </a:p>
        </p:txBody>
      </p:sp>
    </p:spTree>
    <p:extLst>
      <p:ext uri="{BB962C8B-B14F-4D97-AF65-F5344CB8AC3E}">
        <p14:creationId xmlns:p14="http://schemas.microsoft.com/office/powerpoint/2010/main" val="135022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 you for your attention. I</a:t>
            </a:r>
            <a:r>
              <a:rPr lang="en-US" baseline="0" dirty="0" smtClean="0"/>
              <a:t>’d really appreciate any feedback or advice that you can offer on how to move forward. </a:t>
            </a:r>
            <a:endParaRPr lang="en-US" dirty="0" smtClean="0"/>
          </a:p>
        </p:txBody>
      </p:sp>
      <p:sp>
        <p:nvSpPr>
          <p:cNvPr id="4" name="Slide Number Placeholder 3"/>
          <p:cNvSpPr>
            <a:spLocks noGrp="1"/>
          </p:cNvSpPr>
          <p:nvPr>
            <p:ph type="sldNum" sz="quarter" idx="10"/>
          </p:nvPr>
        </p:nvSpPr>
        <p:spPr/>
        <p:txBody>
          <a:bodyPr/>
          <a:lstStyle/>
          <a:p>
            <a:fld id="{DC621C98-BB4E-4950-AE8A-6E5A87ADDC47}" type="slidenum">
              <a:rPr lang="en-US" smtClean="0"/>
              <a:t>15</a:t>
            </a:fld>
            <a:endParaRPr lang="en-US"/>
          </a:p>
        </p:txBody>
      </p:sp>
    </p:spTree>
    <p:extLst>
      <p:ext uri="{BB962C8B-B14F-4D97-AF65-F5344CB8AC3E}">
        <p14:creationId xmlns:p14="http://schemas.microsoft.com/office/powerpoint/2010/main" val="336762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Arguably, one of the biggest problems facing bees in Iowa and contributing to that decline is that of habitat fragmentation. There is no denying that our landscape is dominated by corn and soybeans, meaning there isn’t much space left for natural or even semi-natural landscapes.</a:t>
            </a:r>
            <a:endParaRPr lang="en-US" dirty="0"/>
          </a:p>
        </p:txBody>
      </p:sp>
      <p:sp>
        <p:nvSpPr>
          <p:cNvPr id="4" name="Slide Number Placeholder 3"/>
          <p:cNvSpPr>
            <a:spLocks noGrp="1"/>
          </p:cNvSpPr>
          <p:nvPr>
            <p:ph type="sldNum" sz="quarter" idx="10"/>
          </p:nvPr>
        </p:nvSpPr>
        <p:spPr/>
        <p:txBody>
          <a:bodyPr/>
          <a:lstStyle/>
          <a:p>
            <a:fld id="{1951ED5F-EFB4-4A2E-8897-DB79516D4D5E}" type="slidenum">
              <a:rPr lang="en-US" smtClean="0"/>
              <a:t>3</a:t>
            </a:fld>
            <a:endParaRPr lang="en-US"/>
          </a:p>
        </p:txBody>
      </p:sp>
    </p:spTree>
    <p:extLst>
      <p:ext uri="{BB962C8B-B14F-4D97-AF65-F5344CB8AC3E}">
        <p14:creationId xmlns:p14="http://schemas.microsoft.com/office/powerpoint/2010/main" val="9973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issue has </a:t>
            </a:r>
            <a:r>
              <a:rPr lang="en-US" baseline="0" dirty="0" smtClean="0"/>
              <a:t>even garnered federal attention. In 2015, President Obama issued a memorandum directing a task force to create this strategy in an effort to promote the health of honey bees and other pollinators.</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4</a:t>
            </a:fld>
            <a:endParaRPr lang="en-US"/>
          </a:p>
        </p:txBody>
      </p:sp>
    </p:spTree>
    <p:extLst>
      <p:ext uri="{BB962C8B-B14F-4D97-AF65-F5344CB8AC3E}">
        <p14:creationId xmlns:p14="http://schemas.microsoft.com/office/powerpoint/2010/main" val="131127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overarching</a:t>
            </a:r>
            <a:r>
              <a:rPr lang="en-US" baseline="0" dirty="0" smtClean="0"/>
              <a:t> goals of the resulting strategy was to restore or enhance pollinator habitat acreage.</a:t>
            </a:r>
          </a:p>
          <a:p>
            <a:endParaRPr lang="en-US" baseline="0" dirty="0" smtClean="0"/>
          </a:p>
          <a:p>
            <a:r>
              <a:rPr lang="en-US" baseline="0" dirty="0" smtClean="0"/>
              <a:t>But is it this easy? Can we just “add pollinator habitat” and expect bees to come bouncing back? </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5</a:t>
            </a:fld>
            <a:endParaRPr lang="en-US"/>
          </a:p>
        </p:txBody>
      </p:sp>
    </p:spTree>
    <p:extLst>
      <p:ext uri="{BB962C8B-B14F-4D97-AF65-F5344CB8AC3E}">
        <p14:creationId xmlns:p14="http://schemas.microsoft.com/office/powerpoint/2010/main" val="12986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t>
            </a:r>
            <a:r>
              <a:rPr lang="en-US" dirty="0" smtClean="0"/>
              <a:t>one of the goals </a:t>
            </a:r>
            <a:r>
              <a:rPr lang="en-US" dirty="0" smtClean="0"/>
              <a:t>of my research: to</a:t>
            </a:r>
            <a:r>
              <a:rPr lang="en-US" baseline="0" dirty="0" smtClean="0"/>
              <a:t> explore the extent to which floral resources </a:t>
            </a:r>
            <a:r>
              <a:rPr lang="en-US" baseline="0" dirty="0" smtClean="0"/>
              <a:t>within agricultural systems influence </a:t>
            </a:r>
            <a:r>
              <a:rPr lang="en-US" baseline="0" dirty="0" smtClean="0"/>
              <a:t>bee abundance.</a:t>
            </a:r>
          </a:p>
          <a:p>
            <a:endParaRPr lang="en-US" baseline="0" dirty="0" smtClean="0"/>
          </a:p>
          <a:p>
            <a:r>
              <a:rPr lang="en-US" baseline="0" dirty="0" smtClean="0"/>
              <a:t>This research is ultimately useful in understanding how to best maintain bee populations.</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6</a:t>
            </a:fld>
            <a:endParaRPr lang="en-US"/>
          </a:p>
        </p:txBody>
      </p:sp>
    </p:spTree>
    <p:extLst>
      <p:ext uri="{BB962C8B-B14F-4D97-AF65-F5344CB8AC3E}">
        <p14:creationId xmlns:p14="http://schemas.microsoft.com/office/powerpoint/2010/main" val="83769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answer</a:t>
            </a:r>
            <a:r>
              <a:rPr lang="en-US" baseline="0" dirty="0" smtClean="0"/>
              <a:t> this question, we used quadrats to estimate the number of blooming forb species </a:t>
            </a:r>
            <a:r>
              <a:rPr lang="en-US" baseline="0" dirty="0" smtClean="0"/>
              <a:t>as well as percent cover within </a:t>
            </a:r>
            <a:r>
              <a:rPr lang="en-US" baseline="0" dirty="0" smtClean="0"/>
              <a:t>the study transects.</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7</a:t>
            </a:fld>
            <a:endParaRPr lang="en-US"/>
          </a:p>
        </p:txBody>
      </p:sp>
    </p:spTree>
    <p:extLst>
      <p:ext uri="{BB962C8B-B14F-4D97-AF65-F5344CB8AC3E}">
        <p14:creationId xmlns:p14="http://schemas.microsoft.com/office/powerpoint/2010/main" val="2518361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a variety</a:t>
            </a:r>
            <a:r>
              <a:rPr lang="en-US" baseline="0" dirty="0" smtClean="0"/>
              <a:t> of traps to collect bees, the first of which is known as a blue vane trap. We used two blue vane traps per transect.</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8</a:t>
            </a:fld>
            <a:endParaRPr lang="en-US"/>
          </a:p>
        </p:txBody>
      </p:sp>
    </p:spTree>
    <p:extLst>
      <p:ext uri="{BB962C8B-B14F-4D97-AF65-F5344CB8AC3E}">
        <p14:creationId xmlns:p14="http://schemas.microsoft.com/office/powerpoint/2010/main" val="305176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used pan traps to collect bees,</a:t>
            </a:r>
            <a:r>
              <a:rPr lang="en-US" baseline="0" dirty="0" smtClean="0"/>
              <a:t> twelve per transect.</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9</a:t>
            </a:fld>
            <a:endParaRPr lang="en-US"/>
          </a:p>
        </p:txBody>
      </p:sp>
    </p:spTree>
    <p:extLst>
      <p:ext uri="{BB962C8B-B14F-4D97-AF65-F5344CB8AC3E}">
        <p14:creationId xmlns:p14="http://schemas.microsoft.com/office/powerpoint/2010/main" val="391519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stationary traps, we also used nets to collect bees.  Following collection,</a:t>
            </a:r>
            <a:r>
              <a:rPr lang="en-US" baseline="0" dirty="0" smtClean="0"/>
              <a:t> we counted the number of individuals present in each trap type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621C98-BB4E-4950-AE8A-6E5A87ADDC47}" type="slidenum">
              <a:rPr lang="en-US" smtClean="0"/>
              <a:t>10</a:t>
            </a:fld>
            <a:endParaRPr lang="en-US"/>
          </a:p>
        </p:txBody>
      </p:sp>
    </p:spTree>
    <p:extLst>
      <p:ext uri="{BB962C8B-B14F-4D97-AF65-F5344CB8AC3E}">
        <p14:creationId xmlns:p14="http://schemas.microsoft.com/office/powerpoint/2010/main" val="33311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DC798D-381E-ED4A-8F36-6CFFBD026857}"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8044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C798D-381E-ED4A-8F36-6CFFBD026857}"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42663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C798D-381E-ED4A-8F36-6CFFBD026857}"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211313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C798D-381E-ED4A-8F36-6CFFBD026857}"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3771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C798D-381E-ED4A-8F36-6CFFBD026857}"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62214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DC798D-381E-ED4A-8F36-6CFFBD026857}"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29686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DC798D-381E-ED4A-8F36-6CFFBD026857}" type="datetimeFigureOut">
              <a:rPr lang="en-US" smtClean="0"/>
              <a:t>11/27/2016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87127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DC798D-381E-ED4A-8F36-6CFFBD026857}" type="datetimeFigureOut">
              <a:rPr lang="en-US" smtClean="0"/>
              <a:t>11/27/2016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197871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C798D-381E-ED4A-8F36-6CFFBD026857}" type="datetimeFigureOut">
              <a:rPr lang="en-US" smtClean="0"/>
              <a:t>11/27/2016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31319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C798D-381E-ED4A-8F36-6CFFBD026857}"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416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C798D-381E-ED4A-8F36-6CFFBD026857}"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2E51F-241E-364E-9336-019466197FE4}" type="slidenum">
              <a:rPr lang="en-US" smtClean="0"/>
              <a:t>‹#›</a:t>
            </a:fld>
            <a:endParaRPr lang="en-US"/>
          </a:p>
        </p:txBody>
      </p:sp>
    </p:spTree>
    <p:extLst>
      <p:ext uri="{BB962C8B-B14F-4D97-AF65-F5344CB8AC3E}">
        <p14:creationId xmlns:p14="http://schemas.microsoft.com/office/powerpoint/2010/main" val="126063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798D-381E-ED4A-8F36-6CFFBD026857}" type="datetimeFigureOut">
              <a:rPr lang="en-US" smtClean="0"/>
              <a:t>11/27/2016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E51F-241E-364E-9336-019466197FE4}" type="slidenum">
              <a:rPr lang="en-US" smtClean="0"/>
              <a:t>‹#›</a:t>
            </a:fld>
            <a:endParaRPr lang="en-US"/>
          </a:p>
        </p:txBody>
      </p:sp>
    </p:spTree>
    <p:extLst>
      <p:ext uri="{BB962C8B-B14F-4D97-AF65-F5344CB8AC3E}">
        <p14:creationId xmlns:p14="http://schemas.microsoft.com/office/powerpoint/2010/main" val="1049065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035" y="263768"/>
            <a:ext cx="10541886" cy="251776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Euphemia" panose="020B0503040102020104"/>
              </a:rPr>
              <a:t>Evaluating bee habitat provisioning in agricultural landscapes</a:t>
            </a:r>
            <a:endParaRPr lang="en-US" b="1" dirty="0">
              <a:latin typeface="Euphemia" panose="020B0503040102020104"/>
            </a:endParaRPr>
          </a:p>
        </p:txBody>
      </p:sp>
      <p:sp>
        <p:nvSpPr>
          <p:cNvPr id="6" name="TextBox 5"/>
          <p:cNvSpPr txBox="1"/>
          <p:nvPr/>
        </p:nvSpPr>
        <p:spPr>
          <a:xfrm>
            <a:off x="3436219" y="5014290"/>
            <a:ext cx="5319562" cy="1708160"/>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500" b="1" dirty="0" smtClean="0"/>
              <a:t>Morgan Mackert</a:t>
            </a:r>
          </a:p>
          <a:p>
            <a:pPr algn="ctr"/>
            <a:r>
              <a:rPr lang="en-US" sz="3500" dirty="0" smtClean="0"/>
              <a:t>Iowa State University</a:t>
            </a:r>
          </a:p>
          <a:p>
            <a:pPr algn="ctr"/>
            <a:r>
              <a:rPr lang="en-US" sz="3500" dirty="0" smtClean="0"/>
              <a:t>November 29, 2016</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079" y="2872076"/>
            <a:ext cx="2915332" cy="2051665"/>
          </a:xfrm>
          <a:prstGeom prst="rect">
            <a:avLst/>
          </a:prstGeom>
          <a:ln>
            <a:solidFill>
              <a:schemeClr val="tx1"/>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7490" y="2872077"/>
            <a:ext cx="3098632" cy="2051665"/>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201" y="2872076"/>
            <a:ext cx="2853720" cy="2051665"/>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7187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Methods</a:t>
            </a:r>
            <a:endParaRPr lang="en-US" sz="6000" b="1" dirty="0">
              <a:latin typeface="Euphemia" panose="020B0503040102020104"/>
            </a:endParaRPr>
          </a:p>
        </p:txBody>
      </p:sp>
      <p:sp>
        <p:nvSpPr>
          <p:cNvPr id="2" name="Rectangle 1"/>
          <p:cNvSpPr/>
          <p:nvPr/>
        </p:nvSpPr>
        <p:spPr>
          <a:xfrm>
            <a:off x="838200" y="1883664"/>
            <a:ext cx="5303520" cy="3977640"/>
          </a:xfrm>
          <a:prstGeom prst="rect">
            <a:avLst/>
          </a:prstGeom>
          <a:blipFill dpi="0" rotWithShape="1">
            <a:blip r:embed="rId3">
              <a:alphaModFix amt="40000"/>
            </a:blip>
            <a:srcRect/>
            <a:stretch>
              <a:fillRect/>
            </a:stretch>
          </a:blipFill>
          <a:ln>
            <a:solidFill>
              <a:schemeClr val="tx1">
                <a:alpha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087368" y="1883664"/>
            <a:ext cx="2048256" cy="3977640"/>
          </a:xfrm>
          <a:prstGeom prst="rect">
            <a:avLst/>
          </a:prstGeom>
          <a:blipFill dpi="0" rotWithShape="1">
            <a:blip r:embed="rId4">
              <a:alphaModFix amt="40000"/>
            </a:blip>
            <a:srcRect/>
            <a:stretch>
              <a:fillRect/>
            </a:stretch>
          </a:blipFill>
          <a:ln>
            <a:solidFill>
              <a:schemeClr val="tx1">
                <a:alpha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8072" y="1883664"/>
            <a:ext cx="5321808" cy="3977640"/>
          </a:xfrm>
          <a:prstGeom prst="rect">
            <a:avLst/>
          </a:prstGeom>
          <a:blipFill dpi="0" rotWithShape="1">
            <a:blip r:embed="rId5">
              <a:alphaModFix amt="40000"/>
            </a:blip>
            <a:srcRect/>
            <a:stretch>
              <a:fillRect/>
            </a:stretch>
          </a:blipFill>
          <a:ln>
            <a:solidFill>
              <a:schemeClr val="tx1">
                <a:alpha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160" y="1883664"/>
            <a:ext cx="3977640" cy="397764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1636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Methods</a:t>
            </a:r>
            <a:endParaRPr lang="en-US" sz="6000" b="1" dirty="0">
              <a:latin typeface="Euphemia" panose="020B0503040102020104"/>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60720"/>
            <a:ext cx="7054520" cy="4692834"/>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p:cNvSpPr txBox="1"/>
          <p:nvPr/>
        </p:nvSpPr>
        <p:spPr>
          <a:xfrm>
            <a:off x="8335106" y="2260590"/>
            <a:ext cx="3018692" cy="20621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200" b="1" dirty="0" smtClean="0">
                <a:latin typeface="Euphemia" panose="020B0503040102020104"/>
              </a:rPr>
              <a:t>Predictor</a:t>
            </a:r>
            <a:r>
              <a:rPr lang="en-US" sz="3200" dirty="0" smtClean="0">
                <a:latin typeface="Euphemia" panose="020B0503040102020104"/>
              </a:rPr>
              <a:t>:  Number of blooming forb species</a:t>
            </a:r>
            <a:endParaRPr lang="en-US" sz="3200" dirty="0">
              <a:latin typeface="Euphemia" panose="020B0503040102020104"/>
            </a:endParaRPr>
          </a:p>
        </p:txBody>
      </p:sp>
      <p:sp>
        <p:nvSpPr>
          <p:cNvPr id="9" name="TextBox 8"/>
          <p:cNvSpPr txBox="1"/>
          <p:nvPr/>
        </p:nvSpPr>
        <p:spPr>
          <a:xfrm>
            <a:off x="8335106" y="4969894"/>
            <a:ext cx="3018691" cy="1077218"/>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200" b="1" dirty="0" smtClean="0">
                <a:latin typeface="Euphemia" panose="020B0503040102020104"/>
              </a:rPr>
              <a:t>Response</a:t>
            </a:r>
            <a:r>
              <a:rPr lang="en-US" sz="3200" dirty="0" smtClean="0">
                <a:latin typeface="Euphemia" panose="020B0503040102020104"/>
              </a:rPr>
              <a:t>:  </a:t>
            </a:r>
          </a:p>
          <a:p>
            <a:pPr algn="ctr"/>
            <a:r>
              <a:rPr lang="en-US" sz="3200" dirty="0" smtClean="0">
                <a:latin typeface="Euphemia" panose="020B0503040102020104"/>
              </a:rPr>
              <a:t>Bee abundance</a:t>
            </a:r>
            <a:endParaRPr lang="en-US" sz="3200" dirty="0">
              <a:latin typeface="Euphemia" panose="020B0503040102020104"/>
            </a:endParaRPr>
          </a:p>
        </p:txBody>
      </p:sp>
      <p:sp>
        <p:nvSpPr>
          <p:cNvPr id="2" name="Oval 1"/>
          <p:cNvSpPr/>
          <p:nvPr/>
        </p:nvSpPr>
        <p:spPr>
          <a:xfrm>
            <a:off x="3421626" y="3871452"/>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2581" y="4090220"/>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4640" y="4322693"/>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99092" y="3918156"/>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44181" y="4256325"/>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83394" y="4371855"/>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750210" y="3284267"/>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19916" y="3358009"/>
            <a:ext cx="66368" cy="663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9668" y="5508503"/>
            <a:ext cx="2821340" cy="861774"/>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2500" dirty="0" smtClean="0">
                <a:latin typeface="Euphemia" panose="020B0503040102020104"/>
              </a:rPr>
              <a:t>0 – 13 blooming forb species</a:t>
            </a:r>
            <a:endParaRPr lang="en-US" sz="2500" dirty="0">
              <a:latin typeface="Euphemia" panose="020B0503040102020104"/>
            </a:endParaRPr>
          </a:p>
        </p:txBody>
      </p:sp>
    </p:spTree>
    <p:extLst>
      <p:ext uri="{BB962C8B-B14F-4D97-AF65-F5344CB8AC3E}">
        <p14:creationId xmlns:p14="http://schemas.microsoft.com/office/powerpoint/2010/main" val="390707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Analysis</a:t>
            </a:r>
            <a:endParaRPr lang="en-US" sz="6000" b="1" dirty="0">
              <a:latin typeface="Euphemia" panose="020B0503040102020104"/>
            </a:endParaRPr>
          </a:p>
        </p:txBody>
      </p:sp>
      <p:sp>
        <p:nvSpPr>
          <p:cNvPr id="7" name="TextBox 6"/>
          <p:cNvSpPr txBox="1"/>
          <p:nvPr/>
        </p:nvSpPr>
        <p:spPr>
          <a:xfrm>
            <a:off x="838200" y="3157858"/>
            <a:ext cx="4630615" cy="20621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200" b="1" dirty="0" err="1" smtClean="0">
                <a:latin typeface="Euphemia" panose="020B0503040102020104"/>
              </a:rPr>
              <a:t>glm</a:t>
            </a:r>
            <a:r>
              <a:rPr lang="en-US" sz="3200" b="1" dirty="0" smtClean="0">
                <a:latin typeface="Euphemia" panose="020B0503040102020104"/>
              </a:rPr>
              <a:t> (bee abundance ~ </a:t>
            </a:r>
            <a:r>
              <a:rPr lang="en-US" sz="3200" b="1" dirty="0" smtClean="0">
                <a:latin typeface="Euphemia" panose="020B0503040102020104"/>
              </a:rPr>
              <a:t>number </a:t>
            </a:r>
            <a:r>
              <a:rPr lang="en-US" sz="3200" b="1" dirty="0" smtClean="0">
                <a:latin typeface="Euphemia" panose="020B0503040102020104"/>
              </a:rPr>
              <a:t>of blooming forb species </a:t>
            </a:r>
            <a:r>
              <a:rPr lang="en-US" sz="3200" b="1" dirty="0">
                <a:latin typeface="Euphemia" panose="020B0503040102020104"/>
              </a:rPr>
              <a:t>*</a:t>
            </a:r>
            <a:r>
              <a:rPr lang="en-US" sz="3200" b="1" dirty="0" smtClean="0">
                <a:latin typeface="Euphemia" panose="020B0503040102020104"/>
              </a:rPr>
              <a:t> date + site, family </a:t>
            </a:r>
            <a:r>
              <a:rPr lang="en-US" sz="3200" b="1" dirty="0" smtClean="0">
                <a:latin typeface="Euphemia" panose="020B0503040102020104"/>
              </a:rPr>
              <a:t>= Poisson)</a:t>
            </a:r>
            <a:endParaRPr lang="en-US" sz="3200" b="1" dirty="0">
              <a:latin typeface="Euphemia" panose="020B05030401020201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396" y="1776046"/>
            <a:ext cx="5780404" cy="482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7518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Results</a:t>
            </a:r>
            <a:endParaRPr lang="en-US" sz="6000" b="1" dirty="0">
              <a:latin typeface="Euphemia" panose="020B05030401020201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396" y="1699970"/>
            <a:ext cx="7645208" cy="49645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0348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Discussion</a:t>
            </a:r>
            <a:endParaRPr lang="en-US" sz="6000" b="1" dirty="0">
              <a:latin typeface="Euphemia" panose="020B05030401020201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20" y="2068379"/>
            <a:ext cx="6444880" cy="4185137"/>
          </a:xfrm>
          <a:prstGeom prst="rect">
            <a:avLst/>
          </a:prstGeom>
          <a:ln>
            <a:solidFill>
              <a:schemeClr val="tx1"/>
            </a:solidFill>
          </a:ln>
          <a:effectLst>
            <a:outerShdw blurRad="50800" dist="38100" dir="2700000" algn="tl" rotWithShape="0">
              <a:prstClr val="black">
                <a:alpha val="40000"/>
              </a:prstClr>
            </a:outerShdw>
          </a:effectLst>
        </p:spPr>
      </p:pic>
      <p:sp>
        <p:nvSpPr>
          <p:cNvPr id="17" name="TextBox 16"/>
          <p:cNvSpPr txBox="1"/>
          <p:nvPr/>
        </p:nvSpPr>
        <p:spPr>
          <a:xfrm>
            <a:off x="1348154" y="2068379"/>
            <a:ext cx="2761964" cy="1077218"/>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200" dirty="0" smtClean="0">
                <a:latin typeface="Euphemia" panose="020B0503040102020104"/>
              </a:rPr>
              <a:t>Too many variables</a:t>
            </a:r>
            <a:endParaRPr lang="en-US" sz="3200" dirty="0">
              <a:latin typeface="Euphemia" panose="020B0503040102020104"/>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82" y="3545485"/>
            <a:ext cx="3610708" cy="270803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3786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Thank you!</a:t>
            </a:r>
            <a:endParaRPr lang="en-US" sz="6000" b="1" dirty="0">
              <a:latin typeface="Euphemia" panose="020B0503040102020104"/>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79" y="2012613"/>
            <a:ext cx="6416842" cy="427998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3771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0003"/>
          </a:xfr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r>
              <a:rPr lang="en-US" sz="6000" b="1" dirty="0" smtClean="0">
                <a:latin typeface="Euphemia" panose="020B0503040102020104"/>
              </a:rPr>
              <a:t>Introduction</a:t>
            </a:r>
            <a:endParaRPr lang="en-US" sz="6000" b="1" dirty="0">
              <a:latin typeface="Euphemia" panose="020B0503040102020104"/>
            </a:endParaRPr>
          </a:p>
        </p:txBody>
      </p:sp>
      <p:sp>
        <p:nvSpPr>
          <p:cNvPr id="11" name="Rectangle 10"/>
          <p:cNvSpPr/>
          <p:nvPr/>
        </p:nvSpPr>
        <p:spPr>
          <a:xfrm>
            <a:off x="3316224" y="2212848"/>
            <a:ext cx="5559552" cy="3657600"/>
          </a:xfrm>
          <a:prstGeom prst="rect">
            <a:avLst/>
          </a:prstGeom>
          <a:blipFill dpi="0" rotWithShape="1">
            <a:blip r:embed="rId3"/>
            <a:srcRect/>
            <a:stretch>
              <a:fillRect/>
            </a:stretch>
          </a:blip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834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10515600" cy="1090003"/>
          </a:xfr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r>
              <a:rPr lang="en-US" sz="6000" b="1" dirty="0" smtClean="0">
                <a:latin typeface="Euphemia" panose="020B0503040102020104"/>
              </a:rPr>
              <a:t>Introduction</a:t>
            </a:r>
            <a:endParaRPr lang="en-US" sz="6000" b="1" dirty="0">
              <a:latin typeface="Euphemia" panose="020B0503040102020104"/>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2805007" y="1844132"/>
            <a:ext cx="6581985" cy="4353660"/>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7697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0003"/>
          </a:xfr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r>
              <a:rPr lang="en-US" sz="6000" b="1" dirty="0" smtClean="0">
                <a:latin typeface="Euphemia" panose="020B0503040102020104"/>
              </a:rPr>
              <a:t>Introduction</a:t>
            </a:r>
            <a:endParaRPr lang="en-US" sz="6000" b="1" dirty="0">
              <a:latin typeface="Euphemia" panose="020B0503040102020104"/>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874" t="17329" r="11789" b="9269"/>
          <a:stretch/>
        </p:blipFill>
        <p:spPr>
          <a:xfrm>
            <a:off x="4041230" y="1577308"/>
            <a:ext cx="4113083" cy="514135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5048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38600" y="1581912"/>
            <a:ext cx="4114800" cy="5138928"/>
          </a:xfrm>
          <a:prstGeom prst="rect">
            <a:avLst/>
          </a:prstGeom>
          <a:blipFill dpi="0" rotWithShape="1">
            <a:blip r:embed="rId3">
              <a:alphaModFix amt="40000"/>
            </a:blip>
            <a:srcRect/>
            <a:stretch>
              <a:fillRect/>
            </a:stretch>
          </a:blip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090003"/>
          </a:xfr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r>
              <a:rPr lang="en-US" sz="6000" b="1" dirty="0" smtClean="0">
                <a:latin typeface="Euphemia" panose="020B0503040102020104"/>
              </a:rPr>
              <a:t>Introduction</a:t>
            </a:r>
            <a:endParaRPr lang="en-US" sz="6000" b="1" dirty="0">
              <a:latin typeface="Euphemia" panose="020B0503040102020104"/>
            </a:endParaRPr>
          </a:p>
        </p:txBody>
      </p:sp>
      <p:sp>
        <p:nvSpPr>
          <p:cNvPr id="11" name="Rectangle 10"/>
          <p:cNvSpPr/>
          <p:nvPr/>
        </p:nvSpPr>
        <p:spPr>
          <a:xfrm>
            <a:off x="990849" y="1863970"/>
            <a:ext cx="10090886" cy="3689252"/>
          </a:xfrm>
          <a:prstGeom prst="rect">
            <a:avLst/>
          </a:prstGeom>
          <a:blipFill dpi="0" rotWithShape="1">
            <a:blip r:embed="rId4">
              <a:alphaModFix amt="55000"/>
            </a:blip>
            <a:srcRect/>
            <a:stretch>
              <a:fillRect/>
            </a:stretch>
          </a:blip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82585"/>
          <a:stretch/>
        </p:blipFill>
        <p:spPr>
          <a:xfrm>
            <a:off x="990852" y="5535815"/>
            <a:ext cx="10090884" cy="777953"/>
          </a:xfrm>
          <a:prstGeom prst="rect">
            <a:avLst/>
          </a:prstGeom>
          <a:ln>
            <a:solidFill>
              <a:schemeClr val="tx1"/>
            </a:solidFill>
          </a:ln>
          <a:effectLst>
            <a:outerShdw blurRad="50800" dist="38100" dir="2700000" algn="tl" rotWithShape="0">
              <a:prstClr val="black">
                <a:alpha val="40000"/>
              </a:prstClr>
            </a:outerShdw>
          </a:effectLst>
        </p:spPr>
      </p:pic>
      <p:sp>
        <p:nvSpPr>
          <p:cNvPr id="4" name="Rectangle 3"/>
          <p:cNvSpPr/>
          <p:nvPr/>
        </p:nvSpPr>
        <p:spPr>
          <a:xfrm>
            <a:off x="990851" y="5493998"/>
            <a:ext cx="10090883" cy="819770"/>
          </a:xfrm>
          <a:prstGeom prst="rect">
            <a:avLst/>
          </a:prstGeom>
          <a:noFill/>
          <a:ln w="1206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774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03058" y="2032000"/>
            <a:ext cx="5750742" cy="4111869"/>
          </a:xfrm>
          <a:prstGeom prst="rect">
            <a:avLst/>
          </a:prstGeom>
          <a:ln>
            <a:solidFill>
              <a:schemeClr val="tx1"/>
            </a:solidFill>
          </a:ln>
          <a:effectLst>
            <a:outerShdw blurRad="50800" dist="38100" dir="2700000" algn="tl" rotWithShape="0">
              <a:prstClr val="black">
                <a:alpha val="40000"/>
              </a:prstClr>
            </a:outerShdw>
          </a:effectLst>
        </p:spPr>
      </p:pic>
      <p:sp>
        <p:nvSpPr>
          <p:cNvPr id="7" name="TextBox 6"/>
          <p:cNvSpPr txBox="1"/>
          <p:nvPr/>
        </p:nvSpPr>
        <p:spPr>
          <a:xfrm>
            <a:off x="838200" y="2090555"/>
            <a:ext cx="4465327" cy="1569660"/>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200" dirty="0">
                <a:latin typeface="Euphemia" panose="020B0503040102020104"/>
              </a:rPr>
              <a:t>How do floral resources influence bee abundance?</a:t>
            </a:r>
          </a:p>
        </p:txBody>
      </p:sp>
      <p:sp>
        <p:nvSpPr>
          <p:cNvPr id="8" name="TextBox 7"/>
          <p:cNvSpPr txBox="1"/>
          <p:nvPr/>
        </p:nvSpPr>
        <p:spPr>
          <a:xfrm>
            <a:off x="838200" y="4081766"/>
            <a:ext cx="4465327" cy="20621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3200" dirty="0">
                <a:latin typeface="Euphemia" panose="020B0503040102020104"/>
              </a:rPr>
              <a:t>Useful in </a:t>
            </a:r>
            <a:r>
              <a:rPr lang="en-US" sz="3200" dirty="0" smtClean="0">
                <a:latin typeface="Euphemia" panose="020B0503040102020104"/>
              </a:rPr>
              <a:t>understanding how to </a:t>
            </a:r>
            <a:r>
              <a:rPr lang="en-US" sz="3200" dirty="0" smtClean="0">
                <a:latin typeface="Euphemia" panose="020B0503040102020104"/>
              </a:rPr>
              <a:t>maintain </a:t>
            </a:r>
            <a:r>
              <a:rPr lang="en-US" sz="3200" dirty="0">
                <a:latin typeface="Euphemia" panose="020B0503040102020104"/>
              </a:rPr>
              <a:t>bee populations</a:t>
            </a:r>
          </a:p>
        </p:txBody>
      </p:sp>
      <p:sp>
        <p:nvSpPr>
          <p:cNvPr id="10"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Introduction</a:t>
            </a:r>
            <a:endParaRPr lang="en-US" sz="6000" b="1" dirty="0">
              <a:latin typeface="Euphemia" panose="020B0503040102020104"/>
            </a:endParaRPr>
          </a:p>
        </p:txBody>
      </p:sp>
    </p:spTree>
    <p:extLst>
      <p:ext uri="{BB962C8B-B14F-4D97-AF65-F5344CB8AC3E}">
        <p14:creationId xmlns:p14="http://schemas.microsoft.com/office/powerpoint/2010/main" val="275523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Methods</a:t>
            </a:r>
            <a:endParaRPr lang="en-US" sz="6000" b="1" dirty="0">
              <a:latin typeface="Euphemia" panose="020B050304010202010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881554"/>
            <a:ext cx="5298830" cy="397412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77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Methods</a:t>
            </a:r>
            <a:endParaRPr lang="en-US" sz="6000" b="1" dirty="0">
              <a:latin typeface="Euphemia" panose="020B0503040102020104"/>
            </a:endParaRPr>
          </a:p>
        </p:txBody>
      </p:sp>
      <p:sp>
        <p:nvSpPr>
          <p:cNvPr id="2" name="Rectangle 1"/>
          <p:cNvSpPr/>
          <p:nvPr/>
        </p:nvSpPr>
        <p:spPr>
          <a:xfrm>
            <a:off x="838200" y="1883664"/>
            <a:ext cx="5303520" cy="3977640"/>
          </a:xfrm>
          <a:prstGeom prst="rect">
            <a:avLst/>
          </a:prstGeom>
          <a:blipFill dpi="0" rotWithShape="1">
            <a:blip r:embed="rId3">
              <a:alphaModFix amt="40000"/>
            </a:blip>
            <a:srcRect/>
            <a:stretch>
              <a:fillRect/>
            </a:stretch>
          </a:blipFill>
          <a:ln>
            <a:solidFill>
              <a:schemeClr val="tx1">
                <a:alpha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9601" y="1883664"/>
            <a:ext cx="2052119" cy="397764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25538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090003"/>
          </a:xfrm>
          <a:prstGeom prst="rect">
            <a:avLst/>
          </a:prstGeom>
          <a:solidFill>
            <a:schemeClr val="bg1">
              <a:alpha val="40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Euphemia" panose="020B0503040102020104"/>
              </a:rPr>
              <a:t>Methods</a:t>
            </a:r>
            <a:endParaRPr lang="en-US" sz="6000" b="1" dirty="0">
              <a:latin typeface="Euphemia" panose="020B0503040102020104"/>
            </a:endParaRPr>
          </a:p>
        </p:txBody>
      </p:sp>
      <p:sp>
        <p:nvSpPr>
          <p:cNvPr id="2" name="Rectangle 1"/>
          <p:cNvSpPr/>
          <p:nvPr/>
        </p:nvSpPr>
        <p:spPr>
          <a:xfrm>
            <a:off x="838200" y="1883664"/>
            <a:ext cx="5303520" cy="3977640"/>
          </a:xfrm>
          <a:prstGeom prst="rect">
            <a:avLst/>
          </a:prstGeom>
          <a:blipFill dpi="0" rotWithShape="1">
            <a:blip r:embed="rId3">
              <a:alphaModFix amt="40000"/>
            </a:blip>
            <a:srcRect/>
            <a:stretch>
              <a:fillRect/>
            </a:stretch>
          </a:blipFill>
          <a:ln>
            <a:solidFill>
              <a:schemeClr val="tx1">
                <a:alpha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087368" y="1883664"/>
            <a:ext cx="2048256" cy="3977640"/>
          </a:xfrm>
          <a:prstGeom prst="rect">
            <a:avLst/>
          </a:prstGeom>
          <a:blipFill dpi="0" rotWithShape="1">
            <a:blip r:embed="rId4">
              <a:alphaModFix amt="40000"/>
            </a:blip>
            <a:srcRect/>
            <a:stretch>
              <a:fillRect/>
            </a:stretch>
          </a:blipFill>
          <a:ln>
            <a:solidFill>
              <a:schemeClr val="tx1">
                <a:alpha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5442" y="1883665"/>
            <a:ext cx="5325066" cy="397764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20767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3699</TotalTime>
  <Words>704</Words>
  <Application>Microsoft Office PowerPoint</Application>
  <PresentationFormat>Widescreen</PresentationFormat>
  <Paragraphs>58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Euphemia</vt:lpstr>
      <vt:lpstr>Office Theme</vt:lpstr>
      <vt:lpstr>PowerPoint Presentation</vt:lpstr>
      <vt:lpstr>Introduction</vt:lpstr>
      <vt:lpstr>Introduction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Rogers, Haldre S [EEOBS]</dc:creator>
  <cp:lastModifiedBy>Morgan Mackert</cp:lastModifiedBy>
  <cp:revision>55</cp:revision>
  <dcterms:created xsi:type="dcterms:W3CDTF">2016-11-08T02:45:55Z</dcterms:created>
  <dcterms:modified xsi:type="dcterms:W3CDTF">2016-11-29T12:42:24Z</dcterms:modified>
</cp:coreProperties>
</file>