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62" r:id="rId6"/>
    <p:sldId id="270" r:id="rId7"/>
    <p:sldId id="257" r:id="rId8"/>
    <p:sldId id="267" r:id="rId9"/>
    <p:sldId id="273" r:id="rId10"/>
    <p:sldId id="264" r:id="rId11"/>
    <p:sldId id="266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2C1A118-3D7A-46A9-8488-26515D51578F}">
          <p14:sldIdLst>
            <p14:sldId id="256"/>
          </p14:sldIdLst>
        </p14:section>
        <p14:section name="Background" id="{06AB86D0-0B44-4F5D-A987-53CC2E8DE5F0}">
          <p14:sldIdLst>
            <p14:sldId id="274"/>
            <p14:sldId id="275"/>
            <p14:sldId id="276"/>
            <p14:sldId id="262"/>
          </p14:sldIdLst>
        </p14:section>
        <p14:section name="Overview" id="{1DD7116A-3509-4508-ADA1-7FFA985A0E22}">
          <p14:sldIdLst>
            <p14:sldId id="270"/>
            <p14:sldId id="257"/>
          </p14:sldIdLst>
        </p14:section>
        <p14:section name="Scene Builder" id="{D718E19A-3DD7-45A3-8BCE-B3FF3985D86D}">
          <p14:sldIdLst>
            <p14:sldId id="267"/>
          </p14:sldIdLst>
        </p14:section>
        <p14:section name="FXML" id="{9D4F3464-8C27-4DC2-8DCF-698416C460E8}">
          <p14:sldIdLst>
            <p14:sldId id="273"/>
            <p14:sldId id="264"/>
            <p14:sldId id="266"/>
          </p14:sldIdLst>
        </p14:section>
        <p14:section name="CSS" id="{330F8576-EDCE-49EE-A4C5-CB2DB0788F37}">
          <p14:sldIdLst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Lato Hairline" panose="020F0202020204030203" pitchFamily="34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Lato Hairline" panose="020F0202020204030203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Lato Hairline" panose="020F0202020204030203" pitchFamily="34" charset="0"/>
              </a:defRPr>
            </a:lvl1pPr>
          </a:lstStyle>
          <a:p>
            <a:fld id="{48A87A34-81AB-432B-8DAE-1953F412C126}" type="datetimeFigureOut">
              <a:rPr lang="en-US" smtClean="0"/>
              <a:pPr/>
              <a:t>7/8/2014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Lato Hairline" panose="020F02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Lato Hairline" panose="020F020202020403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Lato Hairline" panose="020F02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 Hairline" panose="020F02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 Hairline" panose="020F02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 Hairline" panose="020F02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 Hairline" panose="020F02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 Hairline" panose="020F02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Lato Hairline" panose="020F0202020204030203" pitchFamily="34" charset="0"/>
              </a:rPr>
              <a:t>JAVA</a:t>
            </a:r>
            <a:r>
              <a:rPr lang="en-US" sz="5400" b="1" dirty="0" err="1" smtClean="0">
                <a:latin typeface="Lato Light" panose="020F0302020204030203" pitchFamily="34" charset="0"/>
              </a:rPr>
              <a:t>Fx</a:t>
            </a:r>
            <a:endParaRPr lang="en-US" sz="5400" b="1" dirty="0">
              <a:latin typeface="Lato Light" panose="020F03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1655762"/>
          </a:xfrm>
        </p:spPr>
        <p:txBody>
          <a:bodyPr/>
          <a:lstStyle/>
          <a:p>
            <a:pPr algn="ctr"/>
            <a:r>
              <a:rPr lang="en-US" b="1" smtClean="0">
                <a:latin typeface="Lato Hairline" panose="020F0202020204030203" pitchFamily="34" charset="0"/>
              </a:rPr>
              <a:t>David rutsch </a:t>
            </a:r>
            <a:r>
              <a:rPr lang="en-US" smtClean="0">
                <a:latin typeface="Lato Hairline" panose="020F0202020204030203" pitchFamily="34" charset="0"/>
              </a:rPr>
              <a:t>and </a:t>
            </a:r>
            <a:r>
              <a:rPr lang="en-US" b="1" smtClean="0">
                <a:latin typeface="Lato Hairline" panose="020F0202020204030203" pitchFamily="34" charset="0"/>
              </a:rPr>
              <a:t>morgan mccollum</a:t>
            </a:r>
            <a:endParaRPr lang="en-US" b="1" dirty="0">
              <a:latin typeface="Lato Hairline" panose="020F02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 Light" panose="020F0302020204030203" pitchFamily="34" charset="0"/>
              </a:rPr>
              <a:t>controller</a:t>
            </a:r>
            <a:endParaRPr lang="en-US" b="1" dirty="0">
              <a:latin typeface="Lato Light" panose="020F03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81292"/>
            <a:ext cx="9354177" cy="2668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JavaFX’s</a:t>
            </a:r>
            <a:r>
              <a:rPr lang="en-US" dirty="0" smtClean="0"/>
              <a:t> </a:t>
            </a:r>
            <a:r>
              <a:rPr lang="en-US" dirty="0"/>
              <a:t>scene builder can be used to get a skeleton of the Controller class, but before doing so we need to look at three things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800" dirty="0"/>
          </a:p>
          <a:p>
            <a:pPr lvl="1" algn="ctr">
              <a:buSzPct val="100000"/>
              <a:buFont typeface="Lato Light" panose="020F0302020204030203" pitchFamily="34" charset="0"/>
              <a:buChar char="–"/>
            </a:pPr>
            <a:r>
              <a:rPr lang="en-US" dirty="0" err="1" smtClean="0">
                <a:latin typeface="Lato Light" panose="020F0302020204030203" pitchFamily="34" charset="0"/>
              </a:rPr>
              <a:t>fx:id</a:t>
            </a:r>
            <a:r>
              <a:rPr lang="en-US" dirty="0" smtClean="0">
                <a:latin typeface="Lato Light" panose="020F0302020204030203" pitchFamily="34" charset="0"/>
              </a:rPr>
              <a:t> </a:t>
            </a:r>
          </a:p>
          <a:p>
            <a:pPr lvl="1" algn="ctr">
              <a:buSzPct val="100000"/>
              <a:buFont typeface="Lato Light" panose="020F0302020204030203" pitchFamily="34" charset="0"/>
              <a:buChar char="–"/>
            </a:pPr>
            <a:r>
              <a:rPr lang="en-US" dirty="0" smtClean="0">
                <a:latin typeface="Lato Light" panose="020F0302020204030203" pitchFamily="34" charset="0"/>
              </a:rPr>
              <a:t>“</a:t>
            </a:r>
            <a:r>
              <a:rPr lang="en-US" dirty="0">
                <a:latin typeface="Lato Light" panose="020F0302020204030203" pitchFamily="34" charset="0"/>
              </a:rPr>
              <a:t>On Action” property </a:t>
            </a:r>
          </a:p>
          <a:p>
            <a:pPr lvl="1" algn="ctr">
              <a:buSzPct val="100000"/>
              <a:buFont typeface="Lato Light" panose="020F0302020204030203" pitchFamily="34" charset="0"/>
              <a:buChar char="–"/>
            </a:pPr>
            <a:r>
              <a:rPr lang="en-US" dirty="0" smtClean="0">
                <a:latin typeface="Lato Light" panose="020F0302020204030203" pitchFamily="34" charset="0"/>
              </a:rPr>
              <a:t>Controller </a:t>
            </a:r>
            <a:r>
              <a:rPr lang="en-US" dirty="0">
                <a:latin typeface="Lato Light" panose="020F0302020204030203" pitchFamily="34" charset="0"/>
              </a:rPr>
              <a:t>property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9330" y="1581361"/>
            <a:ext cx="86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 implements “event handlers” to allow the UI elements to carry out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code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1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888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Sample </a:t>
            </a:r>
            <a:r>
              <a:rPr lang="en-US" b="1" dirty="0" smtClean="0">
                <a:latin typeface="Lato Light" panose="020F0302020204030203" pitchFamily="34" charset="0"/>
              </a:rPr>
              <a:t>Skeleton code</a:t>
            </a:r>
            <a:endParaRPr lang="en-US" b="1" dirty="0">
              <a:latin typeface="Lato Light" panose="020F0302020204030203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9"/>
          <a:stretch/>
        </p:blipFill>
        <p:spPr>
          <a:xfrm>
            <a:off x="3806304" y="1330289"/>
            <a:ext cx="4609165" cy="5017506"/>
          </a:xfrm>
        </p:spPr>
      </p:pic>
    </p:spTree>
    <p:extLst>
      <p:ext uri="{BB962C8B-B14F-4D97-AF65-F5344CB8AC3E}">
        <p14:creationId xmlns:p14="http://schemas.microsoft.com/office/powerpoint/2010/main" val="1373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453" y="166675"/>
            <a:ext cx="10866124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Lato Light" panose="020F0302020204030203" pitchFamily="34" charset="0"/>
              </a:rPr>
              <a:t>CSS</a:t>
            </a:r>
            <a:r>
              <a:rPr lang="en-US" dirty="0" smtClean="0">
                <a:latin typeface="Lato Black" panose="020F0A02020204030203" pitchFamily="34" charset="0"/>
              </a:rPr>
              <a:t> </a:t>
            </a:r>
            <a:r>
              <a:rPr lang="en-US" dirty="0" smtClean="0"/>
              <a:t>Style sheetS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80" y="1376028"/>
            <a:ext cx="3341345" cy="471553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3" y="1376028"/>
            <a:ext cx="3324690" cy="47155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362" y="1376027"/>
            <a:ext cx="3334215" cy="47155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5453" y="6366038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http://docs.oracle.com/javafx/2/api/javafx/scene/doc-files/cssref.html</a:t>
            </a:r>
          </a:p>
        </p:txBody>
      </p:sp>
    </p:spTree>
    <p:extLst>
      <p:ext uri="{BB962C8B-B14F-4D97-AF65-F5344CB8AC3E}">
        <p14:creationId xmlns:p14="http://schemas.microsoft.com/office/powerpoint/2010/main" val="34281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4" y="2012188"/>
            <a:ext cx="4846553" cy="35417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48" y="2001119"/>
            <a:ext cx="4861700" cy="355278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5453" y="166675"/>
            <a:ext cx="10866124" cy="1478570"/>
          </a:xfrm>
        </p:spPr>
        <p:txBody>
          <a:bodyPr/>
          <a:lstStyle/>
          <a:p>
            <a:pPr algn="ctr"/>
            <a:r>
              <a:rPr lang="en-US" b="1" dirty="0" smtClean="0">
                <a:latin typeface="Lato Light" panose="020F0302020204030203" pitchFamily="34" charset="0"/>
              </a:rPr>
              <a:t>CSS</a:t>
            </a:r>
            <a:r>
              <a:rPr lang="en-US" dirty="0" smtClean="0">
                <a:latin typeface="Lato Black" panose="020F0A02020204030203" pitchFamily="34" charset="0"/>
              </a:rPr>
              <a:t> </a:t>
            </a:r>
            <a:r>
              <a:rPr lang="en-US" dirty="0" smtClean="0"/>
              <a:t>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 Light" panose="020F0302020204030203" pitchFamily="34" charset="0"/>
              </a:rPr>
              <a:t>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0588"/>
            <a:ext cx="9905999" cy="4294299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Based off of </a:t>
            </a:r>
            <a:r>
              <a:rPr lang="en-US" sz="1600" dirty="0" err="1" smtClean="0"/>
              <a:t>JavaFX</a:t>
            </a:r>
            <a:r>
              <a:rPr lang="en-US" sz="1600" dirty="0" smtClean="0"/>
              <a:t> Script, previous called F3 for “Form Follows Function”</a:t>
            </a:r>
          </a:p>
          <a:p>
            <a:r>
              <a:rPr lang="en-US" sz="1600" dirty="0" smtClean="0"/>
              <a:t>Available </a:t>
            </a:r>
            <a:r>
              <a:rPr lang="en-US" sz="1600" dirty="0"/>
              <a:t>on the leading desktop operating systems (Windows, Linux, and Mac OS X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JavaFX</a:t>
            </a:r>
            <a:r>
              <a:rPr lang="en-US" sz="1600" dirty="0"/>
              <a:t> Mobile </a:t>
            </a:r>
            <a:r>
              <a:rPr lang="en-US" sz="1600" dirty="0" smtClean="0"/>
              <a:t>is </a:t>
            </a:r>
            <a:r>
              <a:rPr lang="en-US" sz="1600" dirty="0"/>
              <a:t>capable of running </a:t>
            </a:r>
            <a:r>
              <a:rPr lang="en-US" sz="1600" dirty="0" smtClean="0"/>
              <a:t>on </a:t>
            </a:r>
            <a:r>
              <a:rPr lang="en-US" sz="1600" dirty="0"/>
              <a:t>multiple </a:t>
            </a:r>
            <a:r>
              <a:rPr lang="en-US" sz="1600" dirty="0" smtClean="0"/>
              <a:t>mobile operating systems</a:t>
            </a:r>
          </a:p>
          <a:p>
            <a:pPr lvl="1"/>
            <a:r>
              <a:rPr lang="en-US" sz="1600" dirty="0" smtClean="0"/>
              <a:t>including iOS, Android, Windows Mobile, and Raspberry Pi</a:t>
            </a:r>
            <a:endParaRPr lang="en-US" sz="1600" dirty="0" smtClean="0"/>
          </a:p>
          <a:p>
            <a:r>
              <a:rPr lang="en-US" sz="1600" dirty="0" smtClean="0"/>
              <a:t>Solves one of the biggest issues found in other UI toolkits: threading</a:t>
            </a:r>
          </a:p>
          <a:p>
            <a:pPr lvl="1"/>
            <a:r>
              <a:rPr lang="en-US" sz="1600" dirty="0" smtClean="0"/>
              <a:t>Other UI toolkits use a single event dispatcher thread</a:t>
            </a:r>
          </a:p>
          <a:p>
            <a:pPr lvl="1"/>
            <a:r>
              <a:rPr lang="en-US" sz="1600" dirty="0" err="1" smtClean="0"/>
              <a:t>JavaFX</a:t>
            </a:r>
            <a:r>
              <a:rPr lang="en-US" sz="1600" dirty="0" smtClean="0"/>
              <a:t> uses 3 threads for event dispatching, drawing, and media</a:t>
            </a:r>
          </a:p>
          <a:p>
            <a:r>
              <a:rPr lang="en-US" sz="1600" dirty="0" smtClean="0"/>
              <a:t>Uses a scene graph to code more "what do you want to do" rather than "how do you want to do it“</a:t>
            </a:r>
          </a:p>
          <a:p>
            <a:r>
              <a:rPr lang="en-US" sz="1600" dirty="0" smtClean="0"/>
              <a:t>Has modern HTML5 compliant web rendering engine built right in</a:t>
            </a:r>
          </a:p>
          <a:p>
            <a:pPr lvl="1"/>
            <a:r>
              <a:rPr lang="en-US" sz="1600" dirty="0" smtClean="0"/>
              <a:t>Full 3D support out of the box with pipelines for DirectX/OpenGL - in a totally cross-platform way</a:t>
            </a:r>
          </a:p>
          <a:p>
            <a:r>
              <a:rPr lang="en-US" sz="1600" b="1" dirty="0" smtClean="0">
                <a:latin typeface="Lato Light" panose="020F0302020204030203" pitchFamily="34" charset="0"/>
              </a:rPr>
              <a:t>Successor </a:t>
            </a:r>
            <a:r>
              <a:rPr lang="en-US" sz="1600" b="1" dirty="0">
                <a:latin typeface="Lato Light" panose="020F0302020204030203" pitchFamily="34" charset="0"/>
              </a:rPr>
              <a:t>to </a:t>
            </a:r>
            <a:r>
              <a:rPr lang="en-US" sz="1600" b="1" dirty="0" smtClean="0">
                <a:latin typeface="Lato Light" panose="020F0302020204030203" pitchFamily="34" charset="0"/>
              </a:rPr>
              <a:t>Swing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2" y="1734007"/>
            <a:ext cx="94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… a cross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platform GUI toolkit for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Java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Lato Black" panose="020F0A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1411" y="6392081"/>
            <a:ext cx="9444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https://blogs.oracle.com/jfxprg/entry/netbeans_support_for_javafx_for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 Light" panose="020F0302020204030203" pitchFamily="34" charset="0"/>
              </a:rPr>
              <a:t>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9090"/>
            <a:ext cx="9831387" cy="43931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Is </a:t>
            </a:r>
            <a:r>
              <a:rPr lang="en-US" b="1" dirty="0" err="1"/>
              <a:t>JavaFX</a:t>
            </a:r>
            <a:r>
              <a:rPr lang="en-US" b="1" dirty="0"/>
              <a:t> replacing Swing as the new client UI library for Java SE?</a:t>
            </a:r>
          </a:p>
          <a:p>
            <a:pPr marL="0" indent="0" algn="just">
              <a:buNone/>
            </a:pPr>
            <a:r>
              <a:rPr lang="en-US" dirty="0" smtClean="0"/>
              <a:t>“Yes</a:t>
            </a:r>
            <a:r>
              <a:rPr lang="en-US" dirty="0"/>
              <a:t>. However, Swing will remain part of the Java SE specification for the foreseeable future, and therefore included in the JRE. While we recommend developers to leverage </a:t>
            </a:r>
            <a:r>
              <a:rPr lang="en-US" dirty="0" err="1"/>
              <a:t>JavaFX</a:t>
            </a:r>
            <a:r>
              <a:rPr lang="en-US" dirty="0"/>
              <a:t> APIs as much as possible when building new applications, it is possible to extend a Swing application with </a:t>
            </a:r>
            <a:r>
              <a:rPr lang="en-US" dirty="0" err="1"/>
              <a:t>JavaFX</a:t>
            </a:r>
            <a:r>
              <a:rPr lang="en-US" dirty="0"/>
              <a:t>, allowing for a smoother </a:t>
            </a:r>
            <a:r>
              <a:rPr lang="en-US" dirty="0" smtClean="0"/>
              <a:t>transition.”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1" y="6184783"/>
            <a:ext cx="93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www.oracle.com/technetwork/java/javafx/overview/faq-1446554.html#6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 Light" panose="020F0302020204030203" pitchFamily="34" charset="0"/>
              </a:rPr>
              <a:t>Advantages </a:t>
            </a:r>
            <a:r>
              <a:rPr lang="en-US" b="1" dirty="0">
                <a:latin typeface="Lato Light" panose="020F0302020204030203" pitchFamily="34" charset="0"/>
              </a:rPr>
              <a:t>/ </a:t>
            </a:r>
            <a:r>
              <a:rPr lang="en-US" b="1" dirty="0">
                <a:latin typeface="Lato Light" panose="020F0302020204030203" pitchFamily="34" charset="0"/>
              </a:rPr>
              <a:t>Disadvantages </a:t>
            </a:r>
            <a:r>
              <a:rPr lang="en-US" dirty="0" smtClean="0"/>
              <a:t>of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4767413" cy="428677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dirty="0" smtClean="0"/>
              <a:t>Stable</a:t>
            </a: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 smtClean="0"/>
              <a:t>Well supported across Java platforms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Lots </a:t>
            </a:r>
            <a:r>
              <a:rPr lang="en-US" dirty="0"/>
              <a:t>of </a:t>
            </a:r>
            <a:r>
              <a:rPr lang="en-US" dirty="0" smtClean="0"/>
              <a:t>example </a:t>
            </a:r>
            <a:r>
              <a:rPr lang="en-US" dirty="0"/>
              <a:t>code </a:t>
            </a:r>
            <a:r>
              <a:rPr lang="en-US" dirty="0" smtClean="0"/>
              <a:t>to </a:t>
            </a:r>
            <a:r>
              <a:rPr lang="en-US" dirty="0"/>
              <a:t>learn </a:t>
            </a:r>
            <a:r>
              <a:rPr lang="en-US" dirty="0" smtClean="0"/>
              <a:t>from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Larger </a:t>
            </a:r>
            <a:r>
              <a:rPr lang="en-US" dirty="0"/>
              <a:t>amount of third party components and </a:t>
            </a:r>
            <a:r>
              <a:rPr lang="en-US" dirty="0" smtClean="0"/>
              <a:t>libraries</a:t>
            </a: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Backward </a:t>
            </a:r>
            <a:r>
              <a:rPr lang="en-US" dirty="0" smtClean="0"/>
              <a:t>compatible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08825" y="2097087"/>
            <a:ext cx="4204945" cy="428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Hairline" panose="020F02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Hairline" panose="020F02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Hairline" panose="020F02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 Hairline" panose="020F02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 Hairline" panose="020F02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4"/>
              </a:buClr>
            </a:pPr>
            <a:r>
              <a:rPr lang="en-US" dirty="0" smtClean="0"/>
              <a:t>No longer supported</a:t>
            </a:r>
          </a:p>
          <a:p>
            <a:pPr marL="342900" indent="-342900">
              <a:buClr>
                <a:schemeClr val="accent4"/>
              </a:buClr>
            </a:pPr>
            <a:r>
              <a:rPr lang="en-US" dirty="0" smtClean="0"/>
              <a:t>No new features</a:t>
            </a:r>
          </a:p>
          <a:p>
            <a:pPr>
              <a:buClr>
                <a:schemeClr val="accent4"/>
              </a:buClr>
            </a:pPr>
            <a:r>
              <a:rPr lang="en-US" dirty="0" smtClean="0"/>
              <a:t>Clunky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 Light" panose="020F0302020204030203" pitchFamily="34" charset="0"/>
              </a:rPr>
              <a:t>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8897"/>
            <a:ext cx="9534826" cy="4270549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latin typeface="Lato Light" panose="020F0302020204030203" pitchFamily="34" charset="0"/>
              </a:rPr>
              <a:t>HTML Content</a:t>
            </a:r>
            <a:endParaRPr lang="en-US" b="1" dirty="0">
              <a:latin typeface="Lato Light" panose="020F0302020204030203" pitchFamily="34" charset="0"/>
            </a:endParaRPr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en-US" dirty="0" smtClean="0"/>
              <a:t>with </a:t>
            </a:r>
            <a:r>
              <a:rPr lang="en-US" dirty="0"/>
              <a:t>web view and full browsing functionality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latin typeface="Lato Light" panose="020F0302020204030203" pitchFamily="34" charset="0"/>
              </a:rPr>
              <a:t>Animations and </a:t>
            </a:r>
            <a:r>
              <a:rPr lang="en-US" b="1" dirty="0" err="1" smtClean="0">
                <a:latin typeface="Lato Light" panose="020F0302020204030203" pitchFamily="34" charset="0"/>
              </a:rPr>
              <a:t>Multitouch</a:t>
            </a:r>
            <a:endParaRPr lang="en-US" b="1" dirty="0">
              <a:latin typeface="Lato Light" panose="020F0302020204030203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schedules </a:t>
            </a:r>
            <a:r>
              <a:rPr lang="en-US" dirty="0"/>
              <a:t>animation frames explicitly, rather than </a:t>
            </a:r>
            <a:r>
              <a:rPr lang="en-US" dirty="0" smtClean="0"/>
              <a:t>having an independent, </a:t>
            </a:r>
            <a:r>
              <a:rPr lang="en-US" dirty="0"/>
              <a:t>choppy timer for each </a:t>
            </a:r>
            <a:r>
              <a:rPr lang="en-US" dirty="0" smtClean="0"/>
              <a:t>one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latin typeface="Lato Light" panose="020F0302020204030203" pitchFamily="34" charset="0"/>
              </a:rPr>
              <a:t>CSS and Photoshop </a:t>
            </a:r>
            <a:r>
              <a:rPr lang="en-US" b="1" dirty="0" smtClean="0">
                <a:latin typeface="Lato Light" panose="020F0302020204030203" pitchFamily="34" charset="0"/>
              </a:rPr>
              <a:t>Support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applies a </a:t>
            </a:r>
            <a:r>
              <a:rPr lang="en-US" dirty="0"/>
              <a:t>style to every matching component with a single </a:t>
            </a:r>
            <a:r>
              <a:rPr lang="en-US" dirty="0" smtClean="0"/>
              <a:t>directive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applies multiple CSS </a:t>
            </a:r>
            <a:r>
              <a:rPr lang="en-US" dirty="0" err="1"/>
              <a:t>stylesheets</a:t>
            </a:r>
            <a:r>
              <a:rPr lang="en-US" dirty="0"/>
              <a:t> at once </a:t>
            </a:r>
            <a:r>
              <a:rPr lang="en-US" dirty="0" smtClean="0"/>
              <a:t>(similar to </a:t>
            </a:r>
            <a:r>
              <a:rPr lang="en-US" dirty="0"/>
              <a:t>Swing's </a:t>
            </a:r>
            <a:r>
              <a:rPr lang="en-US" dirty="0" err="1" smtClean="0"/>
              <a:t>MultiLookAndFeel</a:t>
            </a:r>
            <a:r>
              <a:rPr lang="en-US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latin typeface="Lato Light" panose="020F0302020204030203" pitchFamily="34" charset="0"/>
              </a:rPr>
              <a:t>Scene Builder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controls </a:t>
            </a:r>
            <a:r>
              <a:rPr lang="en-US" dirty="0"/>
              <a:t>(buttons, labels, check </a:t>
            </a:r>
            <a:r>
              <a:rPr lang="en-US" dirty="0" smtClean="0"/>
              <a:t>boxes) </a:t>
            </a:r>
            <a:r>
              <a:rPr lang="en-US" dirty="0"/>
              <a:t>and graphics primitives (lines, polygons, </a:t>
            </a:r>
            <a:r>
              <a:rPr lang="en-US" dirty="0" smtClean="0"/>
              <a:t>text) </a:t>
            </a:r>
            <a:r>
              <a:rPr lang="en-US" dirty="0"/>
              <a:t>coexist in a single </a:t>
            </a:r>
            <a:r>
              <a:rPr lang="en-US" dirty="0" smtClean="0"/>
              <a:t>tree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each </a:t>
            </a:r>
            <a:r>
              <a:rPr lang="en-US" dirty="0"/>
              <a:t>node can have transforms (scaling, </a:t>
            </a:r>
            <a:r>
              <a:rPr lang="en-US" dirty="0" smtClean="0"/>
              <a:t>rotation) </a:t>
            </a:r>
            <a:r>
              <a:rPr lang="en-US" dirty="0"/>
              <a:t>applied to it that affect </a:t>
            </a:r>
            <a:r>
              <a:rPr lang="en-US" dirty="0" smtClean="0"/>
              <a:t>all descendants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latin typeface="Lato Light" panose="020F0302020204030203" pitchFamily="34" charset="0"/>
              </a:rPr>
              <a:t>FXML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a </a:t>
            </a:r>
            <a:r>
              <a:rPr lang="en-US" dirty="0"/>
              <a:t>single, standard format that all GUI design tools are expected to </a:t>
            </a:r>
            <a:r>
              <a:rPr lang="en-US" dirty="0" smtClean="0"/>
              <a:t>understand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 smtClean="0"/>
              <a:t>able to </a:t>
            </a:r>
            <a:r>
              <a:rPr lang="en-US" dirty="0"/>
              <a:t>switch to a different one without having to reconstruct </a:t>
            </a:r>
            <a:r>
              <a:rPr lang="en-US" dirty="0" smtClean="0"/>
              <a:t>GUI </a:t>
            </a:r>
            <a:r>
              <a:rPr lang="en-US" dirty="0"/>
              <a:t>from </a:t>
            </a:r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6199201"/>
            <a:ext cx="953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http://www.oracle.com/technetwork/articles/java/casa-1919152.html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 Light" panose="020F0302020204030203" pitchFamily="34" charset="0"/>
              </a:rPr>
              <a:t>Tutorial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98914"/>
            <a:ext cx="9905999" cy="3541714"/>
          </a:xfrm>
        </p:spPr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dirty="0" smtClean="0"/>
              <a:t>Required software to use </a:t>
            </a:r>
            <a:r>
              <a:rPr lang="en-US" dirty="0" err="1" smtClean="0"/>
              <a:t>JavaFX</a:t>
            </a:r>
            <a:endParaRPr lang="en-US" dirty="0"/>
          </a:p>
          <a:p>
            <a:pPr lvl="1" algn="ctr">
              <a:buFont typeface="Wingdings" panose="05000000000000000000" pitchFamily="2" charset="2"/>
              <a:buChar char="ü"/>
            </a:pPr>
            <a:r>
              <a:rPr lang="en-US" dirty="0" smtClean="0"/>
              <a:t>IDE: </a:t>
            </a:r>
            <a:r>
              <a:rPr lang="en-US" dirty="0" err="1" smtClean="0"/>
              <a:t>NetBeans</a:t>
            </a:r>
            <a:r>
              <a:rPr lang="en-US" dirty="0" smtClean="0"/>
              <a:t>, Eclipse, </a:t>
            </a:r>
            <a:r>
              <a:rPr lang="en-US" dirty="0"/>
              <a:t>or </a:t>
            </a:r>
            <a:r>
              <a:rPr lang="en-US" dirty="0" err="1"/>
              <a:t>IntelliJ</a:t>
            </a:r>
            <a:endParaRPr lang="en-US" dirty="0" smtClean="0"/>
          </a:p>
          <a:p>
            <a:pPr lvl="1" algn="ctr">
              <a:buFont typeface="Wingdings" panose="05000000000000000000" pitchFamily="2" charset="2"/>
              <a:buChar char="ü"/>
            </a:pPr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/>
              <a:t>Scene </a:t>
            </a:r>
            <a:r>
              <a:rPr lang="en-US" dirty="0" smtClean="0"/>
              <a:t>Builder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ompleted </a:t>
            </a:r>
            <a:r>
              <a:rPr lang="en-US" dirty="0"/>
              <a:t>version </a:t>
            </a:r>
            <a:r>
              <a:rPr lang="en-US" dirty="0" smtClean="0"/>
              <a:t>of </a:t>
            </a:r>
            <a:r>
              <a:rPr lang="en-US" dirty="0"/>
              <a:t>FXML </a:t>
            </a:r>
            <a:r>
              <a:rPr lang="en-US" dirty="0" smtClean="0"/>
              <a:t>layout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 smtClean="0"/>
              <a:t>JavaFX</a:t>
            </a:r>
            <a:r>
              <a:rPr lang="en-US" dirty="0" smtClean="0"/>
              <a:t> Scene Builder Interface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smtClean="0"/>
              <a:t>CSS Style Sheets</a:t>
            </a:r>
          </a:p>
        </p:txBody>
      </p:sp>
    </p:spTree>
    <p:extLst>
      <p:ext uri="{BB962C8B-B14F-4D97-AF65-F5344CB8AC3E}">
        <p14:creationId xmlns:p14="http://schemas.microsoft.com/office/powerpoint/2010/main" val="37051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>
                <a:latin typeface="Lato Light" panose="020F0302020204030203" pitchFamily="34" charset="0"/>
              </a:rPr>
              <a:t>JavaFX</a:t>
            </a:r>
            <a:r>
              <a:rPr lang="en-US" dirty="0" smtClean="0">
                <a:latin typeface="Lato Black" panose="020F0A02020204030203" pitchFamily="34" charset="0"/>
              </a:rPr>
              <a:t> </a:t>
            </a:r>
            <a:r>
              <a:rPr lang="en-US" dirty="0" smtClean="0"/>
              <a:t>program is made up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algn="ctr"/>
            <a:r>
              <a:rPr lang="en-US" dirty="0" smtClean="0"/>
              <a:t>FXML file (based on XML markup language)</a:t>
            </a:r>
          </a:p>
          <a:p>
            <a:pPr algn="ctr"/>
            <a:r>
              <a:rPr lang="en-US" dirty="0"/>
              <a:t>CSS style </a:t>
            </a:r>
            <a:r>
              <a:rPr lang="en-US" dirty="0" smtClean="0"/>
              <a:t>sheet</a:t>
            </a:r>
          </a:p>
          <a:p>
            <a:pPr algn="ctr"/>
            <a:r>
              <a:rPr lang="en-US" dirty="0" smtClean="0"/>
              <a:t>Controller class using Java</a:t>
            </a:r>
          </a:p>
        </p:txBody>
      </p:sp>
    </p:spTree>
    <p:extLst>
      <p:ext uri="{BB962C8B-B14F-4D97-AF65-F5344CB8AC3E}">
        <p14:creationId xmlns:p14="http://schemas.microsoft.com/office/powerpoint/2010/main" val="4384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857" y="-336076"/>
            <a:ext cx="9905998" cy="1478570"/>
          </a:xfrm>
        </p:spPr>
        <p:txBody>
          <a:bodyPr/>
          <a:lstStyle/>
          <a:p>
            <a:r>
              <a:rPr lang="en-US" b="1" dirty="0" smtClean="0">
                <a:latin typeface="Lato Light" panose="020F0302020204030203" pitchFamily="34" charset="0"/>
              </a:rPr>
              <a:t>Javafx</a:t>
            </a:r>
            <a:r>
              <a:rPr lang="en-US" dirty="0" smtClean="0"/>
              <a:t> scene builder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8" y="694972"/>
            <a:ext cx="11001263" cy="5837633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9566031" y="4260501"/>
            <a:ext cx="20096" cy="202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86127" y="6290268"/>
            <a:ext cx="37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43908" y="3287485"/>
            <a:ext cx="18422" cy="268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50831" y="3287485"/>
            <a:ext cx="29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07066" y="1460360"/>
            <a:ext cx="0" cy="75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13988" y="1460360"/>
            <a:ext cx="29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566031" y="1460360"/>
            <a:ext cx="0" cy="206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566031" y="1460359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71033" y="803868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693143" y="1215850"/>
            <a:ext cx="677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808490" y="1009859"/>
            <a:ext cx="0" cy="20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808490" y="1215850"/>
            <a:ext cx="1923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18330" y="2636933"/>
            <a:ext cx="9211" cy="28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225253" y="2636933"/>
            <a:ext cx="29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51311" y="2636933"/>
            <a:ext cx="0" cy="28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551311" y="2636932"/>
            <a:ext cx="3918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551311" y="5526593"/>
            <a:ext cx="391885" cy="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225254" y="5526593"/>
            <a:ext cx="302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4048" y="6524367"/>
            <a:ext cx="1100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http://www.oracle.com/technetwork/java/javase/downloads/javafxscenebuilder-info-2157684.html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259"/>
            <a:ext cx="9905998" cy="625854"/>
          </a:xfrm>
        </p:spPr>
        <p:txBody>
          <a:bodyPr/>
          <a:lstStyle/>
          <a:p>
            <a:pPr algn="ctr"/>
            <a:r>
              <a:rPr lang="en-US" b="1" dirty="0" smtClean="0">
                <a:latin typeface="Lato Light" panose="020F0302020204030203" pitchFamily="34" charset="0"/>
              </a:rPr>
              <a:t>FXML</a:t>
            </a:r>
            <a:endParaRPr lang="en-US" b="1" dirty="0">
              <a:latin typeface="Lato Light" panose="020F03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based language used to create user interfaces for </a:t>
            </a:r>
            <a:r>
              <a:rPr lang="en-US" dirty="0" err="1" smtClean="0"/>
              <a:t>JavaFX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9" y="1320163"/>
            <a:ext cx="11278703" cy="5400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7649" y="849776"/>
            <a:ext cx="817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 XML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based declarative markup language used to create user interfaces for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JavaFX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5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867</TotalTime>
  <Words>554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Lato Black</vt:lpstr>
      <vt:lpstr>Lato Hairline</vt:lpstr>
      <vt:lpstr>Lato Light</vt:lpstr>
      <vt:lpstr>Trebuchet MS</vt:lpstr>
      <vt:lpstr>Tw Cen MT</vt:lpstr>
      <vt:lpstr>Wingdings</vt:lpstr>
      <vt:lpstr>Circuit</vt:lpstr>
      <vt:lpstr>JAVAFx</vt:lpstr>
      <vt:lpstr>Javafx</vt:lpstr>
      <vt:lpstr>Javafx</vt:lpstr>
      <vt:lpstr>Advantages / Disadvantages of Swing</vt:lpstr>
      <vt:lpstr>ENHANCEMENTS</vt:lpstr>
      <vt:lpstr>Tutorial Overview</vt:lpstr>
      <vt:lpstr>A JavaFX program is made up of:</vt:lpstr>
      <vt:lpstr>Javafx scene builder</vt:lpstr>
      <vt:lpstr>FXML</vt:lpstr>
      <vt:lpstr>controller</vt:lpstr>
      <vt:lpstr>Sample Skeleton code</vt:lpstr>
      <vt:lpstr>CSS Style sheetS</vt:lpstr>
      <vt:lpstr>CSS Style sheetS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Morgan McCollum;David Rutsch</dc:creator>
  <cp:lastModifiedBy>Morgan McCollum</cp:lastModifiedBy>
  <cp:revision>39</cp:revision>
  <dcterms:created xsi:type="dcterms:W3CDTF">2014-07-08T02:58:03Z</dcterms:created>
  <dcterms:modified xsi:type="dcterms:W3CDTF">2014-07-09T11:21:14Z</dcterms:modified>
</cp:coreProperties>
</file>