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dfbf9b3a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dfbf9b3a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dfbf9b3a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dfbf9b3a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dfbf9b3a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dfbf9b3a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dfbf9b3a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dfbf9b3a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dfbf9b3a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dfbf9b3a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dfbf9b3a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dfbf9b3a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dfbf9b3a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dfbf9b3a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dfbf9b3a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dfbf9b3a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dfbf9aff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dfbf9aff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dfbf9aff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dfbf9aff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dfbf9aff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dfbf9aff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dfbf9aff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dfbf9aff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dfbf9aff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dfbf9aff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dfbf9b3a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dfbf9b3a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dfbf9b3a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dfbf9b3a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dfbf9b3a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dfbf9b3a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arvel.fandom.com/wiki/Marvel_Database" TargetMode="External"/><Relationship Id="rId4" Type="http://schemas.openxmlformats.org/officeDocument/2006/relationships/hyperlink" Target="https://dc.fandom.com/wiki/DC_Comics_Database" TargetMode="External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List_of_highest-grossing_media_franchises" TargetMode="External"/><Relationship Id="rId4" Type="http://schemas.openxmlformats.org/officeDocument/2006/relationships/hyperlink" Target="https://www.cnn.com/2022/10/19/us/most-popular-halloween-costumes-2022-google-trends-cec/index.html" TargetMode="External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cikit-learn.org/stable/modules/generated/sklearn.ensemble.RandomForestClassifier.html#sklearn.ensemble.RandomForestClassifier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cikit-learn.org/stable/modules/generated/sklearn.model_selection.StratifiedKFol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An Analysis on Social Biases in Comic Characters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Morgan McCarty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Step 5 - Results (Accuracy)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While more metrics were looked at within the code accuracy is the easiest to view across all 21 Random Forests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Marvel: ALIGN - 0.6030, </a:t>
            </a:r>
            <a:r>
              <a:rPr lang="en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SEX - 0.7314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, EYE - 0.4735, HAIR - 0.3033, </a:t>
            </a:r>
            <a:r>
              <a:rPr lang="en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GSM - 0.8333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ALIVE - 0.7679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, ID - 0.5781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DC: 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ALIGN - 0.6243, SEX - 0.6937, EYE - 0.4602, HAIR - 0.2972, </a:t>
            </a:r>
            <a:r>
              <a:rPr lang="en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GSM - 0.8461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ALIVE - 0.7519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, ID - 0.6530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Combined: ALIGN - 0.6062, </a:t>
            </a:r>
            <a:r>
              <a:rPr lang="en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SEX - 0.7481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, EYE - 0.4038, HAIR - 0.2954, </a:t>
            </a:r>
            <a:r>
              <a:rPr lang="en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GSM - 0.7741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ALIVE - 0.7707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, ID - 0.5714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accuracies above .7 are highlighted</a:t>
            </a:r>
            <a:endParaRPr>
              <a:solidFill>
                <a:srgbClr val="FF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Step 5 Continued - Interpreting the Results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mbria"/>
              <a:buChar char="●"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The numbers don’t show much without some context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mbria"/>
              <a:buChar char="●"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ALIVE is the only binary classification topic (i.e. Living Characters or Deceased Characters) [though as discussed earlier SEX is divided fairly binarily]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mbria"/>
              <a:buChar char="●"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EYE and HAIR both have the most classes (26 and 28 respectively)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Step 5 Continued - Interpreting the Results (SEX and GSM)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●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For the purpose of analyzing biases, SEX and GSM are the two most important features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●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Let’s look at some charts!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5087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876907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Step 5 Continued - Interpreting the Results (SEX and GSM)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838125"/>
            <a:ext cx="3545100" cy="22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SzPts val="1765"/>
              <a:buFont typeface="Cambria"/>
              <a:buChar char="●"/>
            </a:pPr>
            <a:r>
              <a:rPr lang="en" sz="1765">
                <a:latin typeface="Cambria"/>
                <a:ea typeface="Cambria"/>
                <a:cs typeface="Cambria"/>
                <a:sym typeface="Cambria"/>
              </a:rPr>
              <a:t>These are 12 random instances in which you can see the probability distributions created for each character</a:t>
            </a:r>
            <a:endParaRPr sz="1765">
              <a:latin typeface="Cambria"/>
              <a:ea typeface="Cambria"/>
              <a:cs typeface="Cambria"/>
              <a:sym typeface="Cambria"/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SzPts val="1765"/>
              <a:buFont typeface="Cambria"/>
              <a:buChar char="●"/>
            </a:pPr>
            <a:r>
              <a:rPr lang="en" sz="1765">
                <a:latin typeface="Cambria"/>
                <a:ea typeface="Cambria"/>
                <a:cs typeface="Cambria"/>
                <a:sym typeface="Cambria"/>
              </a:rPr>
              <a:t>Male is dominant throughout as expected </a:t>
            </a:r>
            <a:endParaRPr sz="121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900" y="24863"/>
            <a:ext cx="5093775" cy="509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/>
        </p:nvSpPr>
        <p:spPr>
          <a:xfrm>
            <a:off x="0" y="4286875"/>
            <a:ext cx="40209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n.b. </a:t>
            </a:r>
            <a:r>
              <a:rPr lang="en" sz="12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there was an unfortunate error in the name transcription for Marvel and DC which caused the name to be pretty much random - combined was just left as “instance”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294150" y="163850"/>
            <a:ext cx="447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Step 5 Continued - Interpreting the Results (SEX and GSM): Marvel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457350"/>
            <a:ext cx="4435800" cy="28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532" lvl="0" marL="457200" rtl="0" algn="l">
              <a:spcBef>
                <a:spcPts val="0"/>
              </a:spcBef>
              <a:spcAft>
                <a:spcPts val="0"/>
              </a:spcAft>
              <a:buSzPts val="1495"/>
              <a:buFont typeface="Cambria"/>
              <a:buChar char="●"/>
            </a:pPr>
            <a:r>
              <a:rPr lang="en" sz="1495">
                <a:latin typeface="Cambria"/>
                <a:ea typeface="Cambria"/>
                <a:cs typeface="Cambria"/>
                <a:sym typeface="Cambria"/>
              </a:rPr>
              <a:t>Almost immediately something about this chart jumps out</a:t>
            </a:r>
            <a:endParaRPr sz="1495">
              <a:latin typeface="Cambria"/>
              <a:ea typeface="Cambria"/>
              <a:cs typeface="Cambria"/>
              <a:sym typeface="Cambria"/>
            </a:endParaRPr>
          </a:p>
          <a:p>
            <a:pPr indent="-323532" lvl="0" marL="457200" rtl="0" algn="l">
              <a:spcBef>
                <a:spcPts val="0"/>
              </a:spcBef>
              <a:spcAft>
                <a:spcPts val="0"/>
              </a:spcAft>
              <a:buSzPts val="1495"/>
              <a:buFont typeface="Cambria"/>
              <a:buChar char="●"/>
            </a:pPr>
            <a:r>
              <a:rPr lang="en" sz="1495">
                <a:latin typeface="Cambria"/>
                <a:ea typeface="Cambria"/>
                <a:cs typeface="Cambria"/>
                <a:sym typeface="Cambria"/>
              </a:rPr>
              <a:t>The biggest contributor to Agender Characters is having no hair</a:t>
            </a:r>
            <a:endParaRPr sz="1495">
              <a:latin typeface="Cambria"/>
              <a:ea typeface="Cambria"/>
              <a:cs typeface="Cambria"/>
              <a:sym typeface="Cambria"/>
            </a:endParaRPr>
          </a:p>
          <a:p>
            <a:pPr indent="-323532" lvl="0" marL="457200" rtl="0" algn="l">
              <a:spcBef>
                <a:spcPts val="0"/>
              </a:spcBef>
              <a:spcAft>
                <a:spcPts val="0"/>
              </a:spcAft>
              <a:buSzPts val="1495"/>
              <a:buFont typeface="Cambria"/>
              <a:buChar char="●"/>
            </a:pPr>
            <a:r>
              <a:rPr lang="en" sz="1495">
                <a:latin typeface="Cambria"/>
                <a:ea typeface="Cambria"/>
                <a:cs typeface="Cambria"/>
                <a:sym typeface="Cambria"/>
              </a:rPr>
              <a:t>Looking at the data this can be partially explained by the presence of the symbiotes (aliens) [which also correlates to the villain presence of agender]</a:t>
            </a:r>
            <a:endParaRPr sz="1495">
              <a:latin typeface="Cambria"/>
              <a:ea typeface="Cambria"/>
              <a:cs typeface="Cambria"/>
              <a:sym typeface="Cambria"/>
            </a:endParaRPr>
          </a:p>
          <a:p>
            <a:pPr indent="-323532" lvl="0" marL="457200" rtl="0" algn="l">
              <a:spcBef>
                <a:spcPts val="0"/>
              </a:spcBef>
              <a:spcAft>
                <a:spcPts val="0"/>
              </a:spcAft>
              <a:buSzPts val="1495"/>
              <a:buFont typeface="Cambria"/>
              <a:buChar char="●"/>
            </a:pPr>
            <a:r>
              <a:rPr lang="en" sz="1495">
                <a:latin typeface="Cambria"/>
                <a:ea typeface="Cambria"/>
                <a:cs typeface="Cambria"/>
                <a:sym typeface="Cambria"/>
              </a:rPr>
              <a:t>However this reduces non-binary representation within Marvel to hairless individuals</a:t>
            </a:r>
            <a:endParaRPr sz="1595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495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075" y="49125"/>
            <a:ext cx="4248624" cy="504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294150" y="163850"/>
            <a:ext cx="447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Step 5 Continued - Interpreting the Results (SEX and GSM): DC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381200"/>
            <a:ext cx="4435800" cy="3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●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DC graph gives us another chance to consider similar things to the Marvel graph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●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Value shown on graphs is mean absolute value of the importance of a feature for its class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●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Hair color is a strong indicator for sex in DC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●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Features which should be strongly discorrelated to sex seem very important here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●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Some features do make sense, however, like the first appearance having a strong role due to the increased presence of female characters as time has passed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629" y="0"/>
            <a:ext cx="433137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621150" y="222400"/>
            <a:ext cx="366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Final Notes on Results (GSMs in Marvel)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428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Gender and Sexual Minorities are another important consideration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Very few within the dataset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Two of the highest contributing factor to GSMs: number of appearances, first appearance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GSMs a recent change for Marvel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High mean absolute value of </a:t>
            </a: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appearances</a:t>
            </a: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 shows large room for improvement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500" y="26125"/>
            <a:ext cx="4287350" cy="50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Ending Notes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mbria"/>
              <a:buChar char="●"/>
            </a:pPr>
            <a:r>
              <a:rPr lang="en" sz="2300">
                <a:latin typeface="Cambria"/>
                <a:ea typeface="Cambria"/>
                <a:cs typeface="Cambria"/>
                <a:sym typeface="Cambria"/>
              </a:rPr>
              <a:t>The data and predictions from the data show a few key points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Cambria"/>
              <a:buChar char="○"/>
            </a:pPr>
            <a:r>
              <a:rPr lang="en" sz="1900">
                <a:latin typeface="Cambria"/>
                <a:ea typeface="Cambria"/>
                <a:cs typeface="Cambria"/>
                <a:sym typeface="Cambria"/>
              </a:rPr>
              <a:t>Marvel and DC have been improving over time with regards to inclusivity, but</a:t>
            </a:r>
            <a:r>
              <a:rPr lang="en" sz="1900">
                <a:latin typeface="Cambria"/>
                <a:ea typeface="Cambria"/>
                <a:cs typeface="Cambria"/>
                <a:sym typeface="Cambria"/>
              </a:rPr>
              <a:t> both have a </a:t>
            </a:r>
            <a:r>
              <a:rPr b="1" lang="en" sz="1900">
                <a:latin typeface="Cambria"/>
                <a:ea typeface="Cambria"/>
                <a:cs typeface="Cambria"/>
                <a:sym typeface="Cambria"/>
              </a:rPr>
              <a:t>long</a:t>
            </a:r>
            <a:r>
              <a:rPr lang="en" sz="1900">
                <a:latin typeface="Cambria"/>
                <a:ea typeface="Cambria"/>
                <a:cs typeface="Cambria"/>
                <a:sym typeface="Cambria"/>
              </a:rPr>
              <a:t> way to go until they are properly inclusive of women and GSMs</a:t>
            </a:r>
            <a:endParaRPr sz="1900">
              <a:latin typeface="Cambria"/>
              <a:ea typeface="Cambria"/>
              <a:cs typeface="Cambria"/>
              <a:sym typeface="Cambria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Cambria"/>
              <a:buChar char="○"/>
            </a:pPr>
            <a:r>
              <a:rPr lang="en" sz="1900">
                <a:latin typeface="Cambria"/>
                <a:ea typeface="Cambria"/>
                <a:cs typeface="Cambria"/>
                <a:sym typeface="Cambria"/>
              </a:rPr>
              <a:t>SEX and GSM as categories both are too heavily influenced by non-gendered physical characteristics (eye color, hair color)</a:t>
            </a:r>
            <a:endParaRPr sz="1900">
              <a:latin typeface="Cambria"/>
              <a:ea typeface="Cambria"/>
              <a:cs typeface="Cambria"/>
              <a:sym typeface="Cambri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mbria"/>
              <a:buChar char="●"/>
            </a:pPr>
            <a:r>
              <a:rPr lang="en" sz="2300">
                <a:latin typeface="Cambria"/>
                <a:ea typeface="Cambria"/>
                <a:cs typeface="Cambria"/>
                <a:sym typeface="Cambria"/>
              </a:rPr>
              <a:t>As such it holds that comics are very gender and inclusivity biased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4664900" y="101250"/>
            <a:ext cx="4360500" cy="62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Background on the Dataset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The data set has two portions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○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Marvel (from the Marvel </a:t>
            </a:r>
            <a:r>
              <a:rPr lang="en" sz="16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Fandom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)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○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DC (from the DC </a:t>
            </a:r>
            <a:r>
              <a:rPr lang="en" sz="16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Fandom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)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There are 13 data fields of which 8 are fully categorical (technically 9 including the name), 2 are partly (years), and 3 are metadata (including the name)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The DC and Marvel datasets are exactly the same minus two tiny differences in the name of one column and the formatting of dates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It was created by FiveThirtyEight for an analysis on women in comics in </a:t>
            </a:r>
            <a:r>
              <a:rPr b="1" lang="en" sz="2000">
                <a:latin typeface="Cambria"/>
                <a:ea typeface="Cambria"/>
                <a:cs typeface="Cambria"/>
                <a:sym typeface="Cambria"/>
              </a:rPr>
              <a:t>2014</a:t>
            </a:r>
            <a:endParaRPr b="1"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913600" y="4612875"/>
            <a:ext cx="59187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https://github.com/fivethirtyeight/data/tree/master/comic-characters</a:t>
            </a:r>
            <a:endParaRPr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9650" y="188500"/>
            <a:ext cx="41910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Why Should we Care About Biases in Comics?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mbria"/>
              <a:buChar char="●"/>
            </a:pPr>
            <a:r>
              <a:rPr lang="en" sz="2300">
                <a:latin typeface="Cambria"/>
                <a:ea typeface="Cambria"/>
                <a:cs typeface="Cambria"/>
                <a:sym typeface="Cambria"/>
              </a:rPr>
              <a:t>The Marvel Cinematic Universe has grossed </a:t>
            </a:r>
            <a:r>
              <a:rPr lang="en" sz="23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over 30 billion USD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mbria"/>
              <a:buChar char="●"/>
            </a:pPr>
            <a:r>
              <a:rPr lang="en" sz="2300">
                <a:latin typeface="Cambria"/>
                <a:ea typeface="Cambria"/>
                <a:cs typeface="Cambria"/>
                <a:sym typeface="Cambria"/>
              </a:rPr>
              <a:t>Batman has grossed over 29 billion USD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mbria"/>
              <a:buChar char="●"/>
            </a:pPr>
            <a:r>
              <a:rPr lang="en" sz="2300">
                <a:latin typeface="Cambria"/>
                <a:ea typeface="Cambria"/>
                <a:cs typeface="Cambria"/>
                <a:sym typeface="Cambria"/>
              </a:rPr>
              <a:t>Spider-man has grossed over 25 billion USD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mbria"/>
              <a:buChar char="●"/>
            </a:pPr>
            <a:r>
              <a:rPr lang="en" sz="2300">
                <a:latin typeface="Cambria"/>
                <a:ea typeface="Cambria"/>
                <a:cs typeface="Cambria"/>
                <a:sym typeface="Cambria"/>
              </a:rPr>
              <a:t>What was once a relatively niche topic is now a mainstream facet of life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  <a:p>
            <a:pPr indent="-374650" lvl="0" marL="457200" marR="3448365" rtl="0" algn="l">
              <a:spcBef>
                <a:spcPts val="0"/>
              </a:spcBef>
              <a:spcAft>
                <a:spcPts val="0"/>
              </a:spcAft>
              <a:buSzPts val="2300"/>
              <a:buFont typeface="Cambria"/>
              <a:buChar char="●"/>
            </a:pPr>
            <a:r>
              <a:rPr lang="en" sz="2300">
                <a:latin typeface="Cambria"/>
                <a:ea typeface="Cambria"/>
                <a:cs typeface="Cambria"/>
                <a:sym typeface="Cambria"/>
              </a:rPr>
              <a:t>Children grow up </a:t>
            </a:r>
            <a:r>
              <a:rPr lang="en" sz="23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idolizing superheroes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933800"/>
            <a:ext cx="3618549" cy="19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Step 1 - Biases Before Learning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mbria"/>
              <a:buChar char="●"/>
            </a:pPr>
            <a:r>
              <a:rPr lang="en" sz="2100">
                <a:latin typeface="Cambria"/>
                <a:ea typeface="Cambria"/>
                <a:cs typeface="Cambria"/>
                <a:sym typeface="Cambria"/>
              </a:rPr>
              <a:t>Before we even discuss the models and their </a:t>
            </a:r>
            <a:r>
              <a:rPr lang="en" sz="2100">
                <a:latin typeface="Cambria"/>
                <a:ea typeface="Cambria"/>
                <a:cs typeface="Cambria"/>
                <a:sym typeface="Cambria"/>
              </a:rPr>
              <a:t>architecture</a:t>
            </a:r>
            <a:r>
              <a:rPr lang="en" sz="2100">
                <a:latin typeface="Cambria"/>
                <a:ea typeface="Cambria"/>
                <a:cs typeface="Cambria"/>
                <a:sym typeface="Cambria"/>
              </a:rPr>
              <a:t> as well as what they can show we need to look at some data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mbria"/>
              <a:buChar char="●"/>
            </a:pPr>
            <a:r>
              <a:rPr lang="en" sz="2100">
                <a:latin typeface="Cambria"/>
                <a:ea typeface="Cambria"/>
                <a:cs typeface="Cambria"/>
                <a:sym typeface="Cambria"/>
              </a:rPr>
              <a:t>Combined between both Marvel and DC there are: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○"/>
            </a:pPr>
            <a:r>
              <a:rPr lang="en" sz="1700">
                <a:latin typeface="Cambria"/>
                <a:ea typeface="Cambria"/>
                <a:cs typeface="Cambria"/>
                <a:sym typeface="Cambria"/>
              </a:rPr>
              <a:t>16421 Male Characters</a:t>
            </a: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○"/>
            </a:pPr>
            <a:r>
              <a:rPr lang="en" sz="1700">
                <a:latin typeface="Cambria"/>
                <a:ea typeface="Cambria"/>
                <a:cs typeface="Cambria"/>
                <a:sym typeface="Cambria"/>
              </a:rPr>
              <a:t>5804 Female Characters</a:t>
            </a: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○"/>
            </a:pPr>
            <a:r>
              <a:rPr lang="en" sz="1700">
                <a:latin typeface="Cambria"/>
                <a:ea typeface="Cambria"/>
                <a:cs typeface="Cambria"/>
                <a:sym typeface="Cambria"/>
              </a:rPr>
              <a:t>68 Characters who fall under a different sex/gender identity (as well as 979 NaN characters)</a:t>
            </a: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mbria"/>
              <a:buChar char="●"/>
            </a:pPr>
            <a:r>
              <a:rPr lang="en" sz="2100">
                <a:latin typeface="Cambria"/>
                <a:ea typeface="Cambria"/>
                <a:cs typeface="Cambria"/>
                <a:sym typeface="Cambria"/>
              </a:rPr>
              <a:t>Immediately it’s clear that there is a massive gender gap within comic book characters (2.829x as many men as women, and for characters who are neither Male nor Female the gap is even larger)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mbria"/>
              <a:buChar char="●"/>
            </a:pPr>
            <a:r>
              <a:rPr lang="en" sz="2100">
                <a:latin typeface="Cambria"/>
                <a:ea typeface="Cambria"/>
                <a:cs typeface="Cambria"/>
                <a:sym typeface="Cambria"/>
              </a:rPr>
              <a:t>As of 2014 there were only </a:t>
            </a:r>
            <a:r>
              <a:rPr b="1" lang="en" sz="2100"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2100">
                <a:latin typeface="Cambria"/>
                <a:ea typeface="Cambria"/>
                <a:cs typeface="Cambria"/>
                <a:sym typeface="Cambria"/>
              </a:rPr>
              <a:t> transgender characters in Marvel or DC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78" name="Google Shape;78;p16"/>
          <p:cNvGrpSpPr/>
          <p:nvPr/>
        </p:nvGrpSpPr>
        <p:grpSpPr>
          <a:xfrm>
            <a:off x="6197350" y="101225"/>
            <a:ext cx="2749502" cy="916503"/>
            <a:chOff x="5599425" y="101225"/>
            <a:chExt cx="2749502" cy="916503"/>
          </a:xfrm>
        </p:grpSpPr>
        <p:sp>
          <p:nvSpPr>
            <p:cNvPr id="79" name="Google Shape;79;p16"/>
            <p:cNvSpPr/>
            <p:nvPr/>
          </p:nvSpPr>
          <p:spPr>
            <a:xfrm>
              <a:off x="5599425" y="101225"/>
              <a:ext cx="2749500" cy="916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" name="Google Shape;80;p16"/>
            <p:cNvGrpSpPr/>
            <p:nvPr/>
          </p:nvGrpSpPr>
          <p:grpSpPr>
            <a:xfrm>
              <a:off x="5599425" y="101225"/>
              <a:ext cx="2749502" cy="916503"/>
              <a:chOff x="5320925" y="101225"/>
              <a:chExt cx="2749502" cy="916503"/>
            </a:xfrm>
          </p:grpSpPr>
          <p:pic>
            <p:nvPicPr>
              <p:cNvPr id="81" name="Google Shape;81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153925" y="101225"/>
                <a:ext cx="916502" cy="9165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1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237425" y="101225"/>
                <a:ext cx="916502" cy="9165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" name="Google Shape;83;p1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320925" y="101226"/>
                <a:ext cx="916498" cy="916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Step 2 - The Model (High Level)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4312850" wrap="square" tIns="91425">
            <a:normAutofit fontScale="92500" lnSpcReduction="20000"/>
          </a:bodyPr>
          <a:lstStyle/>
          <a:p>
            <a:pPr indent="-375443" lvl="0" marL="457200" marR="0" rtl="0" algn="l"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●"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How can we design a model which can look at various social biases without introducing biases of </a:t>
            </a: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its</a:t>
            </a: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 own?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indent="-375443" lvl="0" marL="457200" marR="0" rtl="0" algn="l"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●"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Random Forest: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indent="-375443" lvl="1" marL="914400" marR="0" rtl="0" algn="l"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○"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Easily interpretable and easily visualizable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indent="-375443" lvl="1" marL="914400" marR="0" rtl="0" algn="l"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○"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Can build a lot of these to see what causes different results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850" y="1017725"/>
            <a:ext cx="3665450" cy="27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Step 3 - Data Preprocessing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marR="2249744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mbria"/>
              <a:buChar char="●"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Unfortunately the data is not perfect as such there are three main steps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indent="-3619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mbria"/>
              <a:buAutoNum type="alphaLcPeriod"/>
            </a:pPr>
            <a:r>
              <a:rPr lang="en" sz="2100">
                <a:latin typeface="Cambria"/>
                <a:ea typeface="Cambria"/>
                <a:cs typeface="Cambria"/>
                <a:sym typeface="Cambria"/>
              </a:rPr>
              <a:t>Convert the dates to a standardized number between datasets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  <a:p>
            <a:pPr indent="-3619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mbria"/>
              <a:buAutoNum type="alphaLcPeriod"/>
            </a:pPr>
            <a:r>
              <a:rPr lang="en" sz="2100">
                <a:latin typeface="Cambria"/>
                <a:ea typeface="Cambria"/>
                <a:cs typeface="Cambria"/>
                <a:sym typeface="Cambria"/>
              </a:rPr>
              <a:t>One-hot encode any categorical feature that is not the target feature and label encode the target vector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  <a:p>
            <a:pPr indent="-3619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mbria"/>
              <a:buAutoNum type="alphaLcPeriod"/>
            </a:pPr>
            <a:r>
              <a:rPr lang="en" sz="2100">
                <a:latin typeface="Cambria"/>
                <a:ea typeface="Cambria"/>
                <a:cs typeface="Cambria"/>
                <a:sym typeface="Cambria"/>
              </a:rPr>
              <a:t>Replace NaNs with the mean value for the class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  <a:p>
            <a:pPr indent="-3873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mbria"/>
              <a:buChar char="●"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With seven categorical features, and three datasets, 21 Random Forests were made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indent="-3873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mbria"/>
              <a:buChar char="●"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As such a standardized process is essential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indent="-3873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mbria"/>
              <a:buChar char="●"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If there was a NaN target feature, its row was removed for that model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7625" y="156475"/>
            <a:ext cx="2405075" cy="16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Step 4 - Training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mbria"/>
              <a:buChar char="●"/>
            </a:pP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As with any set of models being built disjointly, but at the same time, it was very important to make sure the data was properly separated</a:t>
            </a:r>
            <a:endParaRPr sz="2200"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mbria"/>
              <a:buChar char="●"/>
            </a:pP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Separated data two ways</a:t>
            </a:r>
            <a:endParaRPr sz="2200">
              <a:latin typeface="Cambria"/>
              <a:ea typeface="Cambria"/>
              <a:cs typeface="Cambria"/>
              <a:sym typeface="Cambria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ambria"/>
              <a:buChar char="○"/>
            </a:pP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20% of the data was immediately separated away to make a validation set</a:t>
            </a:r>
            <a:endParaRPr sz="2200">
              <a:latin typeface="Cambria"/>
              <a:ea typeface="Cambria"/>
              <a:cs typeface="Cambria"/>
              <a:sym typeface="Cambria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ambria"/>
              <a:buChar char="○"/>
            </a:pP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On the remaining 80%: GridSearchCV with StratifiedKFold (the number of folds depended on the feature)</a:t>
            </a:r>
            <a:endParaRPr sz="2200"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mbria"/>
              <a:buChar char="●"/>
            </a:pP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Data is </a:t>
            </a: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doubly</a:t>
            </a: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 protected from leaking between the train and test</a:t>
            </a:r>
            <a:endParaRPr sz="22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Step 4 Continued - Grid Search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mbria"/>
              <a:buChar char="●"/>
            </a:pP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Random Forests have several hyperparameters</a:t>
            </a:r>
            <a:endParaRPr sz="2200"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mbria"/>
              <a:buChar char="●"/>
            </a:pP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Five key hyperparameters were chosen to improve the performance of the model</a:t>
            </a:r>
            <a:endParaRPr sz="2200">
              <a:latin typeface="Cambria"/>
              <a:ea typeface="Cambria"/>
              <a:cs typeface="Cambria"/>
              <a:sym typeface="Cambria"/>
            </a:endParaRPr>
          </a:p>
          <a:p>
            <a:pPr indent="-3683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mbria"/>
              <a:buChar char="○"/>
            </a:pPr>
            <a:r>
              <a:rPr lang="en" sz="22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“n_estimators”, “min_samples_split”, “min_samples_leaf”, “criterion”, “max_depth”</a:t>
            </a:r>
            <a:endParaRPr sz="2200">
              <a:latin typeface="Cambria"/>
              <a:ea typeface="Cambria"/>
              <a:cs typeface="Cambria"/>
              <a:sym typeface="Cambria"/>
            </a:endParaRPr>
          </a:p>
          <a:p>
            <a:pPr indent="-3683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mbria"/>
              <a:buChar char="○"/>
            </a:pP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Key points: “criterion” is the evaluation function for splits, “n_estimators” is the number of Trees in the forest</a:t>
            </a:r>
            <a:endParaRPr sz="2200"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mbria"/>
              <a:buChar char="●"/>
            </a:pP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More hyperparameters or a larger grid range of these could have been considered, but the time to evaluate the best parameters rose very quickly</a:t>
            </a:r>
            <a:endParaRPr sz="22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Step 4 Continued - </a:t>
            </a: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StratifiedKFold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●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StratifiedKFold was applied to reduce the bias and variance within the models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●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The number of folds was set to </a:t>
            </a:r>
            <a:r>
              <a:rPr lang="en" sz="2400">
                <a:solidFill>
                  <a:schemeClr val="lt1"/>
                </a:solidFill>
                <a:highlight>
                  <a:schemeClr val="accent2"/>
                </a:highlight>
                <a:latin typeface="Georgia"/>
                <a:ea typeface="Georgia"/>
                <a:cs typeface="Georgia"/>
                <a:sym typeface="Georgia"/>
              </a:rPr>
              <a:t>min(n, 5)</a:t>
            </a: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 where “n” is the number of class examples of the smallest class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○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If “n” were less than 2 (i.e. 1) then the StratifiedKFold and GridSearch had to be skipped (this occurred on several of the categories)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