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7" r:id="rId3"/>
    <p:sldId id="257" r:id="rId4"/>
    <p:sldId id="258" r:id="rId5"/>
    <p:sldId id="261" r:id="rId6"/>
    <p:sldId id="263" r:id="rId7"/>
    <p:sldId id="262" r:id="rId8"/>
    <p:sldId id="277" r:id="rId9"/>
    <p:sldId id="285" r:id="rId10"/>
    <p:sldId id="260" r:id="rId11"/>
    <p:sldId id="259" r:id="rId12"/>
    <p:sldId id="278" r:id="rId13"/>
    <p:sldId id="304" r:id="rId14"/>
    <p:sldId id="279" r:id="rId15"/>
    <p:sldId id="282" r:id="rId16"/>
    <p:sldId id="283" r:id="rId17"/>
    <p:sldId id="301" r:id="rId18"/>
    <p:sldId id="280" r:id="rId19"/>
    <p:sldId id="286" r:id="rId20"/>
    <p:sldId id="281" r:id="rId21"/>
    <p:sldId id="264" r:id="rId22"/>
    <p:sldId id="288" r:id="rId23"/>
    <p:sldId id="289" r:id="rId24"/>
    <p:sldId id="290" r:id="rId25"/>
    <p:sldId id="291" r:id="rId26"/>
    <p:sldId id="276" r:id="rId27"/>
    <p:sldId id="292" r:id="rId28"/>
    <p:sldId id="270" r:id="rId29"/>
    <p:sldId id="294" r:id="rId30"/>
    <p:sldId id="295" r:id="rId31"/>
    <p:sldId id="299" r:id="rId32"/>
    <p:sldId id="298" r:id="rId33"/>
    <p:sldId id="297" r:id="rId34"/>
    <p:sldId id="269" r:id="rId35"/>
    <p:sldId id="302" r:id="rId36"/>
    <p:sldId id="303" r:id="rId37"/>
    <p:sldId id="307" r:id="rId38"/>
    <p:sldId id="306" r:id="rId39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4883" autoAdjust="0"/>
  </p:normalViewPr>
  <p:slideViewPr>
    <p:cSldViewPr snapToGrid="0">
      <p:cViewPr varScale="1">
        <p:scale>
          <a:sx n="86" d="100"/>
          <a:sy n="86" d="100"/>
        </p:scale>
        <p:origin x="149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83893F-E8FA-487E-9E7D-6688AC965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05271C-701F-4C73-808B-B7CF0B12C4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5D9BA19-750F-48E1-92E0-4DB22540AF7D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E29CD56B-7538-4949-9935-B9551B498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38D5456D-B4FB-4706-BCE4-8A3BAE164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FA6D6-CD2C-44DB-983C-682688880B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9946A9-CA81-409A-B263-EB96657AA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C32C800-F1EC-4563-A4CB-7BFB6B498B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Intro : qu’est-ce qu’un moteur de recommandation</a:t>
            </a:r>
          </a:p>
          <a:p>
            <a:r>
              <a:rPr lang="fr-FR" dirty="0"/>
              <a:t>Les données : nettoyage, transfos</a:t>
            </a:r>
          </a:p>
          <a:p>
            <a:r>
              <a:rPr lang="fr-FR" dirty="0"/>
              <a:t>Analyse en composantes principales</a:t>
            </a:r>
          </a:p>
          <a:p>
            <a:r>
              <a:rPr lang="fr-FR" dirty="0"/>
              <a:t>Silhouette : recherche d’un découpage en k clusters</a:t>
            </a:r>
          </a:p>
          <a:p>
            <a:r>
              <a:rPr lang="fr-FR" dirty="0"/>
              <a:t>Dendrogrammes : autre façon d’analyser le nombre de découpages possibles</a:t>
            </a:r>
          </a:p>
          <a:p>
            <a:r>
              <a:rPr lang="fr-FR" dirty="0"/>
              <a:t>Distances entre les items 2 à 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29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2345DD6C-5EDA-4931-A6EF-A96EFE9F4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notes 2">
            <a:extLst>
              <a:ext uri="{FF2B5EF4-FFF2-40B4-BE49-F238E27FC236}">
                <a16:creationId xmlns:a16="http://schemas.microsoft.com/office/drawing/2014/main" id="{10A377D1-3378-486F-BC86-A77661B20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 dirty="0"/>
              <a:t>Genre : c’est le plus important pour ne pas passer d’un dessin animé à un film d’horreur par ex</a:t>
            </a:r>
          </a:p>
          <a:p>
            <a:pPr>
              <a:spcBef>
                <a:spcPct val="0"/>
              </a:spcBef>
            </a:pPr>
            <a:r>
              <a:rPr lang="fr-FR" altLang="fr-FR" dirty="0"/>
              <a:t>Réalisateur et Acteur : les gens peuvent être très attachés</a:t>
            </a:r>
          </a:p>
          <a:p>
            <a:pPr>
              <a:spcBef>
                <a:spcPct val="0"/>
              </a:spcBef>
            </a:pPr>
            <a:r>
              <a:rPr lang="fr-FR" altLang="fr-FR" dirty="0"/>
              <a:t>Langue : important</a:t>
            </a:r>
          </a:p>
          <a:p>
            <a:pPr>
              <a:spcBef>
                <a:spcPct val="0"/>
              </a:spcBef>
            </a:pPr>
            <a:r>
              <a:rPr lang="fr-FR" altLang="fr-FR" dirty="0"/>
              <a:t>Titre : peut compter pour voir les autres versions</a:t>
            </a:r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B29AA347-89D0-4CF7-B044-3278EBC62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A15043-B105-4DE9-8826-0F5DFE0C300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CountVectorizer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268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>
            <a:extLst>
              <a:ext uri="{FF2B5EF4-FFF2-40B4-BE49-F238E27FC236}">
                <a16:creationId xmlns:a16="http://schemas.microsoft.com/office/drawing/2014/main" id="{7A6A9DBA-02DF-49A9-8C63-618D9C970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ce réservé des notes 2">
            <a:extLst>
              <a:ext uri="{FF2B5EF4-FFF2-40B4-BE49-F238E27FC236}">
                <a16:creationId xmlns:a16="http://schemas.microsoft.com/office/drawing/2014/main" id="{A38DA539-9104-43AC-A6ED-355E9296F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/>
              <a:t>Les 2 directions ppales expliquent 20% de la variance, ça n’est pas significatif, on va qd même tracer qlqs graphes</a:t>
            </a:r>
          </a:p>
          <a:p>
            <a:pPr>
              <a:spcBef>
                <a:spcPct val="0"/>
              </a:spcBef>
            </a:pPr>
            <a:endParaRPr lang="fr-FR" altLang="fr-FR" dirty="0"/>
          </a:p>
        </p:txBody>
      </p:sp>
      <p:sp>
        <p:nvSpPr>
          <p:cNvPr id="20484" name="Espace réservé du numéro de diapositive 3">
            <a:extLst>
              <a:ext uri="{FF2B5EF4-FFF2-40B4-BE49-F238E27FC236}">
                <a16:creationId xmlns:a16="http://schemas.microsoft.com/office/drawing/2014/main" id="{1E220833-D121-4FB5-8883-C70D7CF02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3CF9BE-41D9-403D-8A7D-77D8C5154065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/>
              <a:t>Les 2 directions ppales expliquent de moins en moins la variance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205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/>
              <a:t>Les 2 directions ppales n’expliquent plus rien du tout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97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'image des diapositives 1">
            <a:extLst>
              <a:ext uri="{FF2B5EF4-FFF2-40B4-BE49-F238E27FC236}">
                <a16:creationId xmlns:a16="http://schemas.microsoft.com/office/drawing/2014/main" id="{B3FBB861-F563-4800-A866-7FFB5F0B8D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ce réservé des notes 2">
            <a:extLst>
              <a:ext uri="{FF2B5EF4-FFF2-40B4-BE49-F238E27FC236}">
                <a16:creationId xmlns:a16="http://schemas.microsoft.com/office/drawing/2014/main" id="{398ACF0A-8039-4D14-838B-E00EBE85C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Pas de variable catégorielle : c’est ce qui explique le mieux la variance</a:t>
            </a:r>
          </a:p>
        </p:txBody>
      </p:sp>
      <p:sp>
        <p:nvSpPr>
          <p:cNvPr id="24580" name="Espace réservé du numéro de diapositive 3">
            <a:extLst>
              <a:ext uri="{FF2B5EF4-FFF2-40B4-BE49-F238E27FC236}">
                <a16:creationId xmlns:a16="http://schemas.microsoft.com/office/drawing/2014/main" id="{D7CBCEA1-C136-44A4-A8F1-0DBFF45C80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CAF054-DC6F-41E0-B167-E9431BA5FF75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Meilleur k=3, mais coef &lt; 0.2</a:t>
            </a:r>
          </a:p>
          <a:p>
            <a:r>
              <a:rPr lang="fr-FR" dirty="0"/>
              <a:t>ne veut rien dire pour classer des films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696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mieux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82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'image des diapositives 1">
            <a:extLst>
              <a:ext uri="{FF2B5EF4-FFF2-40B4-BE49-F238E27FC236}">
                <a16:creationId xmlns:a16="http://schemas.microsoft.com/office/drawing/2014/main" id="{FD2408B1-5AB2-4593-8D1A-FD64F7E5E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Espace réservé des notes 2">
            <a:extLst>
              <a:ext uri="{FF2B5EF4-FFF2-40B4-BE49-F238E27FC236}">
                <a16:creationId xmlns:a16="http://schemas.microsoft.com/office/drawing/2014/main" id="{12ECAC57-7E0D-4A84-A332-79C0DC55F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single, complete, average, weighted, centroid, median</a:t>
            </a:r>
          </a:p>
        </p:txBody>
      </p:sp>
      <p:sp>
        <p:nvSpPr>
          <p:cNvPr id="30724" name="Espace réservé du numéro de diapositive 3">
            <a:extLst>
              <a:ext uri="{FF2B5EF4-FFF2-40B4-BE49-F238E27FC236}">
                <a16:creationId xmlns:a16="http://schemas.microsoft.com/office/drawing/2014/main" id="{26E17676-F4B7-4002-80BA-2936DEF0E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90AEBB-A830-4DED-9A64-9252EA96448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r>
              <a:rPr lang="fr-FR" dirty="0"/>
              <a:t> = corrélation de Pearson = </a:t>
            </a:r>
            <a:r>
              <a:rPr lang="fr-FR" dirty="0" err="1"/>
              <a:t>cosine</a:t>
            </a:r>
            <a:r>
              <a:rPr lang="fr-FR" dirty="0"/>
              <a:t> kernel = </a:t>
            </a:r>
            <a:r>
              <a:rPr lang="fr-FR" dirty="0" err="1"/>
              <a:t>u.v</a:t>
            </a:r>
            <a:r>
              <a:rPr lang="fr-FR" dirty="0"/>
              <a:t> / ||u||.||v||</a:t>
            </a:r>
          </a:p>
          <a:p>
            <a:r>
              <a:rPr lang="fr-FR" dirty="0" err="1"/>
              <a:t>Linear</a:t>
            </a:r>
            <a:r>
              <a:rPr lang="fr-FR" dirty="0"/>
              <a:t> kernel = </a:t>
            </a:r>
            <a:r>
              <a:rPr lang="fr-FR" dirty="0" err="1"/>
              <a:t>u.v</a:t>
            </a:r>
            <a:endParaRPr lang="fr-FR" dirty="0"/>
          </a:p>
          <a:p>
            <a:r>
              <a:rPr lang="fr-FR" dirty="0">
                <a:effectLst/>
              </a:rPr>
              <a:t>Chi2 kernel = e(-</a:t>
            </a:r>
            <a:r>
              <a:rPr lang="fr-FR" dirty="0" err="1">
                <a:effectLst/>
              </a:rPr>
              <a:t>gamma.somme</a:t>
            </a:r>
            <a:r>
              <a:rPr lang="fr-FR" dirty="0">
                <a:effectLst/>
              </a:rPr>
              <a:t>((x²-y²)/(</a:t>
            </a:r>
            <a:r>
              <a:rPr lang="fr-FR" dirty="0" err="1">
                <a:effectLst/>
              </a:rPr>
              <a:t>x+y</a:t>
            </a:r>
            <a:r>
              <a:rPr lang="fr-FR" dirty="0">
                <a:effectLst/>
              </a:rPr>
              <a:t>))</a:t>
            </a:r>
          </a:p>
          <a:p>
            <a:r>
              <a:rPr lang="fr-FR" dirty="0">
                <a:effectLst/>
              </a:rPr>
              <a:t>Polynomial, </a:t>
            </a:r>
            <a:r>
              <a:rPr lang="fr-FR" dirty="0" err="1">
                <a:effectLst/>
              </a:rPr>
              <a:t>sigmoid</a:t>
            </a:r>
            <a:r>
              <a:rPr lang="fr-FR" dirty="0">
                <a:effectLst/>
              </a:rPr>
              <a:t>, RBF, </a:t>
            </a:r>
            <a:r>
              <a:rPr lang="fr-FR" dirty="0" err="1">
                <a:effectLst/>
              </a:rPr>
              <a:t>Laplacian</a:t>
            </a:r>
            <a:endParaRPr lang="fr-FR" dirty="0">
              <a:effectLst/>
            </a:endParaRPr>
          </a:p>
          <a:p>
            <a:endParaRPr lang="fr-FR" dirty="0">
              <a:effectLst/>
            </a:endParaRPr>
          </a:p>
          <a:p>
            <a:r>
              <a:rPr lang="fr-FR" dirty="0">
                <a:effectLst/>
              </a:rPr>
              <a:t>N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dimensions</a:t>
            </a:r>
          </a:p>
          <a:p>
            <a:r>
              <a:rPr lang="fr-FR" dirty="0">
                <a:effectLst/>
              </a:rPr>
              <a:t>NTT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</a:t>
            </a:r>
            <a:r>
              <a:rPr lang="fr-FR" dirty="0" err="1">
                <a:effectLst/>
              </a:rPr>
              <a:t>dims</a:t>
            </a:r>
            <a:r>
              <a:rPr lang="fr-FR" dirty="0">
                <a:effectLst/>
              </a:rPr>
              <a:t> in </a:t>
            </a:r>
            <a:r>
              <a:rPr lang="fr-FR" dirty="0" err="1">
                <a:effectLst/>
              </a:rPr>
              <a:t>which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both</a:t>
            </a:r>
            <a:r>
              <a:rPr lang="fr-FR" dirty="0">
                <a:effectLst/>
              </a:rPr>
              <a:t> values are </a:t>
            </a:r>
            <a:r>
              <a:rPr lang="fr-FR" dirty="0" err="1">
                <a:effectLst/>
              </a:rPr>
              <a:t>True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NTF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</a:t>
            </a:r>
            <a:r>
              <a:rPr lang="fr-FR" dirty="0" err="1">
                <a:effectLst/>
              </a:rPr>
              <a:t>dims</a:t>
            </a:r>
            <a:r>
              <a:rPr lang="fr-FR" dirty="0">
                <a:effectLst/>
              </a:rPr>
              <a:t> in </a:t>
            </a:r>
            <a:r>
              <a:rPr lang="fr-FR" dirty="0" err="1">
                <a:effectLst/>
              </a:rPr>
              <a:t>which</a:t>
            </a:r>
            <a:r>
              <a:rPr lang="fr-FR" dirty="0">
                <a:effectLst/>
              </a:rPr>
              <a:t> the first value </a:t>
            </a:r>
            <a:r>
              <a:rPr lang="fr-FR" dirty="0" err="1">
                <a:effectLst/>
              </a:rPr>
              <a:t>is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True</a:t>
            </a:r>
            <a:r>
              <a:rPr lang="fr-FR" dirty="0">
                <a:effectLst/>
              </a:rPr>
              <a:t>, second </a:t>
            </a:r>
            <a:r>
              <a:rPr lang="fr-FR" dirty="0" err="1">
                <a:effectLst/>
              </a:rPr>
              <a:t>is</a:t>
            </a:r>
            <a:r>
              <a:rPr lang="fr-FR" dirty="0">
                <a:effectLst/>
              </a:rPr>
              <a:t> False</a:t>
            </a:r>
          </a:p>
          <a:p>
            <a:r>
              <a:rPr lang="fr-FR" dirty="0">
                <a:effectLst/>
              </a:rPr>
              <a:t>NFT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</a:t>
            </a:r>
            <a:r>
              <a:rPr lang="fr-FR" dirty="0" err="1">
                <a:effectLst/>
              </a:rPr>
              <a:t>dims</a:t>
            </a:r>
            <a:r>
              <a:rPr lang="fr-FR" dirty="0">
                <a:effectLst/>
              </a:rPr>
              <a:t> in </a:t>
            </a:r>
            <a:r>
              <a:rPr lang="fr-FR" dirty="0" err="1">
                <a:effectLst/>
              </a:rPr>
              <a:t>which</a:t>
            </a:r>
            <a:r>
              <a:rPr lang="fr-FR" dirty="0">
                <a:effectLst/>
              </a:rPr>
              <a:t> the first value </a:t>
            </a:r>
            <a:r>
              <a:rPr lang="fr-FR" dirty="0" err="1">
                <a:effectLst/>
              </a:rPr>
              <a:t>is</a:t>
            </a:r>
            <a:r>
              <a:rPr lang="fr-FR" dirty="0">
                <a:effectLst/>
              </a:rPr>
              <a:t> False, second </a:t>
            </a:r>
            <a:r>
              <a:rPr lang="fr-FR" dirty="0" err="1">
                <a:effectLst/>
              </a:rPr>
              <a:t>is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True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NFF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</a:t>
            </a:r>
            <a:r>
              <a:rPr lang="fr-FR" dirty="0" err="1">
                <a:effectLst/>
              </a:rPr>
              <a:t>dims</a:t>
            </a:r>
            <a:r>
              <a:rPr lang="fr-FR" dirty="0">
                <a:effectLst/>
              </a:rPr>
              <a:t> in </a:t>
            </a:r>
            <a:r>
              <a:rPr lang="fr-FR" dirty="0" err="1">
                <a:effectLst/>
              </a:rPr>
              <a:t>which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both</a:t>
            </a:r>
            <a:r>
              <a:rPr lang="fr-FR" dirty="0">
                <a:effectLst/>
              </a:rPr>
              <a:t> values are False</a:t>
            </a:r>
          </a:p>
          <a:p>
            <a:r>
              <a:rPr lang="fr-FR" dirty="0">
                <a:effectLst/>
              </a:rPr>
              <a:t>NNEQ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non-</a:t>
            </a:r>
            <a:r>
              <a:rPr lang="fr-FR" dirty="0" err="1">
                <a:effectLst/>
              </a:rPr>
              <a:t>equal</a:t>
            </a:r>
            <a:r>
              <a:rPr lang="fr-FR" dirty="0">
                <a:effectLst/>
              </a:rPr>
              <a:t> dimensions, NNEQ = NTF + NFT</a:t>
            </a:r>
          </a:p>
          <a:p>
            <a:r>
              <a:rPr lang="fr-FR" dirty="0">
                <a:effectLst/>
              </a:rPr>
              <a:t>NNZ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</a:t>
            </a:r>
            <a:r>
              <a:rPr lang="fr-FR" dirty="0" err="1">
                <a:effectLst/>
              </a:rPr>
              <a:t>nonzero</a:t>
            </a:r>
            <a:r>
              <a:rPr lang="fr-FR" dirty="0">
                <a:effectLst/>
              </a:rPr>
              <a:t> dimensions, NNZ = NTF + NFT + NTT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jaccard</a:t>
            </a:r>
            <a:r>
              <a:rPr lang="fr-FR" dirty="0">
                <a:effectLst/>
              </a:rPr>
              <a:t>” NNEQ / NNZ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matching</a:t>
            </a:r>
            <a:r>
              <a:rPr lang="fr-FR" dirty="0">
                <a:effectLst/>
              </a:rPr>
              <a:t>” NNEQ / N</a:t>
            </a:r>
          </a:p>
          <a:p>
            <a:r>
              <a:rPr lang="fr-FR" b="1" dirty="0">
                <a:effectLst/>
              </a:rPr>
              <a:t>“</a:t>
            </a:r>
            <a:r>
              <a:rPr lang="fr-FR" b="1" dirty="0" err="1">
                <a:effectLst/>
              </a:rPr>
              <a:t>dice</a:t>
            </a:r>
            <a:r>
              <a:rPr lang="fr-FR" b="1" dirty="0">
                <a:effectLst/>
              </a:rPr>
              <a:t>” NNEQ / (NTT + NNZ)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kulsinski</a:t>
            </a:r>
            <a:r>
              <a:rPr lang="fr-FR" dirty="0">
                <a:effectLst/>
              </a:rPr>
              <a:t>” (NNEQ + N - NTT) / (NNEQ + N)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rogerstanimoto</a:t>
            </a:r>
            <a:r>
              <a:rPr lang="fr-FR" dirty="0">
                <a:effectLst/>
              </a:rPr>
              <a:t>” 2 * NNEQ / (N + NNEQ)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russellrao</a:t>
            </a:r>
            <a:r>
              <a:rPr lang="fr-FR" dirty="0">
                <a:effectLst/>
              </a:rPr>
              <a:t>” NNZ / N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sokalmichener</a:t>
            </a:r>
            <a:r>
              <a:rPr lang="fr-FR" dirty="0">
                <a:effectLst/>
              </a:rPr>
              <a:t>” 2 * NNEQ / (N + NNEQ)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sokalsneath</a:t>
            </a:r>
            <a:r>
              <a:rPr lang="fr-FR" dirty="0">
                <a:effectLst/>
              </a:rPr>
              <a:t>” NNEQ / (NNEQ + 0.5 * NTT)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5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Historique du user</a:t>
            </a:r>
          </a:p>
          <a:p>
            <a:r>
              <a:rPr lang="fr-FR" dirty="0"/>
              <a:t>Historique des autres </a:t>
            </a:r>
            <a:r>
              <a:rPr lang="fr-FR" dirty="0" err="1"/>
              <a:t>users</a:t>
            </a:r>
            <a:endParaRPr lang="fr-FR" dirty="0"/>
          </a:p>
          <a:p>
            <a:r>
              <a:rPr lang="fr-FR" dirty="0"/>
              <a:t>Datas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247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>
            <a:extLst>
              <a:ext uri="{FF2B5EF4-FFF2-40B4-BE49-F238E27FC236}">
                <a16:creationId xmlns:a16="http://schemas.microsoft.com/office/drawing/2014/main" id="{34745F2C-A494-49DF-9A39-B51B01846B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Espace réservé des notes 2">
            <a:extLst>
              <a:ext uri="{FF2B5EF4-FFF2-40B4-BE49-F238E27FC236}">
                <a16:creationId xmlns:a16="http://schemas.microsoft.com/office/drawing/2014/main" id="{170F5BCD-C8E8-45AA-8A21-2ECEF17E2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Par exemple …</a:t>
            </a:r>
          </a:p>
        </p:txBody>
      </p:sp>
      <p:sp>
        <p:nvSpPr>
          <p:cNvPr id="41988" name="Espace réservé du numéro de diapositive 3">
            <a:extLst>
              <a:ext uri="{FF2B5EF4-FFF2-40B4-BE49-F238E27FC236}">
                <a16:creationId xmlns:a16="http://schemas.microsoft.com/office/drawing/2014/main" id="{42545E38-086C-4558-844F-458570C98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AE8017-B505-45EB-97A2-D44BA9337E36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Pb du film d’horreur avec un dessin animé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026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 on a quelque chose de plus cohérent, Shrek renvoie d’autres dessins animés et men in black renvoie les autres versions et d’autres films de Will Smith</a:t>
            </a:r>
          </a:p>
          <a:p>
            <a:endParaRPr lang="fr-FR" dirty="0"/>
          </a:p>
          <a:p>
            <a:r>
              <a:rPr lang="fr-FR" dirty="0"/>
              <a:t>J’ai gardé les 10 résultats les plus proches pour les utiliser par la suite dans le service de recommandation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676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Les différents tests montrent que l’utilisation du cas 2 avec la méthode des similarités cosinus donne des résultats cohérents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417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 recommandation parmi les 10 plus proches voisins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004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BDD </a:t>
            </a:r>
            <a:r>
              <a:rPr lang="fr-FR" dirty="0" err="1"/>
              <a:t>users</a:t>
            </a:r>
            <a:r>
              <a:rPr lang="fr-FR" dirty="0"/>
              <a:t> : coûteux</a:t>
            </a:r>
          </a:p>
          <a:p>
            <a:r>
              <a:rPr lang="fr-FR" dirty="0"/>
              <a:t>Filtres : mettre l’accent, pondérer le rôle des features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981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Sans rentrer dans le détail</a:t>
            </a:r>
          </a:p>
          <a:p>
            <a:endParaRPr lang="fr-FR" dirty="0"/>
          </a:p>
          <a:p>
            <a:r>
              <a:rPr lang="fr-FR" dirty="0"/>
              <a:t>Colonne inutile : </a:t>
            </a:r>
            <a:r>
              <a:rPr lang="fr-FR" dirty="0" err="1"/>
              <a:t>movie_imdb_link</a:t>
            </a:r>
            <a:endParaRPr lang="fr-FR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Valeurs aberrantes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	Budget -&gt; médiane (300 millions de dollars pour Pirates des </a:t>
            </a:r>
            <a:r>
              <a:rPr lang="fr-FR" dirty="0" err="1"/>
              <a:t>caraibes</a:t>
            </a:r>
            <a:r>
              <a:rPr lang="fr-FR" dirty="0"/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Nombre de likes</a:t>
            </a:r>
            <a:r>
              <a:rPr lang="fr-FR" dirty="0"/>
              <a:t> -&gt; médiane + décrément de </a:t>
            </a:r>
            <a:r>
              <a:rPr lang="fr-FR" dirty="0" err="1"/>
              <a:t>cast_total_facebook_likes</a:t>
            </a:r>
            <a:endParaRPr lang="fr-FR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Pays</a:t>
            </a:r>
            <a:r>
              <a:rPr lang="fr-FR" dirty="0"/>
              <a:t> -&gt; valeur la plus courante (USA)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54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Doublon : </a:t>
            </a:r>
            <a:r>
              <a:rPr lang="fr-FR" dirty="0" err="1"/>
              <a:t>dekalog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940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Valeurs manquantes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Surtout ne rien supprimer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	valeur la plus courante pour </a:t>
            </a:r>
            <a:r>
              <a:rPr lang="en-US" dirty="0"/>
              <a:t>['color', '</a:t>
            </a:r>
            <a:r>
              <a:rPr lang="en-US" dirty="0" err="1"/>
              <a:t>title_year</a:t>
            </a:r>
            <a:r>
              <a:rPr lang="en-US" dirty="0"/>
              <a:t>', 'language', 'country', '</a:t>
            </a:r>
            <a:r>
              <a:rPr lang="en-US" dirty="0" err="1"/>
              <a:t>content_rating</a:t>
            </a:r>
            <a:r>
              <a:rPr lang="en-US" dirty="0"/>
              <a:t>’]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/>
              <a:t>chaine</a:t>
            </a:r>
            <a:r>
              <a:rPr lang="en-US" dirty="0"/>
              <a:t> vide pour les </a:t>
            </a:r>
            <a:r>
              <a:rPr lang="en-US" dirty="0" err="1"/>
              <a:t>autres</a:t>
            </a:r>
            <a:r>
              <a:rPr lang="en-US" dirty="0"/>
              <a:t> variables </a:t>
            </a:r>
            <a:r>
              <a:rPr lang="en-US" dirty="0" err="1"/>
              <a:t>qualitatives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/>
              <a:t>médiane</a:t>
            </a:r>
            <a:r>
              <a:rPr lang="en-US" dirty="0"/>
              <a:t> pour les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numériques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Doublons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	suppression des doublons mineurs (moins de 10% d’écart sur les valeurs numériques (sauf </a:t>
            </a:r>
            <a:r>
              <a:rPr lang="fr-FR" dirty="0" err="1"/>
              <a:t>title_year</a:t>
            </a:r>
            <a:r>
              <a:rPr lang="fr-FR" dirty="0"/>
              <a:t> et duration)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	si vrai doublon on ajoute la date au plus vieux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The Host(2006)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The Dead Zone(1983)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Out of the Blue(1980)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913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Meilleure corrélation entre total like et </a:t>
            </a:r>
            <a:r>
              <a:rPr lang="fr-FR" dirty="0" err="1"/>
              <a:t>actor</a:t>
            </a:r>
            <a:r>
              <a:rPr lang="fr-FR" dirty="0"/>
              <a:t> 1 like</a:t>
            </a:r>
          </a:p>
          <a:p>
            <a:r>
              <a:rPr lang="fr-FR" dirty="0"/>
              <a:t>Le score semble un peu corrélé avec nb critiques et nb de votant mais pas de tendance forte, ce qui semble normal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70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'image des diapositives 1">
            <a:extLst>
              <a:ext uri="{FF2B5EF4-FFF2-40B4-BE49-F238E27FC236}">
                <a16:creationId xmlns:a16="http://schemas.microsoft.com/office/drawing/2014/main" id="{BA52C493-889E-45DB-AAF0-CA5153F562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ce réservé des notes 2">
            <a:extLst>
              <a:ext uri="{FF2B5EF4-FFF2-40B4-BE49-F238E27FC236}">
                <a16:creationId xmlns:a16="http://schemas.microsoft.com/office/drawing/2014/main" id="{88BCBEEF-840C-4E35-8F65-1E2D31A27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 dirty="0"/>
              <a:t>3 groupes homogènes : 1548, 1823, 1548</a:t>
            </a:r>
          </a:p>
        </p:txBody>
      </p:sp>
      <p:sp>
        <p:nvSpPr>
          <p:cNvPr id="14340" name="Espace réservé du numéro de diapositive 3">
            <a:extLst>
              <a:ext uri="{FF2B5EF4-FFF2-40B4-BE49-F238E27FC236}">
                <a16:creationId xmlns:a16="http://schemas.microsoft.com/office/drawing/2014/main" id="{26D63B45-F8B4-4B3A-A116-EDD858FCA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72102B-722F-46E5-AAFA-6ECBAD2129EF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autres colonnes vont être réunies comme un ensemble de mots clés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9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F579F-92A0-4867-A995-33835FBA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A41A8D-F84B-483F-A7F6-AB3606177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E5529-E384-4B0C-98F7-05F6A65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A60A1-B0B0-4A76-A967-B752B64D0297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30417-9CB2-45D6-B79D-FF0D926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DE4E0-46C3-41E8-8F4F-3B58066A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9331B-C9D2-46E6-AF5A-A268D52C46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6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75323-D279-4FE8-9861-235FBCD7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026B1-065B-4F78-98B9-0DD761748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E880F-350B-4462-966F-1857F40F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BC502-35EE-4EBA-A490-0578CC6AFA12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4618C-4826-42B3-B315-566B3BC7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F10A-2914-4558-858F-D2701EC5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484B-5AED-4DBB-989C-4F50AD455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8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CA1A51-7108-4513-814A-946DA87E6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5705A5-4A45-4D94-9AD8-66C08E0BE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6BF03-949A-44B7-A2E2-15D173EE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4B892-B868-4238-9B24-7671E512402A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4ADE3-C3EC-4CE5-BB7B-BF133272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3B51A-BA75-4577-B027-71C5DE98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CDB54-88DF-49CD-BE48-CAE7DE6D08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E7AD7-5B26-4121-AE8F-A45E5056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8B308-E806-4272-8812-148DD5DC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71A8C-0651-4A81-9261-52F10E64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9E33E-FF45-4007-BA78-77526BD596BA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05F57-FF8A-4DC2-8ED0-E7539630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512D2-976F-43EF-9CF2-8EF4D72E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D4B65-7D2A-4F76-B6EA-D5AE5DB511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2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E15F9-C0BC-4500-AE2E-98BC9BD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448A9-8164-442D-9F0F-72CD79BB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12193-DE82-4330-8171-53B25ED2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CFEDD-96B0-4820-AD48-276339A8B9D4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0B933-6742-43BD-A57A-C7A685A0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EDCC9-BBA0-4B55-B782-A5D9233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C936-74A0-44B1-8AEF-E9696A2013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3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4F8F2-3316-4BE5-8406-ECDA692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FC075-0049-47D9-AFC8-A1222D3C6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3D8951-F5F0-4EC7-A083-EE63A9F8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38F5885-0E16-42D8-A438-C051DE5E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EA68-5325-4FEB-8BA0-E929A2D082D6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006D1CF-9C18-4D4E-B913-6B5B8569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0F5DAA-F105-4B06-A70D-BDFE0176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1EE2-FE10-44A2-999E-C511EFCB01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7D448-753A-4E2D-9C21-245D65FF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F79538-883F-48D9-93B7-0808C0A5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F4D3EF-9F37-4C39-A169-C47D85B9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218F0F-8820-4211-849C-236A68A59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444E94-FFAA-4376-8DA1-15533A314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C460BC7-F54A-4ED9-9D10-A52E18D7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2BEBB-259B-406E-867C-3AB3AA1319FB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576FE7BE-3B90-4922-A4E8-E54553ED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B65BD42C-321E-4917-ACBC-49D7C030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AE2D2-4EE7-4C07-A8D6-02E8A427A6F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15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3BAB-099C-4D0B-9A4C-947B5C80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37BA669B-AD5E-4BC7-AFC3-C8461CCE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8E4B0-EC96-4030-8900-D04B8B19CEE9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E1473952-0845-4798-8898-982ED7CE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3B6B101-6729-460F-9D5D-53D37B6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0BC2-1CE2-4501-BBA4-98A27F8A99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6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2209B1CF-4525-4FBB-BC63-CFFE1114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F9AAB-F548-45C4-A329-1A6556B67900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6DF7B02F-8C3F-41A8-AF5B-B36C7830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A2D3D5C7-5015-4671-80BE-10A30CD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A8B40-D2A1-4FF4-835D-E220C6D1B59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8D23F-0EA5-4566-987F-ECF55FFD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D0663-2A6E-4E44-BB0E-D01AD683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2B199-26F2-43BA-B994-B4FC2003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155CF9F1-674C-4EC6-82B9-5639B260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D8B24-E13E-43D1-A49A-E45BE49E6571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7A2A3D6-48DD-4D36-B423-483851F1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28D62D4-197B-4F9B-B79B-CBD0334B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2898F-FBF2-4599-A7D9-8036610FCB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0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9BF6E-A557-4539-BBF0-56B5F797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8E8F3A-13EA-4C7E-9996-A27332E2C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492C66-6B2A-4E93-BDE0-50F391C73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46CA65F9-1893-43F1-807C-0A93B2BB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7904-CDB5-4325-B78F-5A1D79668ECA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84EB70C-CD53-41A5-AEBF-66C0927B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A2CE703-18ED-4412-992F-7E66745E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FCDA0-E9ED-4F93-9286-ABFFD29EE1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32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C4B36EE7-B3A5-4B21-8CE5-9117E3937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8B8E51CB-51E5-4F6F-B5B9-D13C702FB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E38D4-B604-4583-821E-270C81DF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388903-C09F-4998-A859-25CEC4B0F2CA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ACEFA-5285-492B-9E94-90FED2C1B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17E54-25FB-44D7-BA97-FD756D46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D2201BC-8CBE-49B5-89E4-DC4B696486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commended-engine.herokuapp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50A2E-DDF2-4B23-983F-D44D60EB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2387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Moteur de recommandations de films</a:t>
            </a:r>
            <a:br>
              <a:rPr lang="fr-FR" dirty="0"/>
            </a:br>
            <a:endParaRPr lang="fr-FR" dirty="0"/>
          </a:p>
        </p:txBody>
      </p:sp>
      <p:sp>
        <p:nvSpPr>
          <p:cNvPr id="3075" name="Sous-titre 2">
            <a:extLst>
              <a:ext uri="{FF2B5EF4-FFF2-40B4-BE49-F238E27FC236}">
                <a16:creationId xmlns:a16="http://schemas.microsoft.com/office/drawing/2014/main" id="{EA27C2E5-779E-4327-BBE1-A77B9294C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3076" name="Picture 2" descr="À vos algos, je sors le pop-corn.">
            <a:extLst>
              <a:ext uri="{FF2B5EF4-FFF2-40B4-BE49-F238E27FC236}">
                <a16:creationId xmlns:a16="http://schemas.microsoft.com/office/drawing/2014/main" id="{B26B1A92-F54B-4570-8BD7-0DD820F3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25713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293F9-6422-4073-A0DE-561AFBFE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335713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Morgan SCAO</a:t>
            </a:r>
          </a:p>
          <a:p>
            <a:pPr>
              <a:defRPr/>
            </a:pPr>
            <a:r>
              <a:rPr lang="fr-FR" dirty="0"/>
              <a:t>Janvier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>
            <a:extLst>
              <a:ext uri="{FF2B5EF4-FFF2-40B4-BE49-F238E27FC236}">
                <a16:creationId xmlns:a16="http://schemas.microsoft.com/office/drawing/2014/main" id="{428AC211-9C5E-4AA1-B9E2-06B1E63D5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3 groupes de score</a:t>
            </a:r>
          </a:p>
        </p:txBody>
      </p:sp>
      <p:pic>
        <p:nvPicPr>
          <p:cNvPr id="13316" name="Image 4">
            <a:extLst>
              <a:ext uri="{FF2B5EF4-FFF2-40B4-BE49-F238E27FC236}">
                <a16:creationId xmlns:a16="http://schemas.microsoft.com/office/drawing/2014/main" id="{F23CBFDB-0F30-4B87-A85C-1303744A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1490663"/>
            <a:ext cx="94678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>
            <a:extLst>
              <a:ext uri="{FF2B5EF4-FFF2-40B4-BE49-F238E27FC236}">
                <a16:creationId xmlns:a16="http://schemas.microsoft.com/office/drawing/2014/main" id="{A14C683F-85D0-430C-B94C-2395A1CA8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données non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4F952-49D6-4921-86F1-D0DE1244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Color</a:t>
            </a:r>
            <a:r>
              <a:rPr lang="fr-FR" dirty="0"/>
              <a:t> : binarisation directe avec </a:t>
            </a:r>
            <a:r>
              <a:rPr lang="fr-FR" dirty="0" err="1"/>
              <a:t>LabelEncoder</a:t>
            </a:r>
            <a:endParaRPr lang="fr-FR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fr-FR" dirty="0"/>
          </a:p>
        </p:txBody>
      </p:sp>
      <p:pic>
        <p:nvPicPr>
          <p:cNvPr id="8196" name="Image 3">
            <a:extLst>
              <a:ext uri="{FF2B5EF4-FFF2-40B4-BE49-F238E27FC236}">
                <a16:creationId xmlns:a16="http://schemas.microsoft.com/office/drawing/2014/main" id="{4464FC03-CBEE-404D-A475-ACC6483D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744663"/>
            <a:ext cx="11139488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27481661-E8B2-47DA-B7BD-E28F1C95C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Choix des 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585EC-1052-4962-AB77-ACA40F57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3 cas d’étude: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Valeurs numériques plus un ensemble de mots clés :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Genre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Genre + </a:t>
            </a:r>
            <a:r>
              <a:rPr lang="fr-FR" dirty="0" err="1"/>
              <a:t>director_name</a:t>
            </a:r>
            <a:r>
              <a:rPr lang="fr-FR" dirty="0"/>
              <a:t> + actor_1_name + langue + titre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Tout (ou presque)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>
            <a:extLst>
              <a:ext uri="{FF2B5EF4-FFF2-40B4-BE49-F238E27FC236}">
                <a16:creationId xmlns:a16="http://schemas.microsoft.com/office/drawing/2014/main" id="{67487752-27E9-422F-90E7-D0173AD69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Numérisation des 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FR" dirty="0"/>
              <a:t>Les mots clés sont rassemblés dans une seule colonne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FR" dirty="0"/>
              <a:t>La colonne est transformée en matrice binaire (</a:t>
            </a:r>
            <a:r>
              <a:rPr lang="fr-FR" dirty="0" err="1"/>
              <a:t>CountVectorizer</a:t>
            </a:r>
            <a:r>
              <a:rPr lang="fr-FR" dirty="0"/>
              <a:t>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Les mots clés utilisés une seule fois sont supprimés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AF893B9-2773-4860-A4B7-FCEA5CE8B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606498"/>
              </p:ext>
            </p:extLst>
          </p:nvPr>
        </p:nvGraphicFramePr>
        <p:xfrm>
          <a:off x="3037933" y="3970531"/>
          <a:ext cx="4889500" cy="1771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324259909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68267061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534885373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 </a:t>
                      </a:r>
                      <a:endParaRPr lang="fr-FR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Nombre de colonnes</a:t>
                      </a:r>
                      <a:endParaRPr lang="fr-FR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92099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Cas</a:t>
                      </a:r>
                      <a:endParaRPr lang="fr-FR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 dirty="0">
                          <a:effectLst/>
                        </a:rPr>
                        <a:t>Après binarisation</a:t>
                      </a:r>
                      <a:endParaRPr lang="fr-F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Après nettoyage</a:t>
                      </a:r>
                      <a:endParaRPr lang="fr-FR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859353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1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u="none" strike="noStrike" dirty="0">
                          <a:effectLst/>
                        </a:rPr>
                        <a:t>26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u="none" strike="noStrike">
                          <a:effectLst/>
                        </a:rPr>
                        <a:t>25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9332727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2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u="none" strike="noStrike" dirty="0">
                          <a:effectLst/>
                        </a:rPr>
                        <a:t>9 416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u="none" strike="noStrike">
                          <a:effectLst/>
                        </a:rPr>
                        <a:t>1 651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43273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3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u="none" strike="noStrike" dirty="0">
                          <a:effectLst/>
                        </a:rPr>
                        <a:t>21 285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u="none" strike="noStrike" dirty="0">
                          <a:effectLst/>
                        </a:rPr>
                        <a:t>6 454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7000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78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>
            <a:extLst>
              <a:ext uri="{FF2B5EF4-FFF2-40B4-BE49-F238E27FC236}">
                <a16:creationId xmlns:a16="http://schemas.microsoft.com/office/drawing/2014/main" id="{9A62F732-7BA2-40E4-B3A8-1542A4E4A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Kmeans</a:t>
            </a:r>
            <a:br>
              <a:rPr lang="fr-FR" altLang="fr-FR" dirty="0"/>
            </a:br>
            <a:r>
              <a:rPr lang="fr-FR" altLang="fr-FR" dirty="0"/>
              <a:t>Cas 1</a:t>
            </a:r>
          </a:p>
        </p:txBody>
      </p:sp>
      <p:pic>
        <p:nvPicPr>
          <p:cNvPr id="19459" name="Espace réservé du contenu 3">
            <a:extLst>
              <a:ext uri="{FF2B5EF4-FFF2-40B4-BE49-F238E27FC236}">
                <a16:creationId xmlns:a16="http://schemas.microsoft.com/office/drawing/2014/main" id="{B82EC2E2-17F9-4ED9-94C1-08C6CD1EE9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3013" y="277813"/>
            <a:ext cx="6677025" cy="625475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>
            <a:extLst>
              <a:ext uri="{FF2B5EF4-FFF2-40B4-BE49-F238E27FC236}">
                <a16:creationId xmlns:a16="http://schemas.microsoft.com/office/drawing/2014/main" id="{077DAE59-662F-4B1C-A26C-17FDD3B59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Kmeans</a:t>
            </a:r>
            <a:br>
              <a:rPr lang="fr-FR" altLang="fr-FR" dirty="0"/>
            </a:br>
            <a:r>
              <a:rPr lang="fr-FR" altLang="fr-FR" dirty="0"/>
              <a:t>Cas 2</a:t>
            </a:r>
          </a:p>
        </p:txBody>
      </p:sp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CF849990-167A-4399-A32D-23B28F1C3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004" y="1825625"/>
            <a:ext cx="8589991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>
            <a:extLst>
              <a:ext uri="{FF2B5EF4-FFF2-40B4-BE49-F238E27FC236}">
                <a16:creationId xmlns:a16="http://schemas.microsoft.com/office/drawing/2014/main" id="{5424244D-AFAB-49B9-8D37-70751B423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Kmeans</a:t>
            </a:r>
            <a:br>
              <a:rPr lang="fr-FR" altLang="fr-FR" dirty="0"/>
            </a:br>
            <a:r>
              <a:rPr lang="fr-FR" altLang="fr-FR" dirty="0"/>
              <a:t>Cas 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BEEA3A4-5BD4-4697-9528-8D452158F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0822" y="1825625"/>
            <a:ext cx="8650355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>
            <a:extLst>
              <a:ext uri="{FF2B5EF4-FFF2-40B4-BE49-F238E27FC236}">
                <a16:creationId xmlns:a16="http://schemas.microsoft.com/office/drawing/2014/main" id="{E6AE1811-120A-450A-B23E-1565B900F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Coefficients de silhouette</a:t>
            </a:r>
          </a:p>
        </p:txBody>
      </p:sp>
      <p:sp>
        <p:nvSpPr>
          <p:cNvPr id="23555" name="Espace réservé du contenu 7">
            <a:extLst>
              <a:ext uri="{FF2B5EF4-FFF2-40B4-BE49-F238E27FC236}">
                <a16:creationId xmlns:a16="http://schemas.microsoft.com/office/drawing/2014/main" id="{BBC4A3C6-19A5-473C-9B05-83CBD2D0F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altLang="fr-FR" dirty="0"/>
          </a:p>
          <a:p>
            <a:pPr marL="0" indent="0">
              <a:buNone/>
            </a:pPr>
            <a:r>
              <a:rPr lang="fr-FR" altLang="fr-FR" dirty="0"/>
              <a:t>Le coefficient de silhouette doit permettre d’évaluer la forme des clusters trouvés par un algorithme de clustering non supervisé</a:t>
            </a:r>
          </a:p>
          <a:p>
            <a:pPr marL="0" indent="0">
              <a:buNone/>
            </a:pPr>
            <a:endParaRPr lang="fr-FR" altLang="fr-FR" dirty="0"/>
          </a:p>
          <a:p>
            <a:pPr marL="0" indent="0">
              <a:buNone/>
            </a:pPr>
            <a:r>
              <a:rPr lang="fr-FR" altLang="fr-FR" dirty="0"/>
              <a:t>Plus il sera proche de 1 plus les clusters seront denses et bien séparés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>
            <a:extLst>
              <a:ext uri="{FF2B5EF4-FFF2-40B4-BE49-F238E27FC236}">
                <a16:creationId xmlns:a16="http://schemas.microsoft.com/office/drawing/2014/main" id="{3F1E8E02-702C-4ABB-981B-77A3CFCDE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1</a:t>
            </a:r>
          </a:p>
        </p:txBody>
      </p:sp>
      <p:pic>
        <p:nvPicPr>
          <p:cNvPr id="25603" name="Espace réservé du contenu 6">
            <a:extLst>
              <a:ext uri="{FF2B5EF4-FFF2-40B4-BE49-F238E27FC236}">
                <a16:creationId xmlns:a16="http://schemas.microsoft.com/office/drawing/2014/main" id="{5A8B80BD-F7DB-49EF-8089-2F7541BAF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3550" y="1690688"/>
            <a:ext cx="8334225" cy="448627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>
            <a:extLst>
              <a:ext uri="{FF2B5EF4-FFF2-40B4-BE49-F238E27FC236}">
                <a16:creationId xmlns:a16="http://schemas.microsoft.com/office/drawing/2014/main" id="{4A9ABC4C-1E7C-44E9-8E34-CEFCB969B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2</a:t>
            </a:r>
          </a:p>
        </p:txBody>
      </p:sp>
      <p:pic>
        <p:nvPicPr>
          <p:cNvPr id="26627" name="Espace réservé du contenu 5">
            <a:extLst>
              <a:ext uri="{FF2B5EF4-FFF2-40B4-BE49-F238E27FC236}">
                <a16:creationId xmlns:a16="http://schemas.microsoft.com/office/drawing/2014/main" id="{5EDD23E8-A351-4888-877E-8C703A50B5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9358" y="1561172"/>
            <a:ext cx="8335705" cy="461579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Sommaire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Introduction</a:t>
            </a:r>
          </a:p>
          <a:p>
            <a:r>
              <a:rPr lang="fr-FR" altLang="fr-FR" dirty="0"/>
              <a:t>Les données</a:t>
            </a:r>
          </a:p>
          <a:p>
            <a:r>
              <a:rPr lang="fr-FR" altLang="fr-FR" dirty="0"/>
              <a:t>PCA</a:t>
            </a:r>
          </a:p>
          <a:p>
            <a:r>
              <a:rPr lang="fr-FR" altLang="fr-FR" dirty="0"/>
              <a:t>Coefficients de silhouette</a:t>
            </a:r>
          </a:p>
          <a:p>
            <a:r>
              <a:rPr lang="fr-FR" altLang="fr-FR" dirty="0"/>
              <a:t>Dendrogrammes</a:t>
            </a:r>
          </a:p>
          <a:p>
            <a:r>
              <a:rPr lang="fr-FR" altLang="fr-FR" dirty="0"/>
              <a:t>Calculs de distance</a:t>
            </a:r>
          </a:p>
          <a:p>
            <a:r>
              <a:rPr lang="fr-FR" altLang="fr-FR" dirty="0"/>
              <a:t>Le service web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>
            <a:extLst>
              <a:ext uri="{FF2B5EF4-FFF2-40B4-BE49-F238E27FC236}">
                <a16:creationId xmlns:a16="http://schemas.microsoft.com/office/drawing/2014/main" id="{EA4FC90E-6C64-4A42-BF7D-F35FE7C99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3</a:t>
            </a:r>
          </a:p>
        </p:txBody>
      </p:sp>
      <p:pic>
        <p:nvPicPr>
          <p:cNvPr id="27651" name="Espace réservé du contenu 3">
            <a:extLst>
              <a:ext uri="{FF2B5EF4-FFF2-40B4-BE49-F238E27FC236}">
                <a16:creationId xmlns:a16="http://schemas.microsoft.com/office/drawing/2014/main" id="{92D8B447-1DF5-43B9-9B4A-B76F2798C3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8732" y="1572322"/>
            <a:ext cx="8392843" cy="4604641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>
            <a:extLst>
              <a:ext uri="{FF2B5EF4-FFF2-40B4-BE49-F238E27FC236}">
                <a16:creationId xmlns:a16="http://schemas.microsoft.com/office/drawing/2014/main" id="{FE118F35-2658-44D0-99E0-7AC5E80BD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Uniquement sur les genres</a:t>
            </a:r>
          </a:p>
        </p:txBody>
      </p:sp>
      <p:pic>
        <p:nvPicPr>
          <p:cNvPr id="28675" name="Espace réservé du contenu 3">
            <a:extLst>
              <a:ext uri="{FF2B5EF4-FFF2-40B4-BE49-F238E27FC236}">
                <a16:creationId xmlns:a16="http://schemas.microsoft.com/office/drawing/2014/main" id="{6A88EF66-64B5-4524-9C90-34EF8839F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5350" y="1825625"/>
            <a:ext cx="7861300" cy="4351338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>
            <a:extLst>
              <a:ext uri="{FF2B5EF4-FFF2-40B4-BE49-F238E27FC236}">
                <a16:creationId xmlns:a16="http://schemas.microsoft.com/office/drawing/2014/main" id="{2ABEBA9F-3178-4FA6-983F-358B330AF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Dendrogrammes</a:t>
            </a:r>
          </a:p>
        </p:txBody>
      </p:sp>
      <p:sp>
        <p:nvSpPr>
          <p:cNvPr id="29699" name="Espace réservé du contenu 2">
            <a:extLst>
              <a:ext uri="{FF2B5EF4-FFF2-40B4-BE49-F238E27FC236}">
                <a16:creationId xmlns:a16="http://schemas.microsoft.com/office/drawing/2014/main" id="{0FC786AD-19FE-4559-AF60-ECC78C259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On va vérifier qu’il n’y a pas de découpage en clusters évident</a:t>
            </a:r>
          </a:p>
          <a:p>
            <a:r>
              <a:rPr lang="fr-FR" altLang="fr-FR" dirty="0"/>
              <a:t>Méthode utilisée : clustering de Ward</a:t>
            </a:r>
          </a:p>
          <a:p>
            <a:r>
              <a:rPr lang="fr-FR" altLang="fr-FR" dirty="0"/>
              <a:t>Pas mieux avec les autres méthodes (single, </a:t>
            </a:r>
            <a:r>
              <a:rPr lang="fr-FR" altLang="fr-FR" dirty="0" err="1"/>
              <a:t>complete</a:t>
            </a:r>
            <a:r>
              <a:rPr lang="fr-FR" altLang="fr-FR" dirty="0"/>
              <a:t>, </a:t>
            </a:r>
            <a:r>
              <a:rPr lang="fr-FR" altLang="fr-FR" dirty="0" err="1"/>
              <a:t>average</a:t>
            </a:r>
            <a:r>
              <a:rPr lang="fr-FR" altLang="fr-FR" dirty="0"/>
              <a:t>…)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>
            <a:extLst>
              <a:ext uri="{FF2B5EF4-FFF2-40B4-BE49-F238E27FC236}">
                <a16:creationId xmlns:a16="http://schemas.microsoft.com/office/drawing/2014/main" id="{20EE41D1-B5E4-4FB5-ACB7-C4F95FE03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Cas 1 : Difficile de trancher</a:t>
            </a:r>
          </a:p>
        </p:txBody>
      </p:sp>
      <p:pic>
        <p:nvPicPr>
          <p:cNvPr id="33795" name="Espace réservé du contenu 3">
            <a:extLst>
              <a:ext uri="{FF2B5EF4-FFF2-40B4-BE49-F238E27FC236}">
                <a16:creationId xmlns:a16="http://schemas.microsoft.com/office/drawing/2014/main" id="{D77E55A6-8875-441A-A9C6-37983EF2FB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5488" y="1825625"/>
            <a:ext cx="8201025" cy="4351338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>
            <a:extLst>
              <a:ext uri="{FF2B5EF4-FFF2-40B4-BE49-F238E27FC236}">
                <a16:creationId xmlns:a16="http://schemas.microsoft.com/office/drawing/2014/main" id="{01604B64-58F1-47B7-8E07-DBD7E5694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Cas 2 : Pas mieux</a:t>
            </a:r>
          </a:p>
        </p:txBody>
      </p:sp>
      <p:pic>
        <p:nvPicPr>
          <p:cNvPr id="34819" name="Espace réservé du contenu 3">
            <a:extLst>
              <a:ext uri="{FF2B5EF4-FFF2-40B4-BE49-F238E27FC236}">
                <a16:creationId xmlns:a16="http://schemas.microsoft.com/office/drawing/2014/main" id="{F8EACCAA-0DAA-45AE-B0A0-0202033BEE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1688" y="1825625"/>
            <a:ext cx="8048625" cy="4351338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>
            <a:extLst>
              <a:ext uri="{FF2B5EF4-FFF2-40B4-BE49-F238E27FC236}">
                <a16:creationId xmlns:a16="http://schemas.microsoft.com/office/drawing/2014/main" id="{96CC4F1D-1A02-4934-AEA5-A9E3BFF0C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Cas 3 : Encore pire</a:t>
            </a:r>
          </a:p>
        </p:txBody>
      </p:sp>
      <p:pic>
        <p:nvPicPr>
          <p:cNvPr id="35843" name="Espace réservé du contenu 3">
            <a:extLst>
              <a:ext uri="{FF2B5EF4-FFF2-40B4-BE49-F238E27FC236}">
                <a16:creationId xmlns:a16="http://schemas.microsoft.com/office/drawing/2014/main" id="{BEA34C67-7A43-4727-848F-7C5DD5BD3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3" y="1825625"/>
            <a:ext cx="8207375" cy="4351338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>
            <a:extLst>
              <a:ext uri="{FF2B5EF4-FFF2-40B4-BE49-F238E27FC236}">
                <a16:creationId xmlns:a16="http://schemas.microsoft.com/office/drawing/2014/main" id="{8A2B7A7E-C142-4967-8F38-DDE5B7426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Avec la métrique </a:t>
            </a:r>
            <a:r>
              <a:rPr lang="fr-FR" altLang="fr-FR" dirty="0" err="1"/>
              <a:t>average</a:t>
            </a:r>
            <a:r>
              <a:rPr lang="fr-FR" altLang="fr-FR" dirty="0"/>
              <a:t> cas 1</a:t>
            </a:r>
          </a:p>
        </p:txBody>
      </p:sp>
      <p:pic>
        <p:nvPicPr>
          <p:cNvPr id="36867" name="Espace réservé du contenu 6">
            <a:extLst>
              <a:ext uri="{FF2B5EF4-FFF2-40B4-BE49-F238E27FC236}">
                <a16:creationId xmlns:a16="http://schemas.microsoft.com/office/drawing/2014/main" id="{9C499DE9-79DC-46FB-B290-69FD231181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2325" y="1825625"/>
            <a:ext cx="8007350" cy="4351338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>
            <a:extLst>
              <a:ext uri="{FF2B5EF4-FFF2-40B4-BE49-F238E27FC236}">
                <a16:creationId xmlns:a16="http://schemas.microsoft.com/office/drawing/2014/main" id="{D4F45EB5-974A-44DA-9281-DE0F6CD9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Avec la métrique </a:t>
            </a:r>
            <a:r>
              <a:rPr lang="fr-FR" altLang="fr-FR" dirty="0" err="1"/>
              <a:t>average</a:t>
            </a:r>
            <a:r>
              <a:rPr lang="fr-FR" altLang="fr-FR" dirty="0"/>
              <a:t> cas 2</a:t>
            </a:r>
          </a:p>
        </p:txBody>
      </p:sp>
      <p:pic>
        <p:nvPicPr>
          <p:cNvPr id="37891" name="Espace réservé du contenu 5">
            <a:extLst>
              <a:ext uri="{FF2B5EF4-FFF2-40B4-BE49-F238E27FC236}">
                <a16:creationId xmlns:a16="http://schemas.microsoft.com/office/drawing/2014/main" id="{B095525D-BAAA-47FF-8A6B-2507C90283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0275" y="1825625"/>
            <a:ext cx="7791450" cy="4351338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>
            <a:extLst>
              <a:ext uri="{FF2B5EF4-FFF2-40B4-BE49-F238E27FC236}">
                <a16:creationId xmlns:a16="http://schemas.microsoft.com/office/drawing/2014/main" id="{E7482E24-7CAF-46F1-917C-C339CE0CB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Distances</a:t>
            </a:r>
          </a:p>
        </p:txBody>
      </p:sp>
      <p:sp>
        <p:nvSpPr>
          <p:cNvPr id="38915" name="Espace réservé du contenu 2">
            <a:extLst>
              <a:ext uri="{FF2B5EF4-FFF2-40B4-BE49-F238E27FC236}">
                <a16:creationId xmlns:a16="http://schemas.microsoft.com/office/drawing/2014/main" id="{7159C0EE-4269-4C23-8B01-60279563C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altLang="fr-FR"/>
              <a:t>Le clustering ne permet pas de créer des groupes à partir de la base de films. Mais recommander c’est surtout trouver des éléments proches.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altLang="fr-FR"/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fr-FR"/>
              <a:t>On va donc calculer la distance entre chaque élément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altLang="fr-FR"/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fr-FR"/>
              <a:t>Puis pour chaque film lister les plus proches voisins qui serviront à la recommandation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>
            <a:extLst>
              <a:ext uri="{FF2B5EF4-FFF2-40B4-BE49-F238E27FC236}">
                <a16:creationId xmlns:a16="http://schemas.microsoft.com/office/drawing/2014/main" id="{67487752-27E9-422F-90E7-D0173AD69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Quelle méthode ? Quelle distance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Après numérisation des features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r>
              <a:rPr lang="fr-FR" dirty="0"/>
              <a:t> (cosinus de l’angle entre les 2 vecteurs)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 err="1"/>
              <a:t>Linear</a:t>
            </a:r>
            <a:r>
              <a:rPr lang="fr-FR" dirty="0"/>
              <a:t> kernel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Chi2 kernel (avec matrice positive)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…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Directement sur la matrice non numérisée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Gower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fr-FR" dirty="0"/>
              <a:t>Distance Manhattan pour les numériques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fr-FR" dirty="0"/>
              <a:t>Distance </a:t>
            </a:r>
            <a:r>
              <a:rPr lang="fr-FR" dirty="0" err="1"/>
              <a:t>Dice</a:t>
            </a:r>
            <a:r>
              <a:rPr lang="fr-FR" dirty="0"/>
              <a:t> pour les variables qualitatives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>
            <a:extLst>
              <a:ext uri="{FF2B5EF4-FFF2-40B4-BE49-F238E27FC236}">
                <a16:creationId xmlns:a16="http://schemas.microsoft.com/office/drawing/2014/main" id="{FE6F623A-E6A0-46D0-BDA2-002CB8C52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BAF4D1-DE13-44F1-B00A-39D158CD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FR" altLang="fr-FR" dirty="0"/>
              <a:t>Principe d’un moteur de recommandation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fr-FR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Collaborative </a:t>
            </a:r>
            <a:r>
              <a:rPr lang="fr-FR" dirty="0" err="1"/>
              <a:t>filtering</a:t>
            </a:r>
            <a:endParaRPr lang="fr-FR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fr-FR" dirty="0"/>
              <a:t>Basé sur les habitudes des utilisateurs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Content-</a:t>
            </a:r>
            <a:r>
              <a:rPr lang="fr-FR" dirty="0" err="1"/>
              <a:t>based</a:t>
            </a:r>
            <a:endParaRPr lang="fr-FR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fr-FR" dirty="0"/>
              <a:t>Basé uniquement sur les caractéristiques des items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>
            <a:extLst>
              <a:ext uri="{FF2B5EF4-FFF2-40B4-BE49-F238E27FC236}">
                <a16:creationId xmlns:a16="http://schemas.microsoft.com/office/drawing/2014/main" id="{31661799-8EF3-4225-822B-9ECBC37FA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Vérification</a:t>
            </a:r>
          </a:p>
        </p:txBody>
      </p:sp>
      <p:sp>
        <p:nvSpPr>
          <p:cNvPr id="40963" name="Espace réservé du contenu 2">
            <a:extLst>
              <a:ext uri="{FF2B5EF4-FFF2-40B4-BE49-F238E27FC236}">
                <a16:creationId xmlns:a16="http://schemas.microsoft.com/office/drawing/2014/main" id="{5CE43F0F-96B4-4299-8D76-04CCC8CCCF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r>
              <a:rPr lang="fr-FR" altLang="fr-FR" dirty="0"/>
              <a:t>Dessins animés : retrouve-t-on d’autres dessins animés ?</a:t>
            </a:r>
          </a:p>
          <a:p>
            <a:r>
              <a:rPr lang="fr-FR" altLang="fr-FR" dirty="0"/>
              <a:t>Films avec plusieurs versions : a-t-on les autres versions ?</a:t>
            </a:r>
          </a:p>
          <a:p>
            <a:r>
              <a:rPr lang="fr-FR" altLang="fr-FR" dirty="0"/>
              <a:t>Film ancien (Modern times)</a:t>
            </a:r>
          </a:p>
          <a:p>
            <a:r>
              <a:rPr lang="fr-FR" altLang="fr-FR" dirty="0"/>
              <a:t>Film d’horreur (</a:t>
            </a:r>
            <a:r>
              <a:rPr lang="fr-FR" altLang="fr-FR" dirty="0" err="1"/>
              <a:t>Saw</a:t>
            </a:r>
            <a:r>
              <a:rPr lang="fr-FR" altLang="fr-FR" dirty="0"/>
              <a:t>)</a:t>
            </a:r>
          </a:p>
          <a:p>
            <a:r>
              <a:rPr lang="fr-FR" altLang="fr-FR" dirty="0"/>
              <a:t>Film grand spectacle (Men in black)</a:t>
            </a:r>
          </a:p>
          <a:p>
            <a:r>
              <a:rPr lang="fr-FR" altLang="fr-FR" dirty="0"/>
              <a:t>Intuition : est-ce cohérent 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>
            <a:extLst>
              <a:ext uri="{FF2B5EF4-FFF2-40B4-BE49-F238E27FC236}">
                <a16:creationId xmlns:a16="http://schemas.microsoft.com/office/drawing/2014/main" id="{1C89231E-211C-428D-9758-E936008FE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Vérification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78863" cy="4351338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Shrek</a:t>
            </a:r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Cas 3 (toutes les colonnes) et distance </a:t>
            </a:r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similaries</a:t>
            </a:r>
            <a:r>
              <a:rPr lang="fr-FR" dirty="0"/>
              <a:t> ou </a:t>
            </a:r>
            <a:r>
              <a:rPr lang="fr-FR" dirty="0" err="1"/>
              <a:t>linear</a:t>
            </a:r>
            <a:r>
              <a:rPr lang="fr-FR" dirty="0"/>
              <a:t> kernel</a:t>
            </a:r>
          </a:p>
        </p:txBody>
      </p:sp>
      <p:pic>
        <p:nvPicPr>
          <p:cNvPr id="43012" name="Image 4">
            <a:extLst>
              <a:ext uri="{FF2B5EF4-FFF2-40B4-BE49-F238E27FC236}">
                <a16:creationId xmlns:a16="http://schemas.microsoft.com/office/drawing/2014/main" id="{9EEE39CC-541F-4C52-A233-6BB78673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33" y="2364623"/>
            <a:ext cx="6078454" cy="259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410C6B0-C9A4-4871-A610-195779C3F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791" y="2412413"/>
            <a:ext cx="166687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>
            <a:extLst>
              <a:ext uri="{FF2B5EF4-FFF2-40B4-BE49-F238E27FC236}">
                <a16:creationId xmlns:a16="http://schemas.microsoft.com/office/drawing/2014/main" id="{0859F4AF-54EE-415A-9325-428BB4728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Vérification</a:t>
            </a:r>
          </a:p>
        </p:txBody>
      </p:sp>
      <p:sp>
        <p:nvSpPr>
          <p:cNvPr id="44035" name="Espace réservé du contenu 2">
            <a:extLst>
              <a:ext uri="{FF2B5EF4-FFF2-40B4-BE49-F238E27FC236}">
                <a16:creationId xmlns:a16="http://schemas.microsoft.com/office/drawing/2014/main" id="{F049ACD0-5999-43B1-8250-DA49DB4D3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fr-FR" dirty="0"/>
              <a:t>Différents tests : Shrek, Men in black…</a:t>
            </a:r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pPr marL="0" indent="0">
              <a:buNone/>
            </a:pPr>
            <a:endParaRPr lang="fr-FR" alt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F7000F-F29E-4007-8414-1F2DD8709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6" y="3100040"/>
            <a:ext cx="5495210" cy="24183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05584F9-4868-46B6-B497-43A6EEA21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921" y="3100040"/>
            <a:ext cx="4150483" cy="241830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>
            <a:extLst>
              <a:ext uri="{FF2B5EF4-FFF2-40B4-BE49-F238E27FC236}">
                <a16:creationId xmlns:a16="http://schemas.microsoft.com/office/drawing/2014/main" id="{755B7D4E-8198-44AE-8D3A-BF837F995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Distances -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Les tests indique qu’une relativement bonne solution serait d’utiliser la similarité cosinus avec les colonnes numériques et les features catégorielles les plus importantes :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Genres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Langue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Titre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Acteur 1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Réalisateur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>
            <a:extLst>
              <a:ext uri="{FF2B5EF4-FFF2-40B4-BE49-F238E27FC236}">
                <a16:creationId xmlns:a16="http://schemas.microsoft.com/office/drawing/2014/main" id="{1682D8E4-6534-44F3-BBAA-4B9DB87C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Service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Python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Librairie </a:t>
            </a:r>
            <a:r>
              <a:rPr lang="fr-FR" dirty="0" err="1"/>
              <a:t>Flask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Service REST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5 recommandations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Réponse en JSON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Déploiement sur </a:t>
            </a:r>
            <a:r>
              <a:rPr lang="fr-FR" dirty="0" err="1"/>
              <a:t>Heroku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>
              <a:hlinkClick r:id="rId3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hlinkClick r:id="rId3"/>
              </a:rPr>
              <a:t>https://recommended-engine.herokuapp.com/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D2ED4-A19E-49FC-84FA-DEB1CD68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F8E83D8-1284-4414-97BF-C8C39B94E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66966"/>
            <a:ext cx="10515600" cy="151402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F0BAF86-AF00-4AC1-A6A2-04637FA5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33" y="3019424"/>
            <a:ext cx="5035567" cy="9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34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903A9D8A-3B33-4AEC-BEED-254AF411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4210" y="549195"/>
            <a:ext cx="7691813" cy="556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971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1B45D-52EC-491D-8142-967FED05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Possibilités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B8216C-DF1F-4463-8BAF-E7F7F57D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Créer une base de données utilisateurs</a:t>
            </a:r>
          </a:p>
          <a:p>
            <a:r>
              <a:rPr lang="fr-FR" dirty="0"/>
              <a:t>Ajouter des filtres pour affiner les propositions</a:t>
            </a:r>
          </a:p>
          <a:p>
            <a:pPr lvl="1"/>
            <a:r>
              <a:rPr lang="fr-FR" dirty="0"/>
              <a:t>Genre </a:t>
            </a:r>
          </a:p>
          <a:p>
            <a:pPr lvl="1"/>
            <a:r>
              <a:rPr lang="fr-FR" dirty="0"/>
              <a:t>Acteurs </a:t>
            </a:r>
          </a:p>
          <a:p>
            <a:pPr lvl="1"/>
            <a:r>
              <a:rPr lang="fr-FR" dirty="0"/>
              <a:t>Réalisateur 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64862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50A2E-DDF2-4B23-983F-D44D60EB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2387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Bon prochain film !</a:t>
            </a:r>
            <a:br>
              <a:rPr lang="fr-FR" dirty="0"/>
            </a:br>
            <a:endParaRPr lang="fr-FR" dirty="0"/>
          </a:p>
        </p:txBody>
      </p:sp>
      <p:sp>
        <p:nvSpPr>
          <p:cNvPr id="3075" name="Sous-titre 2">
            <a:extLst>
              <a:ext uri="{FF2B5EF4-FFF2-40B4-BE49-F238E27FC236}">
                <a16:creationId xmlns:a16="http://schemas.microsoft.com/office/drawing/2014/main" id="{EA27C2E5-779E-4327-BBE1-A77B9294C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3076" name="Picture 2" descr="À vos algos, je sors le pop-corn.">
            <a:extLst>
              <a:ext uri="{FF2B5EF4-FFF2-40B4-BE49-F238E27FC236}">
                <a16:creationId xmlns:a16="http://schemas.microsoft.com/office/drawing/2014/main" id="{B26B1A92-F54B-4570-8BD7-0DD820F3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25713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293F9-6422-4073-A0DE-561AFBFE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335713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Morgan SCAO</a:t>
            </a:r>
          </a:p>
          <a:p>
            <a:pPr>
              <a:defRPr/>
            </a:pPr>
            <a:r>
              <a:rPr lang="fr-FR" dirty="0"/>
              <a:t>Janvier 2018</a:t>
            </a:r>
          </a:p>
        </p:txBody>
      </p:sp>
    </p:spTree>
    <p:extLst>
      <p:ext uri="{BB962C8B-B14F-4D97-AF65-F5344CB8AC3E}">
        <p14:creationId xmlns:p14="http://schemas.microsoft.com/office/powerpoint/2010/main" val="48984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Les données</a:t>
            </a:r>
          </a:p>
        </p:txBody>
      </p:sp>
      <p:pic>
        <p:nvPicPr>
          <p:cNvPr id="6147" name="Espace réservé du contenu 3">
            <a:extLst>
              <a:ext uri="{FF2B5EF4-FFF2-40B4-BE49-F238E27FC236}">
                <a16:creationId xmlns:a16="http://schemas.microsoft.com/office/drawing/2014/main" id="{F28AE82F-43F5-41CB-BB15-A433C8B8E7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8740" y="139867"/>
            <a:ext cx="4192587" cy="6276975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C0324C2-7049-447A-871C-4C627A94CBA3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51294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5043 lignes</a:t>
            </a:r>
          </a:p>
          <a:p>
            <a:pPr marL="0" indent="0">
              <a:buNone/>
            </a:pPr>
            <a:r>
              <a:rPr lang="fr-FR" dirty="0"/>
              <a:t>28 colonnes</a:t>
            </a:r>
          </a:p>
          <a:p>
            <a:endParaRPr lang="fr-FR" dirty="0"/>
          </a:p>
          <a:p>
            <a:r>
              <a:rPr lang="fr-FR" dirty="0"/>
              <a:t>Features inutiles</a:t>
            </a:r>
          </a:p>
          <a:p>
            <a:r>
              <a:rPr lang="fr-FR" dirty="0"/>
              <a:t>Valeurs manquantes</a:t>
            </a:r>
          </a:p>
          <a:p>
            <a:r>
              <a:rPr lang="fr-FR" dirty="0"/>
              <a:t>Doublons</a:t>
            </a:r>
          </a:p>
          <a:p>
            <a:r>
              <a:rPr lang="fr-FR" dirty="0"/>
              <a:t>Valeurs aberrantes</a:t>
            </a:r>
          </a:p>
          <a:p>
            <a:r>
              <a:rPr lang="fr-FR" dirty="0"/>
              <a:t>Binarisation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>
            <a:extLst>
              <a:ext uri="{FF2B5EF4-FFF2-40B4-BE49-F238E27FC236}">
                <a16:creationId xmlns:a16="http://schemas.microsoft.com/office/drawing/2014/main" id="{34BD6AF5-2536-4CBB-94D0-3CB26A4AD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 meilleur et le pire</a:t>
            </a:r>
          </a:p>
        </p:txBody>
      </p:sp>
      <p:pic>
        <p:nvPicPr>
          <p:cNvPr id="9220" name="Image 3">
            <a:extLst>
              <a:ext uri="{FF2B5EF4-FFF2-40B4-BE49-F238E27FC236}">
                <a16:creationId xmlns:a16="http://schemas.microsoft.com/office/drawing/2014/main" id="{CF5C3785-ED04-40A2-B921-E614CF2A8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2265440"/>
            <a:ext cx="46164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Image 4">
            <a:extLst>
              <a:ext uri="{FF2B5EF4-FFF2-40B4-BE49-F238E27FC236}">
                <a16:creationId xmlns:a16="http://schemas.microsoft.com/office/drawing/2014/main" id="{45B436E3-7BED-4457-A877-1E18FEDF2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6877"/>
            <a:ext cx="5465763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>
            <a:extLst>
              <a:ext uri="{FF2B5EF4-FFF2-40B4-BE49-F238E27FC236}">
                <a16:creationId xmlns:a16="http://schemas.microsoft.com/office/drawing/2014/main" id="{B8C2A57A-F1C1-40D9-A861-8ECEC2C50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Valeurs</a:t>
            </a:r>
            <a:br>
              <a:rPr lang="fr-FR" altLang="fr-FR"/>
            </a:br>
            <a:r>
              <a:rPr lang="fr-FR" altLang="fr-FR"/>
              <a:t>manquantes</a:t>
            </a:r>
          </a:p>
        </p:txBody>
      </p:sp>
      <p:pic>
        <p:nvPicPr>
          <p:cNvPr id="7171" name="Espace réservé du contenu 3">
            <a:extLst>
              <a:ext uri="{FF2B5EF4-FFF2-40B4-BE49-F238E27FC236}">
                <a16:creationId xmlns:a16="http://schemas.microsoft.com/office/drawing/2014/main" id="{8D91FA6D-57BA-42EF-A7AB-98C77FA24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3688" y="365125"/>
            <a:ext cx="7689850" cy="63722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89D86D66-45D8-494D-9694-267601D11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doublons</a:t>
            </a:r>
          </a:p>
        </p:txBody>
      </p:sp>
      <p:pic>
        <p:nvPicPr>
          <p:cNvPr id="10244" name="Image 12">
            <a:extLst>
              <a:ext uri="{FF2B5EF4-FFF2-40B4-BE49-F238E27FC236}">
                <a16:creationId xmlns:a16="http://schemas.microsoft.com/office/drawing/2014/main" id="{228843C5-B603-4C40-B972-92AE726E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1776413"/>
            <a:ext cx="27432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Image 13">
            <a:extLst>
              <a:ext uri="{FF2B5EF4-FFF2-40B4-BE49-F238E27FC236}">
                <a16:creationId xmlns:a16="http://schemas.microsoft.com/office/drawing/2014/main" id="{868051BA-BFC3-4045-A704-3C33463C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88" y="1776413"/>
            <a:ext cx="28479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Image 14">
            <a:extLst>
              <a:ext uri="{FF2B5EF4-FFF2-40B4-BE49-F238E27FC236}">
                <a16:creationId xmlns:a16="http://schemas.microsoft.com/office/drawing/2014/main" id="{600B52B8-C843-4438-B390-BC4FB910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1776413"/>
            <a:ext cx="31527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>
            <a:extLst>
              <a:ext uri="{FF2B5EF4-FFF2-40B4-BE49-F238E27FC236}">
                <a16:creationId xmlns:a16="http://schemas.microsoft.com/office/drawing/2014/main" id="{1B353FEE-EC29-4283-B00C-ADC218B1E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Matrice de </a:t>
            </a:r>
            <a:br>
              <a:rPr lang="fr-FR" altLang="fr-FR"/>
            </a:br>
            <a:r>
              <a:rPr lang="fr-FR" altLang="fr-FR"/>
              <a:t>corrélation</a:t>
            </a:r>
          </a:p>
        </p:txBody>
      </p:sp>
      <p:pic>
        <p:nvPicPr>
          <p:cNvPr id="11268" name="Image 4">
            <a:extLst>
              <a:ext uri="{FF2B5EF4-FFF2-40B4-BE49-F238E27FC236}">
                <a16:creationId xmlns:a16="http://schemas.microsoft.com/office/drawing/2014/main" id="{345D09DE-1AAB-45EB-8ACC-FE7CF62F4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4" y="301841"/>
            <a:ext cx="7431243" cy="629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>
            <a:extLst>
              <a:ext uri="{FF2B5EF4-FFF2-40B4-BE49-F238E27FC236}">
                <a16:creationId xmlns:a16="http://schemas.microsoft.com/office/drawing/2014/main" id="{E6B04D2E-2D08-48F3-A186-084C981F8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PCA</a:t>
            </a:r>
          </a:p>
        </p:txBody>
      </p:sp>
      <p:sp>
        <p:nvSpPr>
          <p:cNvPr id="12291" name="Espace réservé du contenu 2">
            <a:extLst>
              <a:ext uri="{FF2B5EF4-FFF2-40B4-BE49-F238E27FC236}">
                <a16:creationId xmlns:a16="http://schemas.microsoft.com/office/drawing/2014/main" id="{AD8499C7-757C-47B5-8289-683E56461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3 groupes de score</a:t>
            </a:r>
          </a:p>
          <a:p>
            <a:r>
              <a:rPr lang="fr-FR" altLang="fr-FR" dirty="0"/>
              <a:t>3 groupes de features</a:t>
            </a:r>
          </a:p>
          <a:p>
            <a:r>
              <a:rPr lang="fr-FR" altLang="fr-FR" dirty="0"/>
              <a:t>Normalisation</a:t>
            </a:r>
          </a:p>
          <a:p>
            <a:r>
              <a:rPr lang="fr-FR" altLang="fr-FR" dirty="0" err="1"/>
              <a:t>KMeans</a:t>
            </a:r>
            <a:r>
              <a:rPr lang="fr-FR" altLang="fr-FR" dirty="0"/>
              <a:t> (2 et 3 clusters)</a:t>
            </a:r>
          </a:p>
          <a:p>
            <a:r>
              <a:rPr lang="fr-FR" altLang="fr-FR" dirty="0"/>
              <a:t>Affichage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Microsoft Office PowerPoint</Application>
  <PresentationFormat>Grand écran</PresentationFormat>
  <Paragraphs>256</Paragraphs>
  <Slides>38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Thème Office</vt:lpstr>
      <vt:lpstr>Moteur de recommandations de films </vt:lpstr>
      <vt:lpstr>Sommaire</vt:lpstr>
      <vt:lpstr>Introduction</vt:lpstr>
      <vt:lpstr>Les données</vt:lpstr>
      <vt:lpstr>Le meilleur et le pire</vt:lpstr>
      <vt:lpstr>Valeurs manquantes</vt:lpstr>
      <vt:lpstr>Les doublons</vt:lpstr>
      <vt:lpstr>Matrice de  corrélation</vt:lpstr>
      <vt:lpstr>PCA</vt:lpstr>
      <vt:lpstr>3 groupes de score</vt:lpstr>
      <vt:lpstr>Les données non numériques</vt:lpstr>
      <vt:lpstr>Choix des features</vt:lpstr>
      <vt:lpstr>Numérisation des features</vt:lpstr>
      <vt:lpstr>Kmeans Cas 1</vt:lpstr>
      <vt:lpstr>Kmeans Cas 2</vt:lpstr>
      <vt:lpstr>Kmeans Cas 3</vt:lpstr>
      <vt:lpstr>Coefficients de silhouette</vt:lpstr>
      <vt:lpstr>Cas 1</vt:lpstr>
      <vt:lpstr>Cas 2</vt:lpstr>
      <vt:lpstr>Cas 3</vt:lpstr>
      <vt:lpstr>Uniquement sur les genres</vt:lpstr>
      <vt:lpstr>Dendrogrammes</vt:lpstr>
      <vt:lpstr>Cas 1 : Difficile de trancher</vt:lpstr>
      <vt:lpstr>Cas 2 : Pas mieux</vt:lpstr>
      <vt:lpstr>Cas 3 : Encore pire</vt:lpstr>
      <vt:lpstr>Avec la métrique average cas 1</vt:lpstr>
      <vt:lpstr>Avec la métrique average cas 2</vt:lpstr>
      <vt:lpstr>Distances</vt:lpstr>
      <vt:lpstr>Quelle méthode ? Quelle distance ?</vt:lpstr>
      <vt:lpstr>Vérification</vt:lpstr>
      <vt:lpstr>Vérification</vt:lpstr>
      <vt:lpstr>Vérification</vt:lpstr>
      <vt:lpstr>Distances - Conclusion</vt:lpstr>
      <vt:lpstr>Service Web</vt:lpstr>
      <vt:lpstr>Présentation PowerPoint</vt:lpstr>
      <vt:lpstr>Présentation PowerPoint</vt:lpstr>
      <vt:lpstr>Possibilités d’améliorations</vt:lpstr>
      <vt:lpstr>Bon prochain film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Scao, Morgan</dc:creator>
  <cp:lastModifiedBy>Scao, Morgan</cp:lastModifiedBy>
  <cp:revision>74</cp:revision>
  <dcterms:created xsi:type="dcterms:W3CDTF">2018-01-23T13:27:07Z</dcterms:created>
  <dcterms:modified xsi:type="dcterms:W3CDTF">2018-02-12T13:46:57Z</dcterms:modified>
</cp:coreProperties>
</file>