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7" r:id="rId3"/>
    <p:sldId id="257" r:id="rId4"/>
    <p:sldId id="258" r:id="rId5"/>
    <p:sldId id="261" r:id="rId6"/>
    <p:sldId id="263" r:id="rId7"/>
    <p:sldId id="262" r:id="rId8"/>
    <p:sldId id="277" r:id="rId9"/>
    <p:sldId id="285" r:id="rId10"/>
    <p:sldId id="260" r:id="rId11"/>
    <p:sldId id="259" r:id="rId12"/>
    <p:sldId id="278" r:id="rId13"/>
    <p:sldId id="304" r:id="rId14"/>
    <p:sldId id="279" r:id="rId15"/>
    <p:sldId id="282" r:id="rId16"/>
    <p:sldId id="283" r:id="rId17"/>
    <p:sldId id="301" r:id="rId18"/>
    <p:sldId id="280" r:id="rId19"/>
    <p:sldId id="286" r:id="rId20"/>
    <p:sldId id="281" r:id="rId21"/>
    <p:sldId id="264" r:id="rId22"/>
    <p:sldId id="288" r:id="rId23"/>
    <p:sldId id="289" r:id="rId24"/>
    <p:sldId id="290" r:id="rId25"/>
    <p:sldId id="291" r:id="rId26"/>
    <p:sldId id="276" r:id="rId27"/>
    <p:sldId id="292" r:id="rId28"/>
    <p:sldId id="270" r:id="rId29"/>
    <p:sldId id="294" r:id="rId30"/>
    <p:sldId id="295" r:id="rId31"/>
    <p:sldId id="299" r:id="rId32"/>
    <p:sldId id="298" r:id="rId33"/>
    <p:sldId id="297" r:id="rId34"/>
    <p:sldId id="269" r:id="rId35"/>
    <p:sldId id="302" r:id="rId36"/>
    <p:sldId id="303" r:id="rId37"/>
    <p:sldId id="306" r:id="rId38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883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rentrer dans le détail</a:t>
            </a:r>
          </a:p>
          <a:p>
            <a:endParaRPr lang="fr-FR" dirty="0"/>
          </a:p>
          <a:p>
            <a:r>
              <a:rPr lang="fr-FR" dirty="0"/>
              <a:t>Colonne inutile : </a:t>
            </a:r>
            <a:r>
              <a:rPr lang="fr-FR" dirty="0" err="1"/>
              <a:t>movie_imdb_link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aberrantes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Budget -&gt; médiane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Nombre de likes</a:t>
            </a:r>
            <a:r>
              <a:rPr lang="fr-FR" dirty="0"/>
              <a:t> -&gt; médiane + décrément de </a:t>
            </a:r>
            <a:r>
              <a:rPr lang="fr-FR" dirty="0" err="1"/>
              <a:t>cast_total_facebook_likes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Pays</a:t>
            </a:r>
            <a:r>
              <a:rPr lang="fr-FR" dirty="0"/>
              <a:t> -&gt; médiane (USA)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de moins en moins la variance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0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n’expliquent plus rien du tout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7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 k=3, mais coef &lt; 0.2</a:t>
            </a:r>
          </a:p>
          <a:p>
            <a:r>
              <a:rPr lang="fr-FR" dirty="0"/>
              <a:t>ne veut rien dire pour classer des films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96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82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= corrélation de Pearson = </a:t>
            </a:r>
            <a:r>
              <a:rPr lang="fr-FR" dirty="0" err="1"/>
              <a:t>cosine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r>
              <a:rPr lang="fr-FR" dirty="0"/>
              <a:t> / ||u||.||v||</a:t>
            </a:r>
          </a:p>
          <a:p>
            <a:r>
              <a:rPr lang="fr-FR" dirty="0" err="1"/>
              <a:t>Linear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endParaRPr lang="fr-FR" dirty="0"/>
          </a:p>
          <a:p>
            <a:r>
              <a:rPr lang="fr-FR" dirty="0">
                <a:effectLst/>
              </a:rPr>
              <a:t>Chi2 kernel = e(-</a:t>
            </a:r>
            <a:r>
              <a:rPr lang="fr-FR" dirty="0" err="1">
                <a:effectLst/>
              </a:rPr>
              <a:t>gamma.somme</a:t>
            </a:r>
            <a:r>
              <a:rPr lang="fr-FR" dirty="0">
                <a:effectLst/>
              </a:rPr>
              <a:t>((x²-y²)/(</a:t>
            </a:r>
            <a:r>
              <a:rPr lang="fr-FR" dirty="0" err="1">
                <a:effectLst/>
              </a:rPr>
              <a:t>x+y</a:t>
            </a:r>
            <a:r>
              <a:rPr lang="fr-FR" dirty="0">
                <a:effectLst/>
              </a:rPr>
              <a:t>))</a:t>
            </a:r>
          </a:p>
          <a:p>
            <a:r>
              <a:rPr lang="fr-FR" dirty="0">
                <a:effectLst/>
              </a:rPr>
              <a:t>Polynomial, </a:t>
            </a:r>
            <a:r>
              <a:rPr lang="fr-FR" dirty="0" err="1">
                <a:effectLst/>
              </a:rPr>
              <a:t>sigmoid</a:t>
            </a:r>
            <a:r>
              <a:rPr lang="fr-FR" dirty="0">
                <a:effectLst/>
              </a:rPr>
              <a:t>, RBF, </a:t>
            </a:r>
            <a:r>
              <a:rPr lang="fr-FR" dirty="0" err="1">
                <a:effectLst/>
              </a:rPr>
              <a:t>Laplacian</a:t>
            </a:r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r>
              <a:rPr lang="fr-FR" dirty="0">
                <a:effectLst/>
              </a:rPr>
              <a:t>N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dimensions</a:t>
            </a:r>
          </a:p>
          <a:p>
            <a:r>
              <a:rPr lang="fr-FR" dirty="0">
                <a:effectLst/>
              </a:rPr>
              <a:t>NTT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NTF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r>
              <a:rPr lang="fr-FR" dirty="0">
                <a:effectLst/>
              </a:rPr>
              <a:t>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</a:t>
            </a:r>
          </a:p>
          <a:p>
            <a:r>
              <a:rPr lang="fr-FR" dirty="0">
                <a:effectLst/>
              </a:rPr>
              <a:t>NFT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NFF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False</a:t>
            </a:r>
          </a:p>
          <a:p>
            <a:r>
              <a:rPr lang="fr-FR" dirty="0">
                <a:effectLst/>
              </a:rPr>
              <a:t>NNEQ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non-</a:t>
            </a:r>
            <a:r>
              <a:rPr lang="fr-FR" dirty="0" err="1">
                <a:effectLst/>
              </a:rPr>
              <a:t>equal</a:t>
            </a:r>
            <a:r>
              <a:rPr lang="fr-FR" dirty="0">
                <a:effectLst/>
              </a:rPr>
              <a:t> dimensions, NNEQ = NTF + NFT</a:t>
            </a:r>
          </a:p>
          <a:p>
            <a:r>
              <a:rPr lang="fr-FR" dirty="0">
                <a:effectLst/>
              </a:rPr>
              <a:t>NNZ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nonzero</a:t>
            </a:r>
            <a:r>
              <a:rPr lang="fr-FR" dirty="0">
                <a:effectLst/>
              </a:rPr>
              <a:t> dimensions, NNZ = NTF + NFT + NTT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jaccard</a:t>
            </a:r>
            <a:r>
              <a:rPr lang="fr-FR" dirty="0">
                <a:effectLst/>
              </a:rPr>
              <a:t>” NNEQ / NNZ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matching</a:t>
            </a:r>
            <a:r>
              <a:rPr lang="fr-FR" dirty="0">
                <a:effectLst/>
              </a:rPr>
              <a:t>” NNEQ / N</a:t>
            </a:r>
          </a:p>
          <a:p>
            <a:r>
              <a:rPr lang="fr-FR" b="1" dirty="0">
                <a:effectLst/>
              </a:rPr>
              <a:t>“</a:t>
            </a:r>
            <a:r>
              <a:rPr lang="fr-FR" b="1" dirty="0" err="1">
                <a:effectLst/>
              </a:rPr>
              <a:t>dice</a:t>
            </a:r>
            <a:r>
              <a:rPr lang="fr-FR" b="1" dirty="0">
                <a:effectLst/>
              </a:rPr>
              <a:t>” NNEQ / (NTT + NNZ)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kulsinski</a:t>
            </a:r>
            <a:r>
              <a:rPr lang="fr-FR" dirty="0">
                <a:effectLst/>
              </a:rPr>
              <a:t>” (NNEQ + N - NTT) / (NNEQ + N)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rogerstanimoto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russellrao</a:t>
            </a:r>
            <a:r>
              <a:rPr lang="fr-FR" dirty="0">
                <a:effectLst/>
              </a:rPr>
              <a:t>” NNZ / N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sokalmichener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sokalsneath</a:t>
            </a:r>
            <a:r>
              <a:rPr lang="fr-FR" dirty="0">
                <a:effectLst/>
              </a:rPr>
              <a:t>” NNEQ / (NNEQ + 0.5 * NTT)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5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Par exemple …</a:t>
            </a:r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Pb du film d’horreur avec un dessin animé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Doublon : </a:t>
            </a:r>
            <a:r>
              <a:rPr lang="fr-FR" dirty="0" err="1"/>
              <a:t>dekalog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manquantes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valeur la plus courante pour </a:t>
            </a:r>
            <a:r>
              <a:rPr lang="en-US" dirty="0"/>
              <a:t>['color', '</a:t>
            </a:r>
            <a:r>
              <a:rPr lang="en-US" dirty="0" err="1"/>
              <a:t>title_year</a:t>
            </a:r>
            <a:r>
              <a:rPr lang="en-US" dirty="0"/>
              <a:t>', 'language', 'country', '</a:t>
            </a:r>
            <a:r>
              <a:rPr lang="en-US" dirty="0" err="1"/>
              <a:t>content_rating</a:t>
            </a:r>
            <a:r>
              <a:rPr lang="en-US" dirty="0"/>
              <a:t>’]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chaine</a:t>
            </a:r>
            <a:r>
              <a:rPr lang="en-US" dirty="0"/>
              <a:t> vide pour les </a:t>
            </a:r>
            <a:r>
              <a:rPr lang="en-US" dirty="0" err="1"/>
              <a:t>autres</a:t>
            </a:r>
            <a:r>
              <a:rPr lang="en-US" dirty="0"/>
              <a:t> variables </a:t>
            </a:r>
            <a:r>
              <a:rPr lang="en-US" dirty="0" err="1"/>
              <a:t>qualitatives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médiane</a:t>
            </a:r>
            <a:r>
              <a:rPr lang="en-US" dirty="0"/>
              <a:t> pour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Doublons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suppression des doublons mineurs (moins de 10% d’écart sur les valeurs numériques (sauf </a:t>
            </a:r>
            <a:r>
              <a:rPr lang="fr-FR" dirty="0" err="1"/>
              <a:t>title_year</a:t>
            </a:r>
            <a:r>
              <a:rPr lang="fr-FR" dirty="0"/>
              <a:t> et duration)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si vrai doublon on ajoute la date au plus vieux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Host(2006)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Dead Zone(1983)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Out of the Blue(1980)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91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corrélation entre total like et </a:t>
            </a:r>
            <a:r>
              <a:rPr lang="fr-FR" dirty="0" err="1"/>
              <a:t>actor</a:t>
            </a:r>
            <a:r>
              <a:rPr lang="fr-FR" dirty="0"/>
              <a:t> 1 like</a:t>
            </a:r>
          </a:p>
          <a:p>
            <a:r>
              <a:rPr lang="fr-FR" dirty="0"/>
              <a:t>Le score semble un peu corrélé avec nb critiques et nb de votant mais pas de tendance forte, ce qui semble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7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3 groupes homogènes : 1548, 1823, 1548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Genre : c’est le plus important pour ne pas passer d’un dessin animé à un film d’horreur par ex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Réalisateur et Acteur : les gens peuvent être très attachés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Langue : important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Titre : peut compter pour voir les autres versions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CountVectorizer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6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20% de la variance, ça n’est pas significatif, on va qd même tracer qlqs graphes</a:t>
            </a:r>
          </a:p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mmended-engine.herokuapp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sp>
        <p:nvSpPr>
          <p:cNvPr id="13315" name="Espace réservé du contenu 5">
            <a:extLst>
              <a:ext uri="{FF2B5EF4-FFF2-40B4-BE49-F238E27FC236}">
                <a16:creationId xmlns:a16="http://schemas.microsoft.com/office/drawing/2014/main" id="{650AF3A1-F42D-45C6-8835-BFB2FA341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Color</a:t>
            </a:r>
            <a:r>
              <a:rPr lang="fr-FR" dirty="0"/>
              <a:t> : binarisation directe avec </a:t>
            </a:r>
            <a:r>
              <a:rPr lang="fr-FR" dirty="0" err="1"/>
              <a:t>LabelEncoder</a:t>
            </a:r>
            <a:endParaRPr lang="fr-FR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 un ensemble de mots clés 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Numérisation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Les mots clés sont rassemblés dans une seule colonne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La colonne est transformée en matrice binaire (</a:t>
            </a:r>
            <a:r>
              <a:rPr lang="fr-FR" dirty="0" err="1"/>
              <a:t>CountVectorizer</a:t>
            </a:r>
            <a:r>
              <a:rPr lang="fr-FR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mots clés utilisés une seule fois sont supprimés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F893B9-2773-4860-A4B7-FCEA5CE8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6498"/>
              </p:ext>
            </p:extLst>
          </p:nvPr>
        </p:nvGraphicFramePr>
        <p:xfrm>
          <a:off x="3037933" y="3970531"/>
          <a:ext cx="48895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2425990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826706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3488537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Nombre de colonnes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209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Cas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 dirty="0">
                          <a:effectLst/>
                        </a:rPr>
                        <a:t>Après binarisation</a:t>
                      </a:r>
                      <a:endParaRPr lang="fr-F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Après nettoyage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859353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25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332727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9 416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1 651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3273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21 285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6 454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7000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CF849990-167A-4399-A32D-23B28F1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004" y="1825625"/>
            <a:ext cx="85899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5424244D-AFAB-49B9-8D37-70751B42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EA3A4-5BD4-4697-9528-8D45215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822" y="1825625"/>
            <a:ext cx="86503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Le coefficient de silhouette doit permettre d’évaluer la forme des clusters trouvés par un algorithme de clustering non supervisé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Plus il sera proche de 1 plus les clusters seront denses et bien séparés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550" y="1690688"/>
            <a:ext cx="8334225" cy="44862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358" y="1561172"/>
            <a:ext cx="8335705" cy="461579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r>
              <a:rPr lang="fr-FR" altLang="fr-FR" dirty="0"/>
              <a:t>PCA</a:t>
            </a:r>
          </a:p>
          <a:p>
            <a:r>
              <a:rPr lang="fr-FR" altLang="fr-FR" dirty="0"/>
              <a:t>Coefficients de silhouette</a:t>
            </a:r>
          </a:p>
          <a:p>
            <a:r>
              <a:rPr lang="fr-FR" altLang="fr-FR" dirty="0"/>
              <a:t>Dendrogrammes</a:t>
            </a:r>
          </a:p>
          <a:p>
            <a:r>
              <a:rPr lang="fr-FR" altLang="fr-FR" dirty="0"/>
              <a:t>Calculs de distance</a:t>
            </a:r>
          </a:p>
          <a:p>
            <a:r>
              <a:rPr lang="fr-FR" altLang="fr-FR" dirty="0"/>
              <a:t>Le service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>
            <a:extLst>
              <a:ext uri="{FF2B5EF4-FFF2-40B4-BE49-F238E27FC236}">
                <a16:creationId xmlns:a16="http://schemas.microsoft.com/office/drawing/2014/main" id="{EA4FC90E-6C64-4A42-BF7D-F35FE7C9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</a:t>
            </a:r>
          </a:p>
        </p:txBody>
      </p:sp>
      <p:pic>
        <p:nvPicPr>
          <p:cNvPr id="27651" name="Espace réservé du contenu 3">
            <a:extLst>
              <a:ext uri="{FF2B5EF4-FFF2-40B4-BE49-F238E27FC236}">
                <a16:creationId xmlns:a16="http://schemas.microsoft.com/office/drawing/2014/main" id="{92D8B447-1DF5-43B9-9B4A-B76F2798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732" y="1572322"/>
            <a:ext cx="8392843" cy="460464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On va vérifier qu’il n’y a pas de découpage en clusters évident</a:t>
            </a:r>
          </a:p>
          <a:p>
            <a:r>
              <a:rPr lang="fr-FR" altLang="fr-FR" dirty="0"/>
              <a:t>Méthode utilisée : clustering de Ward</a:t>
            </a:r>
          </a:p>
          <a:p>
            <a:r>
              <a:rPr lang="fr-FR" altLang="fr-FR" dirty="0"/>
              <a:t>Pas mieux avec les autres méthodes (single, </a:t>
            </a:r>
            <a:r>
              <a:rPr lang="fr-FR" altLang="fr-FR" dirty="0" err="1"/>
              <a:t>complete</a:t>
            </a:r>
            <a:r>
              <a:rPr lang="fr-FR" altLang="fr-FR" dirty="0"/>
              <a:t>, </a:t>
            </a:r>
            <a:r>
              <a:rPr lang="fr-FR" altLang="fr-FR" dirty="0" err="1"/>
              <a:t>average</a:t>
            </a:r>
            <a:r>
              <a:rPr lang="fr-FR" altLang="fr-FR" dirty="0"/>
              <a:t>…)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96CC4F1D-1A02-4934-AEA5-A9E3BFF0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3 : Encore pire</a:t>
            </a:r>
          </a:p>
        </p:txBody>
      </p:sp>
      <p:pic>
        <p:nvPicPr>
          <p:cNvPr id="35843" name="Espace réservé du contenu 3">
            <a:extLst>
              <a:ext uri="{FF2B5EF4-FFF2-40B4-BE49-F238E27FC236}">
                <a16:creationId xmlns:a16="http://schemas.microsoft.com/office/drawing/2014/main" id="{BEA34C67-7A43-4727-848F-7C5DD5BD3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825625"/>
            <a:ext cx="8207375" cy="43513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Quelle méthode ? Quelle distance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Après numérisation des features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les 2 vecteurs)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r>
              <a:rPr lang="fr-FR" dirty="0"/>
              <a:t> kernel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Chi2 kernel (avec matrice positive)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Directement sur la matrice non numérisée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Gower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Manhattan pour les numériques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</a:t>
            </a:r>
            <a:r>
              <a:rPr lang="fr-FR" dirty="0" err="1"/>
              <a:t>Dice</a:t>
            </a:r>
            <a:r>
              <a:rPr lang="fr-FR" dirty="0"/>
              <a:t> pour les variables qualitatives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altLang="fr-FR" dirty="0"/>
              <a:t>Principe d’un moteur de recommandation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sur les habitudes des utilisateurs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Dessins animés : retrouve-t-on d’autres dessins animés ?</a:t>
            </a:r>
          </a:p>
          <a:p>
            <a:r>
              <a:rPr lang="fr-FR" altLang="fr-FR" dirty="0"/>
              <a:t>Films avec plusieurs versions : a-t-on les autres versions ?</a:t>
            </a:r>
          </a:p>
          <a:p>
            <a:r>
              <a:rPr lang="fr-FR" altLang="fr-FR" dirty="0"/>
              <a:t>Intuition : est-ce cohérent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Shrek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3 (toutes les colonnes)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33" y="2364623"/>
            <a:ext cx="6078454" cy="259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410C6B0-C9A4-4871-A610-195779C3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91" y="2412413"/>
            <a:ext cx="16668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dirty="0"/>
              <a:t>Différents tests : Shrek, Men in black…</a:t>
            </a:r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pPr marL="0" indent="0">
              <a:buNone/>
            </a:pP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F7000F-F29E-4007-8414-1F2DD870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6" y="3100040"/>
            <a:ext cx="5495210" cy="2418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05584F9-4868-46B6-B497-43A6EEA2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21" y="3100040"/>
            <a:ext cx="4150483" cy="241830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Service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Python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Librairie </a:t>
            </a:r>
            <a:r>
              <a:rPr lang="fr-FR" dirty="0" err="1"/>
              <a:t>Flask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5 recommandations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Réponse en JSON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>
              <a:hlinkClick r:id="rId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2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F8E83D8-1284-4414-97BF-C8C39B94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6966"/>
            <a:ext cx="10515600" cy="15140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F0BAF86-AF00-4AC1-A6A2-04637FA5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33" y="3019424"/>
            <a:ext cx="5035567" cy="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903A9D8A-3B33-4AEC-BEED-254AF411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4210" y="549195"/>
            <a:ext cx="7691813" cy="5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7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Bon prochain film !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  <p:extLst>
      <p:ext uri="{BB962C8B-B14F-4D97-AF65-F5344CB8AC3E}">
        <p14:creationId xmlns:p14="http://schemas.microsoft.com/office/powerpoint/2010/main" val="4898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8740" y="139867"/>
            <a:ext cx="4192587" cy="6276975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5043 lignes</a:t>
            </a:r>
          </a:p>
          <a:p>
            <a:pPr marL="0" indent="0">
              <a:buNone/>
            </a:pPr>
            <a:r>
              <a:rPr lang="fr-FR" dirty="0"/>
              <a:t>28 colonnes</a:t>
            </a:r>
          </a:p>
          <a:p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inutile</a:t>
            </a:r>
          </a:p>
          <a:p>
            <a:r>
              <a:rPr lang="fr-FR" dirty="0"/>
              <a:t>Valeurs manquantes</a:t>
            </a:r>
          </a:p>
          <a:p>
            <a:r>
              <a:rPr lang="fr-FR" dirty="0"/>
              <a:t>Doublons</a:t>
            </a:r>
          </a:p>
          <a:p>
            <a:r>
              <a:rPr lang="fr-FR" dirty="0"/>
              <a:t>Valeurs aberrantes</a:t>
            </a:r>
          </a:p>
          <a:p>
            <a:r>
              <a:rPr lang="fr-FR" dirty="0"/>
              <a:t>Binarisation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 meilleur et le pire</a:t>
            </a:r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2265440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6877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doublons</a:t>
            </a:r>
          </a:p>
        </p:txBody>
      </p:sp>
      <p:pic>
        <p:nvPicPr>
          <p:cNvPr id="10244" name="Image 12">
            <a:extLst>
              <a:ext uri="{FF2B5EF4-FFF2-40B4-BE49-F238E27FC236}">
                <a16:creationId xmlns:a16="http://schemas.microsoft.com/office/drawing/2014/main" id="{228843C5-B603-4C40-B972-92AE726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776413"/>
            <a:ext cx="274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 13">
            <a:extLst>
              <a:ext uri="{FF2B5EF4-FFF2-40B4-BE49-F238E27FC236}">
                <a16:creationId xmlns:a16="http://schemas.microsoft.com/office/drawing/2014/main" id="{868051BA-BFC3-4045-A704-3C33463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76413"/>
            <a:ext cx="2847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age 14">
            <a:extLst>
              <a:ext uri="{FF2B5EF4-FFF2-40B4-BE49-F238E27FC236}">
                <a16:creationId xmlns:a16="http://schemas.microsoft.com/office/drawing/2014/main" id="{600B52B8-C843-4438-B390-BC4FB91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776413"/>
            <a:ext cx="3152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4" y="301841"/>
            <a:ext cx="7431243" cy="62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PCA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3 groupes de features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 et 3 clusters)</a:t>
            </a:r>
          </a:p>
          <a:p>
            <a:r>
              <a:rPr lang="fr-FR" altLang="fr-FR" dirty="0"/>
              <a:t>Affichage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Grand écran</PresentationFormat>
  <Paragraphs>220</Paragraphs>
  <Slides>37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Moteur de recommandations de films </vt:lpstr>
      <vt:lpstr>Sommaire</vt:lpstr>
      <vt:lpstr>Introduction</vt:lpstr>
      <vt:lpstr>Les données</vt:lpstr>
      <vt:lpstr>Le meilleur et le pire</vt:lpstr>
      <vt:lpstr>Valeurs manquantes</vt:lpstr>
      <vt:lpstr>Les doublons</vt:lpstr>
      <vt:lpstr>Matrice de  corrélation</vt:lpstr>
      <vt:lpstr>PCA</vt:lpstr>
      <vt:lpstr>3 groupes de score</vt:lpstr>
      <vt:lpstr>Les données non numériques</vt:lpstr>
      <vt:lpstr>Choix des features</vt:lpstr>
      <vt:lpstr>Numérisation des features</vt:lpstr>
      <vt:lpstr>Kmeans Cas 1</vt:lpstr>
      <vt:lpstr>Kmeans Cas 2</vt:lpstr>
      <vt:lpstr>Kmeans Cas 3</vt:lpstr>
      <vt:lpstr>Coefficients de silhouette</vt:lpstr>
      <vt:lpstr>Cas 1</vt:lpstr>
      <vt:lpstr>Cas 2</vt:lpstr>
      <vt:lpstr>Cas 3</vt:lpstr>
      <vt:lpstr>Uniquement sur les genres</vt:lpstr>
      <vt:lpstr>Dendrogrammes</vt:lpstr>
      <vt:lpstr>Cas 1 : Difficile de trancher</vt:lpstr>
      <vt:lpstr>Cas 2 : Pas mieux</vt:lpstr>
      <vt:lpstr>Cas 3 : Encore pire</vt:lpstr>
      <vt:lpstr>Avec la métrique average cas 1</vt:lpstr>
      <vt:lpstr>Avec la métrique average cas 2</vt:lpstr>
      <vt:lpstr>Distances</vt:lpstr>
      <vt:lpstr>Quelle méthode ? Quelle distance ?</vt:lpstr>
      <vt:lpstr>Vérification</vt:lpstr>
      <vt:lpstr>Vérification</vt:lpstr>
      <vt:lpstr>Vérification</vt:lpstr>
      <vt:lpstr>Distances - Conclusion</vt:lpstr>
      <vt:lpstr>Service Web</vt:lpstr>
      <vt:lpstr>Présentation PowerPoint</vt:lpstr>
      <vt:lpstr>Présentation PowerPoint</vt:lpstr>
      <vt:lpstr>Bon prochain film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66</cp:revision>
  <dcterms:created xsi:type="dcterms:W3CDTF">2018-01-23T13:27:07Z</dcterms:created>
  <dcterms:modified xsi:type="dcterms:W3CDTF">2018-01-30T16:29:51Z</dcterms:modified>
</cp:coreProperties>
</file>