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7" r:id="rId3"/>
    <p:sldId id="257" r:id="rId4"/>
    <p:sldId id="258" r:id="rId5"/>
    <p:sldId id="261" r:id="rId6"/>
    <p:sldId id="263" r:id="rId7"/>
    <p:sldId id="262" r:id="rId8"/>
    <p:sldId id="277" r:id="rId9"/>
    <p:sldId id="285" r:id="rId10"/>
    <p:sldId id="260" r:id="rId11"/>
    <p:sldId id="259" r:id="rId12"/>
    <p:sldId id="278" r:id="rId13"/>
    <p:sldId id="304" r:id="rId14"/>
    <p:sldId id="279" r:id="rId15"/>
    <p:sldId id="282" r:id="rId16"/>
    <p:sldId id="301" r:id="rId17"/>
    <p:sldId id="280" r:id="rId18"/>
    <p:sldId id="286" r:id="rId19"/>
    <p:sldId id="264" r:id="rId20"/>
    <p:sldId id="288" r:id="rId21"/>
    <p:sldId id="289" r:id="rId22"/>
    <p:sldId id="290" r:id="rId23"/>
    <p:sldId id="276" r:id="rId24"/>
    <p:sldId id="292" r:id="rId25"/>
    <p:sldId id="270" r:id="rId26"/>
    <p:sldId id="294" r:id="rId27"/>
    <p:sldId id="295" r:id="rId28"/>
    <p:sldId id="299" r:id="rId29"/>
    <p:sldId id="298" r:id="rId30"/>
    <p:sldId id="297" r:id="rId31"/>
    <p:sldId id="269" r:id="rId32"/>
    <p:sldId id="308" r:id="rId33"/>
    <p:sldId id="303" r:id="rId34"/>
    <p:sldId id="307" r:id="rId35"/>
    <p:sldId id="306" r:id="rId3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74883" autoAdjust="0"/>
  </p:normalViewPr>
  <p:slideViewPr>
    <p:cSldViewPr snapToGrid="0">
      <p:cViewPr varScale="1">
        <p:scale>
          <a:sx n="86" d="100"/>
          <a:sy n="86" d="100"/>
        </p:scale>
        <p:origin x="140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 : qu’est-ce qu’un moteur de recommandation</a:t>
            </a:r>
          </a:p>
          <a:p>
            <a:r>
              <a:rPr lang="fr-FR" dirty="0"/>
              <a:t>Les données : nettoyage, transfos</a:t>
            </a:r>
          </a:p>
          <a:p>
            <a:r>
              <a:rPr lang="fr-FR" dirty="0"/>
              <a:t>Analyse en composantes principales</a:t>
            </a:r>
          </a:p>
          <a:p>
            <a:r>
              <a:rPr lang="fr-FR" dirty="0"/>
              <a:t>Silhouette : recherche d’un découpage en k clusters</a:t>
            </a:r>
          </a:p>
          <a:p>
            <a:r>
              <a:rPr lang="fr-FR" dirty="0"/>
              <a:t>Dendrogrammes : autre façon d’analyser le nombre de découpages possibles</a:t>
            </a:r>
          </a:p>
          <a:p>
            <a:r>
              <a:rPr lang="fr-FR" dirty="0"/>
              <a:t>Distances entre les items 2 à 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29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 dirty="0"/>
              <a:t>Genre : c’est le plus important pour ne pas passer d’un dessin animé à un film d’horreur par ex</a:t>
            </a:r>
          </a:p>
          <a:p>
            <a:pPr>
              <a:spcBef>
                <a:spcPct val="0"/>
              </a:spcBef>
            </a:pPr>
            <a:r>
              <a:rPr lang="fr-FR" altLang="fr-FR" dirty="0"/>
              <a:t>Réalisateur et Acteur : les gens peuvent être très attachés</a:t>
            </a:r>
          </a:p>
          <a:p>
            <a:pPr>
              <a:spcBef>
                <a:spcPct val="0"/>
              </a:spcBef>
            </a:pPr>
            <a:r>
              <a:rPr lang="fr-FR" altLang="fr-FR" dirty="0"/>
              <a:t>Langue : important</a:t>
            </a:r>
          </a:p>
          <a:p>
            <a:pPr>
              <a:spcBef>
                <a:spcPct val="0"/>
              </a:spcBef>
            </a:pPr>
            <a:r>
              <a:rPr lang="fr-FR" altLang="fr-FR" dirty="0"/>
              <a:t>Titre : peut compter pour voir les autres versions</a:t>
            </a:r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CountVectorizer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6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>
            <a:extLst>
              <a:ext uri="{FF2B5EF4-FFF2-40B4-BE49-F238E27FC236}">
                <a16:creationId xmlns:a16="http://schemas.microsoft.com/office/drawing/2014/main" id="{7A6A9DBA-02DF-49A9-8C63-618D9C970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notes 2">
            <a:extLst>
              <a:ext uri="{FF2B5EF4-FFF2-40B4-BE49-F238E27FC236}">
                <a16:creationId xmlns:a16="http://schemas.microsoft.com/office/drawing/2014/main" id="{A38DA539-9104-43AC-A6ED-355E9296F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Les 2 directions ppales expliquent 20% de la variance, ça n’est pas significatif, on va qd même tracer qlqs graphes</a:t>
            </a:r>
          </a:p>
          <a:p>
            <a:pPr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20484" name="Espace réservé du numéro de diapositive 3">
            <a:extLst>
              <a:ext uri="{FF2B5EF4-FFF2-40B4-BE49-F238E27FC236}">
                <a16:creationId xmlns:a16="http://schemas.microsoft.com/office/drawing/2014/main" id="{1E220833-D121-4FB5-8883-C70D7CF02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3CF9BE-41D9-403D-8A7D-77D8C515406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Les 2 directions ppales expliquent de moins en moins la variance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20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>
            <a:extLst>
              <a:ext uri="{FF2B5EF4-FFF2-40B4-BE49-F238E27FC236}">
                <a16:creationId xmlns:a16="http://schemas.microsoft.com/office/drawing/2014/main" id="{B3FBB861-F563-4800-A866-7FFB5F0B8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ce réservé des notes 2">
            <a:extLst>
              <a:ext uri="{FF2B5EF4-FFF2-40B4-BE49-F238E27FC236}">
                <a16:creationId xmlns:a16="http://schemas.microsoft.com/office/drawing/2014/main" id="{398ACF0A-8039-4D14-838B-E00EBE85C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Pas de variable catégorielle : c’est ce qui explique le mieux la variance</a:t>
            </a:r>
          </a:p>
        </p:txBody>
      </p:sp>
      <p:sp>
        <p:nvSpPr>
          <p:cNvPr id="24580" name="Espace réservé du numéro de diapositive 3">
            <a:extLst>
              <a:ext uri="{FF2B5EF4-FFF2-40B4-BE49-F238E27FC236}">
                <a16:creationId xmlns:a16="http://schemas.microsoft.com/office/drawing/2014/main" id="{D7CBCEA1-C136-44A4-A8F1-0DBFF45C8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CAF054-DC6F-41E0-B167-E9431BA5FF7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Meilleur k=3, mais coef &lt; 0.2</a:t>
            </a:r>
          </a:p>
          <a:p>
            <a:r>
              <a:rPr lang="fr-FR" dirty="0"/>
              <a:t>ne veut rien dire pour classer des films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696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82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>
            <a:extLst>
              <a:ext uri="{FF2B5EF4-FFF2-40B4-BE49-F238E27FC236}">
                <a16:creationId xmlns:a16="http://schemas.microsoft.com/office/drawing/2014/main" id="{FD2408B1-5AB2-4593-8D1A-FD64F7E5E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ce réservé des notes 2">
            <a:extLst>
              <a:ext uri="{FF2B5EF4-FFF2-40B4-BE49-F238E27FC236}">
                <a16:creationId xmlns:a16="http://schemas.microsoft.com/office/drawing/2014/main" id="{12ECAC57-7E0D-4A84-A332-79C0DC55F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single, complete, average, weighted, centroid, median</a:t>
            </a:r>
          </a:p>
        </p:txBody>
      </p:sp>
      <p:sp>
        <p:nvSpPr>
          <p:cNvPr id="30724" name="Espace réservé du numéro de diapositive 3">
            <a:extLst>
              <a:ext uri="{FF2B5EF4-FFF2-40B4-BE49-F238E27FC236}">
                <a16:creationId xmlns:a16="http://schemas.microsoft.com/office/drawing/2014/main" id="{26E17676-F4B7-4002-80BA-2936DEF0E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90AEBB-A830-4DED-9A64-9252EA96448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= corrélation de Pearson = </a:t>
            </a:r>
            <a:r>
              <a:rPr lang="fr-FR" dirty="0" err="1"/>
              <a:t>cosine</a:t>
            </a:r>
            <a:r>
              <a:rPr lang="fr-FR" dirty="0"/>
              <a:t> kernel = </a:t>
            </a:r>
            <a:r>
              <a:rPr lang="fr-FR" dirty="0" err="1"/>
              <a:t>u.v</a:t>
            </a:r>
            <a:r>
              <a:rPr lang="fr-FR" dirty="0"/>
              <a:t> / ||u||.||v||</a:t>
            </a:r>
          </a:p>
          <a:p>
            <a:r>
              <a:rPr lang="fr-FR" dirty="0" err="1"/>
              <a:t>Linear</a:t>
            </a:r>
            <a:r>
              <a:rPr lang="fr-FR" dirty="0"/>
              <a:t> kernel = </a:t>
            </a:r>
            <a:r>
              <a:rPr lang="fr-FR" dirty="0" err="1"/>
              <a:t>u.v</a:t>
            </a:r>
            <a:endParaRPr lang="fr-FR" dirty="0"/>
          </a:p>
          <a:p>
            <a:r>
              <a:rPr lang="fr-FR" dirty="0">
                <a:effectLst/>
              </a:rPr>
              <a:t>Chi2 kernel = e(-</a:t>
            </a:r>
            <a:r>
              <a:rPr lang="fr-FR" dirty="0" err="1">
                <a:effectLst/>
              </a:rPr>
              <a:t>gamma.somme</a:t>
            </a:r>
            <a:r>
              <a:rPr lang="fr-FR" dirty="0">
                <a:effectLst/>
              </a:rPr>
              <a:t>((x²-y²)/(</a:t>
            </a:r>
            <a:r>
              <a:rPr lang="fr-FR" dirty="0" err="1">
                <a:effectLst/>
              </a:rPr>
              <a:t>x+y</a:t>
            </a:r>
            <a:r>
              <a:rPr lang="fr-FR" dirty="0">
                <a:effectLst/>
              </a:rPr>
              <a:t>))</a:t>
            </a:r>
          </a:p>
          <a:p>
            <a:r>
              <a:rPr lang="fr-FR" dirty="0">
                <a:effectLst/>
              </a:rPr>
              <a:t>Polynomial, </a:t>
            </a:r>
            <a:r>
              <a:rPr lang="fr-FR" dirty="0" err="1">
                <a:effectLst/>
              </a:rPr>
              <a:t>sigmoid</a:t>
            </a:r>
            <a:r>
              <a:rPr lang="fr-FR" dirty="0">
                <a:effectLst/>
              </a:rPr>
              <a:t>, RBF, </a:t>
            </a:r>
            <a:r>
              <a:rPr lang="fr-FR" dirty="0" err="1">
                <a:effectLst/>
              </a:rPr>
              <a:t>Laplacian</a:t>
            </a:r>
            <a:endParaRPr lang="fr-FR" dirty="0">
              <a:effectLst/>
            </a:endParaRPr>
          </a:p>
          <a:p>
            <a:endParaRPr lang="fr-FR" dirty="0">
              <a:effectLst/>
            </a:endParaRPr>
          </a:p>
          <a:p>
            <a:r>
              <a:rPr lang="fr-FR" dirty="0">
                <a:effectLst/>
              </a:rPr>
              <a:t>N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dimensions</a:t>
            </a:r>
          </a:p>
          <a:p>
            <a:r>
              <a:rPr lang="fr-FR" dirty="0">
                <a:effectLst/>
              </a:rPr>
              <a:t>NTT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both</a:t>
            </a:r>
            <a:r>
              <a:rPr lang="fr-FR" dirty="0">
                <a:effectLst/>
              </a:rPr>
              <a:t> values are </a:t>
            </a:r>
            <a:r>
              <a:rPr lang="fr-FR" dirty="0" err="1">
                <a:effectLst/>
              </a:rPr>
              <a:t>True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NTF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the first value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True</a:t>
            </a:r>
            <a:r>
              <a:rPr lang="fr-FR" dirty="0">
                <a:effectLst/>
              </a:rPr>
              <a:t>, second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False</a:t>
            </a:r>
          </a:p>
          <a:p>
            <a:r>
              <a:rPr lang="fr-FR" dirty="0">
                <a:effectLst/>
              </a:rPr>
              <a:t>NFT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the first value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False, second </a:t>
            </a:r>
            <a:r>
              <a:rPr lang="fr-FR" dirty="0" err="1">
                <a:effectLst/>
              </a:rPr>
              <a:t>is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True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NFF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dims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which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both</a:t>
            </a:r>
            <a:r>
              <a:rPr lang="fr-FR" dirty="0">
                <a:effectLst/>
              </a:rPr>
              <a:t> values are False</a:t>
            </a:r>
          </a:p>
          <a:p>
            <a:r>
              <a:rPr lang="fr-FR" dirty="0">
                <a:effectLst/>
              </a:rPr>
              <a:t>NNEQ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non-</a:t>
            </a:r>
            <a:r>
              <a:rPr lang="fr-FR" dirty="0" err="1">
                <a:effectLst/>
              </a:rPr>
              <a:t>equal</a:t>
            </a:r>
            <a:r>
              <a:rPr lang="fr-FR" dirty="0">
                <a:effectLst/>
              </a:rPr>
              <a:t> dimensions, NNEQ = NTF + NFT</a:t>
            </a:r>
          </a:p>
          <a:p>
            <a:r>
              <a:rPr lang="fr-FR" dirty="0">
                <a:effectLst/>
              </a:rPr>
              <a:t>NNZ : </a:t>
            </a:r>
            <a:r>
              <a:rPr lang="fr-FR" dirty="0" err="1">
                <a:effectLst/>
              </a:rPr>
              <a:t>number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nonzero</a:t>
            </a:r>
            <a:r>
              <a:rPr lang="fr-FR" dirty="0">
                <a:effectLst/>
              </a:rPr>
              <a:t> dimensions, NNZ = NTF + NFT + NTT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jaccard</a:t>
            </a:r>
            <a:r>
              <a:rPr lang="fr-FR" dirty="0">
                <a:effectLst/>
              </a:rPr>
              <a:t>” NNEQ / NNZ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matching</a:t>
            </a:r>
            <a:r>
              <a:rPr lang="fr-FR" dirty="0">
                <a:effectLst/>
              </a:rPr>
              <a:t>” NNEQ / N</a:t>
            </a:r>
          </a:p>
          <a:p>
            <a:r>
              <a:rPr lang="fr-FR" b="1" dirty="0">
                <a:effectLst/>
              </a:rPr>
              <a:t>“</a:t>
            </a:r>
            <a:r>
              <a:rPr lang="fr-FR" b="1" dirty="0" err="1">
                <a:effectLst/>
              </a:rPr>
              <a:t>dice</a:t>
            </a:r>
            <a:r>
              <a:rPr lang="fr-FR" b="1" dirty="0">
                <a:effectLst/>
              </a:rPr>
              <a:t>” NNEQ / (NTT + NNZ)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kulsinski</a:t>
            </a:r>
            <a:r>
              <a:rPr lang="fr-FR" dirty="0">
                <a:effectLst/>
              </a:rPr>
              <a:t>” (NNEQ + N - NTT) / (NNEQ + N)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rogerstanimoto</a:t>
            </a:r>
            <a:r>
              <a:rPr lang="fr-FR" dirty="0">
                <a:effectLst/>
              </a:rPr>
              <a:t>” 2 * NNEQ / (N + NNEQ)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russellrao</a:t>
            </a:r>
            <a:r>
              <a:rPr lang="fr-FR" dirty="0">
                <a:effectLst/>
              </a:rPr>
              <a:t>” NNZ / N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sokalmichener</a:t>
            </a:r>
            <a:r>
              <a:rPr lang="fr-FR" dirty="0">
                <a:effectLst/>
              </a:rPr>
              <a:t>” 2 * NNEQ / (N + NNEQ)</a:t>
            </a:r>
          </a:p>
          <a:p>
            <a:r>
              <a:rPr lang="fr-FR" dirty="0">
                <a:effectLst/>
              </a:rPr>
              <a:t>“</a:t>
            </a:r>
            <a:r>
              <a:rPr lang="fr-FR" dirty="0" err="1">
                <a:effectLst/>
              </a:rPr>
              <a:t>sokalsneath</a:t>
            </a:r>
            <a:r>
              <a:rPr lang="fr-FR" dirty="0">
                <a:effectLst/>
              </a:rPr>
              <a:t>” NNEQ / (NNEQ + 0.5 * NTT)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59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>
            <a:extLst>
              <a:ext uri="{FF2B5EF4-FFF2-40B4-BE49-F238E27FC236}">
                <a16:creationId xmlns:a16="http://schemas.microsoft.com/office/drawing/2014/main" id="{34745F2C-A494-49DF-9A39-B51B01846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ce réservé des notes 2">
            <a:extLst>
              <a:ext uri="{FF2B5EF4-FFF2-40B4-BE49-F238E27FC236}">
                <a16:creationId xmlns:a16="http://schemas.microsoft.com/office/drawing/2014/main" id="{170F5BCD-C8E8-45AA-8A21-2ECEF17E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 dirty="0"/>
              <a:t>Par exemple …</a:t>
            </a:r>
          </a:p>
          <a:p>
            <a:pPr>
              <a:spcBef>
                <a:spcPct val="0"/>
              </a:spcBef>
            </a:pPr>
            <a:endParaRPr lang="fr-FR" altLang="fr-FR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Intuition : est-ce cohérent ?</a:t>
            </a:r>
          </a:p>
          <a:p>
            <a:pPr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41988" name="Espace réservé du numéro de diapositive 3">
            <a:extLst>
              <a:ext uri="{FF2B5EF4-FFF2-40B4-BE49-F238E27FC236}">
                <a16:creationId xmlns:a16="http://schemas.microsoft.com/office/drawing/2014/main" id="{42545E38-086C-4558-844F-458570C98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AE8017-B505-45EB-97A2-D44BA9337E36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Historique du user</a:t>
            </a:r>
          </a:p>
          <a:p>
            <a:r>
              <a:rPr lang="fr-FR" dirty="0"/>
              <a:t>Historique des autres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/>
              <a:t>Datas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247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Pb du film d’horreur avec un dessin animé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6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on a quelque chose de plus cohérent, Shrek renvoie d’autres dessins animés et men in black renvoie les autres versions et d’autres films de Will Smith</a:t>
            </a:r>
          </a:p>
          <a:p>
            <a:endParaRPr lang="fr-FR" dirty="0"/>
          </a:p>
          <a:p>
            <a:r>
              <a:rPr lang="fr-FR" dirty="0"/>
              <a:t>J’ai gardé les 10 résultats les plus proches pour les utiliser par la suite dans le service de recommandation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676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 différents tests montrent que l’utilisation du cas 2 avec la méthode des similarités cosinus donne des résultats cohérents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17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 recommandation parmi les 10 plus proches voisins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0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5 recommandation parmi les 10 plus proches voisins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651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BDD </a:t>
            </a:r>
            <a:r>
              <a:rPr lang="fr-FR" dirty="0" err="1"/>
              <a:t>users</a:t>
            </a:r>
            <a:r>
              <a:rPr lang="fr-FR" dirty="0"/>
              <a:t> : coûteux</a:t>
            </a:r>
          </a:p>
          <a:p>
            <a:r>
              <a:rPr lang="fr-FR" dirty="0"/>
              <a:t>Filtres : mettre l’accent, pondérer le rôle des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981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Sans rentrer dans le détail</a:t>
            </a:r>
          </a:p>
          <a:p>
            <a:endParaRPr lang="fr-FR" dirty="0"/>
          </a:p>
          <a:p>
            <a:r>
              <a:rPr lang="fr-FR" dirty="0"/>
              <a:t>Colonne inutile : </a:t>
            </a:r>
            <a:r>
              <a:rPr lang="fr-FR" dirty="0" err="1"/>
              <a:t>movie_imdb_link</a:t>
            </a:r>
            <a:endParaRPr lang="fr-FR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Valeurs aberrantes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Budget -&gt; médiane (300 millions de dollars pour Pirates des </a:t>
            </a:r>
            <a:r>
              <a:rPr lang="fr-FR" dirty="0" err="1"/>
              <a:t>caraibes</a:t>
            </a:r>
            <a:r>
              <a:rPr lang="fr-FR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Nombre de likes</a:t>
            </a:r>
            <a:r>
              <a:rPr lang="fr-FR" dirty="0"/>
              <a:t> -&gt; médiane + décrément de </a:t>
            </a:r>
            <a:r>
              <a:rPr lang="fr-FR" dirty="0" err="1"/>
              <a:t>cast_total_facebook_likes</a:t>
            </a:r>
            <a:endParaRPr lang="fr-FR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Pays</a:t>
            </a:r>
            <a:r>
              <a:rPr lang="fr-FR" dirty="0"/>
              <a:t> -&gt; valeur la plus courante (USA)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Doublon : </a:t>
            </a:r>
            <a:r>
              <a:rPr lang="fr-FR" dirty="0" err="1"/>
              <a:t>dekalog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94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Valeurs manquantes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Surtout ne rien supprimer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valeur la plus courante pour </a:t>
            </a:r>
            <a:r>
              <a:rPr lang="en-US" dirty="0"/>
              <a:t>['color', '</a:t>
            </a:r>
            <a:r>
              <a:rPr lang="en-US" dirty="0" err="1"/>
              <a:t>title_year</a:t>
            </a:r>
            <a:r>
              <a:rPr lang="en-US" dirty="0"/>
              <a:t>', 'language', 'country', '</a:t>
            </a:r>
            <a:r>
              <a:rPr lang="en-US" dirty="0" err="1"/>
              <a:t>content_rating</a:t>
            </a:r>
            <a:r>
              <a:rPr lang="en-US" dirty="0"/>
              <a:t>’]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chaine</a:t>
            </a:r>
            <a:r>
              <a:rPr lang="en-US" dirty="0"/>
              <a:t> vide pour les </a:t>
            </a:r>
            <a:r>
              <a:rPr lang="en-US" dirty="0" err="1"/>
              <a:t>autres</a:t>
            </a:r>
            <a:r>
              <a:rPr lang="en-US" dirty="0"/>
              <a:t> variables </a:t>
            </a:r>
            <a:r>
              <a:rPr lang="en-US" dirty="0" err="1"/>
              <a:t>qualitatives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médiane</a:t>
            </a:r>
            <a:r>
              <a:rPr lang="en-US" dirty="0"/>
              <a:t> pour 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numériques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Doublons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suppression des doublons mineurs (moins de 10% d’écart sur les valeurs numériques (sauf </a:t>
            </a:r>
            <a:r>
              <a:rPr lang="fr-FR" dirty="0" err="1"/>
              <a:t>title_year</a:t>
            </a:r>
            <a:r>
              <a:rPr lang="fr-FR" dirty="0"/>
              <a:t> et duration)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si vrai doublon on ajoute la date au plus vieux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The Host(2006)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The Dead Zone(1983)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Out of the Blue(1980)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91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Meilleure corrélation entre total like et </a:t>
            </a:r>
            <a:r>
              <a:rPr lang="fr-FR" dirty="0" err="1"/>
              <a:t>actor</a:t>
            </a:r>
            <a:r>
              <a:rPr lang="fr-FR" dirty="0"/>
              <a:t> 1 like</a:t>
            </a:r>
          </a:p>
          <a:p>
            <a:r>
              <a:rPr lang="fr-FR" dirty="0"/>
              <a:t>Le score semble un peu corrélé avec nb critiques et nb de votant mais pas de tendance forte, ce qui semble normal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7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>
            <a:extLst>
              <a:ext uri="{FF2B5EF4-FFF2-40B4-BE49-F238E27FC236}">
                <a16:creationId xmlns:a16="http://schemas.microsoft.com/office/drawing/2014/main" id="{BA52C493-889E-45DB-AAF0-CA5153F56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notes 2">
            <a:extLst>
              <a:ext uri="{FF2B5EF4-FFF2-40B4-BE49-F238E27FC236}">
                <a16:creationId xmlns:a16="http://schemas.microsoft.com/office/drawing/2014/main" id="{88BCBEEF-840C-4E35-8F65-1E2D31A27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 dirty="0"/>
              <a:t>3 groupes homogènes : 1548, 1823, 1548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26D63B45-F8B4-4B3A-A116-EDD858FCA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72102B-722F-46E5-AAFA-6ECBAD2129EF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autres colonnes vont être réunies comme un ensemble de mots clés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9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12/02/2018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mmended-engine.herokuapp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rganscao/Projet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Moteur de recommandations de films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076" name="Picture 2" descr="À vos algos, je sors le pop-corn.">
            <a:extLst>
              <a:ext uri="{FF2B5EF4-FFF2-40B4-BE49-F238E27FC236}">
                <a16:creationId xmlns:a16="http://schemas.microsoft.com/office/drawing/2014/main" id="{B26B1A92-F54B-4570-8BD7-0DD820F3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571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Janvier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428AC211-9C5E-4AA1-B9E2-06B1E63D5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3 groupes de score</a:t>
            </a:r>
          </a:p>
        </p:txBody>
      </p:sp>
      <p:pic>
        <p:nvPicPr>
          <p:cNvPr id="13316" name="Image 4">
            <a:extLst>
              <a:ext uri="{FF2B5EF4-FFF2-40B4-BE49-F238E27FC236}">
                <a16:creationId xmlns:a16="http://schemas.microsoft.com/office/drawing/2014/main" id="{F23CBFDB-0F30-4B87-A85C-1303744A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490663"/>
            <a:ext cx="94678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>
            <a:extLst>
              <a:ext uri="{FF2B5EF4-FFF2-40B4-BE49-F238E27FC236}">
                <a16:creationId xmlns:a16="http://schemas.microsoft.com/office/drawing/2014/main" id="{A14C683F-85D0-430C-B94C-2395A1CA8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 non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4F952-49D6-4921-86F1-D0DE1244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Color</a:t>
            </a:r>
            <a:r>
              <a:rPr lang="fr-FR" dirty="0"/>
              <a:t> : binarisation directe</a:t>
            </a:r>
          </a:p>
          <a:p>
            <a:pPr marL="0" indent="0">
              <a:buNone/>
            </a:pPr>
            <a:r>
              <a:rPr lang="fr-FR" dirty="0"/>
              <a:t>Autres features : traitement en </a:t>
            </a:r>
            <a:r>
              <a:rPr lang="fr-FR"/>
              <a:t>tant que mots clés</a:t>
            </a:r>
            <a:endParaRPr lang="fr-FR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  <p:pic>
        <p:nvPicPr>
          <p:cNvPr id="8196" name="Image 3">
            <a:extLst>
              <a:ext uri="{FF2B5EF4-FFF2-40B4-BE49-F238E27FC236}">
                <a16:creationId xmlns:a16="http://schemas.microsoft.com/office/drawing/2014/main" id="{4464FC03-CBEE-404D-A475-ACC6483D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744663"/>
            <a:ext cx="111394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Choix des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585EC-1052-4962-AB77-ACA40F57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3 cas d’étude: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Valeurs numériques plus un ensemble de mots clés 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 + </a:t>
            </a:r>
            <a:r>
              <a:rPr lang="fr-FR" dirty="0" err="1"/>
              <a:t>director_name</a:t>
            </a:r>
            <a:r>
              <a:rPr lang="fr-FR" dirty="0"/>
              <a:t> + actor_1_name + langue + titre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Tout (ou presque)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>
            <a:extLst>
              <a:ext uri="{FF2B5EF4-FFF2-40B4-BE49-F238E27FC236}">
                <a16:creationId xmlns:a16="http://schemas.microsoft.com/office/drawing/2014/main" id="{67487752-27E9-422F-90E7-D0173AD69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Numérisation des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dirty="0"/>
              <a:t>Les mots clés sont rassemblés dans une seule colonne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dirty="0"/>
              <a:t>La colonne est transformée en matrice binaire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Les mots clés utilisés une seule fois sont supprimés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AF893B9-2773-4860-A4B7-FCEA5CE8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06498"/>
              </p:ext>
            </p:extLst>
          </p:nvPr>
        </p:nvGraphicFramePr>
        <p:xfrm>
          <a:off x="3037933" y="3970531"/>
          <a:ext cx="4889500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2425990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6826706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3488537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 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Nombre de colonnes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9209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Cas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 dirty="0">
                          <a:effectLst/>
                        </a:rPr>
                        <a:t>Après binarisation</a:t>
                      </a:r>
                      <a:endParaRPr lang="fr-F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Après nettoyage</a:t>
                      </a:r>
                      <a:endParaRPr lang="fr-FR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859353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26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>
                          <a:effectLst/>
                        </a:rPr>
                        <a:t>25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9332727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2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9 416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>
                          <a:effectLst/>
                        </a:rPr>
                        <a:t>1 651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43273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800" u="none" strike="noStrike">
                          <a:effectLst/>
                        </a:rPr>
                        <a:t>3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21 285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fr-FR" sz="1800" u="none" strike="noStrike" dirty="0">
                          <a:effectLst/>
                        </a:rPr>
                        <a:t>6 454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7000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78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>
            <a:extLst>
              <a:ext uri="{FF2B5EF4-FFF2-40B4-BE49-F238E27FC236}">
                <a16:creationId xmlns:a16="http://schemas.microsoft.com/office/drawing/2014/main" id="{9A62F732-7BA2-40E4-B3A8-1542A4E4A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1</a:t>
            </a:r>
          </a:p>
        </p:txBody>
      </p:sp>
      <p:pic>
        <p:nvPicPr>
          <p:cNvPr id="19459" name="Espace réservé du contenu 3">
            <a:extLst>
              <a:ext uri="{FF2B5EF4-FFF2-40B4-BE49-F238E27FC236}">
                <a16:creationId xmlns:a16="http://schemas.microsoft.com/office/drawing/2014/main" id="{B82EC2E2-17F9-4ED9-94C1-08C6CD1EE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3013" y="277813"/>
            <a:ext cx="6677025" cy="62547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>
            <a:extLst>
              <a:ext uri="{FF2B5EF4-FFF2-40B4-BE49-F238E27FC236}">
                <a16:creationId xmlns:a16="http://schemas.microsoft.com/office/drawing/2014/main" id="{077DAE59-662F-4B1C-A26C-17FDD3B59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2 et 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350492-E40B-437C-8EE7-179CAD2C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98" y="2309813"/>
            <a:ext cx="3790950" cy="3867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4A41FB-3DFA-45BC-8539-5CA6F769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146" y="2205038"/>
            <a:ext cx="384810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>
            <a:extLst>
              <a:ext uri="{FF2B5EF4-FFF2-40B4-BE49-F238E27FC236}">
                <a16:creationId xmlns:a16="http://schemas.microsoft.com/office/drawing/2014/main" id="{E6AE1811-120A-450A-B23E-1565B900F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Coefficients de silhouette</a:t>
            </a:r>
          </a:p>
        </p:txBody>
      </p:sp>
      <p:sp>
        <p:nvSpPr>
          <p:cNvPr id="23555" name="Espace réservé du contenu 7">
            <a:extLst>
              <a:ext uri="{FF2B5EF4-FFF2-40B4-BE49-F238E27FC236}">
                <a16:creationId xmlns:a16="http://schemas.microsoft.com/office/drawing/2014/main" id="{BBC4A3C6-19A5-473C-9B05-83CBD2D0F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altLang="fr-FR" dirty="0"/>
          </a:p>
          <a:p>
            <a:pPr marL="0" indent="0">
              <a:buNone/>
            </a:pPr>
            <a:r>
              <a:rPr lang="fr-FR" altLang="fr-FR" dirty="0"/>
              <a:t>Le coefficient de silhouette doit permettre d’évaluer la forme des clusters trouvés par un algorithme de clustering non supervisé</a:t>
            </a:r>
          </a:p>
          <a:p>
            <a:pPr marL="0" indent="0">
              <a:buNone/>
            </a:pPr>
            <a:endParaRPr lang="fr-FR" altLang="fr-FR" dirty="0"/>
          </a:p>
          <a:p>
            <a:pPr marL="0" indent="0">
              <a:buNone/>
            </a:pPr>
            <a:r>
              <a:rPr lang="fr-FR" altLang="fr-FR" dirty="0"/>
              <a:t>Plus il sera proche de 1 plus les clusters seront denses et bien séparés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>
            <a:extLst>
              <a:ext uri="{FF2B5EF4-FFF2-40B4-BE49-F238E27FC236}">
                <a16:creationId xmlns:a16="http://schemas.microsoft.com/office/drawing/2014/main" id="{3F1E8E02-702C-4ABB-981B-77A3CFCDE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1</a:t>
            </a:r>
          </a:p>
        </p:txBody>
      </p:sp>
      <p:pic>
        <p:nvPicPr>
          <p:cNvPr id="25603" name="Espace réservé du contenu 6">
            <a:extLst>
              <a:ext uri="{FF2B5EF4-FFF2-40B4-BE49-F238E27FC236}">
                <a16:creationId xmlns:a16="http://schemas.microsoft.com/office/drawing/2014/main" id="{5A8B80BD-F7DB-49EF-8089-2F7541BAF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3550" y="1690688"/>
            <a:ext cx="8334225" cy="448627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>
            <a:extLst>
              <a:ext uri="{FF2B5EF4-FFF2-40B4-BE49-F238E27FC236}">
                <a16:creationId xmlns:a16="http://schemas.microsoft.com/office/drawing/2014/main" id="{4A9ABC4C-1E7C-44E9-8E34-CEFCB969B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2</a:t>
            </a:r>
          </a:p>
        </p:txBody>
      </p:sp>
      <p:pic>
        <p:nvPicPr>
          <p:cNvPr id="26627" name="Espace réservé du contenu 5">
            <a:extLst>
              <a:ext uri="{FF2B5EF4-FFF2-40B4-BE49-F238E27FC236}">
                <a16:creationId xmlns:a16="http://schemas.microsoft.com/office/drawing/2014/main" id="{5EDD23E8-A351-4888-877E-8C703A50B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358" y="1561172"/>
            <a:ext cx="8335705" cy="461579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>
            <a:extLst>
              <a:ext uri="{FF2B5EF4-FFF2-40B4-BE49-F238E27FC236}">
                <a16:creationId xmlns:a16="http://schemas.microsoft.com/office/drawing/2014/main" id="{FE118F35-2658-44D0-99E0-7AC5E80BD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Uniquement sur les genres</a:t>
            </a:r>
          </a:p>
        </p:txBody>
      </p:sp>
      <p:pic>
        <p:nvPicPr>
          <p:cNvPr id="28675" name="Espace réservé du contenu 3">
            <a:extLst>
              <a:ext uri="{FF2B5EF4-FFF2-40B4-BE49-F238E27FC236}">
                <a16:creationId xmlns:a16="http://schemas.microsoft.com/office/drawing/2014/main" id="{6A88EF66-64B5-4524-9C90-34EF8839F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350" y="1825625"/>
            <a:ext cx="7861300" cy="43513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Introduction</a:t>
            </a:r>
          </a:p>
          <a:p>
            <a:r>
              <a:rPr lang="fr-FR" altLang="fr-FR" dirty="0"/>
              <a:t>Les données</a:t>
            </a:r>
          </a:p>
          <a:p>
            <a:r>
              <a:rPr lang="fr-FR" altLang="fr-FR" dirty="0"/>
              <a:t>Analyse</a:t>
            </a:r>
          </a:p>
          <a:p>
            <a:pPr lvl="1"/>
            <a:r>
              <a:rPr lang="fr-FR" altLang="fr-FR" dirty="0"/>
              <a:t>Analyse en composantes principales (PCA)</a:t>
            </a:r>
          </a:p>
          <a:p>
            <a:pPr lvl="1"/>
            <a:r>
              <a:rPr lang="fr-FR" altLang="fr-FR" dirty="0"/>
              <a:t>Coefficients de silhouette</a:t>
            </a:r>
          </a:p>
          <a:p>
            <a:pPr lvl="1"/>
            <a:r>
              <a:rPr lang="fr-FR" altLang="fr-FR" dirty="0"/>
              <a:t>Dendrogrammes</a:t>
            </a:r>
          </a:p>
          <a:p>
            <a:pPr lvl="1"/>
            <a:r>
              <a:rPr lang="fr-FR" altLang="fr-FR" dirty="0"/>
              <a:t>Calculs de distances</a:t>
            </a:r>
          </a:p>
          <a:p>
            <a:r>
              <a:rPr lang="fr-FR" altLang="fr-FR" dirty="0"/>
              <a:t>Modèle retenu</a:t>
            </a:r>
          </a:p>
          <a:p>
            <a:r>
              <a:rPr lang="fr-FR" altLang="fr-FR" dirty="0"/>
              <a:t>Livrables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>
            <a:extLst>
              <a:ext uri="{FF2B5EF4-FFF2-40B4-BE49-F238E27FC236}">
                <a16:creationId xmlns:a16="http://schemas.microsoft.com/office/drawing/2014/main" id="{2ABEBA9F-3178-4FA6-983F-358B330AF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Dendrogrammes</a:t>
            </a:r>
          </a:p>
        </p:txBody>
      </p:sp>
      <p:sp>
        <p:nvSpPr>
          <p:cNvPr id="29699" name="Espace réservé du contenu 2">
            <a:extLst>
              <a:ext uri="{FF2B5EF4-FFF2-40B4-BE49-F238E27FC236}">
                <a16:creationId xmlns:a16="http://schemas.microsoft.com/office/drawing/2014/main" id="{0FC786AD-19FE-4559-AF60-ECC78C259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On va vérifier qu’il n’y a pas de découpage en clusters évident</a:t>
            </a:r>
          </a:p>
          <a:p>
            <a:r>
              <a:rPr lang="fr-FR" altLang="fr-FR" dirty="0"/>
              <a:t>Clustering de Ward</a:t>
            </a:r>
          </a:p>
          <a:p>
            <a:r>
              <a:rPr lang="fr-FR" altLang="fr-FR" dirty="0"/>
              <a:t>Single linkage, </a:t>
            </a:r>
            <a:r>
              <a:rPr lang="fr-FR" altLang="fr-FR" dirty="0" err="1"/>
              <a:t>complete</a:t>
            </a:r>
            <a:r>
              <a:rPr lang="fr-FR" altLang="fr-FR" dirty="0"/>
              <a:t>, </a:t>
            </a:r>
            <a:r>
              <a:rPr lang="fr-FR" altLang="fr-FR" dirty="0" err="1"/>
              <a:t>average</a:t>
            </a:r>
            <a:endParaRPr lang="fr-FR" alt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>
            <a:extLst>
              <a:ext uri="{FF2B5EF4-FFF2-40B4-BE49-F238E27FC236}">
                <a16:creationId xmlns:a16="http://schemas.microsoft.com/office/drawing/2014/main" id="{20EE41D1-B5E4-4FB5-ACB7-C4F95FE0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1 : Difficile de trancher</a:t>
            </a:r>
          </a:p>
        </p:txBody>
      </p:sp>
      <p:pic>
        <p:nvPicPr>
          <p:cNvPr id="33795" name="Espace réservé du contenu 3">
            <a:extLst>
              <a:ext uri="{FF2B5EF4-FFF2-40B4-BE49-F238E27FC236}">
                <a16:creationId xmlns:a16="http://schemas.microsoft.com/office/drawing/2014/main" id="{D77E55A6-8875-441A-A9C6-37983EF2F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1825625"/>
            <a:ext cx="8201025" cy="435133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>
            <a:extLst>
              <a:ext uri="{FF2B5EF4-FFF2-40B4-BE49-F238E27FC236}">
                <a16:creationId xmlns:a16="http://schemas.microsoft.com/office/drawing/2014/main" id="{01604B64-58F1-47B7-8E07-DBD7E5694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2 : Pas mieux</a:t>
            </a:r>
          </a:p>
        </p:txBody>
      </p:sp>
      <p:pic>
        <p:nvPicPr>
          <p:cNvPr id="34819" name="Espace réservé du contenu 3">
            <a:extLst>
              <a:ext uri="{FF2B5EF4-FFF2-40B4-BE49-F238E27FC236}">
                <a16:creationId xmlns:a16="http://schemas.microsoft.com/office/drawing/2014/main" id="{F8EACCAA-0DAA-45AE-B0A0-0202033BE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1688" y="1825625"/>
            <a:ext cx="8048625" cy="435133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>
            <a:extLst>
              <a:ext uri="{FF2B5EF4-FFF2-40B4-BE49-F238E27FC236}">
                <a16:creationId xmlns:a16="http://schemas.microsoft.com/office/drawing/2014/main" id="{8A2B7A7E-C142-4967-8F38-DDE5B7426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Avec la métrique </a:t>
            </a:r>
            <a:r>
              <a:rPr lang="fr-FR" altLang="fr-FR" dirty="0" err="1"/>
              <a:t>average</a:t>
            </a:r>
            <a:r>
              <a:rPr lang="fr-FR" altLang="fr-FR" dirty="0"/>
              <a:t> cas 1</a:t>
            </a:r>
          </a:p>
        </p:txBody>
      </p:sp>
      <p:pic>
        <p:nvPicPr>
          <p:cNvPr id="36867" name="Espace réservé du contenu 6">
            <a:extLst>
              <a:ext uri="{FF2B5EF4-FFF2-40B4-BE49-F238E27FC236}">
                <a16:creationId xmlns:a16="http://schemas.microsoft.com/office/drawing/2014/main" id="{9C499DE9-79DC-46FB-B290-69FD231181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825625"/>
            <a:ext cx="8007350" cy="435133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>
            <a:extLst>
              <a:ext uri="{FF2B5EF4-FFF2-40B4-BE49-F238E27FC236}">
                <a16:creationId xmlns:a16="http://schemas.microsoft.com/office/drawing/2014/main" id="{D4F45EB5-974A-44DA-9281-DE0F6CD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Avec la métrique </a:t>
            </a:r>
            <a:r>
              <a:rPr lang="fr-FR" altLang="fr-FR" dirty="0" err="1"/>
              <a:t>average</a:t>
            </a:r>
            <a:r>
              <a:rPr lang="fr-FR" altLang="fr-FR" dirty="0"/>
              <a:t> cas 2</a:t>
            </a:r>
          </a:p>
        </p:txBody>
      </p:sp>
      <p:pic>
        <p:nvPicPr>
          <p:cNvPr id="37891" name="Espace réservé du contenu 5">
            <a:extLst>
              <a:ext uri="{FF2B5EF4-FFF2-40B4-BE49-F238E27FC236}">
                <a16:creationId xmlns:a16="http://schemas.microsoft.com/office/drawing/2014/main" id="{B095525D-BAAA-47FF-8A6B-2507C9028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0275" y="1825625"/>
            <a:ext cx="7791450" cy="435133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>
            <a:extLst>
              <a:ext uri="{FF2B5EF4-FFF2-40B4-BE49-F238E27FC236}">
                <a16:creationId xmlns:a16="http://schemas.microsoft.com/office/drawing/2014/main" id="{E7482E24-7CAF-46F1-917C-C339CE0C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Distances</a:t>
            </a:r>
          </a:p>
        </p:txBody>
      </p:sp>
      <p:sp>
        <p:nvSpPr>
          <p:cNvPr id="38915" name="Espace réservé du contenu 2">
            <a:extLst>
              <a:ext uri="{FF2B5EF4-FFF2-40B4-BE49-F238E27FC236}">
                <a16:creationId xmlns:a16="http://schemas.microsoft.com/office/drawing/2014/main" id="{7159C0EE-4269-4C23-8B01-60279563C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Le clustering ne permet pas de créer des groupes à partir de la base de films. Mais recommander c’est surtout trouver des éléments proches.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On va donc calculer la distance entre chaque élément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Puis pour chaque film lister les plus proches voisins qui serviront à la recommandation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>
            <a:extLst>
              <a:ext uri="{FF2B5EF4-FFF2-40B4-BE49-F238E27FC236}">
                <a16:creationId xmlns:a16="http://schemas.microsoft.com/office/drawing/2014/main" id="{67487752-27E9-422F-90E7-D0173AD69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Quelle méthode ? Quelle distance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Après numérisation des features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(cosinus de l’angle entre les 2 vecteurs)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 err="1"/>
              <a:t>Linear</a:t>
            </a:r>
            <a:r>
              <a:rPr lang="fr-FR" dirty="0"/>
              <a:t> kernel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Chi2 kernel (avec matrice positive)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…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Directement sur la matrice non numérisée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Gower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fr-FR" dirty="0"/>
              <a:t>Distance Manhattan pour les numériques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fr-FR" dirty="0"/>
              <a:t>Distance </a:t>
            </a:r>
            <a:r>
              <a:rPr lang="fr-FR" dirty="0" err="1"/>
              <a:t>Dice</a:t>
            </a:r>
            <a:r>
              <a:rPr lang="fr-FR" dirty="0"/>
              <a:t> pour les variables qualitatives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>
            <a:extLst>
              <a:ext uri="{FF2B5EF4-FFF2-40B4-BE49-F238E27FC236}">
                <a16:creationId xmlns:a16="http://schemas.microsoft.com/office/drawing/2014/main" id="{31661799-8EF3-4225-822B-9ECBC37FA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40963" name="Espace réservé du contenu 2">
            <a:extLst>
              <a:ext uri="{FF2B5EF4-FFF2-40B4-BE49-F238E27FC236}">
                <a16:creationId xmlns:a16="http://schemas.microsoft.com/office/drawing/2014/main" id="{5CE43F0F-96B4-4299-8D76-04CCC8CCC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r>
              <a:rPr lang="fr-FR" altLang="fr-FR" dirty="0"/>
              <a:t>Dessins animés : retrouve-t-on d’autres dessins animés ?</a:t>
            </a:r>
          </a:p>
          <a:p>
            <a:r>
              <a:rPr lang="fr-FR" altLang="fr-FR" dirty="0"/>
              <a:t>Films avec plusieurs versions : a-t-on les autres versions ?</a:t>
            </a:r>
          </a:p>
          <a:p>
            <a:r>
              <a:rPr lang="fr-FR" altLang="fr-FR" dirty="0"/>
              <a:t>Film ancien (Modern times)</a:t>
            </a:r>
          </a:p>
          <a:p>
            <a:r>
              <a:rPr lang="fr-FR" altLang="fr-FR" dirty="0"/>
              <a:t>Film d’horreur (</a:t>
            </a:r>
            <a:r>
              <a:rPr lang="fr-FR" altLang="fr-FR" dirty="0" err="1"/>
              <a:t>Saw</a:t>
            </a:r>
            <a:r>
              <a:rPr lang="fr-FR" altLang="fr-FR" dirty="0"/>
              <a:t>)</a:t>
            </a:r>
          </a:p>
          <a:p>
            <a:r>
              <a:rPr lang="fr-FR" altLang="fr-FR" dirty="0"/>
              <a:t>Film grand spectacle (Men in black)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>
            <a:extLst>
              <a:ext uri="{FF2B5EF4-FFF2-40B4-BE49-F238E27FC236}">
                <a16:creationId xmlns:a16="http://schemas.microsoft.com/office/drawing/2014/main" id="{1C89231E-211C-428D-9758-E936008F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8863" cy="4351338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Shrek</a:t>
            </a:r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Cas 3 (toutes les colonnes) et distance </a:t>
            </a: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similaries</a:t>
            </a:r>
            <a:r>
              <a:rPr lang="fr-FR" dirty="0"/>
              <a:t> ou </a:t>
            </a:r>
            <a:r>
              <a:rPr lang="fr-FR" dirty="0" err="1"/>
              <a:t>linear</a:t>
            </a:r>
            <a:r>
              <a:rPr lang="fr-FR" dirty="0"/>
              <a:t> kernel</a:t>
            </a:r>
          </a:p>
        </p:txBody>
      </p:sp>
      <p:pic>
        <p:nvPicPr>
          <p:cNvPr id="43012" name="Image 4">
            <a:extLst>
              <a:ext uri="{FF2B5EF4-FFF2-40B4-BE49-F238E27FC236}">
                <a16:creationId xmlns:a16="http://schemas.microsoft.com/office/drawing/2014/main" id="{9EEE39CC-541F-4C52-A233-6BB78673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33" y="2364623"/>
            <a:ext cx="6078454" cy="259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410C6B0-C9A4-4871-A610-195779C3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91" y="2412413"/>
            <a:ext cx="166687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>
            <a:extLst>
              <a:ext uri="{FF2B5EF4-FFF2-40B4-BE49-F238E27FC236}">
                <a16:creationId xmlns:a16="http://schemas.microsoft.com/office/drawing/2014/main" id="{0859F4AF-54EE-415A-9325-428BB472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44035" name="Espace réservé du contenu 2">
            <a:extLst>
              <a:ext uri="{FF2B5EF4-FFF2-40B4-BE49-F238E27FC236}">
                <a16:creationId xmlns:a16="http://schemas.microsoft.com/office/drawing/2014/main" id="{F049ACD0-5999-43B1-8250-DA49DB4D3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dirty="0"/>
              <a:t>Différents tests : Shrek, Men in black…</a:t>
            </a:r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pPr marL="0" indent="0">
              <a:buNone/>
            </a:pPr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F7000F-F29E-4007-8414-1F2DD8709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6" y="3100040"/>
            <a:ext cx="5495210" cy="24183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05584F9-4868-46B6-B497-43A6EEA21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921" y="3100040"/>
            <a:ext cx="4150483" cy="2418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FE6F623A-E6A0-46D0-BDA2-002CB8C52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BAF4D1-DE13-44F1-B00A-39D158CD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altLang="fr-FR" dirty="0"/>
              <a:t>Principe d’un moteur de recommandation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Collaborative </a:t>
            </a:r>
            <a:r>
              <a:rPr lang="fr-FR" dirty="0" err="1"/>
              <a:t>filtering</a:t>
            </a:r>
            <a:endParaRPr lang="fr-FR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fr-FR" dirty="0"/>
              <a:t>Basé sur les habitudes des utilisateurs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Content-</a:t>
            </a:r>
            <a:r>
              <a:rPr lang="fr-FR" dirty="0" err="1"/>
              <a:t>based</a:t>
            </a:r>
            <a:endParaRPr lang="fr-FR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fr-FR" dirty="0"/>
              <a:t>Basé uniquement sur les caractéristiques des items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Distances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Les tests indique qu’une relativement bonne solution serait d’utiliser la similarité cosinus avec les colonnes numériques et les features catégorielles les plus importantes 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Genres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Langue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Titre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Acteur 1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Réalisateur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altLang="fr-FR" dirty="0"/>
              <a:t>Service Web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Python, Librairie </a:t>
            </a:r>
            <a:r>
              <a:rPr lang="fr-FR" dirty="0" err="1"/>
              <a:t>Flask</a:t>
            </a:r>
            <a:endParaRPr lang="fr-FR" dirty="0"/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Service REST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5 recommandations parmi 10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Réponse en JSON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Déploiement sur </a:t>
            </a:r>
            <a:r>
              <a:rPr lang="fr-FR" dirty="0" err="1"/>
              <a:t>Heroku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https://recommended-engine.herokuapp.com/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GitHub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>
                <a:hlinkClick r:id="rId4"/>
              </a:rPr>
              <a:t>https://github.com/morganscao/Projet3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Page d’accueil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56AA8E8-C1B5-4BE9-9F35-6889B3986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8237" y="2186781"/>
            <a:ext cx="99155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6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8427F26-50A8-4EAF-9112-3002A442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100137"/>
            <a:ext cx="6800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71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1B45D-52EC-491D-8142-967FED05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Possibilités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8216C-DF1F-4463-8BAF-E7F7F57D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Créer une base de données utilisateurs</a:t>
            </a:r>
          </a:p>
          <a:p>
            <a:r>
              <a:rPr lang="fr-FR" dirty="0"/>
              <a:t>Ajouter des filtres pour affiner les propositions</a:t>
            </a:r>
          </a:p>
          <a:p>
            <a:pPr lvl="1"/>
            <a:r>
              <a:rPr lang="fr-FR" dirty="0"/>
              <a:t>Genre </a:t>
            </a:r>
          </a:p>
          <a:p>
            <a:pPr lvl="1"/>
            <a:r>
              <a:rPr lang="fr-FR" dirty="0"/>
              <a:t>Acteurs </a:t>
            </a:r>
          </a:p>
          <a:p>
            <a:pPr lvl="1"/>
            <a:r>
              <a:rPr lang="fr-FR" dirty="0"/>
              <a:t>Réalisateur 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4862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Bon prochain film !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076" name="Picture 2" descr="À vos algos, je sors le pop-corn.">
            <a:extLst>
              <a:ext uri="{FF2B5EF4-FFF2-40B4-BE49-F238E27FC236}">
                <a16:creationId xmlns:a16="http://schemas.microsoft.com/office/drawing/2014/main" id="{B26B1A92-F54B-4570-8BD7-0DD820F3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571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Janvier 2018</a:t>
            </a:r>
          </a:p>
        </p:txBody>
      </p:sp>
    </p:spTree>
    <p:extLst>
      <p:ext uri="{BB962C8B-B14F-4D97-AF65-F5344CB8AC3E}">
        <p14:creationId xmlns:p14="http://schemas.microsoft.com/office/powerpoint/2010/main" val="48984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Les données</a:t>
            </a:r>
          </a:p>
        </p:txBody>
      </p:sp>
      <p:pic>
        <p:nvPicPr>
          <p:cNvPr id="6147" name="Espace réservé du contenu 3">
            <a:extLst>
              <a:ext uri="{FF2B5EF4-FFF2-40B4-BE49-F238E27FC236}">
                <a16:creationId xmlns:a16="http://schemas.microsoft.com/office/drawing/2014/main" id="{F28AE82F-43F5-41CB-BB15-A433C8B8E7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8740" y="139867"/>
            <a:ext cx="4192587" cy="6276975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5043 lignes</a:t>
            </a:r>
          </a:p>
          <a:p>
            <a:pPr marL="0" indent="0">
              <a:buNone/>
            </a:pPr>
            <a:r>
              <a:rPr lang="fr-FR" dirty="0"/>
              <a:t>28 colonnes</a:t>
            </a:r>
          </a:p>
          <a:p>
            <a:endParaRPr lang="fr-FR" dirty="0"/>
          </a:p>
          <a:p>
            <a:r>
              <a:rPr lang="fr-FR" dirty="0"/>
              <a:t>Features inutiles</a:t>
            </a:r>
          </a:p>
          <a:p>
            <a:r>
              <a:rPr lang="fr-FR" dirty="0"/>
              <a:t>Valeurs manquantes</a:t>
            </a:r>
          </a:p>
          <a:p>
            <a:r>
              <a:rPr lang="fr-FR" dirty="0"/>
              <a:t>Doublons</a:t>
            </a:r>
          </a:p>
          <a:p>
            <a:r>
              <a:rPr lang="fr-FR" dirty="0"/>
              <a:t>Valeurs aberrantes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34BD6AF5-2536-4CBB-94D0-3CB26A4AD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 meilleur et le pire</a:t>
            </a:r>
          </a:p>
        </p:txBody>
      </p:sp>
      <p:pic>
        <p:nvPicPr>
          <p:cNvPr id="9220" name="Image 3">
            <a:extLst>
              <a:ext uri="{FF2B5EF4-FFF2-40B4-BE49-F238E27FC236}">
                <a16:creationId xmlns:a16="http://schemas.microsoft.com/office/drawing/2014/main" id="{CF5C3785-ED04-40A2-B921-E614CF2A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2265440"/>
            <a:ext cx="46164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 4">
            <a:extLst>
              <a:ext uri="{FF2B5EF4-FFF2-40B4-BE49-F238E27FC236}">
                <a16:creationId xmlns:a16="http://schemas.microsoft.com/office/drawing/2014/main" id="{45B436E3-7BED-4457-A877-1E18FEDF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6877"/>
            <a:ext cx="5465763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B8C2A57A-F1C1-40D9-A861-8ECEC2C50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Valeurs</a:t>
            </a:r>
            <a:br>
              <a:rPr lang="fr-FR" altLang="fr-FR"/>
            </a:br>
            <a:r>
              <a:rPr lang="fr-FR" altLang="fr-FR"/>
              <a:t>manquantes</a:t>
            </a:r>
          </a:p>
        </p:txBody>
      </p:sp>
      <p:pic>
        <p:nvPicPr>
          <p:cNvPr id="7171" name="Espace réservé du contenu 3">
            <a:extLst>
              <a:ext uri="{FF2B5EF4-FFF2-40B4-BE49-F238E27FC236}">
                <a16:creationId xmlns:a16="http://schemas.microsoft.com/office/drawing/2014/main" id="{8D91FA6D-57BA-42EF-A7AB-98C77FA24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3688" y="365125"/>
            <a:ext cx="7689850" cy="63722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89D86D66-45D8-494D-9694-267601D11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doublons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A2D6E2-77D4-41EC-B9C2-1595747C1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45" y="1690688"/>
            <a:ext cx="9616710" cy="4673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Matrice de </a:t>
            </a:r>
            <a:br>
              <a:rPr lang="fr-FR" altLang="fr-FR"/>
            </a:br>
            <a:r>
              <a:rPr lang="fr-FR" altLang="fr-FR"/>
              <a:t>corrélation</a:t>
            </a:r>
          </a:p>
        </p:txBody>
      </p:sp>
      <p:pic>
        <p:nvPicPr>
          <p:cNvPr id="11268" name="Image 4">
            <a:extLst>
              <a:ext uri="{FF2B5EF4-FFF2-40B4-BE49-F238E27FC236}">
                <a16:creationId xmlns:a16="http://schemas.microsoft.com/office/drawing/2014/main" id="{345D09DE-1AAB-45EB-8ACC-FE7CF62F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4" y="301841"/>
            <a:ext cx="7431243" cy="629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E6B04D2E-2D08-48F3-A186-084C981F8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Analyse en composantes principales (PCA)</a:t>
            </a:r>
          </a:p>
        </p:txBody>
      </p:sp>
      <p:sp>
        <p:nvSpPr>
          <p:cNvPr id="12291" name="Espace réservé du contenu 2">
            <a:extLst>
              <a:ext uri="{FF2B5EF4-FFF2-40B4-BE49-F238E27FC236}">
                <a16:creationId xmlns:a16="http://schemas.microsoft.com/office/drawing/2014/main" id="{AD8499C7-757C-47B5-8289-683E56461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r>
              <a:rPr lang="fr-FR" altLang="fr-FR" dirty="0"/>
              <a:t>3 groupes de score</a:t>
            </a:r>
          </a:p>
          <a:p>
            <a:r>
              <a:rPr lang="fr-FR" altLang="fr-FR" dirty="0"/>
              <a:t>3 groupes de features</a:t>
            </a:r>
          </a:p>
          <a:p>
            <a:r>
              <a:rPr lang="fr-FR" altLang="fr-FR" dirty="0"/>
              <a:t>Normalisation</a:t>
            </a:r>
          </a:p>
          <a:p>
            <a:r>
              <a:rPr lang="fr-FR" altLang="fr-FR" dirty="0" err="1"/>
              <a:t>KMeans</a:t>
            </a:r>
            <a:r>
              <a:rPr lang="fr-FR" altLang="fr-FR" dirty="0"/>
              <a:t> (2, 3 clusters et plus)</a:t>
            </a:r>
          </a:p>
          <a:p>
            <a:r>
              <a:rPr lang="fr-FR" altLang="fr-FR" dirty="0"/>
              <a:t>Graphiques</a:t>
            </a:r>
          </a:p>
          <a:p>
            <a:pPr lvl="1"/>
            <a:r>
              <a:rPr lang="fr-FR" altLang="fr-FR" dirty="0"/>
              <a:t>nuages de points</a:t>
            </a:r>
          </a:p>
          <a:p>
            <a:pPr lvl="1"/>
            <a:r>
              <a:rPr lang="fr-FR" altLang="fr-FR" dirty="0"/>
              <a:t>coefficients de silhouette</a:t>
            </a:r>
          </a:p>
          <a:p>
            <a:pPr lvl="1"/>
            <a:r>
              <a:rPr lang="fr-FR" altLang="fr-FR" dirty="0"/>
              <a:t>dendrogrammes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Grand écran</PresentationFormat>
  <Paragraphs>261</Paragraphs>
  <Slides>35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Thème Office</vt:lpstr>
      <vt:lpstr>Moteur de recommandations de films </vt:lpstr>
      <vt:lpstr>Sommaire</vt:lpstr>
      <vt:lpstr>Introduction</vt:lpstr>
      <vt:lpstr>Les données</vt:lpstr>
      <vt:lpstr>Le meilleur et le pire</vt:lpstr>
      <vt:lpstr>Valeurs manquantes</vt:lpstr>
      <vt:lpstr>Les doublons</vt:lpstr>
      <vt:lpstr>Matrice de  corrélation</vt:lpstr>
      <vt:lpstr>Analyse en composantes principales (PCA)</vt:lpstr>
      <vt:lpstr>3 groupes de score</vt:lpstr>
      <vt:lpstr>Les données non numériques</vt:lpstr>
      <vt:lpstr>Choix des features</vt:lpstr>
      <vt:lpstr>Numérisation des features</vt:lpstr>
      <vt:lpstr>Kmeans Cas 1</vt:lpstr>
      <vt:lpstr>Kmeans Cas 2 et 3</vt:lpstr>
      <vt:lpstr>Coefficients de silhouette</vt:lpstr>
      <vt:lpstr>Cas 1</vt:lpstr>
      <vt:lpstr>Cas 2</vt:lpstr>
      <vt:lpstr>Uniquement sur les genres</vt:lpstr>
      <vt:lpstr>Dendrogrammes</vt:lpstr>
      <vt:lpstr>Cas 1 : Difficile de trancher</vt:lpstr>
      <vt:lpstr>Cas 2 : Pas mieux</vt:lpstr>
      <vt:lpstr>Avec la métrique average cas 1</vt:lpstr>
      <vt:lpstr>Avec la métrique average cas 2</vt:lpstr>
      <vt:lpstr>Distances</vt:lpstr>
      <vt:lpstr>Quelle méthode ? Quelle distance ?</vt:lpstr>
      <vt:lpstr>Vérification</vt:lpstr>
      <vt:lpstr>Vérification</vt:lpstr>
      <vt:lpstr>Vérification</vt:lpstr>
      <vt:lpstr>Distances - Conclusion</vt:lpstr>
      <vt:lpstr>Livrables</vt:lpstr>
      <vt:lpstr>Page d’accueil</vt:lpstr>
      <vt:lpstr>Présentation PowerPoint</vt:lpstr>
      <vt:lpstr>Possibilités d’améliorations</vt:lpstr>
      <vt:lpstr>Bon prochain film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Scao, Morgan</cp:lastModifiedBy>
  <cp:revision>85</cp:revision>
  <dcterms:created xsi:type="dcterms:W3CDTF">2018-01-23T13:27:07Z</dcterms:created>
  <dcterms:modified xsi:type="dcterms:W3CDTF">2018-02-12T15:50:05Z</dcterms:modified>
</cp:coreProperties>
</file>