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7" r:id="rId3"/>
    <p:sldId id="257" r:id="rId4"/>
    <p:sldId id="258" r:id="rId5"/>
    <p:sldId id="263" r:id="rId6"/>
    <p:sldId id="259" r:id="rId7"/>
    <p:sldId id="261" r:id="rId8"/>
    <p:sldId id="262" r:id="rId9"/>
    <p:sldId id="277" r:id="rId10"/>
    <p:sldId id="285" r:id="rId11"/>
    <p:sldId id="260" r:id="rId12"/>
    <p:sldId id="278" r:id="rId13"/>
    <p:sldId id="279" r:id="rId14"/>
    <p:sldId id="282" r:id="rId15"/>
    <p:sldId id="283" r:id="rId16"/>
    <p:sldId id="301" r:id="rId17"/>
    <p:sldId id="280" r:id="rId18"/>
    <p:sldId id="286" r:id="rId19"/>
    <p:sldId id="281" r:id="rId20"/>
    <p:sldId id="264" r:id="rId21"/>
    <p:sldId id="288" r:id="rId22"/>
    <p:sldId id="293" r:id="rId23"/>
    <p:sldId id="289" r:id="rId24"/>
    <p:sldId id="290" r:id="rId25"/>
    <p:sldId id="291" r:id="rId26"/>
    <p:sldId id="276" r:id="rId27"/>
    <p:sldId id="292" r:id="rId28"/>
    <p:sldId id="270" r:id="rId29"/>
    <p:sldId id="294" r:id="rId30"/>
    <p:sldId id="295" r:id="rId31"/>
    <p:sldId id="299" r:id="rId32"/>
    <p:sldId id="298" r:id="rId33"/>
    <p:sldId id="297" r:id="rId34"/>
    <p:sldId id="269" r:id="rId35"/>
    <p:sldId id="302" r:id="rId36"/>
    <p:sldId id="303" r:id="rId37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F83893F-E8FA-487E-9E7D-6688AC9652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05271C-701F-4C73-808B-B7CF0B12C46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5D9BA19-750F-48E1-92E0-4DB22540AF7D}" type="datetimeFigureOut">
              <a:rPr lang="fr-FR"/>
              <a:pPr>
                <a:defRPr/>
              </a:pPr>
              <a:t>29/01/2018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E29CD56B-7538-4949-9935-B9551B4986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38D5456D-B4FB-4706-BCE4-8A3BAE164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7FA6D6-CD2C-44DB-983C-682688880B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9946A9-CA81-409A-B263-EB96657AA4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C32C800-F1EC-4563-A4CB-7BFB6B498B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ndrogram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e l'image des diapositives 1">
            <a:extLst>
              <a:ext uri="{FF2B5EF4-FFF2-40B4-BE49-F238E27FC236}">
                <a16:creationId xmlns:a16="http://schemas.microsoft.com/office/drawing/2014/main" id="{BA52C493-889E-45DB-AAF0-CA5153F562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Espace réservé des notes 2">
            <a:extLst>
              <a:ext uri="{FF2B5EF4-FFF2-40B4-BE49-F238E27FC236}">
                <a16:creationId xmlns:a16="http://schemas.microsoft.com/office/drawing/2014/main" id="{88BCBEEF-840C-4E35-8F65-1E2D31A27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/>
              <a:t>3 groupes homogènes</a:t>
            </a:r>
          </a:p>
        </p:txBody>
      </p:sp>
      <p:sp>
        <p:nvSpPr>
          <p:cNvPr id="14340" name="Espace réservé du numéro de diapositive 3">
            <a:extLst>
              <a:ext uri="{FF2B5EF4-FFF2-40B4-BE49-F238E27FC236}">
                <a16:creationId xmlns:a16="http://schemas.microsoft.com/office/drawing/2014/main" id="{26D63B45-F8B4-4B3A-A116-EDD858FCA2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D72102B-722F-46E5-AAFA-6ECBAD2129EF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>
            <a:extLst>
              <a:ext uri="{FF2B5EF4-FFF2-40B4-BE49-F238E27FC236}">
                <a16:creationId xmlns:a16="http://schemas.microsoft.com/office/drawing/2014/main" id="{2345DD6C-5EDA-4931-A6EF-A96EFE9F42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ce réservé des notes 2">
            <a:extLst>
              <a:ext uri="{FF2B5EF4-FFF2-40B4-BE49-F238E27FC236}">
                <a16:creationId xmlns:a16="http://schemas.microsoft.com/office/drawing/2014/main" id="{10A377D1-3378-486F-BC86-A77661B20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/>
              <a:t>Genre : c’est le plus important pour ne pas passer d’un dessin animé à un film d’horreur par ex</a:t>
            </a:r>
          </a:p>
        </p:txBody>
      </p:sp>
      <p:sp>
        <p:nvSpPr>
          <p:cNvPr id="16388" name="Espace réservé du numéro de diapositive 3">
            <a:extLst>
              <a:ext uri="{FF2B5EF4-FFF2-40B4-BE49-F238E27FC236}">
                <a16:creationId xmlns:a16="http://schemas.microsoft.com/office/drawing/2014/main" id="{B29AA347-89D0-4CF7-B044-3278EBC625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A15043-B105-4DE9-8826-0F5DFE0C300D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'image des diapositives 1">
            <a:extLst>
              <a:ext uri="{FF2B5EF4-FFF2-40B4-BE49-F238E27FC236}">
                <a16:creationId xmlns:a16="http://schemas.microsoft.com/office/drawing/2014/main" id="{7A6A9DBA-02DF-49A9-8C63-618D9C9703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ce réservé des notes 2">
            <a:extLst>
              <a:ext uri="{FF2B5EF4-FFF2-40B4-BE49-F238E27FC236}">
                <a16:creationId xmlns:a16="http://schemas.microsoft.com/office/drawing/2014/main" id="{A38DA539-9104-43AC-A6ED-355E9296F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/>
              <a:t>Les 2 directions ppales expliquent de moins en moins la variance</a:t>
            </a:r>
          </a:p>
        </p:txBody>
      </p:sp>
      <p:sp>
        <p:nvSpPr>
          <p:cNvPr id="20484" name="Espace réservé du numéro de diapositive 3">
            <a:extLst>
              <a:ext uri="{FF2B5EF4-FFF2-40B4-BE49-F238E27FC236}">
                <a16:creationId xmlns:a16="http://schemas.microsoft.com/office/drawing/2014/main" id="{1E220833-D121-4FB5-8883-C70D7CF029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3CF9BE-41D9-403D-8A7D-77D8C5154065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e l'image des diapositives 1">
            <a:extLst>
              <a:ext uri="{FF2B5EF4-FFF2-40B4-BE49-F238E27FC236}">
                <a16:creationId xmlns:a16="http://schemas.microsoft.com/office/drawing/2014/main" id="{B3FBB861-F563-4800-A866-7FFB5F0B8D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Espace réservé des notes 2">
            <a:extLst>
              <a:ext uri="{FF2B5EF4-FFF2-40B4-BE49-F238E27FC236}">
                <a16:creationId xmlns:a16="http://schemas.microsoft.com/office/drawing/2014/main" id="{398ACF0A-8039-4D14-838B-E00EBE85C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/>
              <a:t>Pas de variable catégorielle : c’est ce qui explique le mieux la variance</a:t>
            </a:r>
          </a:p>
        </p:txBody>
      </p:sp>
      <p:sp>
        <p:nvSpPr>
          <p:cNvPr id="24580" name="Espace réservé du numéro de diapositive 3">
            <a:extLst>
              <a:ext uri="{FF2B5EF4-FFF2-40B4-BE49-F238E27FC236}">
                <a16:creationId xmlns:a16="http://schemas.microsoft.com/office/drawing/2014/main" id="{D7CBCEA1-C136-44A4-A8F1-0DBFF45C80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CAF054-DC6F-41E0-B167-E9431BA5FF75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e l'image des diapositives 1">
            <a:extLst>
              <a:ext uri="{FF2B5EF4-FFF2-40B4-BE49-F238E27FC236}">
                <a16:creationId xmlns:a16="http://schemas.microsoft.com/office/drawing/2014/main" id="{FD2408B1-5AB2-4593-8D1A-FD64F7E5EF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Espace réservé des notes 2">
            <a:extLst>
              <a:ext uri="{FF2B5EF4-FFF2-40B4-BE49-F238E27FC236}">
                <a16:creationId xmlns:a16="http://schemas.microsoft.com/office/drawing/2014/main" id="{12ECAC57-7E0D-4A84-A332-79C0DC55F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/>
              <a:t>single, complete, average, weighted, centroid, median</a:t>
            </a:r>
          </a:p>
        </p:txBody>
      </p:sp>
      <p:sp>
        <p:nvSpPr>
          <p:cNvPr id="30724" name="Espace réservé du numéro de diapositive 3">
            <a:extLst>
              <a:ext uri="{FF2B5EF4-FFF2-40B4-BE49-F238E27FC236}">
                <a16:creationId xmlns:a16="http://schemas.microsoft.com/office/drawing/2014/main" id="{26E17676-F4B7-4002-80BA-2936DEF0EF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90AEBB-A830-4DED-9A64-9252EA96448D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>
            <a:extLst>
              <a:ext uri="{FF2B5EF4-FFF2-40B4-BE49-F238E27FC236}">
                <a16:creationId xmlns:a16="http://schemas.microsoft.com/office/drawing/2014/main" id="{2F151DCA-3FEC-4CBE-B51D-83790F21DF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Espace réservé des notes 2">
            <a:extLst>
              <a:ext uri="{FF2B5EF4-FFF2-40B4-BE49-F238E27FC236}">
                <a16:creationId xmlns:a16="http://schemas.microsoft.com/office/drawing/2014/main" id="{4242D3E0-5AE0-4124-BC3E-2A8915118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/>
              <a:t>mesure de la fidélité avec laquelle un </a:t>
            </a:r>
            <a:r>
              <a:rPr lang="fr-FR" altLang="fr-FR">
                <a:hlinkClick r:id="rId3" tooltip="Dendrogramme"/>
              </a:rPr>
              <a:t>dendrogramme</a:t>
            </a:r>
            <a:r>
              <a:rPr lang="fr-FR" altLang="fr-FR"/>
              <a:t> préserve les distances par paires entre les points de données originaux non modélisés</a:t>
            </a:r>
          </a:p>
        </p:txBody>
      </p:sp>
      <p:sp>
        <p:nvSpPr>
          <p:cNvPr id="32772" name="Espace réservé du numéro de diapositive 3">
            <a:extLst>
              <a:ext uri="{FF2B5EF4-FFF2-40B4-BE49-F238E27FC236}">
                <a16:creationId xmlns:a16="http://schemas.microsoft.com/office/drawing/2014/main" id="{0A91007D-7647-4100-A6DA-4B82B2C8F3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8AF7FF-E5EB-4902-B3CD-E2820BF6276B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e l'image des diapositives 1">
            <a:extLst>
              <a:ext uri="{FF2B5EF4-FFF2-40B4-BE49-F238E27FC236}">
                <a16:creationId xmlns:a16="http://schemas.microsoft.com/office/drawing/2014/main" id="{34745F2C-A494-49DF-9A39-B51B01846B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Espace réservé des notes 2">
            <a:extLst>
              <a:ext uri="{FF2B5EF4-FFF2-40B4-BE49-F238E27FC236}">
                <a16:creationId xmlns:a16="http://schemas.microsoft.com/office/drawing/2014/main" id="{170F5BCD-C8E8-45AA-8A21-2ECEF17E2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/>
              <a:t>Par exemple …</a:t>
            </a:r>
          </a:p>
        </p:txBody>
      </p:sp>
      <p:sp>
        <p:nvSpPr>
          <p:cNvPr id="41988" name="Espace réservé du numéro de diapositive 3">
            <a:extLst>
              <a:ext uri="{FF2B5EF4-FFF2-40B4-BE49-F238E27FC236}">
                <a16:creationId xmlns:a16="http://schemas.microsoft.com/office/drawing/2014/main" id="{42545E38-086C-4558-844F-458570C98D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AE8017-B505-45EB-97A2-D44BA9337E36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F579F-92A0-4867-A995-33835FBA2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A41A8D-F84B-483F-A7F6-AB3606177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9E5529-E384-4B0C-98F7-05F6A65D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A60A1-B0B0-4A76-A967-B752B64D0297}" type="datetimeFigureOut">
              <a:rPr lang="fr-FR"/>
              <a:pPr>
                <a:defRPr/>
              </a:pPr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630417-9CB2-45D6-B79D-FF0D9269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6DE4E0-46C3-41E8-8F4F-3B58066A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9331B-C9D2-46E6-AF5A-A268D52C46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65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75323-D279-4FE8-9861-235FBCD7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6026B1-065B-4F78-98B9-0DD761748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9E880F-350B-4462-966F-1857F40F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BC502-35EE-4EBA-A490-0578CC6AFA12}" type="datetimeFigureOut">
              <a:rPr lang="fr-FR"/>
              <a:pPr>
                <a:defRPr/>
              </a:pPr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34618C-4826-42B3-B315-566B3BC7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5EF10A-2914-4558-858F-D2701EC5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2484B-5AED-4DBB-989C-4F50AD4550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82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CA1A51-7108-4513-814A-946DA87E6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5705A5-4A45-4D94-9AD8-66C08E0BE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C6BF03-949A-44B7-A2E2-15D173EE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4B892-B868-4238-9B24-7671E512402A}" type="datetimeFigureOut">
              <a:rPr lang="fr-FR"/>
              <a:pPr>
                <a:defRPr/>
              </a:pPr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4ADE3-C3EC-4CE5-BB7B-BF133272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A3B51A-BA75-4577-B027-71C5DE98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CDB54-88DF-49CD-BE48-CAE7DE6D086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7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E7AD7-5B26-4121-AE8F-A45E5056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F8B308-E806-4272-8812-148DD5DC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671A8C-0651-4A81-9261-52F10E64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9E33E-FF45-4007-BA78-77526BD596BA}" type="datetimeFigureOut">
              <a:rPr lang="fr-FR"/>
              <a:pPr>
                <a:defRPr/>
              </a:pPr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805F57-FF8A-4DC2-8ED0-E7539630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D512D2-976F-43EF-9CF2-8EF4D72E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D4B65-7D2A-4F76-B6EA-D5AE5DB511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82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4E15F9-C0BC-4500-AE2E-98BC9BD4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448A9-8164-442D-9F0F-72CD79BB9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12193-DE82-4330-8171-53B25ED2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CFEDD-96B0-4820-AD48-276339A8B9D4}" type="datetimeFigureOut">
              <a:rPr lang="fr-FR"/>
              <a:pPr>
                <a:defRPr/>
              </a:pPr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0B933-6742-43BD-A57A-C7A685A0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FEDCC9-BBA0-4B55-B782-A5D9233F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8C936-74A0-44B1-8AEF-E9696A2013B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33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E4F8F2-3316-4BE5-8406-ECDA6926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1FC075-0049-47D9-AFC8-A1222D3C6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3D8951-F5F0-4EC7-A083-EE63A9F8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A38F5885-0E16-42D8-A438-C051DE5E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CEA68-5325-4FEB-8BA0-E929A2D082D6}" type="datetimeFigureOut">
              <a:rPr lang="fr-FR"/>
              <a:pPr>
                <a:defRPr/>
              </a:pPr>
              <a:t>29/01/2018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B006D1CF-9C18-4D4E-B913-6B5B8569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0F5DAA-F105-4B06-A70D-BDFE0176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F1EE2-FE10-44A2-999E-C511EFCB01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32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7D448-753A-4E2D-9C21-245D65FF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F79538-883F-48D9-93B7-0808C0A5A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F4D3EF-9F37-4C39-A169-C47D85B93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218F0F-8820-4211-849C-236A68A59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444E94-FFAA-4376-8DA1-15533A314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7C460BC7-F54A-4ED9-9D10-A52E18D7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2BEBB-259B-406E-867C-3AB3AA1319FB}" type="datetimeFigureOut">
              <a:rPr lang="fr-FR"/>
              <a:pPr>
                <a:defRPr/>
              </a:pPr>
              <a:t>29/01/2018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576FE7BE-3B90-4922-A4E8-E54553ED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B65BD42C-321E-4917-ACBC-49D7C030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AE2D2-4EE7-4C07-A8D6-02E8A427A6F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15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F3BAB-099C-4D0B-9A4C-947B5C80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37BA669B-AD5E-4BC7-AFC3-C8461CCE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8E4B0-EC96-4030-8900-D04B8B19CEE9}" type="datetimeFigureOut">
              <a:rPr lang="fr-FR"/>
              <a:pPr>
                <a:defRPr/>
              </a:pPr>
              <a:t>29/01/2018</a:t>
            </a:fld>
            <a:endParaRPr lang="fr-FR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E1473952-0845-4798-8898-982ED7CE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33B6B101-6729-460F-9D5D-53D37B64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00BC2-1CE2-4501-BBA4-98A27F8A99A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56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2209B1CF-4525-4FBB-BC63-CFFE1114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F9AAB-F548-45C4-A329-1A6556B67900}" type="datetimeFigureOut">
              <a:rPr lang="fr-FR"/>
              <a:pPr>
                <a:defRPr/>
              </a:pPr>
              <a:t>29/01/2018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6DF7B02F-8C3F-41A8-AF5B-B36C7830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A2D3D5C7-5015-4671-80BE-10A30CD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A8B40-D2A1-4FF4-835D-E220C6D1B59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5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8D23F-0EA5-4566-987F-ECF55FFD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BD0663-2A6E-4E44-BB0E-D01AD6838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C2B199-26F2-43BA-B994-B4FC2003C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155CF9F1-674C-4EC6-82B9-5639B260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D8B24-E13E-43D1-A49A-E45BE49E6571}" type="datetimeFigureOut">
              <a:rPr lang="fr-FR"/>
              <a:pPr>
                <a:defRPr/>
              </a:pPr>
              <a:t>29/01/2018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7A2A3D6-48DD-4D36-B423-483851F1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628D62D4-197B-4F9B-B79B-CBD0334B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2898F-FBF2-4599-A7D9-8036610FCB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02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9BF6E-A557-4539-BBF0-56B5F797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8E8F3A-13EA-4C7E-9996-A27332E2C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492C66-6B2A-4E93-BDE0-50F391C73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46CA65F9-1893-43F1-807C-0A93B2BB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57904-CDB5-4325-B78F-5A1D79668ECA}" type="datetimeFigureOut">
              <a:rPr lang="fr-FR"/>
              <a:pPr>
                <a:defRPr/>
              </a:pPr>
              <a:t>29/01/2018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384EB70C-CD53-41A5-AEBF-66C0927B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1A2CE703-18ED-4412-992F-7E66745E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FCDA0-E9ED-4F93-9286-ABFFD29EE1B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32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>
            <a:extLst>
              <a:ext uri="{FF2B5EF4-FFF2-40B4-BE49-F238E27FC236}">
                <a16:creationId xmlns:a16="http://schemas.microsoft.com/office/drawing/2014/main" id="{C4B36EE7-B3A5-4B21-8CE5-9117E3937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8B8E51CB-51E5-4F6F-B5B9-D13C702FB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CE38D4-B604-4583-821E-270C81DF3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388903-C09F-4998-A859-25CEC4B0F2CA}" type="datetimeFigureOut">
              <a:rPr lang="fr-FR"/>
              <a:pPr>
                <a:defRPr/>
              </a:pPr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4ACEFA-5285-492B-9E94-90FED2C1B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717E54-25FB-44D7-BA97-FD756D461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D2201BC-8CBE-49B5-89E4-DC4B6964868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recommended-engine.herokuapp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50A2E-DDF2-4B23-983F-D44D60EBE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2463"/>
            <a:ext cx="9144000" cy="2387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/>
              <a:t>Moteur de recommandations de films</a:t>
            </a:r>
            <a:br>
              <a:rPr lang="fr-FR" dirty="0"/>
            </a:br>
            <a:endParaRPr lang="fr-FR" dirty="0"/>
          </a:p>
        </p:txBody>
      </p:sp>
      <p:sp>
        <p:nvSpPr>
          <p:cNvPr id="3075" name="Sous-titre 2">
            <a:extLst>
              <a:ext uri="{FF2B5EF4-FFF2-40B4-BE49-F238E27FC236}">
                <a16:creationId xmlns:a16="http://schemas.microsoft.com/office/drawing/2014/main" id="{EA27C2E5-779E-4327-BBE1-A77B9294C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3076" name="Picture 2" descr="À vos algos, je sors le pop-corn.">
            <a:extLst>
              <a:ext uri="{FF2B5EF4-FFF2-40B4-BE49-F238E27FC236}">
                <a16:creationId xmlns:a16="http://schemas.microsoft.com/office/drawing/2014/main" id="{B26B1A92-F54B-4570-8BD7-0DD820F3F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25713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E293F9-6422-4073-A0DE-561AFBFE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34600" y="6335713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fr-FR" dirty="0"/>
              <a:t>Morgan SCAO</a:t>
            </a:r>
          </a:p>
          <a:p>
            <a:pPr>
              <a:defRPr/>
            </a:pPr>
            <a:r>
              <a:rPr lang="fr-FR" dirty="0"/>
              <a:t>Janvier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>
            <a:extLst>
              <a:ext uri="{FF2B5EF4-FFF2-40B4-BE49-F238E27FC236}">
                <a16:creationId xmlns:a16="http://schemas.microsoft.com/office/drawing/2014/main" id="{E6B04D2E-2D08-48F3-A186-084C981F8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PCA</a:t>
            </a:r>
          </a:p>
        </p:txBody>
      </p:sp>
      <p:sp>
        <p:nvSpPr>
          <p:cNvPr id="12291" name="Espace réservé du contenu 2">
            <a:extLst>
              <a:ext uri="{FF2B5EF4-FFF2-40B4-BE49-F238E27FC236}">
                <a16:creationId xmlns:a16="http://schemas.microsoft.com/office/drawing/2014/main" id="{AD8499C7-757C-47B5-8289-683E56461B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/>
              <a:t>3 groupes de score</a:t>
            </a:r>
          </a:p>
          <a:p>
            <a:r>
              <a:rPr lang="fr-FR" altLang="fr-FR" dirty="0"/>
              <a:t>Normalisation</a:t>
            </a:r>
          </a:p>
          <a:p>
            <a:r>
              <a:rPr lang="fr-FR" altLang="fr-FR" dirty="0" err="1"/>
              <a:t>KMeans</a:t>
            </a:r>
            <a:r>
              <a:rPr lang="fr-FR" altLang="fr-FR" dirty="0"/>
              <a:t> (2 et 3 clusters)</a:t>
            </a:r>
          </a:p>
          <a:p>
            <a:r>
              <a:rPr lang="fr-FR" altLang="fr-FR" dirty="0"/>
              <a:t>Affichage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>
            <a:extLst>
              <a:ext uri="{FF2B5EF4-FFF2-40B4-BE49-F238E27FC236}">
                <a16:creationId xmlns:a16="http://schemas.microsoft.com/office/drawing/2014/main" id="{428AC211-9C5E-4AA1-B9E2-06B1E63D5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3 groupes de score</a:t>
            </a:r>
          </a:p>
        </p:txBody>
      </p:sp>
      <p:sp>
        <p:nvSpPr>
          <p:cNvPr id="13315" name="Espace réservé du contenu 5">
            <a:extLst>
              <a:ext uri="{FF2B5EF4-FFF2-40B4-BE49-F238E27FC236}">
                <a16:creationId xmlns:a16="http://schemas.microsoft.com/office/drawing/2014/main" id="{650AF3A1-F42D-45C6-8835-BFB2FA341A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13316" name="Image 4">
            <a:extLst>
              <a:ext uri="{FF2B5EF4-FFF2-40B4-BE49-F238E27FC236}">
                <a16:creationId xmlns:a16="http://schemas.microsoft.com/office/drawing/2014/main" id="{F23CBFDB-0F30-4B87-A85C-1303744AE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1490663"/>
            <a:ext cx="94678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>
            <a:extLst>
              <a:ext uri="{FF2B5EF4-FFF2-40B4-BE49-F238E27FC236}">
                <a16:creationId xmlns:a16="http://schemas.microsoft.com/office/drawing/2014/main" id="{27481661-E8B2-47DA-B7BD-E28F1C95C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Choix des features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585EC-1052-4962-AB77-ACA40F575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3 cas d’étude: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Valeurs numériques plus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/>
              <a:t>Genre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/>
              <a:t>Genre + </a:t>
            </a:r>
            <a:r>
              <a:rPr lang="fr-FR" dirty="0" err="1"/>
              <a:t>director_name</a:t>
            </a:r>
            <a:r>
              <a:rPr lang="fr-FR" dirty="0"/>
              <a:t> + actor_1_name + langue + titre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/>
              <a:t>Tout (ou presque)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>
            <a:extLst>
              <a:ext uri="{FF2B5EF4-FFF2-40B4-BE49-F238E27FC236}">
                <a16:creationId xmlns:a16="http://schemas.microsoft.com/office/drawing/2014/main" id="{9A62F732-7BA2-40E4-B3A8-1542A4E4A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Kmeans</a:t>
            </a:r>
            <a:br>
              <a:rPr lang="fr-FR" altLang="fr-FR" dirty="0"/>
            </a:br>
            <a:r>
              <a:rPr lang="fr-FR" altLang="fr-FR" dirty="0"/>
              <a:t>Cas 1</a:t>
            </a:r>
          </a:p>
        </p:txBody>
      </p:sp>
      <p:pic>
        <p:nvPicPr>
          <p:cNvPr id="19459" name="Espace réservé du contenu 3">
            <a:extLst>
              <a:ext uri="{FF2B5EF4-FFF2-40B4-BE49-F238E27FC236}">
                <a16:creationId xmlns:a16="http://schemas.microsoft.com/office/drawing/2014/main" id="{B82EC2E2-17F9-4ED9-94C1-08C6CD1EE9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3013" y="277813"/>
            <a:ext cx="6677025" cy="625475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1">
            <a:extLst>
              <a:ext uri="{FF2B5EF4-FFF2-40B4-BE49-F238E27FC236}">
                <a16:creationId xmlns:a16="http://schemas.microsoft.com/office/drawing/2014/main" id="{077DAE59-662F-4B1C-A26C-17FDD3B59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Kmeans</a:t>
            </a:r>
            <a:br>
              <a:rPr lang="fr-FR" altLang="fr-FR" dirty="0"/>
            </a:br>
            <a:r>
              <a:rPr lang="fr-FR" altLang="fr-FR" dirty="0"/>
              <a:t>Cas 2</a:t>
            </a:r>
          </a:p>
        </p:txBody>
      </p:sp>
      <p:pic>
        <p:nvPicPr>
          <p:cNvPr id="2" name="Espace réservé du contenu 1">
            <a:extLst>
              <a:ext uri="{FF2B5EF4-FFF2-40B4-BE49-F238E27FC236}">
                <a16:creationId xmlns:a16="http://schemas.microsoft.com/office/drawing/2014/main" id="{CF849990-167A-4399-A32D-23B28F1C3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004" y="1825625"/>
            <a:ext cx="8589991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>
            <a:extLst>
              <a:ext uri="{FF2B5EF4-FFF2-40B4-BE49-F238E27FC236}">
                <a16:creationId xmlns:a16="http://schemas.microsoft.com/office/drawing/2014/main" id="{5424244D-AFAB-49B9-8D37-70751B423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Kmeans</a:t>
            </a:r>
            <a:br>
              <a:rPr lang="fr-FR" altLang="fr-FR" dirty="0"/>
            </a:br>
            <a:r>
              <a:rPr lang="fr-FR" altLang="fr-FR" dirty="0"/>
              <a:t>Cas 3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BEEA3A4-5BD4-4697-9528-8D452158F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822" y="1825625"/>
            <a:ext cx="8650355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>
            <a:extLst>
              <a:ext uri="{FF2B5EF4-FFF2-40B4-BE49-F238E27FC236}">
                <a16:creationId xmlns:a16="http://schemas.microsoft.com/office/drawing/2014/main" id="{E6AE1811-120A-450A-B23E-1565B900F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Coefficients de silhouette</a:t>
            </a:r>
          </a:p>
        </p:txBody>
      </p:sp>
      <p:sp>
        <p:nvSpPr>
          <p:cNvPr id="23555" name="Espace réservé du contenu 7">
            <a:extLst>
              <a:ext uri="{FF2B5EF4-FFF2-40B4-BE49-F238E27FC236}">
                <a16:creationId xmlns:a16="http://schemas.microsoft.com/office/drawing/2014/main" id="{BBC4A3C6-19A5-473C-9B05-83CBD2D0FD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alt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>
            <a:extLst>
              <a:ext uri="{FF2B5EF4-FFF2-40B4-BE49-F238E27FC236}">
                <a16:creationId xmlns:a16="http://schemas.microsoft.com/office/drawing/2014/main" id="{3F1E8E02-702C-4ABB-981B-77A3CFCDE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Cas 1</a:t>
            </a:r>
          </a:p>
        </p:txBody>
      </p:sp>
      <p:pic>
        <p:nvPicPr>
          <p:cNvPr id="25603" name="Espace réservé du contenu 6">
            <a:extLst>
              <a:ext uri="{FF2B5EF4-FFF2-40B4-BE49-F238E27FC236}">
                <a16:creationId xmlns:a16="http://schemas.microsoft.com/office/drawing/2014/main" id="{5A8B80BD-F7DB-49EF-8089-2F7541BAF6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4225" y="1825625"/>
            <a:ext cx="8083550" cy="4351338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>
            <a:extLst>
              <a:ext uri="{FF2B5EF4-FFF2-40B4-BE49-F238E27FC236}">
                <a16:creationId xmlns:a16="http://schemas.microsoft.com/office/drawing/2014/main" id="{4A9ABC4C-1E7C-44E9-8E34-CEFCB969B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Cas 2</a:t>
            </a:r>
          </a:p>
        </p:txBody>
      </p:sp>
      <p:pic>
        <p:nvPicPr>
          <p:cNvPr id="26627" name="Espace réservé du contenu 5">
            <a:extLst>
              <a:ext uri="{FF2B5EF4-FFF2-40B4-BE49-F238E27FC236}">
                <a16:creationId xmlns:a16="http://schemas.microsoft.com/office/drawing/2014/main" id="{5EDD23E8-A351-4888-877E-8C703A50B5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6938" y="1825625"/>
            <a:ext cx="7858125" cy="4351338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re 1">
            <a:extLst>
              <a:ext uri="{FF2B5EF4-FFF2-40B4-BE49-F238E27FC236}">
                <a16:creationId xmlns:a16="http://schemas.microsoft.com/office/drawing/2014/main" id="{EA4FC90E-6C64-4A42-BF7D-F35FE7C99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Cas 3</a:t>
            </a:r>
          </a:p>
        </p:txBody>
      </p:sp>
      <p:pic>
        <p:nvPicPr>
          <p:cNvPr id="27651" name="Espace réservé du contenu 3">
            <a:extLst>
              <a:ext uri="{FF2B5EF4-FFF2-40B4-BE49-F238E27FC236}">
                <a16:creationId xmlns:a16="http://schemas.microsoft.com/office/drawing/2014/main" id="{92D8B447-1DF5-43B9-9B4A-B76F2798C3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0425" y="1825625"/>
            <a:ext cx="7931150" cy="435133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>
            <a:extLst>
              <a:ext uri="{FF2B5EF4-FFF2-40B4-BE49-F238E27FC236}">
                <a16:creationId xmlns:a16="http://schemas.microsoft.com/office/drawing/2014/main" id="{2A5433F7-2CFD-4DBE-BA1D-6A01D43D8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Sommaire</a:t>
            </a:r>
          </a:p>
        </p:txBody>
      </p:sp>
      <p:sp>
        <p:nvSpPr>
          <p:cNvPr id="4099" name="Espace réservé du contenu 2">
            <a:extLst>
              <a:ext uri="{FF2B5EF4-FFF2-40B4-BE49-F238E27FC236}">
                <a16:creationId xmlns:a16="http://schemas.microsoft.com/office/drawing/2014/main" id="{7DBC3CC6-D943-4B71-A315-ED6A7D1919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Introduction - Les données</a:t>
            </a:r>
          </a:p>
          <a:p>
            <a:r>
              <a:rPr lang="fr-FR" altLang="fr-FR"/>
              <a:t>PCA</a:t>
            </a:r>
          </a:p>
          <a:p>
            <a:r>
              <a:rPr lang="fr-FR" altLang="fr-FR"/>
              <a:t>Coefficients de silhouette</a:t>
            </a:r>
          </a:p>
          <a:p>
            <a:r>
              <a:rPr lang="fr-FR" altLang="fr-FR"/>
              <a:t>Dendrogrammes</a:t>
            </a:r>
          </a:p>
          <a:p>
            <a:r>
              <a:rPr lang="fr-FR" altLang="fr-FR"/>
              <a:t>Calculs de distance</a:t>
            </a:r>
          </a:p>
          <a:p>
            <a:r>
              <a:rPr lang="fr-FR" altLang="fr-FR"/>
              <a:t>Le service web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>
            <a:extLst>
              <a:ext uri="{FF2B5EF4-FFF2-40B4-BE49-F238E27FC236}">
                <a16:creationId xmlns:a16="http://schemas.microsoft.com/office/drawing/2014/main" id="{FE118F35-2658-44D0-99E0-7AC5E80BD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Uniquement sur les genres</a:t>
            </a:r>
          </a:p>
        </p:txBody>
      </p:sp>
      <p:pic>
        <p:nvPicPr>
          <p:cNvPr id="28675" name="Espace réservé du contenu 3">
            <a:extLst>
              <a:ext uri="{FF2B5EF4-FFF2-40B4-BE49-F238E27FC236}">
                <a16:creationId xmlns:a16="http://schemas.microsoft.com/office/drawing/2014/main" id="{6A88EF66-64B5-4524-9C90-34EF8839F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5350" y="1825625"/>
            <a:ext cx="7861300" cy="4351338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>
            <a:extLst>
              <a:ext uri="{FF2B5EF4-FFF2-40B4-BE49-F238E27FC236}">
                <a16:creationId xmlns:a16="http://schemas.microsoft.com/office/drawing/2014/main" id="{2ABEBA9F-3178-4FA6-983F-358B330AF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Dendrogrammes</a:t>
            </a:r>
          </a:p>
        </p:txBody>
      </p:sp>
      <p:sp>
        <p:nvSpPr>
          <p:cNvPr id="29699" name="Espace réservé du contenu 2">
            <a:extLst>
              <a:ext uri="{FF2B5EF4-FFF2-40B4-BE49-F238E27FC236}">
                <a16:creationId xmlns:a16="http://schemas.microsoft.com/office/drawing/2014/main" id="{0FC786AD-19FE-4559-AF60-ECC78C2596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On va vérifier qu’il n’y a pas de découpage en clusters évident</a:t>
            </a:r>
          </a:p>
          <a:p>
            <a:r>
              <a:rPr lang="fr-FR" altLang="fr-FR"/>
              <a:t>Métrique utilisée : clustering de Ward</a:t>
            </a:r>
          </a:p>
          <a:p>
            <a:r>
              <a:rPr lang="fr-FR" altLang="fr-FR"/>
              <a:t>Pas mieux avec les autres métriques (single, complete, average…)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re 1">
            <a:extLst>
              <a:ext uri="{FF2B5EF4-FFF2-40B4-BE49-F238E27FC236}">
                <a16:creationId xmlns:a16="http://schemas.microsoft.com/office/drawing/2014/main" id="{EEE9DDCE-16F1-4B30-8B93-9004689A0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Coefficient de corrélation cophénetique</a:t>
            </a:r>
          </a:p>
        </p:txBody>
      </p:sp>
      <p:pic>
        <p:nvPicPr>
          <p:cNvPr id="31747" name="Espace réservé du contenu 3">
            <a:extLst>
              <a:ext uri="{FF2B5EF4-FFF2-40B4-BE49-F238E27FC236}">
                <a16:creationId xmlns:a16="http://schemas.microsoft.com/office/drawing/2014/main" id="{51A9CC83-719E-452A-B97C-7A81C75800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3200" y="1457325"/>
            <a:ext cx="5303838" cy="5008563"/>
          </a:xfrm>
        </p:spPr>
      </p:pic>
      <p:sp>
        <p:nvSpPr>
          <p:cNvPr id="31748" name="ZoneTexte 4">
            <a:extLst>
              <a:ext uri="{FF2B5EF4-FFF2-40B4-BE49-F238E27FC236}">
                <a16:creationId xmlns:a16="http://schemas.microsoft.com/office/drawing/2014/main" id="{AD005C64-776B-4E3E-A752-827CD8AA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4363"/>
            <a:ext cx="53006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altLang="fr-FR"/>
              <a:t>La métrique qui préserve le mieux les distances est ‘average’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re 1">
            <a:extLst>
              <a:ext uri="{FF2B5EF4-FFF2-40B4-BE49-F238E27FC236}">
                <a16:creationId xmlns:a16="http://schemas.microsoft.com/office/drawing/2014/main" id="{20EE41D1-B5E4-4FB5-ACB7-C4F95FE03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Cas 1 : Difficile de trancher</a:t>
            </a:r>
          </a:p>
        </p:txBody>
      </p:sp>
      <p:pic>
        <p:nvPicPr>
          <p:cNvPr id="33795" name="Espace réservé du contenu 3">
            <a:extLst>
              <a:ext uri="{FF2B5EF4-FFF2-40B4-BE49-F238E27FC236}">
                <a16:creationId xmlns:a16="http://schemas.microsoft.com/office/drawing/2014/main" id="{D77E55A6-8875-441A-A9C6-37983EF2FB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5488" y="1825625"/>
            <a:ext cx="8201025" cy="4351338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>
            <a:extLst>
              <a:ext uri="{FF2B5EF4-FFF2-40B4-BE49-F238E27FC236}">
                <a16:creationId xmlns:a16="http://schemas.microsoft.com/office/drawing/2014/main" id="{01604B64-58F1-47B7-8E07-DBD7E5694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Cas 2 : Pas mieux</a:t>
            </a:r>
          </a:p>
        </p:txBody>
      </p:sp>
      <p:pic>
        <p:nvPicPr>
          <p:cNvPr id="34819" name="Espace réservé du contenu 3">
            <a:extLst>
              <a:ext uri="{FF2B5EF4-FFF2-40B4-BE49-F238E27FC236}">
                <a16:creationId xmlns:a16="http://schemas.microsoft.com/office/drawing/2014/main" id="{F8EACCAA-0DAA-45AE-B0A0-0202033BEE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1688" y="1825625"/>
            <a:ext cx="8048625" cy="4351338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re 1">
            <a:extLst>
              <a:ext uri="{FF2B5EF4-FFF2-40B4-BE49-F238E27FC236}">
                <a16:creationId xmlns:a16="http://schemas.microsoft.com/office/drawing/2014/main" id="{96CC4F1D-1A02-4934-AEA5-A9E3BFF0C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Cas 3 : Encore pire</a:t>
            </a:r>
          </a:p>
        </p:txBody>
      </p:sp>
      <p:pic>
        <p:nvPicPr>
          <p:cNvPr id="35843" name="Espace réservé du contenu 3">
            <a:extLst>
              <a:ext uri="{FF2B5EF4-FFF2-40B4-BE49-F238E27FC236}">
                <a16:creationId xmlns:a16="http://schemas.microsoft.com/office/drawing/2014/main" id="{BEA34C67-7A43-4727-848F-7C5DD5BD3C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2313" y="1825625"/>
            <a:ext cx="8207375" cy="4351338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>
            <a:extLst>
              <a:ext uri="{FF2B5EF4-FFF2-40B4-BE49-F238E27FC236}">
                <a16:creationId xmlns:a16="http://schemas.microsoft.com/office/drawing/2014/main" id="{8A2B7A7E-C142-4967-8F38-DDE5B7426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Avec la métrique average cas 1</a:t>
            </a:r>
          </a:p>
        </p:txBody>
      </p:sp>
      <p:pic>
        <p:nvPicPr>
          <p:cNvPr id="36867" name="Espace réservé du contenu 6">
            <a:extLst>
              <a:ext uri="{FF2B5EF4-FFF2-40B4-BE49-F238E27FC236}">
                <a16:creationId xmlns:a16="http://schemas.microsoft.com/office/drawing/2014/main" id="{9C499DE9-79DC-46FB-B290-69FD231181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2325" y="1825625"/>
            <a:ext cx="8007350" cy="4351338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1">
            <a:extLst>
              <a:ext uri="{FF2B5EF4-FFF2-40B4-BE49-F238E27FC236}">
                <a16:creationId xmlns:a16="http://schemas.microsoft.com/office/drawing/2014/main" id="{D4F45EB5-974A-44DA-9281-DE0F6CD9B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Avec la métrique average cas 2</a:t>
            </a:r>
          </a:p>
        </p:txBody>
      </p:sp>
      <p:pic>
        <p:nvPicPr>
          <p:cNvPr id="37891" name="Espace réservé du contenu 5">
            <a:extLst>
              <a:ext uri="{FF2B5EF4-FFF2-40B4-BE49-F238E27FC236}">
                <a16:creationId xmlns:a16="http://schemas.microsoft.com/office/drawing/2014/main" id="{B095525D-BAAA-47FF-8A6B-2507C90283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0275" y="1825625"/>
            <a:ext cx="7791450" cy="4351338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re 1">
            <a:extLst>
              <a:ext uri="{FF2B5EF4-FFF2-40B4-BE49-F238E27FC236}">
                <a16:creationId xmlns:a16="http://schemas.microsoft.com/office/drawing/2014/main" id="{E7482E24-7CAF-46F1-917C-C339CE0CB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Distances</a:t>
            </a:r>
          </a:p>
        </p:txBody>
      </p:sp>
      <p:sp>
        <p:nvSpPr>
          <p:cNvPr id="38915" name="Espace réservé du contenu 2">
            <a:extLst>
              <a:ext uri="{FF2B5EF4-FFF2-40B4-BE49-F238E27FC236}">
                <a16:creationId xmlns:a16="http://schemas.microsoft.com/office/drawing/2014/main" id="{7159C0EE-4269-4C23-8B01-60279563C3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altLang="fr-FR"/>
              <a:t>Le clustering ne permet pas de créer des groupes à partir de la base de films. Mais recommander c’est surtout trouver des éléments proches.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altLang="fr-FR"/>
          </a:p>
          <a:p>
            <a:pPr marL="0" indent="0">
              <a:buFont typeface="Arial" panose="020B0604020202020204" pitchFamily="34" charset="0"/>
              <a:buNone/>
            </a:pPr>
            <a:r>
              <a:rPr lang="fr-FR" altLang="fr-FR"/>
              <a:t>On va donc calculer la distance entre chaque élément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altLang="fr-FR"/>
          </a:p>
          <a:p>
            <a:pPr marL="0" indent="0">
              <a:buFont typeface="Arial" panose="020B0604020202020204" pitchFamily="34" charset="0"/>
              <a:buNone/>
            </a:pPr>
            <a:r>
              <a:rPr lang="fr-FR" altLang="fr-FR"/>
              <a:t>Puis pour chaque film lister les plus proches voisins qui serviront à la recommandation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re 1">
            <a:extLst>
              <a:ext uri="{FF2B5EF4-FFF2-40B4-BE49-F238E27FC236}">
                <a16:creationId xmlns:a16="http://schemas.microsoft.com/office/drawing/2014/main" id="{67487752-27E9-422F-90E7-D0173AD69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Quelle métrique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DAAA2-19A0-4CCA-A2CA-E4C2EF052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Différentes distances: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 err="1"/>
              <a:t>Cosine</a:t>
            </a:r>
            <a:r>
              <a:rPr lang="fr-FR" dirty="0"/>
              <a:t> </a:t>
            </a:r>
            <a:r>
              <a:rPr lang="fr-FR" dirty="0" err="1"/>
              <a:t>similarity</a:t>
            </a:r>
            <a:r>
              <a:rPr lang="fr-FR" dirty="0"/>
              <a:t> (cosinus de l’angle entre 2 vecteurs)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 err="1"/>
              <a:t>Linear</a:t>
            </a:r>
            <a:endParaRPr lang="fr-FR" dirty="0"/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Chi2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Gower (Manhattan pour les </a:t>
            </a:r>
            <a:r>
              <a:rPr lang="fr-FR" dirty="0" err="1"/>
              <a:t>num</a:t>
            </a:r>
            <a:r>
              <a:rPr lang="fr-FR" dirty="0"/>
              <a:t>, </a:t>
            </a:r>
            <a:r>
              <a:rPr lang="fr-FR" dirty="0" err="1"/>
              <a:t>Dice</a:t>
            </a:r>
            <a:r>
              <a:rPr lang="fr-FR" dirty="0"/>
              <a:t> sinon)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>
            <a:extLst>
              <a:ext uri="{FF2B5EF4-FFF2-40B4-BE49-F238E27FC236}">
                <a16:creationId xmlns:a16="http://schemas.microsoft.com/office/drawing/2014/main" id="{FE6F623A-E6A0-46D0-BDA2-002CB8C52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/>
              <a:t>Recommandation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BAF4D1-DE13-44F1-B00A-39D158CD1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/>
              <a:t>Content-</a:t>
            </a:r>
            <a:r>
              <a:rPr lang="fr-FR" dirty="0" err="1"/>
              <a:t>based</a:t>
            </a:r>
            <a:endParaRPr lang="fr-FR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Basé uniquement sur les caractéristiques des items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Collaborative </a:t>
            </a:r>
            <a:r>
              <a:rPr lang="fr-FR" dirty="0" err="1"/>
              <a:t>filtering</a:t>
            </a:r>
            <a:endParaRPr lang="fr-FR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Basé sur les habitudes des utilisateurs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re 1">
            <a:extLst>
              <a:ext uri="{FF2B5EF4-FFF2-40B4-BE49-F238E27FC236}">
                <a16:creationId xmlns:a16="http://schemas.microsoft.com/office/drawing/2014/main" id="{31661799-8EF3-4225-822B-9ECBC37FA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Vérification</a:t>
            </a:r>
          </a:p>
        </p:txBody>
      </p:sp>
      <p:sp>
        <p:nvSpPr>
          <p:cNvPr id="40963" name="Espace réservé du contenu 2">
            <a:extLst>
              <a:ext uri="{FF2B5EF4-FFF2-40B4-BE49-F238E27FC236}">
                <a16:creationId xmlns:a16="http://schemas.microsoft.com/office/drawing/2014/main" id="{5CE43F0F-96B4-4299-8D76-04CCC8CCCF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Dessins animés</a:t>
            </a:r>
          </a:p>
          <a:p>
            <a:r>
              <a:rPr lang="fr-FR" altLang="fr-FR"/>
              <a:t>Films avec plusieurs versions</a:t>
            </a:r>
          </a:p>
          <a:p>
            <a:r>
              <a:rPr lang="fr-FR" altLang="fr-FR"/>
              <a:t>Intuition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re 1">
            <a:extLst>
              <a:ext uri="{FF2B5EF4-FFF2-40B4-BE49-F238E27FC236}">
                <a16:creationId xmlns:a16="http://schemas.microsoft.com/office/drawing/2014/main" id="{1C89231E-211C-428D-9758-E936008FE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Vérification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88966-8FAE-48AA-AD22-60A256D4E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78863" cy="4351338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/>
              <a:t>Dessin animé</a:t>
            </a:r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Cas avec toutes les colonnes et distance </a:t>
            </a:r>
            <a:r>
              <a:rPr lang="fr-FR" dirty="0" err="1"/>
              <a:t>cosine</a:t>
            </a:r>
            <a:r>
              <a:rPr lang="fr-FR" dirty="0"/>
              <a:t> </a:t>
            </a:r>
            <a:r>
              <a:rPr lang="fr-FR" dirty="0" err="1"/>
              <a:t>similaries</a:t>
            </a:r>
            <a:r>
              <a:rPr lang="fr-FR" dirty="0"/>
              <a:t> ou </a:t>
            </a:r>
            <a:r>
              <a:rPr lang="fr-FR" dirty="0" err="1"/>
              <a:t>linear</a:t>
            </a:r>
            <a:r>
              <a:rPr lang="fr-FR" dirty="0"/>
              <a:t> kernel</a:t>
            </a:r>
          </a:p>
        </p:txBody>
      </p:sp>
      <p:pic>
        <p:nvPicPr>
          <p:cNvPr id="43012" name="Image 4">
            <a:extLst>
              <a:ext uri="{FF2B5EF4-FFF2-40B4-BE49-F238E27FC236}">
                <a16:creationId xmlns:a16="http://schemas.microsoft.com/office/drawing/2014/main" id="{9EEE39CC-541F-4C52-A233-6BB786734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2328863"/>
            <a:ext cx="51625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re 1">
            <a:extLst>
              <a:ext uri="{FF2B5EF4-FFF2-40B4-BE49-F238E27FC236}">
                <a16:creationId xmlns:a16="http://schemas.microsoft.com/office/drawing/2014/main" id="{0859F4AF-54EE-415A-9325-428BB4728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Vérification</a:t>
            </a:r>
          </a:p>
        </p:txBody>
      </p:sp>
      <p:sp>
        <p:nvSpPr>
          <p:cNvPr id="44035" name="Espace réservé du contenu 2">
            <a:extLst>
              <a:ext uri="{FF2B5EF4-FFF2-40B4-BE49-F238E27FC236}">
                <a16:creationId xmlns:a16="http://schemas.microsoft.com/office/drawing/2014/main" id="{F049ACD0-5999-43B1-8250-DA49DB4D39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Différents tests</a:t>
            </a:r>
          </a:p>
          <a:p>
            <a:endParaRPr lang="fr-FR" altLang="fr-FR"/>
          </a:p>
          <a:p>
            <a:endParaRPr lang="fr-FR" altLang="fr-FR"/>
          </a:p>
          <a:p>
            <a:endParaRPr lang="fr-FR" altLang="fr-FR"/>
          </a:p>
          <a:p>
            <a:endParaRPr lang="fr-FR" altLang="fr-FR"/>
          </a:p>
          <a:p>
            <a:endParaRPr lang="fr-FR" altLang="fr-FR"/>
          </a:p>
          <a:p>
            <a:endParaRPr lang="fr-FR" altLang="fr-FR"/>
          </a:p>
          <a:p>
            <a:r>
              <a:rPr lang="fr-FR" altLang="fr-FR"/>
              <a:t>Cas avec la distance de Gower et le film Rush hour</a:t>
            </a:r>
          </a:p>
        </p:txBody>
      </p:sp>
      <p:pic>
        <p:nvPicPr>
          <p:cNvPr id="44036" name="Image 3">
            <a:extLst>
              <a:ext uri="{FF2B5EF4-FFF2-40B4-BE49-F238E27FC236}">
                <a16:creationId xmlns:a16="http://schemas.microsoft.com/office/drawing/2014/main" id="{2E78D138-84A6-40A6-907D-EE6D212B6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2409825"/>
            <a:ext cx="22669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>
            <a:extLst>
              <a:ext uri="{FF2B5EF4-FFF2-40B4-BE49-F238E27FC236}">
                <a16:creationId xmlns:a16="http://schemas.microsoft.com/office/drawing/2014/main" id="{755B7D4E-8198-44AE-8D3A-BF837F995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Distances -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88966-8FAE-48AA-AD22-60A256D4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Les tests indique qu’une relativement bonne solution serait d’utiliser la similarité cosinus avec les colonnes numériques et les features catégorielles les plus importantes :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Genres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Langue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Titre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acteur 1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Réalisateur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re 1">
            <a:extLst>
              <a:ext uri="{FF2B5EF4-FFF2-40B4-BE49-F238E27FC236}">
                <a16:creationId xmlns:a16="http://schemas.microsoft.com/office/drawing/2014/main" id="{1682D8E4-6534-44F3-BBAA-4B9DB87CD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Service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DAAA2-19A0-4CCA-A2CA-E4C2EF052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/>
              <a:t>Librairie </a:t>
            </a:r>
            <a:r>
              <a:rPr lang="fr-FR" dirty="0" err="1"/>
              <a:t>Flask</a:t>
            </a:r>
            <a:endParaRPr lang="fr-FR" dirty="0"/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Service REST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Déploiement sur </a:t>
            </a:r>
            <a:r>
              <a:rPr lang="fr-FR" dirty="0" err="1"/>
              <a:t>Heroku</a:t>
            </a: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>
              <a:hlinkClick r:id="rId2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hlinkClick r:id="rId2"/>
              </a:rPr>
              <a:t>https://recommended-engine.herokuapp.com/</a:t>
            </a: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D2ED4-A19E-49FC-84FA-DEB1CD68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F8E83D8-1284-4414-97BF-C8C39B94E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44281"/>
            <a:ext cx="10515600" cy="15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34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7852F-59D3-4319-9AF0-6027A23D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AD44948-9F81-4620-837C-BFE02066A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790" y="367976"/>
            <a:ext cx="8025414" cy="580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3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>
            <a:extLst>
              <a:ext uri="{FF2B5EF4-FFF2-40B4-BE49-F238E27FC236}">
                <a16:creationId xmlns:a16="http://schemas.microsoft.com/office/drawing/2014/main" id="{FC57AEC4-51EA-4889-A04B-C93F02A62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Les données</a:t>
            </a:r>
          </a:p>
        </p:txBody>
      </p:sp>
      <p:pic>
        <p:nvPicPr>
          <p:cNvPr id="6147" name="Espace réservé du contenu 3">
            <a:extLst>
              <a:ext uri="{FF2B5EF4-FFF2-40B4-BE49-F238E27FC236}">
                <a16:creationId xmlns:a16="http://schemas.microsoft.com/office/drawing/2014/main" id="{F28AE82F-43F5-41CB-BB15-A433C8B8E7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78488" y="123825"/>
            <a:ext cx="4192587" cy="627697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>
            <a:extLst>
              <a:ext uri="{FF2B5EF4-FFF2-40B4-BE49-F238E27FC236}">
                <a16:creationId xmlns:a16="http://schemas.microsoft.com/office/drawing/2014/main" id="{B8C2A57A-F1C1-40D9-A861-8ECEC2C50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Valeurs</a:t>
            </a:r>
            <a:br>
              <a:rPr lang="fr-FR" altLang="fr-FR"/>
            </a:br>
            <a:r>
              <a:rPr lang="fr-FR" altLang="fr-FR"/>
              <a:t>manquantes</a:t>
            </a:r>
          </a:p>
        </p:txBody>
      </p:sp>
      <p:pic>
        <p:nvPicPr>
          <p:cNvPr id="7171" name="Espace réservé du contenu 3">
            <a:extLst>
              <a:ext uri="{FF2B5EF4-FFF2-40B4-BE49-F238E27FC236}">
                <a16:creationId xmlns:a16="http://schemas.microsoft.com/office/drawing/2014/main" id="{8D91FA6D-57BA-42EF-A7AB-98C77FA24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03688" y="365125"/>
            <a:ext cx="7689850" cy="63722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>
            <a:extLst>
              <a:ext uri="{FF2B5EF4-FFF2-40B4-BE49-F238E27FC236}">
                <a16:creationId xmlns:a16="http://schemas.microsoft.com/office/drawing/2014/main" id="{A14C683F-85D0-430C-B94C-2395A1CA8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Les données non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24F952-49D6-4921-86F1-D0DE12448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Catégories: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 err="1"/>
              <a:t>Color</a:t>
            </a:r>
            <a:endParaRPr lang="fr-FR" dirty="0"/>
          </a:p>
          <a:p>
            <a:pPr fontAlgn="auto">
              <a:spcAft>
                <a:spcPts val="0"/>
              </a:spcAft>
              <a:defRPr/>
            </a:pPr>
            <a:r>
              <a:rPr lang="fr-FR" dirty="0" err="1"/>
              <a:t>Language</a:t>
            </a:r>
            <a:endParaRPr lang="fr-FR" dirty="0"/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Country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 err="1"/>
              <a:t>Content_rating</a:t>
            </a:r>
            <a:endParaRPr lang="fr-FR" dirty="0"/>
          </a:p>
        </p:txBody>
      </p:sp>
      <p:pic>
        <p:nvPicPr>
          <p:cNvPr id="8196" name="Image 3">
            <a:extLst>
              <a:ext uri="{FF2B5EF4-FFF2-40B4-BE49-F238E27FC236}">
                <a16:creationId xmlns:a16="http://schemas.microsoft.com/office/drawing/2014/main" id="{4464FC03-CBEE-404D-A475-ACC6483DB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744663"/>
            <a:ext cx="11139488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>
            <a:extLst>
              <a:ext uri="{FF2B5EF4-FFF2-40B4-BE49-F238E27FC236}">
                <a16:creationId xmlns:a16="http://schemas.microsoft.com/office/drawing/2014/main" id="{34BD6AF5-2536-4CBB-94D0-3CB26A4AD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Le meilleur et le pire</a:t>
            </a:r>
          </a:p>
        </p:txBody>
      </p:sp>
      <p:sp>
        <p:nvSpPr>
          <p:cNvPr id="9219" name="Espace réservé du contenu 2">
            <a:extLst>
              <a:ext uri="{FF2B5EF4-FFF2-40B4-BE49-F238E27FC236}">
                <a16:creationId xmlns:a16="http://schemas.microsoft.com/office/drawing/2014/main" id="{B0A3D901-FA10-444D-B42C-ED84725825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9220" name="Image 3">
            <a:extLst>
              <a:ext uri="{FF2B5EF4-FFF2-40B4-BE49-F238E27FC236}">
                <a16:creationId xmlns:a16="http://schemas.microsoft.com/office/drawing/2014/main" id="{CF5C3785-ED04-40A2-B921-E614CF2A8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50" y="3157538"/>
            <a:ext cx="46164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Image 4">
            <a:extLst>
              <a:ext uri="{FF2B5EF4-FFF2-40B4-BE49-F238E27FC236}">
                <a16:creationId xmlns:a16="http://schemas.microsoft.com/office/drawing/2014/main" id="{45B436E3-7BED-4457-A877-1E18FEDF2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28975"/>
            <a:ext cx="5465763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>
            <a:extLst>
              <a:ext uri="{FF2B5EF4-FFF2-40B4-BE49-F238E27FC236}">
                <a16:creationId xmlns:a16="http://schemas.microsoft.com/office/drawing/2014/main" id="{89D86D66-45D8-494D-9694-267601D11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Les doublons</a:t>
            </a:r>
          </a:p>
        </p:txBody>
      </p:sp>
      <p:sp>
        <p:nvSpPr>
          <p:cNvPr id="10243" name="Espace réservé du contenu 10">
            <a:extLst>
              <a:ext uri="{FF2B5EF4-FFF2-40B4-BE49-F238E27FC236}">
                <a16:creationId xmlns:a16="http://schemas.microsoft.com/office/drawing/2014/main" id="{49D22E9F-6407-42A8-A4D5-478DAFCC4D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10244" name="Image 12">
            <a:extLst>
              <a:ext uri="{FF2B5EF4-FFF2-40B4-BE49-F238E27FC236}">
                <a16:creationId xmlns:a16="http://schemas.microsoft.com/office/drawing/2014/main" id="{228843C5-B603-4C40-B972-92AE726E0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1776413"/>
            <a:ext cx="27432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Image 13">
            <a:extLst>
              <a:ext uri="{FF2B5EF4-FFF2-40B4-BE49-F238E27FC236}">
                <a16:creationId xmlns:a16="http://schemas.microsoft.com/office/drawing/2014/main" id="{868051BA-BFC3-4045-A704-3C33463CD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588" y="1776413"/>
            <a:ext cx="28479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Image 14">
            <a:extLst>
              <a:ext uri="{FF2B5EF4-FFF2-40B4-BE49-F238E27FC236}">
                <a16:creationId xmlns:a16="http://schemas.microsoft.com/office/drawing/2014/main" id="{600B52B8-C843-4438-B390-BC4FB910D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1776413"/>
            <a:ext cx="31527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>
            <a:extLst>
              <a:ext uri="{FF2B5EF4-FFF2-40B4-BE49-F238E27FC236}">
                <a16:creationId xmlns:a16="http://schemas.microsoft.com/office/drawing/2014/main" id="{1B353FEE-EC29-4283-B00C-ADC218B1E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Matrice de </a:t>
            </a:r>
            <a:br>
              <a:rPr lang="fr-FR" altLang="fr-FR"/>
            </a:br>
            <a:r>
              <a:rPr lang="fr-FR" altLang="fr-FR"/>
              <a:t>corrélation</a:t>
            </a:r>
          </a:p>
        </p:txBody>
      </p:sp>
      <p:sp>
        <p:nvSpPr>
          <p:cNvPr id="11267" name="Espace réservé du contenu 2">
            <a:extLst>
              <a:ext uri="{FF2B5EF4-FFF2-40B4-BE49-F238E27FC236}">
                <a16:creationId xmlns:a16="http://schemas.microsoft.com/office/drawing/2014/main" id="{734F63DF-D681-4922-9F0B-EA3F85495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11268" name="Image 4">
            <a:extLst>
              <a:ext uri="{FF2B5EF4-FFF2-40B4-BE49-F238E27FC236}">
                <a16:creationId xmlns:a16="http://schemas.microsoft.com/office/drawing/2014/main" id="{345D09DE-1AAB-45EB-8ACC-FE7CF62F4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25" y="690563"/>
            <a:ext cx="697230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Grand écran</PresentationFormat>
  <Paragraphs>125</Paragraphs>
  <Slides>36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Thème Office</vt:lpstr>
      <vt:lpstr>Moteur de recommandations de films </vt:lpstr>
      <vt:lpstr>Sommaire</vt:lpstr>
      <vt:lpstr>Recommandation</vt:lpstr>
      <vt:lpstr>Les données</vt:lpstr>
      <vt:lpstr>Valeurs manquantes</vt:lpstr>
      <vt:lpstr>Les données non numériques</vt:lpstr>
      <vt:lpstr>Le meilleur et le pire</vt:lpstr>
      <vt:lpstr>Les doublons</vt:lpstr>
      <vt:lpstr>Matrice de  corrélation</vt:lpstr>
      <vt:lpstr>PCA</vt:lpstr>
      <vt:lpstr>3 groupes de score</vt:lpstr>
      <vt:lpstr>Choix des features</vt:lpstr>
      <vt:lpstr>Kmeans Cas 1</vt:lpstr>
      <vt:lpstr>Kmeans Cas 2</vt:lpstr>
      <vt:lpstr>Kmeans Cas 3</vt:lpstr>
      <vt:lpstr>Coefficients de silhouette</vt:lpstr>
      <vt:lpstr>Cas 1</vt:lpstr>
      <vt:lpstr>Cas 2</vt:lpstr>
      <vt:lpstr>Cas 3</vt:lpstr>
      <vt:lpstr>Uniquement sur les genres</vt:lpstr>
      <vt:lpstr>Dendrogrammes</vt:lpstr>
      <vt:lpstr>Coefficient de corrélation cophénetique</vt:lpstr>
      <vt:lpstr>Cas 1 : Difficile de trancher</vt:lpstr>
      <vt:lpstr>Cas 2 : Pas mieux</vt:lpstr>
      <vt:lpstr>Cas 3 : Encore pire</vt:lpstr>
      <vt:lpstr>Avec la métrique average cas 1</vt:lpstr>
      <vt:lpstr>Avec la métrique average cas 2</vt:lpstr>
      <vt:lpstr>Distances</vt:lpstr>
      <vt:lpstr>Quelle métrique ?</vt:lpstr>
      <vt:lpstr>Vérification</vt:lpstr>
      <vt:lpstr>Vérification</vt:lpstr>
      <vt:lpstr>Vérification</vt:lpstr>
      <vt:lpstr>Distances - Conclusion</vt:lpstr>
      <vt:lpstr>Service Web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Moteur de recommandations de films</dc:title>
  <dc:creator>Scao, Morgan</dc:creator>
  <cp:lastModifiedBy>Scao, Morgan</cp:lastModifiedBy>
  <cp:revision>41</cp:revision>
  <dcterms:created xsi:type="dcterms:W3CDTF">2018-01-23T13:27:07Z</dcterms:created>
  <dcterms:modified xsi:type="dcterms:W3CDTF">2018-01-29T10:35:28Z</dcterms:modified>
</cp:coreProperties>
</file>