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257" r:id="rId4"/>
    <p:sldId id="258" r:id="rId5"/>
    <p:sldId id="263" r:id="rId6"/>
    <p:sldId id="259" r:id="rId7"/>
    <p:sldId id="261" r:id="rId8"/>
    <p:sldId id="262" r:id="rId9"/>
    <p:sldId id="277" r:id="rId10"/>
    <p:sldId id="285" r:id="rId11"/>
    <p:sldId id="260" r:id="rId12"/>
    <p:sldId id="278" r:id="rId13"/>
    <p:sldId id="279" r:id="rId14"/>
    <p:sldId id="282" r:id="rId15"/>
    <p:sldId id="283" r:id="rId16"/>
    <p:sldId id="301" r:id="rId17"/>
    <p:sldId id="280" r:id="rId18"/>
    <p:sldId id="286" r:id="rId19"/>
    <p:sldId id="281" r:id="rId20"/>
    <p:sldId id="264" r:id="rId21"/>
    <p:sldId id="288" r:id="rId22"/>
    <p:sldId id="289" r:id="rId23"/>
    <p:sldId id="290" r:id="rId24"/>
    <p:sldId id="291" r:id="rId25"/>
    <p:sldId id="276" r:id="rId26"/>
    <p:sldId id="292" r:id="rId27"/>
    <p:sldId id="270" r:id="rId28"/>
    <p:sldId id="294" r:id="rId29"/>
    <p:sldId id="295" r:id="rId30"/>
    <p:sldId id="299" r:id="rId31"/>
    <p:sldId id="298" r:id="rId32"/>
    <p:sldId id="297" r:id="rId33"/>
    <p:sldId id="269" r:id="rId34"/>
    <p:sldId id="302" r:id="rId35"/>
    <p:sldId id="303" r:id="rId3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83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Colonne inutile : </a:t>
            </a:r>
            <a:r>
              <a:rPr lang="fr-FR" dirty="0" err="1"/>
              <a:t>movie_imdb_link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manquantes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Doublons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Valeurs aberrantes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Budget -&gt; médiane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Nombre de likes</a:t>
            </a:r>
            <a:r>
              <a:rPr lang="fr-FR" dirty="0"/>
              <a:t> -&gt; médiane + décrément de </a:t>
            </a:r>
            <a:r>
              <a:rPr lang="fr-FR" dirty="0" err="1"/>
              <a:t>cast_total_facebook_likes</a:t>
            </a:r>
            <a:endParaRPr lang="fr-FR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Pays</a:t>
            </a:r>
            <a:r>
              <a:rPr lang="fr-FR" dirty="0"/>
              <a:t> -&gt; médiane (USA)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Doublon : </a:t>
            </a:r>
            <a:r>
              <a:rPr lang="fr-FR" dirty="0" err="1"/>
              <a:t>dekalog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9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corrélation entre total like et </a:t>
            </a:r>
            <a:r>
              <a:rPr lang="fr-FR" dirty="0" err="1"/>
              <a:t>actor</a:t>
            </a:r>
            <a:r>
              <a:rPr lang="fr-FR" dirty="0"/>
              <a:t> 1 like</a:t>
            </a:r>
          </a:p>
          <a:p>
            <a:r>
              <a:rPr lang="fr-FR" dirty="0"/>
              <a:t>Le score semble un peu corrélé avec nb critiques et nb de votant mais pas de tendance forte, ce qui semble normal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7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'image des diapositives 1">
            <a:extLst>
              <a:ext uri="{FF2B5EF4-FFF2-40B4-BE49-F238E27FC236}">
                <a16:creationId xmlns:a16="http://schemas.microsoft.com/office/drawing/2014/main" id="{BA52C493-889E-45DB-AAF0-CA5153F56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ce réservé des notes 2">
            <a:extLst>
              <a:ext uri="{FF2B5EF4-FFF2-40B4-BE49-F238E27FC236}">
                <a16:creationId xmlns:a16="http://schemas.microsoft.com/office/drawing/2014/main" id="{88BCBEEF-840C-4E35-8F65-1E2D31A27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3 groupes homogènes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26D63B45-F8B4-4B3A-A116-EDD858FC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72102B-722F-46E5-AAFA-6ECBAD2129EF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Genre : c’est le plus important pour ne pas passer d’un dessin animé à un film d’horreur par ex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7A6A9DBA-02DF-49A9-8C63-618D9C970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A38DA539-9104-43AC-A6ED-355E9296F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Les 2 directions ppales expliquent de moins en moins la variance</a:t>
            </a:r>
          </a:p>
        </p:txBody>
      </p:sp>
      <p:sp>
        <p:nvSpPr>
          <p:cNvPr id="20484" name="Espace réservé du numéro de diapositive 3">
            <a:extLst>
              <a:ext uri="{FF2B5EF4-FFF2-40B4-BE49-F238E27FC236}">
                <a16:creationId xmlns:a16="http://schemas.microsoft.com/office/drawing/2014/main" id="{1E220833-D121-4FB5-8883-C70D7CF02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3CF9BE-41D9-403D-8A7D-77D8C515406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:a16="http://schemas.microsoft.com/office/drawing/2014/main" id="{B3FBB861-F563-4800-A866-7FFB5F0B8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ce réservé des notes 2">
            <a:extLst>
              <a:ext uri="{FF2B5EF4-FFF2-40B4-BE49-F238E27FC236}">
                <a16:creationId xmlns:a16="http://schemas.microsoft.com/office/drawing/2014/main" id="{398ACF0A-8039-4D14-838B-E00EBE85C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Pas de variable catégorielle : c’est ce qui explique le mieux la variance</a:t>
            </a:r>
          </a:p>
        </p:txBody>
      </p:sp>
      <p:sp>
        <p:nvSpPr>
          <p:cNvPr id="24580" name="Espace réservé du numéro de diapositive 3">
            <a:extLst>
              <a:ext uri="{FF2B5EF4-FFF2-40B4-BE49-F238E27FC236}">
                <a16:creationId xmlns:a16="http://schemas.microsoft.com/office/drawing/2014/main" id="{D7CBCEA1-C136-44A4-A8F1-0DBFF45C8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CAF054-DC6F-41E0-B167-E9431BA5FF75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FD2408B1-5AB2-4593-8D1A-FD64F7E5E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notes 2">
            <a:extLst>
              <a:ext uri="{FF2B5EF4-FFF2-40B4-BE49-F238E27FC236}">
                <a16:creationId xmlns:a16="http://schemas.microsoft.com/office/drawing/2014/main" id="{12ECAC57-7E0D-4A84-A332-79C0DC55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single, complete, average, weighted, centroid, median</a:t>
            </a:r>
          </a:p>
        </p:txBody>
      </p:sp>
      <p:sp>
        <p:nvSpPr>
          <p:cNvPr id="30724" name="Espace réservé du numéro de diapositive 3">
            <a:extLst>
              <a:ext uri="{FF2B5EF4-FFF2-40B4-BE49-F238E27FC236}">
                <a16:creationId xmlns:a16="http://schemas.microsoft.com/office/drawing/2014/main" id="{26E17676-F4B7-4002-80BA-2936DEF0E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90AEBB-A830-4DED-9A64-9252EA96448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34745F2C-A494-49DF-9A39-B51B01846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notes 2">
            <a:extLst>
              <a:ext uri="{FF2B5EF4-FFF2-40B4-BE49-F238E27FC236}">
                <a16:creationId xmlns:a16="http://schemas.microsoft.com/office/drawing/2014/main" id="{170F5BCD-C8E8-45AA-8A21-2ECEF17E2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/>
              <a:t>Par exemple …</a:t>
            </a:r>
          </a:p>
        </p:txBody>
      </p:sp>
      <p:sp>
        <p:nvSpPr>
          <p:cNvPr id="41988" name="Espace réservé du numéro de diapositive 3">
            <a:extLst>
              <a:ext uri="{FF2B5EF4-FFF2-40B4-BE49-F238E27FC236}">
                <a16:creationId xmlns:a16="http://schemas.microsoft.com/office/drawing/2014/main" id="{42545E38-086C-4558-844F-458570C9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AE8017-B505-45EB-97A2-D44BA9337E36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30/01/2018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mmended-engine.herokuapp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Moteur de recommandations de films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3076" name="Picture 2" descr="À vos algos, je sors le pop-corn.">
            <a:extLst>
              <a:ext uri="{FF2B5EF4-FFF2-40B4-BE49-F238E27FC236}">
                <a16:creationId xmlns:a16="http://schemas.microsoft.com/office/drawing/2014/main" id="{B26B1A92-F54B-4570-8BD7-0DD820F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571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Janvier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PCA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AD8499C7-757C-47B5-8289-683E56461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3 groupes de score</a:t>
            </a:r>
          </a:p>
          <a:p>
            <a:r>
              <a:rPr lang="fr-FR" altLang="fr-FR" dirty="0"/>
              <a:t>3 groupes de features</a:t>
            </a:r>
          </a:p>
          <a:p>
            <a:r>
              <a:rPr lang="fr-FR" altLang="fr-FR" dirty="0"/>
              <a:t>Normalisation</a:t>
            </a:r>
          </a:p>
          <a:p>
            <a:r>
              <a:rPr lang="fr-FR" altLang="fr-FR" dirty="0" err="1"/>
              <a:t>KMeans</a:t>
            </a:r>
            <a:r>
              <a:rPr lang="fr-FR" altLang="fr-FR" dirty="0"/>
              <a:t> (2 et 3 clusters)</a:t>
            </a:r>
          </a:p>
          <a:p>
            <a:r>
              <a:rPr lang="fr-FR" altLang="fr-FR" dirty="0"/>
              <a:t>Affichage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428AC211-9C5E-4AA1-B9E2-06B1E63D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3 groupes de score</a:t>
            </a:r>
          </a:p>
        </p:txBody>
      </p:sp>
      <p:sp>
        <p:nvSpPr>
          <p:cNvPr id="13315" name="Espace réservé du contenu 5">
            <a:extLst>
              <a:ext uri="{FF2B5EF4-FFF2-40B4-BE49-F238E27FC236}">
                <a16:creationId xmlns:a16="http://schemas.microsoft.com/office/drawing/2014/main" id="{650AF3A1-F42D-45C6-8835-BFB2FA341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13316" name="Image 4">
            <a:extLst>
              <a:ext uri="{FF2B5EF4-FFF2-40B4-BE49-F238E27FC236}">
                <a16:creationId xmlns:a16="http://schemas.microsoft.com/office/drawing/2014/main" id="{F23CBFDB-0F30-4B87-A85C-1303744A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490663"/>
            <a:ext cx="94678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Choix des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585EC-1052-4962-AB77-ACA40F57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3 cas d’étude: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Valeurs numériques plus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Genre + </a:t>
            </a:r>
            <a:r>
              <a:rPr lang="fr-FR" dirty="0" err="1"/>
              <a:t>director_name</a:t>
            </a:r>
            <a:r>
              <a:rPr lang="fr-FR" dirty="0"/>
              <a:t> + actor_1_name + langue + titre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Tout (ou presque)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>
            <a:extLst>
              <a:ext uri="{FF2B5EF4-FFF2-40B4-BE49-F238E27FC236}">
                <a16:creationId xmlns:a16="http://schemas.microsoft.com/office/drawing/2014/main" id="{9A62F732-7BA2-40E4-B3A8-1542A4E4A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1</a:t>
            </a:r>
          </a:p>
        </p:txBody>
      </p:sp>
      <p:pic>
        <p:nvPicPr>
          <p:cNvPr id="19459" name="Espace réservé du contenu 3">
            <a:extLst>
              <a:ext uri="{FF2B5EF4-FFF2-40B4-BE49-F238E27FC236}">
                <a16:creationId xmlns:a16="http://schemas.microsoft.com/office/drawing/2014/main" id="{B82EC2E2-17F9-4ED9-94C1-08C6CD1EE9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3013" y="277813"/>
            <a:ext cx="6677025" cy="62547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>
            <a:extLst>
              <a:ext uri="{FF2B5EF4-FFF2-40B4-BE49-F238E27FC236}">
                <a16:creationId xmlns:a16="http://schemas.microsoft.com/office/drawing/2014/main" id="{077DAE59-662F-4B1C-A26C-17FDD3B59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2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CF849990-167A-4399-A32D-23B28F1C3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04" y="1825625"/>
            <a:ext cx="85899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>
            <a:extLst>
              <a:ext uri="{FF2B5EF4-FFF2-40B4-BE49-F238E27FC236}">
                <a16:creationId xmlns:a16="http://schemas.microsoft.com/office/drawing/2014/main" id="{5424244D-AFAB-49B9-8D37-70751B42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Kmeans</a:t>
            </a:r>
            <a:br>
              <a:rPr lang="fr-FR" altLang="fr-FR" dirty="0"/>
            </a:br>
            <a:r>
              <a:rPr lang="fr-FR" altLang="fr-FR" dirty="0"/>
              <a:t>Cas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EEA3A4-5BD4-4697-9528-8D452158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22" y="1825625"/>
            <a:ext cx="8650355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>
            <a:extLst>
              <a:ext uri="{FF2B5EF4-FFF2-40B4-BE49-F238E27FC236}">
                <a16:creationId xmlns:a16="http://schemas.microsoft.com/office/drawing/2014/main" id="{E6AE1811-120A-450A-B23E-1565B900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Coefficients de silhouette</a:t>
            </a:r>
          </a:p>
        </p:txBody>
      </p:sp>
      <p:sp>
        <p:nvSpPr>
          <p:cNvPr id="23555" name="Espace réservé du contenu 7">
            <a:extLst>
              <a:ext uri="{FF2B5EF4-FFF2-40B4-BE49-F238E27FC236}">
                <a16:creationId xmlns:a16="http://schemas.microsoft.com/office/drawing/2014/main" id="{BBC4A3C6-19A5-473C-9B05-83CBD2D0F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altLang="fr-FR" dirty="0"/>
          </a:p>
          <a:p>
            <a:pPr marL="0" indent="0" algn="ctr">
              <a:buNone/>
            </a:pPr>
            <a:r>
              <a:rPr lang="fr-FR" altLang="fr-FR" dirty="0"/>
              <a:t>Le coefficient de silhouette doit permettre d’évaluer la forme des clusters trouvés par un algorithme de clustering non supervisé</a:t>
            </a:r>
          </a:p>
          <a:p>
            <a:pPr marL="0" indent="0">
              <a:buNone/>
            </a:pPr>
            <a:endParaRPr lang="fr-FR" altLang="fr-FR" dirty="0"/>
          </a:p>
          <a:p>
            <a:pPr marL="0" indent="0" algn="ctr">
              <a:buNone/>
            </a:pPr>
            <a:r>
              <a:rPr lang="fr-FR" altLang="fr-FR" dirty="0"/>
              <a:t>Plus il sera proche de 1 plus les clusters seront denses et bien séparés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:a16="http://schemas.microsoft.com/office/drawing/2014/main" id="{3F1E8E02-702C-4ABB-981B-77A3CFCDE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1</a:t>
            </a:r>
          </a:p>
        </p:txBody>
      </p:sp>
      <p:pic>
        <p:nvPicPr>
          <p:cNvPr id="25603" name="Espace réservé du contenu 6">
            <a:extLst>
              <a:ext uri="{FF2B5EF4-FFF2-40B4-BE49-F238E27FC236}">
                <a16:creationId xmlns:a16="http://schemas.microsoft.com/office/drawing/2014/main" id="{5A8B80BD-F7DB-49EF-8089-2F7541BAF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4225" y="1825625"/>
            <a:ext cx="8083550" cy="4351338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4A9ABC4C-1E7C-44E9-8E34-CEFCB969B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2</a:t>
            </a:r>
          </a:p>
        </p:txBody>
      </p:sp>
      <p:pic>
        <p:nvPicPr>
          <p:cNvPr id="26627" name="Espace réservé du contenu 5">
            <a:extLst>
              <a:ext uri="{FF2B5EF4-FFF2-40B4-BE49-F238E27FC236}">
                <a16:creationId xmlns:a16="http://schemas.microsoft.com/office/drawing/2014/main" id="{5EDD23E8-A351-4888-877E-8C703A50B5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938" y="1825625"/>
            <a:ext cx="7858125" cy="43513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>
            <a:extLst>
              <a:ext uri="{FF2B5EF4-FFF2-40B4-BE49-F238E27FC236}">
                <a16:creationId xmlns:a16="http://schemas.microsoft.com/office/drawing/2014/main" id="{EA4FC90E-6C64-4A42-BF7D-F35FE7C9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Cas 3</a:t>
            </a:r>
          </a:p>
        </p:txBody>
      </p:sp>
      <p:pic>
        <p:nvPicPr>
          <p:cNvPr id="27651" name="Espace réservé du contenu 3">
            <a:extLst>
              <a:ext uri="{FF2B5EF4-FFF2-40B4-BE49-F238E27FC236}">
                <a16:creationId xmlns:a16="http://schemas.microsoft.com/office/drawing/2014/main" id="{92D8B447-1DF5-43B9-9B4A-B76F2798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425" y="1825625"/>
            <a:ext cx="7931150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r>
              <a:rPr lang="fr-FR" altLang="fr-FR" dirty="0"/>
              <a:t>PCA</a:t>
            </a:r>
          </a:p>
          <a:p>
            <a:r>
              <a:rPr lang="fr-FR" altLang="fr-FR" dirty="0"/>
              <a:t>Coefficients de silhouette</a:t>
            </a:r>
          </a:p>
          <a:p>
            <a:r>
              <a:rPr lang="fr-FR" altLang="fr-FR" dirty="0"/>
              <a:t>Dendrogrammes</a:t>
            </a:r>
          </a:p>
          <a:p>
            <a:r>
              <a:rPr lang="fr-FR" altLang="fr-FR" dirty="0"/>
              <a:t>Calculs de distance</a:t>
            </a:r>
          </a:p>
          <a:p>
            <a:r>
              <a:rPr lang="fr-FR" altLang="fr-FR" dirty="0"/>
              <a:t>Le service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>
            <a:extLst>
              <a:ext uri="{FF2B5EF4-FFF2-40B4-BE49-F238E27FC236}">
                <a16:creationId xmlns:a16="http://schemas.microsoft.com/office/drawing/2014/main" id="{FE118F35-2658-44D0-99E0-7AC5E80BD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Uniquement sur les genres</a:t>
            </a:r>
          </a:p>
        </p:txBody>
      </p:sp>
      <p:pic>
        <p:nvPicPr>
          <p:cNvPr id="28675" name="Espace réservé du contenu 3">
            <a:extLst>
              <a:ext uri="{FF2B5EF4-FFF2-40B4-BE49-F238E27FC236}">
                <a16:creationId xmlns:a16="http://schemas.microsoft.com/office/drawing/2014/main" id="{6A88EF66-64B5-4524-9C90-34EF8839F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350" y="1825625"/>
            <a:ext cx="7861300" cy="43513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2ABEBA9F-3178-4FA6-983F-358B330AF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Dendrogrammes</a:t>
            </a:r>
          </a:p>
        </p:txBody>
      </p:sp>
      <p:sp>
        <p:nvSpPr>
          <p:cNvPr id="29699" name="Espace réservé du contenu 2">
            <a:extLst>
              <a:ext uri="{FF2B5EF4-FFF2-40B4-BE49-F238E27FC236}">
                <a16:creationId xmlns:a16="http://schemas.microsoft.com/office/drawing/2014/main" id="{0FC786AD-19FE-4559-AF60-ECC78C259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On va vérifier qu’il n’y a pas de découpage en clusters évident</a:t>
            </a:r>
          </a:p>
          <a:p>
            <a:r>
              <a:rPr lang="fr-FR" altLang="fr-FR" dirty="0"/>
              <a:t>Méthode utilisée : clustering de Ward</a:t>
            </a:r>
          </a:p>
          <a:p>
            <a:r>
              <a:rPr lang="fr-FR" altLang="fr-FR" dirty="0"/>
              <a:t>Pas mieux avec les autres méthodes (single, </a:t>
            </a:r>
            <a:r>
              <a:rPr lang="fr-FR" altLang="fr-FR" dirty="0" err="1"/>
              <a:t>complete</a:t>
            </a:r>
            <a:r>
              <a:rPr lang="fr-FR" altLang="fr-FR" dirty="0"/>
              <a:t>, </a:t>
            </a:r>
            <a:r>
              <a:rPr lang="fr-FR" altLang="fr-FR" dirty="0" err="1"/>
              <a:t>average</a:t>
            </a:r>
            <a:r>
              <a:rPr lang="fr-FR" altLang="fr-FR" dirty="0"/>
              <a:t>…)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>
            <a:extLst>
              <a:ext uri="{FF2B5EF4-FFF2-40B4-BE49-F238E27FC236}">
                <a16:creationId xmlns:a16="http://schemas.microsoft.com/office/drawing/2014/main" id="{20EE41D1-B5E4-4FB5-ACB7-C4F95FE03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1 : Difficile de trancher</a:t>
            </a:r>
          </a:p>
        </p:txBody>
      </p:sp>
      <p:pic>
        <p:nvPicPr>
          <p:cNvPr id="33795" name="Espace réservé du contenu 3">
            <a:extLst>
              <a:ext uri="{FF2B5EF4-FFF2-40B4-BE49-F238E27FC236}">
                <a16:creationId xmlns:a16="http://schemas.microsoft.com/office/drawing/2014/main" id="{D77E55A6-8875-441A-A9C6-37983EF2F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825625"/>
            <a:ext cx="8201025" cy="4351338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1604B64-58F1-47B7-8E07-DBD7E5694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2 : Pas mieux</a:t>
            </a:r>
          </a:p>
        </p:txBody>
      </p:sp>
      <p:pic>
        <p:nvPicPr>
          <p:cNvPr id="34819" name="Espace réservé du contenu 3">
            <a:extLst>
              <a:ext uri="{FF2B5EF4-FFF2-40B4-BE49-F238E27FC236}">
                <a16:creationId xmlns:a16="http://schemas.microsoft.com/office/drawing/2014/main" id="{F8EACCAA-0DAA-45AE-B0A0-0202033BE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1688" y="1825625"/>
            <a:ext cx="8048625" cy="43513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96CC4F1D-1A02-4934-AEA5-A9E3BFF0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Cas 3 : Encore pire</a:t>
            </a:r>
          </a:p>
        </p:txBody>
      </p:sp>
      <p:pic>
        <p:nvPicPr>
          <p:cNvPr id="35843" name="Espace réservé du contenu 3">
            <a:extLst>
              <a:ext uri="{FF2B5EF4-FFF2-40B4-BE49-F238E27FC236}">
                <a16:creationId xmlns:a16="http://schemas.microsoft.com/office/drawing/2014/main" id="{BEA34C67-7A43-4727-848F-7C5DD5BD3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825625"/>
            <a:ext cx="8207375" cy="435133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>
            <a:extLst>
              <a:ext uri="{FF2B5EF4-FFF2-40B4-BE49-F238E27FC236}">
                <a16:creationId xmlns:a16="http://schemas.microsoft.com/office/drawing/2014/main" id="{8A2B7A7E-C142-4967-8F38-DDE5B7426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1</a:t>
            </a:r>
          </a:p>
        </p:txBody>
      </p:sp>
      <p:pic>
        <p:nvPicPr>
          <p:cNvPr id="36867" name="Espace réservé du contenu 6">
            <a:extLst>
              <a:ext uri="{FF2B5EF4-FFF2-40B4-BE49-F238E27FC236}">
                <a16:creationId xmlns:a16="http://schemas.microsoft.com/office/drawing/2014/main" id="{9C499DE9-79DC-46FB-B290-69FD23118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2325" y="1825625"/>
            <a:ext cx="8007350" cy="4351338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D4F45EB5-974A-44DA-9281-DE0F6CD9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Avec la métrique </a:t>
            </a:r>
            <a:r>
              <a:rPr lang="fr-FR" altLang="fr-FR" dirty="0" err="1"/>
              <a:t>average</a:t>
            </a:r>
            <a:r>
              <a:rPr lang="fr-FR" altLang="fr-FR" dirty="0"/>
              <a:t> cas 2</a:t>
            </a:r>
          </a:p>
        </p:txBody>
      </p:sp>
      <p:pic>
        <p:nvPicPr>
          <p:cNvPr id="37891" name="Espace réservé du contenu 5">
            <a:extLst>
              <a:ext uri="{FF2B5EF4-FFF2-40B4-BE49-F238E27FC236}">
                <a16:creationId xmlns:a16="http://schemas.microsoft.com/office/drawing/2014/main" id="{B095525D-BAAA-47FF-8A6B-2507C9028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0275" y="1825625"/>
            <a:ext cx="7791450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>
            <a:extLst>
              <a:ext uri="{FF2B5EF4-FFF2-40B4-BE49-F238E27FC236}">
                <a16:creationId xmlns:a16="http://schemas.microsoft.com/office/drawing/2014/main" id="{E7482E24-7CAF-46F1-917C-C339CE0C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</a:t>
            </a:r>
          </a:p>
        </p:txBody>
      </p:sp>
      <p:sp>
        <p:nvSpPr>
          <p:cNvPr id="38915" name="Espace réservé du contenu 2">
            <a:extLst>
              <a:ext uri="{FF2B5EF4-FFF2-40B4-BE49-F238E27FC236}">
                <a16:creationId xmlns:a16="http://schemas.microsoft.com/office/drawing/2014/main" id="{7159C0EE-4269-4C23-8B01-60279563C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Le clustering ne permet pas de créer des groupes à partir de la base de films. Mais recommander c’est surtout trouver des éléments proches.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On va donc calculer la distance entre chaque élément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fr-FR"/>
              <a:t>Puis pour chaque film lister les plus proches voisins qui serviront à la recommandation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>
            <a:extLst>
              <a:ext uri="{FF2B5EF4-FFF2-40B4-BE49-F238E27FC236}">
                <a16:creationId xmlns:a16="http://schemas.microsoft.com/office/drawing/2014/main" id="{67487752-27E9-422F-90E7-D0173AD69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Quelle méthode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Différentes distances: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(cosinus de l’angle entre 2 vecteurs)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Linear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Chi2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Gower (Manhattan pour les numériques, </a:t>
            </a:r>
            <a:r>
              <a:rPr lang="fr-FR" dirty="0" err="1"/>
              <a:t>Dice</a:t>
            </a:r>
            <a:r>
              <a:rPr lang="fr-FR" dirty="0"/>
              <a:t> sinon)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>
            <a:extLst>
              <a:ext uri="{FF2B5EF4-FFF2-40B4-BE49-F238E27FC236}">
                <a16:creationId xmlns:a16="http://schemas.microsoft.com/office/drawing/2014/main" id="{31661799-8EF3-4225-822B-9ECBC37F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0963" name="Espace réservé du contenu 2">
            <a:extLst>
              <a:ext uri="{FF2B5EF4-FFF2-40B4-BE49-F238E27FC236}">
                <a16:creationId xmlns:a16="http://schemas.microsoft.com/office/drawing/2014/main" id="{5CE43F0F-96B4-4299-8D76-04CCC8CCC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r>
              <a:rPr lang="fr-FR" altLang="fr-FR" dirty="0"/>
              <a:t>Dessins animés : retrouve-t-on d’autres dessins animés ?</a:t>
            </a:r>
          </a:p>
          <a:p>
            <a:r>
              <a:rPr lang="fr-FR" altLang="fr-FR" dirty="0"/>
              <a:t>Films avec plusieurs versions : a-t-on les autres versions ?</a:t>
            </a:r>
          </a:p>
          <a:p>
            <a:r>
              <a:rPr lang="fr-FR" altLang="fr-FR" dirty="0"/>
              <a:t>Intuition : est-ce cohérent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E6F623A-E6A0-46D0-BDA2-002CB8C52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BAF4D1-DE13-44F1-B00A-39D158CD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altLang="fr-FR" dirty="0"/>
              <a:t>Principe d’un moteur de recommandation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Content-</a:t>
            </a:r>
            <a:r>
              <a:rPr lang="fr-FR" dirty="0" err="1"/>
              <a:t>based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uniquement sur les caractéristiques des items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lang="fr-FR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fr-FR" dirty="0"/>
              <a:t>Basé sur les habitudes des utilisateurs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1C89231E-211C-428D-9758-E936008F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863" cy="43513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Dessin animé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Cas avec toutes les colonnes et distance </a:t>
            </a:r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similaries</a:t>
            </a:r>
            <a:r>
              <a:rPr lang="fr-FR" dirty="0"/>
              <a:t> ou </a:t>
            </a:r>
            <a:r>
              <a:rPr lang="fr-FR" dirty="0" err="1"/>
              <a:t>linear</a:t>
            </a:r>
            <a:r>
              <a:rPr lang="fr-FR" dirty="0"/>
              <a:t> kernel</a:t>
            </a:r>
          </a:p>
        </p:txBody>
      </p:sp>
      <p:pic>
        <p:nvPicPr>
          <p:cNvPr id="43012" name="Image 4">
            <a:extLst>
              <a:ext uri="{FF2B5EF4-FFF2-40B4-BE49-F238E27FC236}">
                <a16:creationId xmlns:a16="http://schemas.microsoft.com/office/drawing/2014/main" id="{9EEE39CC-541F-4C52-A233-6BB78673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20" y="1970589"/>
            <a:ext cx="6078454" cy="259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0859F4AF-54EE-415A-9325-428BB472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Vérification</a:t>
            </a:r>
          </a:p>
        </p:txBody>
      </p:sp>
      <p:sp>
        <p:nvSpPr>
          <p:cNvPr id="44035" name="Espace réservé du contenu 2">
            <a:extLst>
              <a:ext uri="{FF2B5EF4-FFF2-40B4-BE49-F238E27FC236}">
                <a16:creationId xmlns:a16="http://schemas.microsoft.com/office/drawing/2014/main" id="{F049ACD0-5999-43B1-8250-DA49DB4D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fr-FR" dirty="0"/>
              <a:t>Différents tests</a:t>
            </a:r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Cas avec la distance de Gower et le film Rush </a:t>
            </a:r>
            <a:r>
              <a:rPr lang="fr-FR" altLang="fr-FR" dirty="0" err="1"/>
              <a:t>hour</a:t>
            </a:r>
            <a:endParaRPr lang="fr-FR" altLang="fr-FR" dirty="0"/>
          </a:p>
          <a:p>
            <a:pPr marL="0" indent="0">
              <a:buNone/>
            </a:pPr>
            <a:r>
              <a:rPr lang="fr-FR" altLang="fr-FR" dirty="0">
                <a:sym typeface="Wingdings" panose="05000000000000000000" pitchFamily="2" charset="2"/>
              </a:rPr>
              <a:t></a:t>
            </a:r>
            <a:r>
              <a:rPr lang="fr-FR" altLang="fr-FR" dirty="0"/>
              <a:t>Les distances sont nulles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DE41C2-3921-47E2-A32F-2182F65F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51" y="1531823"/>
            <a:ext cx="3495797" cy="32005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Distances 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Les tests indique qu’une relativement bonne solution serait d’utiliser la similarité cosinus avec les colonnes numériques et les features catégorielles les plus importantes 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Genres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Langue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Titre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Acteur 1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Réalisateur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Service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Python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Librairie </a:t>
            </a:r>
            <a:r>
              <a:rPr lang="fr-FR" dirty="0" err="1"/>
              <a:t>Flask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Service REST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5 recommandations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Réponse en JSON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>
              <a:hlinkClick r:id="rId2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>
                <a:hlinkClick r:id="rId2"/>
              </a:rPr>
              <a:t>https://recommended-engine.herokuapp.com/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F8E83D8-1284-4414-97BF-C8C39B94E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6966"/>
            <a:ext cx="10515600" cy="151402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F0BAF86-AF00-4AC1-A6A2-04637FA5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33" y="3019424"/>
            <a:ext cx="5035567" cy="9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903A9D8A-3B33-4AEC-BEED-254AF411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4210" y="549195"/>
            <a:ext cx="7691813" cy="556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9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Les données</a:t>
            </a:r>
          </a:p>
        </p:txBody>
      </p:sp>
      <p:pic>
        <p:nvPicPr>
          <p:cNvPr id="6147" name="Espace réservé du contenu 3">
            <a:extLst>
              <a:ext uri="{FF2B5EF4-FFF2-40B4-BE49-F238E27FC236}">
                <a16:creationId xmlns:a16="http://schemas.microsoft.com/office/drawing/2014/main" id="{F28AE82F-43F5-41CB-BB15-A433C8B8E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8740" y="139867"/>
            <a:ext cx="4192587" cy="6276975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Feature</a:t>
            </a:r>
            <a:r>
              <a:rPr lang="fr-FR" dirty="0"/>
              <a:t> inutile</a:t>
            </a:r>
          </a:p>
          <a:p>
            <a:r>
              <a:rPr lang="fr-FR" dirty="0"/>
              <a:t>Valeurs manquantes</a:t>
            </a:r>
          </a:p>
          <a:p>
            <a:r>
              <a:rPr lang="fr-FR" dirty="0"/>
              <a:t>Doublons</a:t>
            </a:r>
          </a:p>
          <a:p>
            <a:r>
              <a:rPr lang="fr-FR" dirty="0"/>
              <a:t>Valeurs aberrantes (budget, pays, nombre de likes)</a:t>
            </a:r>
          </a:p>
          <a:p>
            <a:r>
              <a:rPr lang="fr-FR" dirty="0"/>
              <a:t>Binarisation </a:t>
            </a:r>
          </a:p>
          <a:p>
            <a:pPr lvl="1"/>
            <a:r>
              <a:rPr lang="fr-FR" dirty="0" err="1"/>
              <a:t>Color</a:t>
            </a:r>
            <a:r>
              <a:rPr lang="fr-FR" dirty="0"/>
              <a:t> par </a:t>
            </a:r>
            <a:r>
              <a:rPr lang="fr-FR" dirty="0" err="1"/>
              <a:t>LabelEncoder</a:t>
            </a:r>
            <a:endParaRPr lang="fr-FR" dirty="0"/>
          </a:p>
          <a:p>
            <a:pPr lvl="1"/>
            <a:r>
              <a:rPr lang="fr-FR" dirty="0" err="1"/>
              <a:t>CountVectorizer</a:t>
            </a:r>
            <a:r>
              <a:rPr lang="fr-FR" dirty="0"/>
              <a:t> pour les autres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Valeurs</a:t>
            </a:r>
            <a:br>
              <a:rPr lang="fr-FR" altLang="fr-FR"/>
            </a:br>
            <a:r>
              <a:rPr lang="fr-FR" altLang="fr-FR"/>
              <a:t>manquantes</a:t>
            </a:r>
          </a:p>
        </p:txBody>
      </p:sp>
      <p:pic>
        <p:nvPicPr>
          <p:cNvPr id="7171" name="Espace réservé du contenu 3">
            <a:extLst>
              <a:ext uri="{FF2B5EF4-FFF2-40B4-BE49-F238E27FC236}">
                <a16:creationId xmlns:a16="http://schemas.microsoft.com/office/drawing/2014/main" id="{8D91FA6D-57BA-42EF-A7AB-98C77FA24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88" y="365125"/>
            <a:ext cx="7689850" cy="63722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>
            <a:extLst>
              <a:ext uri="{FF2B5EF4-FFF2-40B4-BE49-F238E27FC236}">
                <a16:creationId xmlns:a16="http://schemas.microsoft.com/office/drawing/2014/main" id="{A14C683F-85D0-430C-B94C-2395A1CA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 non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4F952-49D6-4921-86F1-D0DE1244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Catégories: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Color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Language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Country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 err="1"/>
              <a:t>Content_rating</a:t>
            </a:r>
            <a:endParaRPr lang="fr-FR" dirty="0"/>
          </a:p>
        </p:txBody>
      </p:sp>
      <p:pic>
        <p:nvPicPr>
          <p:cNvPr id="8196" name="Image 3">
            <a:extLst>
              <a:ext uri="{FF2B5EF4-FFF2-40B4-BE49-F238E27FC236}">
                <a16:creationId xmlns:a16="http://schemas.microsoft.com/office/drawing/2014/main" id="{4464FC03-CBEE-404D-A475-ACC6483D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744663"/>
            <a:ext cx="11139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34BD6AF5-2536-4CBB-94D0-3CB26A4A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 meilleur et le pire</a:t>
            </a:r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B0A3D901-FA10-444D-B42C-ED8472582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/>
          </a:p>
        </p:txBody>
      </p:sp>
      <p:pic>
        <p:nvPicPr>
          <p:cNvPr id="9220" name="Image 3">
            <a:extLst>
              <a:ext uri="{FF2B5EF4-FFF2-40B4-BE49-F238E27FC236}">
                <a16:creationId xmlns:a16="http://schemas.microsoft.com/office/drawing/2014/main" id="{CF5C3785-ED04-40A2-B921-E614CF2A8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3157538"/>
            <a:ext cx="4616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Image 4">
            <a:extLst>
              <a:ext uri="{FF2B5EF4-FFF2-40B4-BE49-F238E27FC236}">
                <a16:creationId xmlns:a16="http://schemas.microsoft.com/office/drawing/2014/main" id="{45B436E3-7BED-4457-A877-1E18FED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8975"/>
            <a:ext cx="5465763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89D86D66-45D8-494D-9694-267601D11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doublons</a:t>
            </a:r>
          </a:p>
        </p:txBody>
      </p:sp>
      <p:pic>
        <p:nvPicPr>
          <p:cNvPr id="10244" name="Image 12">
            <a:extLst>
              <a:ext uri="{FF2B5EF4-FFF2-40B4-BE49-F238E27FC236}">
                <a16:creationId xmlns:a16="http://schemas.microsoft.com/office/drawing/2014/main" id="{228843C5-B603-4C40-B972-92AE726E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776413"/>
            <a:ext cx="27432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age 13">
            <a:extLst>
              <a:ext uri="{FF2B5EF4-FFF2-40B4-BE49-F238E27FC236}">
                <a16:creationId xmlns:a16="http://schemas.microsoft.com/office/drawing/2014/main" id="{868051BA-BFC3-4045-A704-3C33463C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776413"/>
            <a:ext cx="2847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mage 14">
            <a:extLst>
              <a:ext uri="{FF2B5EF4-FFF2-40B4-BE49-F238E27FC236}">
                <a16:creationId xmlns:a16="http://schemas.microsoft.com/office/drawing/2014/main" id="{600B52B8-C843-4438-B390-BC4FB91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776413"/>
            <a:ext cx="31527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Matrice de </a:t>
            </a:r>
            <a:br>
              <a:rPr lang="fr-FR" altLang="fr-FR"/>
            </a:br>
            <a:r>
              <a:rPr lang="fr-FR" altLang="fr-FR"/>
              <a:t>corrélation</a:t>
            </a:r>
          </a:p>
        </p:txBody>
      </p:sp>
      <p:pic>
        <p:nvPicPr>
          <p:cNvPr id="11268" name="Image 4">
            <a:extLst>
              <a:ext uri="{FF2B5EF4-FFF2-40B4-BE49-F238E27FC236}">
                <a16:creationId xmlns:a16="http://schemas.microsoft.com/office/drawing/2014/main" id="{345D09DE-1AAB-45EB-8ACC-FE7CF62F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4" y="301841"/>
            <a:ext cx="7431243" cy="629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Grand écran</PresentationFormat>
  <Paragraphs>152</Paragraphs>
  <Slides>35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Moteur de recommandations de films </vt:lpstr>
      <vt:lpstr>Sommaire</vt:lpstr>
      <vt:lpstr>Introduction</vt:lpstr>
      <vt:lpstr>Les données</vt:lpstr>
      <vt:lpstr>Valeurs manquantes</vt:lpstr>
      <vt:lpstr>Les données non numériques</vt:lpstr>
      <vt:lpstr>Le meilleur et le pire</vt:lpstr>
      <vt:lpstr>Les doublons</vt:lpstr>
      <vt:lpstr>Matrice de  corrélation</vt:lpstr>
      <vt:lpstr>PCA</vt:lpstr>
      <vt:lpstr>3 groupes de score</vt:lpstr>
      <vt:lpstr>Choix des features</vt:lpstr>
      <vt:lpstr>Kmeans Cas 1</vt:lpstr>
      <vt:lpstr>Kmeans Cas 2</vt:lpstr>
      <vt:lpstr>Kmeans Cas 3</vt:lpstr>
      <vt:lpstr>Coefficients de silhouette</vt:lpstr>
      <vt:lpstr>Cas 1</vt:lpstr>
      <vt:lpstr>Cas 2</vt:lpstr>
      <vt:lpstr>Cas 3</vt:lpstr>
      <vt:lpstr>Uniquement sur les genres</vt:lpstr>
      <vt:lpstr>Dendrogrammes</vt:lpstr>
      <vt:lpstr>Cas 1 : Difficile de trancher</vt:lpstr>
      <vt:lpstr>Cas 2 : Pas mieux</vt:lpstr>
      <vt:lpstr>Cas 3 : Encore pire</vt:lpstr>
      <vt:lpstr>Avec la métrique average cas 1</vt:lpstr>
      <vt:lpstr>Avec la métrique average cas 2</vt:lpstr>
      <vt:lpstr>Distances</vt:lpstr>
      <vt:lpstr>Quelle méthode ?</vt:lpstr>
      <vt:lpstr>Vérification</vt:lpstr>
      <vt:lpstr>Vérification</vt:lpstr>
      <vt:lpstr>Vérification</vt:lpstr>
      <vt:lpstr>Distances - Conclusion</vt:lpstr>
      <vt:lpstr>Service Web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51</cp:revision>
  <dcterms:created xsi:type="dcterms:W3CDTF">2018-01-23T13:27:07Z</dcterms:created>
  <dcterms:modified xsi:type="dcterms:W3CDTF">2018-01-30T11:58:55Z</dcterms:modified>
</cp:coreProperties>
</file>