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308" r:id="rId4"/>
    <p:sldId id="258" r:id="rId5"/>
    <p:sldId id="263" r:id="rId6"/>
    <p:sldId id="314" r:id="rId7"/>
    <p:sldId id="319" r:id="rId8"/>
    <p:sldId id="318" r:id="rId9"/>
    <p:sldId id="310" r:id="rId10"/>
    <p:sldId id="309" r:id="rId11"/>
    <p:sldId id="311" r:id="rId12"/>
    <p:sldId id="278" r:id="rId13"/>
    <p:sldId id="313" r:id="rId14"/>
    <p:sldId id="312" r:id="rId15"/>
    <p:sldId id="320" r:id="rId16"/>
    <p:sldId id="285" r:id="rId17"/>
    <p:sldId id="315" r:id="rId18"/>
    <p:sldId id="316" r:id="rId19"/>
    <p:sldId id="321" r:id="rId20"/>
    <p:sldId id="328" r:id="rId21"/>
    <p:sldId id="329" r:id="rId22"/>
    <p:sldId id="324" r:id="rId23"/>
    <p:sldId id="325" r:id="rId24"/>
    <p:sldId id="297" r:id="rId25"/>
    <p:sldId id="269" r:id="rId26"/>
    <p:sldId id="302" r:id="rId27"/>
    <p:sldId id="307" r:id="rId28"/>
    <p:sldId id="317" r:id="rId2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287"/>
            <p14:sldId id="308"/>
            <p14:sldId id="258"/>
            <p14:sldId id="263"/>
            <p14:sldId id="314"/>
            <p14:sldId id="319"/>
            <p14:sldId id="318"/>
            <p14:sldId id="310"/>
            <p14:sldId id="309"/>
            <p14:sldId id="311"/>
            <p14:sldId id="278"/>
            <p14:sldId id="313"/>
            <p14:sldId id="312"/>
            <p14:sldId id="320"/>
            <p14:sldId id="285"/>
            <p14:sldId id="315"/>
            <p14:sldId id="316"/>
            <p14:sldId id="321"/>
            <p14:sldId id="328"/>
            <p14:sldId id="329"/>
            <p14:sldId id="324"/>
            <p14:sldId id="325"/>
            <p14:sldId id="297"/>
            <p14:sldId id="269"/>
            <p14:sldId id="302"/>
            <p14:sldId id="307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Exploration : application de différents algorithme de régression sur nos données</a:t>
            </a:r>
          </a:p>
          <a:p>
            <a:endParaRPr lang="fr-FR" dirty="0"/>
          </a:p>
          <a:p>
            <a:r>
              <a:rPr lang="fr-FR" dirty="0"/>
              <a:t>Modélisation : choix du meilleur algorithme en fonction des résultats de l’exploration</a:t>
            </a:r>
          </a:p>
          <a:p>
            <a:endParaRPr lang="fr-FR" dirty="0"/>
          </a:p>
          <a:p>
            <a:r>
              <a:rPr lang="fr-FR" dirty="0"/>
              <a:t>Livrables : notebooks, code du site web, adresse de mise à disposition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1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Lundi = 1</a:t>
            </a:r>
          </a:p>
          <a:p>
            <a:pPr>
              <a:spcBef>
                <a:spcPct val="0"/>
              </a:spcBef>
            </a:pPr>
            <a:endParaRPr lang="fr-FR" altLang="fr-FR" dirty="0"/>
          </a:p>
          <a:p>
            <a:pPr>
              <a:spcBef>
                <a:spcPct val="0"/>
              </a:spcBef>
            </a:pPr>
            <a:r>
              <a:rPr lang="fr-FR" altLang="fr-FR" dirty="0"/>
              <a:t>La fin de semaine est plus impactée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591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538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: pénalise moins les larges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2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différents tests montrent que la régression linéaire de base est très sensible aux </a:t>
            </a:r>
            <a:r>
              <a:rPr lang="fr-FR" dirty="0" err="1"/>
              <a:t>outliers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régularisation permet de palier à ce problème mais reste quand même bien influencée.</a:t>
            </a:r>
          </a:p>
          <a:p>
            <a:endParaRPr lang="fr-FR" dirty="0"/>
          </a:p>
          <a:p>
            <a:r>
              <a:rPr lang="fr-FR" dirty="0"/>
              <a:t>On observe une bonne amélioration du modèle lorsque l'on traite les </a:t>
            </a:r>
            <a:r>
              <a:rPr lang="fr-FR" dirty="0" err="1"/>
              <a:t>outliers</a:t>
            </a:r>
            <a:r>
              <a:rPr lang="fr-FR" dirty="0"/>
              <a:t> différemment, en considérant la perte comme linéaire plutôt que quadratique passé un certain palier (méthode de perte de Huber).</a:t>
            </a:r>
          </a:p>
          <a:p>
            <a:endParaRPr lang="fr-FR" dirty="0"/>
          </a:p>
          <a:p>
            <a:r>
              <a:rPr lang="fr-FR" dirty="0"/>
              <a:t>C'est même encore mieux avec la méthode </a:t>
            </a:r>
            <a:r>
              <a:rPr lang="fr-FR" dirty="0" err="1"/>
              <a:t>epsilon_insensitive</a:t>
            </a:r>
            <a:r>
              <a:rPr lang="fr-FR" dirty="0"/>
              <a:t> qui ignore les erreurs inférieur au palier epsilon.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31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99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 de changement dans la forme des courbes /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Alpha (terme de régularisation) : s’il augmente trop il écrase les coefs de notre régression, il augmente le biais</a:t>
            </a:r>
          </a:p>
          <a:p>
            <a:r>
              <a:rPr lang="fr-FR" dirty="0"/>
              <a:t>Alpha (terme de régularisation) faible a de meilleure perf</a:t>
            </a:r>
          </a:p>
          <a:p>
            <a:endParaRPr lang="fr-FR" dirty="0"/>
          </a:p>
          <a:p>
            <a:r>
              <a:rPr lang="fr-FR" dirty="0"/>
              <a:t>l1_ratio = 0,15 par défaut pour SGD</a:t>
            </a:r>
          </a:p>
          <a:p>
            <a:r>
              <a:rPr lang="fr-FR" dirty="0"/>
              <a:t>                 0.5  pour </a:t>
            </a:r>
            <a:r>
              <a:rPr lang="fr-FR" dirty="0" err="1"/>
              <a:t>ElasticNet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4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changement pour </a:t>
            </a:r>
            <a:r>
              <a:rPr lang="fr-FR" dirty="0" err="1"/>
              <a:t>ElasticNet</a:t>
            </a:r>
            <a:endParaRPr lang="fr-FR" dirty="0"/>
          </a:p>
          <a:p>
            <a:r>
              <a:rPr lang="fr-FR" dirty="0"/>
              <a:t>L1_ratio = 1 se distingue pour </a:t>
            </a:r>
            <a:r>
              <a:rPr lang="fr-FR" dirty="0" err="1"/>
              <a:t>SGDRegressor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7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Impact des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Impact de la régularisation</a:t>
            </a:r>
          </a:p>
          <a:p>
            <a:r>
              <a:rPr lang="fr-FR" dirty="0"/>
              <a:t>Comment travailler avec beaucoup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anglais car le client final a toutes les chances d’être américain</a:t>
            </a:r>
          </a:p>
          <a:p>
            <a:endParaRPr lang="fr-FR" dirty="0"/>
          </a:p>
          <a:p>
            <a:r>
              <a:rPr lang="fr-FR" dirty="0"/>
              <a:t>S’il reste du temps : technique d’export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44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Séries temporelles, même si elles n’exploitent que la date pour analyser le retard</a:t>
            </a:r>
          </a:p>
          <a:p>
            <a:r>
              <a:rPr lang="fr-FR" dirty="0"/>
              <a:t>Variance élevée pour les prédictions dans l’avenir</a:t>
            </a:r>
          </a:p>
          <a:p>
            <a:endParaRPr lang="fr-FR" dirty="0"/>
          </a:p>
          <a:p>
            <a:r>
              <a:rPr lang="fr-FR" dirty="0" err="1"/>
              <a:t>Adaboost</a:t>
            </a:r>
            <a:r>
              <a:rPr lang="fr-FR" dirty="0"/>
              <a:t> : (adaptive </a:t>
            </a:r>
            <a:r>
              <a:rPr lang="fr-FR" dirty="0" err="1"/>
              <a:t>boosting</a:t>
            </a:r>
            <a:r>
              <a:rPr lang="fr-FR" dirty="0"/>
              <a:t>) algorithme SGD avec arbre de régression, méthode de </a:t>
            </a:r>
            <a:r>
              <a:rPr lang="fr-FR" dirty="0" err="1"/>
              <a:t>boosting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vacances scolaires : difficulté en fonction des états</a:t>
            </a:r>
          </a:p>
          <a:p>
            <a:r>
              <a:rPr lang="fr-FR" dirty="0"/>
              <a:t>Site : </a:t>
            </a:r>
            <a:r>
              <a:rPr lang="fr-FR" dirty="0" err="1"/>
              <a:t>combobox</a:t>
            </a:r>
            <a:r>
              <a:rPr lang="fr-FR" dirty="0"/>
              <a:t> dynamiques en fonction de l’aéroport de départ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inutiles : numéro d’empennage, codes des villes, des états, heures d’entrée et sortie des roues…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 On ne s'occupe pas de certains vols = DELAY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dataraw.CANCELLED.sum</a:t>
            </a:r>
            <a:r>
              <a:rPr lang="fr-FR" dirty="0"/>
              <a:t>(), 'vols annulés')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dataraw.DIVERTED.sum</a:t>
            </a:r>
            <a:r>
              <a:rPr lang="fr-FR" dirty="0"/>
              <a:t>(), 'vols détournés’)</a:t>
            </a:r>
          </a:p>
          <a:p>
            <a:endParaRPr lang="fr-FR" dirty="0"/>
          </a:p>
          <a:p>
            <a:r>
              <a:rPr lang="fr-FR" dirty="0"/>
              <a:t>Vols détournés : pbs techniques, météorologiques, demandes du contrôle aérien…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regarde ne serait-ce que les retards de plus de 10h</a:t>
            </a:r>
          </a:p>
          <a:p>
            <a:endParaRPr lang="fr-FR" dirty="0"/>
          </a:p>
          <a:p>
            <a:r>
              <a:rPr lang="fr-FR" dirty="0"/>
              <a:t>Ils vont influencer le choix du modèle</a:t>
            </a:r>
          </a:p>
          <a:p>
            <a:endParaRPr lang="fr-FR" dirty="0"/>
          </a:p>
          <a:p>
            <a:r>
              <a:rPr lang="fr-FR" dirty="0"/>
              <a:t>Ils ne sont pas si nombreux mais peuvent être très importants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5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du site du contrôle aérien américain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86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6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87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nos features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3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mfordresearch.com/wp-content/uploads/2015/02/IQR.png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stamfordresearch.com/wp-content/uploads/2015/02/MaxIQR.png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o-flight-delay.herokuap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EPBro9CLIXXR-kIHkvTDhgWygXhJGeDK" TargetMode="External"/><Relationship Id="rId4" Type="http://schemas.openxmlformats.org/officeDocument/2006/relationships/hyperlink" Target="https://github.com/morganscao/Projet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spmhelp.faa.gov/index.php/Types_of_Dela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aeroport&quot;">
            <a:extLst>
              <a:ext uri="{FF2B5EF4-FFF2-40B4-BE49-F238E27FC236}">
                <a16:creationId xmlns:a16="http://schemas.microsoft.com/office/drawing/2014/main" id="{910E731C-4C6F-4F8D-A43B-91C18952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5" y="2432786"/>
            <a:ext cx="10224289" cy="39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Anticipez le retard de vol des avions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Février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nos </a:t>
            </a:r>
            <a:br>
              <a:rPr lang="fr-FR" altLang="fr-FR" sz="3600" dirty="0"/>
            </a:br>
            <a:r>
              <a:rPr lang="fr-FR" altLang="fr-FR" sz="3600" dirty="0"/>
              <a:t>features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49DA9-8088-4FC7-B48F-652181AD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92" y="365125"/>
            <a:ext cx="7275717" cy="600179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D5A7824-EBA4-4FB7-BCF0-991D057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2808249" cy="32107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Nos features n’ont pas d’avenir </a:t>
            </a:r>
          </a:p>
          <a:p>
            <a:pPr marL="0" indent="0">
              <a:buNone/>
            </a:pPr>
            <a:r>
              <a:rPr lang="fr-FR" dirty="0"/>
              <a:t>(no futur pour nos features)</a:t>
            </a:r>
          </a:p>
        </p:txBody>
      </p:sp>
    </p:spTree>
    <p:extLst>
      <p:ext uri="{BB962C8B-B14F-4D97-AF65-F5344CB8AC3E}">
        <p14:creationId xmlns:p14="http://schemas.microsoft.com/office/powerpoint/2010/main" val="322477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compagnies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6D9795-61B1-4339-B283-E23E622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90688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du mois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0EFA06-ECE2-41E9-A9AD-7CE029A3A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525" y="1839119"/>
            <a:ext cx="76009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de la semaine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A72D364-695C-4551-919E-E6A4CAE0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812" y="1839119"/>
            <a:ext cx="7572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Heure de départ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7F02755-AC3E-446F-A594-45BA1FFA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387" y="1886744"/>
            <a:ext cx="7515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Binarisation des features catégorielles</a:t>
            </a:r>
          </a:p>
          <a:p>
            <a:pPr lvl="1"/>
            <a:r>
              <a:rPr lang="fr-FR" dirty="0"/>
              <a:t>Sauvegarde des noms des colonnes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pPr lvl="1"/>
            <a:r>
              <a:rPr lang="fr-FR" dirty="0"/>
              <a:t>Sauvegarde du </a:t>
            </a:r>
            <a:r>
              <a:rPr lang="fr-FR" dirty="0" err="1"/>
              <a:t>scaler</a:t>
            </a:r>
            <a:endParaRPr lang="fr-FR" dirty="0"/>
          </a:p>
          <a:p>
            <a:r>
              <a:rPr lang="fr-FR" dirty="0"/>
              <a:t>Utilisation d’un </a:t>
            </a:r>
            <a:r>
              <a:rPr lang="fr-FR" dirty="0" err="1"/>
              <a:t>GridSearch</a:t>
            </a:r>
            <a:r>
              <a:rPr lang="fr-FR" dirty="0"/>
              <a:t> avec validation croisée</a:t>
            </a:r>
          </a:p>
          <a:p>
            <a:r>
              <a:rPr lang="fr-FR" dirty="0"/>
              <a:t>Evaluation de l’algorithme : MAE</a:t>
            </a:r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Exploration des modèles de régression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93AC82E1-C428-45DD-B5A9-F4570000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3494" y="1583473"/>
            <a:ext cx="5776500" cy="4963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932DE5F-334A-4613-81CE-C66C5B9C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39" y="1825625"/>
            <a:ext cx="7232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3F3044-60FF-4A55-B5EB-99EE5811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32" y="1825625"/>
            <a:ext cx="7181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B942A-27E6-4445-8C28-6945C7C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58E1D-82BF-4E88-AF2E-F91B3BED27BD}"/>
              </a:ext>
            </a:extLst>
          </p:cNvPr>
          <p:cNvSpPr txBox="1"/>
          <p:nvPr/>
        </p:nvSpPr>
        <p:spPr>
          <a:xfrm>
            <a:off x="1411941" y="4679576"/>
            <a:ext cx="925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L’influence des </a:t>
            </a:r>
            <a:r>
              <a:rPr lang="fr-FR" dirty="0" err="1"/>
              <a:t>outliers</a:t>
            </a:r>
            <a:r>
              <a:rPr lang="fr-FR" dirty="0"/>
              <a:t> est forte</a:t>
            </a:r>
          </a:p>
          <a:p>
            <a:r>
              <a:rPr lang="fr-FR" dirty="0"/>
              <a:t>Les vols en avance ont été abandonnés (dernière colonne)</a:t>
            </a:r>
          </a:p>
          <a:p>
            <a:r>
              <a:rPr lang="fr-FR" dirty="0"/>
              <a:t>Les valeurs maximales pour le modèle final sont bornées à 40</a:t>
            </a:r>
          </a:p>
          <a:p>
            <a:endParaRPr lang="fr-FR" dirty="0"/>
          </a:p>
          <a:p>
            <a:r>
              <a:rPr lang="fr-FR" dirty="0"/>
              <a:t>La méthode des quantiles donne 36 pour valeur max</a:t>
            </a:r>
          </a:p>
          <a:p>
            <a:endParaRPr lang="fr-FR" dirty="0"/>
          </a:p>
        </p:txBody>
      </p:sp>
      <p:pic>
        <p:nvPicPr>
          <p:cNvPr id="1026" name="Picture 2" descr="C:\Users\mscao\AppData\Local\Temp\msohtmlclip1\02\clip_image001.png">
            <a:hlinkClick r:id="rId3"/>
            <a:extLst>
              <a:ext uri="{FF2B5EF4-FFF2-40B4-BE49-F238E27FC236}">
                <a16:creationId xmlns:a16="http://schemas.microsoft.com/office/drawing/2014/main" id="{B707D114-C8FB-4CE9-BEFE-EBB41E11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2" y="5855859"/>
            <a:ext cx="11906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xIQR">
            <a:hlinkClick r:id="rId5"/>
            <a:extLst>
              <a:ext uri="{FF2B5EF4-FFF2-40B4-BE49-F238E27FC236}">
                <a16:creationId xmlns:a16="http://schemas.microsoft.com/office/drawing/2014/main" id="{F44330B2-7C1E-44DA-81D2-91A186CA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2" y="6171602"/>
            <a:ext cx="18859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0DC9028-F1BD-4D7B-A604-C8815335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0DDA522-853E-40BF-99AA-AA27889B9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351" y="1580498"/>
            <a:ext cx="9185167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2219093"/>
            <a:ext cx="8298366" cy="395787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Nettoyage</a:t>
            </a:r>
          </a:p>
          <a:p>
            <a:pPr lvl="1"/>
            <a:r>
              <a:rPr lang="fr-FR" altLang="fr-FR" dirty="0"/>
              <a:t>Choix des features</a:t>
            </a:r>
          </a:p>
          <a:p>
            <a:r>
              <a:rPr lang="fr-FR" altLang="fr-FR" dirty="0"/>
              <a:t>Exploration</a:t>
            </a:r>
          </a:p>
          <a:p>
            <a:r>
              <a:rPr lang="fr-FR" altLang="fr-FR" dirty="0"/>
              <a:t>Modélisation finale</a:t>
            </a:r>
          </a:p>
          <a:p>
            <a:r>
              <a:rPr lang="fr-FR" altLang="fr-FR" dirty="0"/>
              <a:t>Les livrables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BD5E86-5AD7-4EE0-9C08-FB0353D6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61" y="1825625"/>
            <a:ext cx="7206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99157-7323-472B-AE98-91D8B138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72" y="1825625"/>
            <a:ext cx="7228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E4210-EAEF-491F-8097-82900B8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coefficients alpha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E573BA-117B-44BA-84F4-5D7811A2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97" y="1453998"/>
            <a:ext cx="7129006" cy="51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BAAA5-BBEB-419D-92D4-A330BFFD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l1_ratio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2301A-CD37-4B21-B6AC-9CEA67E31142}"/>
              </a:ext>
            </a:extLst>
          </p:cNvPr>
          <p:cNvSpPr/>
          <p:nvPr/>
        </p:nvSpPr>
        <p:spPr>
          <a:xfrm>
            <a:off x="1009394" y="6017558"/>
            <a:ext cx="9135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Une pénalité de type l2 (pour l1_ratio) donne une meilleure MAE avec </a:t>
            </a:r>
            <a:r>
              <a:rPr lang="fr-FR" dirty="0" err="1"/>
              <a:t>ElasticNet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68CA20-284D-443A-8281-BD13DB22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690688"/>
            <a:ext cx="4610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Modèle final : </a:t>
            </a:r>
            <a:r>
              <a:rPr lang="fr-FR" dirty="0" err="1"/>
              <a:t>SGDRegressor</a:t>
            </a:r>
            <a:r>
              <a:rPr lang="fr-FR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Paramétrage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loss</a:t>
            </a:r>
            <a:r>
              <a:rPr lang="fr-FR" dirty="0"/>
              <a:t> : </a:t>
            </a:r>
            <a:r>
              <a:rPr lang="fr-FR" dirty="0" err="1"/>
              <a:t>epsilon_insensitive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penalty : l2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alpha : 0,0001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sz="2000" dirty="0"/>
              <a:t>MAE par compagnie aérienne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A5391C-844B-418A-B22C-80E100F76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18020"/>
              </p:ext>
            </p:extLst>
          </p:nvPr>
        </p:nvGraphicFramePr>
        <p:xfrm>
          <a:off x="1647096" y="5301278"/>
          <a:ext cx="9706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11196986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1293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7074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21187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439976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2983979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56031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4085716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301080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4759578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7324436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97585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6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7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altLang="fr-FR" dirty="0"/>
              <a:t>Service Web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Python, Librairie </a:t>
            </a:r>
            <a:r>
              <a:rPr lang="fr-FR" dirty="0" err="1"/>
              <a:t>Flask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https://mso-flight-delay.herokuapp.com/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Notebooks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Modèles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4"/>
              </a:rPr>
              <a:t>https://github.com/morganscao/Projet4</a:t>
            </a:r>
            <a:r>
              <a:rPr lang="fr-FR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Google Drive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5"/>
              </a:rPr>
              <a:t>https://drive.google.com/drive/folders/1EPBro9CLIXXR-kIHkvTDhgWygXhJGeDK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L’API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627AD3-736A-47B4-9E3F-4E24A03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54" y="1304364"/>
            <a:ext cx="8869091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Modèle:</a:t>
            </a:r>
          </a:p>
          <a:p>
            <a:pPr lvl="1"/>
            <a:r>
              <a:rPr lang="fr-FR" dirty="0"/>
              <a:t>Faire intervenir des séries temporelles</a:t>
            </a:r>
          </a:p>
          <a:p>
            <a:pPr lvl="1"/>
            <a:r>
              <a:rPr lang="fr-FR" dirty="0" err="1"/>
              <a:t>Adaboost</a:t>
            </a:r>
            <a:endParaRPr lang="fr-FR" dirty="0"/>
          </a:p>
          <a:p>
            <a:pPr lvl="1"/>
            <a:r>
              <a:rPr lang="fr-FR" dirty="0"/>
              <a:t>Intégrer la météo pour les prévisions à court terme</a:t>
            </a:r>
          </a:p>
          <a:p>
            <a:pPr lvl="1"/>
            <a:r>
              <a:rPr lang="fr-FR" dirty="0"/>
              <a:t>Intégrer les vacances scolaires</a:t>
            </a:r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Rendre les combos dynamiques</a:t>
            </a:r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Bon voyage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Résultat de recherche d'images pour &quot;aeroport&quot;">
            <a:extLst>
              <a:ext uri="{FF2B5EF4-FFF2-40B4-BE49-F238E27FC236}">
                <a16:creationId xmlns:a16="http://schemas.microsoft.com/office/drawing/2014/main" id="{A323BC4E-420F-426C-86D5-AAFBBD52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5" y="2077931"/>
            <a:ext cx="6869151" cy="38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les retards</a:t>
            </a:r>
          </a:p>
          <a:p>
            <a:pPr lvl="1"/>
            <a:r>
              <a:rPr lang="fr-FR" altLang="fr-FR" dirty="0"/>
              <a:t>Créer une API pour un voyageur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Nombre de données</a:t>
            </a:r>
          </a:p>
          <a:p>
            <a:pPr lvl="1"/>
            <a:r>
              <a:rPr lang="fr-FR" altLang="fr-FR" dirty="0"/>
              <a:t>Se passer des features principales (météo, sécurité…)</a:t>
            </a:r>
          </a:p>
        </p:txBody>
      </p:sp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981660-650E-4267-B0B6-44AB5D2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62" y="3538707"/>
            <a:ext cx="8705850" cy="1571625"/>
          </a:xfrm>
          <a:prstGeom prst="rect">
            <a:avLst/>
          </a:prstGeom>
        </p:spPr>
      </p:pic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&gt; 5 600 000 lignes</a:t>
            </a:r>
          </a:p>
          <a:p>
            <a:pPr marL="0" indent="0">
              <a:buNone/>
            </a:pPr>
            <a:r>
              <a:rPr lang="fr-FR" dirty="0"/>
              <a:t>65 colonnes</a:t>
            </a:r>
          </a:p>
          <a:p>
            <a:endParaRPr lang="fr-FR" dirty="0"/>
          </a:p>
          <a:p>
            <a:r>
              <a:rPr lang="fr-FR" dirty="0"/>
              <a:t>Redondances</a:t>
            </a:r>
          </a:p>
          <a:p>
            <a:pPr lvl="1"/>
            <a:r>
              <a:rPr lang="fr-FR" dirty="0"/>
              <a:t>Dates</a:t>
            </a:r>
          </a:p>
          <a:p>
            <a:pPr lvl="1"/>
            <a:r>
              <a:rPr lang="fr-FR" dirty="0"/>
              <a:t>Codes</a:t>
            </a:r>
          </a:p>
          <a:p>
            <a:pPr lvl="1"/>
            <a:r>
              <a:rPr lang="fr-FR" dirty="0"/>
              <a:t>Durée et distance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Features inutiles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B6CC5B-FFBC-42BD-99CF-9B84F8ED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1622271"/>
            <a:ext cx="435292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Valeurs</a:t>
            </a:r>
            <a:br>
              <a:rPr lang="fr-FR" altLang="fr-FR" sz="3600" dirty="0"/>
            </a:br>
            <a:r>
              <a:rPr lang="fr-FR" altLang="fr-FR" sz="3600" dirty="0"/>
              <a:t>manquantes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3F7319-6475-4749-8DB3-774DBEFE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9350" y="54387"/>
            <a:ext cx="7611304" cy="677406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8269C6-B35F-426E-A206-83EAB7EE705F}"/>
              </a:ext>
            </a:extLst>
          </p:cNvPr>
          <p:cNvSpPr txBox="1">
            <a:spLocks/>
          </p:cNvSpPr>
          <p:nvPr/>
        </p:nvSpPr>
        <p:spPr bwMode="auto">
          <a:xfrm>
            <a:off x="838200" y="2966223"/>
            <a:ext cx="2808249" cy="321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annulés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66 000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détournés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14 000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B40A4-1577-4A7A-861A-5482300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932CA-58F6-4445-8E45-E31F0D3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Plus de 1h de retard</a:t>
            </a:r>
          </a:p>
          <a:p>
            <a:pPr lvl="1"/>
            <a:r>
              <a:rPr lang="fr-FR" dirty="0"/>
              <a:t>Concerne 300 000 vols</a:t>
            </a:r>
          </a:p>
          <a:p>
            <a:pPr lvl="1"/>
            <a:endParaRPr lang="fr-FR" dirty="0"/>
          </a:p>
          <a:p>
            <a:r>
              <a:rPr lang="fr-FR" dirty="0"/>
              <a:t>Maximum à 35h !</a:t>
            </a:r>
          </a:p>
          <a:p>
            <a:pPr lvl="1"/>
            <a:endParaRPr lang="fr-FR" dirty="0"/>
          </a:p>
          <a:p>
            <a:r>
              <a:rPr lang="fr-FR" dirty="0"/>
              <a:t>Plus de 10h de retard</a:t>
            </a:r>
          </a:p>
          <a:p>
            <a:pPr lvl="1"/>
            <a:r>
              <a:rPr lang="fr-FR" dirty="0"/>
              <a:t>Concerne 2 500 vols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493C1-A29C-4EE0-B9FB-65E4A688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75" y="4047185"/>
            <a:ext cx="4354918" cy="2129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1C0AEF-952E-45F4-BBBA-ED4A5C10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59" y="1548046"/>
            <a:ext cx="4401495" cy="22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8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types de retard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3"/>
              </a:rPr>
              <a:t>http://aspmhelp.faa.gov/index.php/Types_of_Delay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400" dirty="0"/>
              <a:t>Carrier Delay (</a:t>
            </a:r>
            <a:r>
              <a:rPr lang="en-US" sz="2400" dirty="0" err="1"/>
              <a:t>avaries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panne</a:t>
            </a:r>
            <a:r>
              <a:rPr lang="en-US" sz="2400" dirty="0"/>
              <a:t>, </a:t>
            </a:r>
            <a:r>
              <a:rPr lang="en-US" sz="2400" dirty="0" err="1"/>
              <a:t>passagers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équipage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transit…) </a:t>
            </a:r>
          </a:p>
          <a:p>
            <a:r>
              <a:rPr lang="en-US" sz="2400" dirty="0"/>
              <a:t>Late Arrival Delay (propagation des </a:t>
            </a:r>
            <a:r>
              <a:rPr lang="en-US" sz="2400" dirty="0" err="1"/>
              <a:t>précédents</a:t>
            </a:r>
            <a:r>
              <a:rPr lang="en-US" sz="2400" dirty="0"/>
              <a:t> retards)</a:t>
            </a:r>
          </a:p>
          <a:p>
            <a:r>
              <a:rPr lang="en-US" sz="2400" dirty="0"/>
              <a:t>NAS Delay (traffic important, </a:t>
            </a:r>
            <a:r>
              <a:rPr lang="en-US" sz="2400" dirty="0" err="1"/>
              <a:t>contrôle</a:t>
            </a:r>
            <a:r>
              <a:rPr lang="en-US" sz="2400" dirty="0"/>
              <a:t> </a:t>
            </a:r>
            <a:r>
              <a:rPr lang="en-US" sz="2400" dirty="0" err="1"/>
              <a:t>aérien</a:t>
            </a:r>
            <a:r>
              <a:rPr lang="en-US" sz="2400" dirty="0"/>
              <a:t>…)</a:t>
            </a:r>
          </a:p>
          <a:p>
            <a:r>
              <a:rPr lang="en-US" sz="2400" dirty="0"/>
              <a:t>Security Delay</a:t>
            </a:r>
          </a:p>
          <a:p>
            <a:r>
              <a:rPr lang="en-US" sz="2400" dirty="0"/>
              <a:t>Weather Delay</a:t>
            </a:r>
          </a:p>
          <a:p>
            <a:r>
              <a:rPr lang="en-US" sz="2400" dirty="0"/>
              <a:t>OPSNET Delay Cause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8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EC6B448-BCAA-4062-8FB3-6174CB57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59" y="452343"/>
            <a:ext cx="8277805" cy="5959609"/>
          </a:xfrm>
          <a:prstGeom prst="rect">
            <a:avLst/>
          </a:prstGeom>
        </p:spPr>
      </p:pic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les délais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4B63D-18A4-4063-9B0B-A2A4ED42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3389555" cy="3210739"/>
          </a:xfrm>
        </p:spPr>
        <p:txBody>
          <a:bodyPr/>
          <a:lstStyle/>
          <a:p>
            <a:r>
              <a:rPr lang="fr-FR" dirty="0"/>
              <a:t>Causes principales</a:t>
            </a:r>
          </a:p>
          <a:p>
            <a:r>
              <a:rPr lang="fr-FR" dirty="0"/>
              <a:t>Imprévisibles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3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features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2707" cy="4351338"/>
          </a:xfrm>
        </p:spPr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endParaRPr lang="en-US" dirty="0"/>
          </a:p>
          <a:p>
            <a:pPr lvl="1"/>
            <a:r>
              <a:rPr lang="en-US" dirty="0"/>
              <a:t>Date du </a:t>
            </a:r>
            <a:r>
              <a:rPr lang="en-US" dirty="0" err="1"/>
              <a:t>vol</a:t>
            </a:r>
            <a:endParaRPr lang="en-US" dirty="0"/>
          </a:p>
          <a:p>
            <a:pPr lvl="1"/>
            <a:r>
              <a:rPr lang="en-US" dirty="0" err="1"/>
              <a:t>Heure</a:t>
            </a:r>
            <a:endParaRPr lang="en-US" dirty="0"/>
          </a:p>
          <a:p>
            <a:pPr lvl="1"/>
            <a:r>
              <a:rPr lang="en-US" dirty="0" err="1"/>
              <a:t>Aéroport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lvl="1"/>
            <a:r>
              <a:rPr lang="en-US" dirty="0"/>
              <a:t>Compagnie</a:t>
            </a:r>
          </a:p>
          <a:p>
            <a:pPr lvl="1"/>
            <a:endParaRPr lang="en-US" dirty="0"/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Retard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FF02C04-64B8-481A-B66D-58B74AC9C9BA}"/>
              </a:ext>
            </a:extLst>
          </p:cNvPr>
          <p:cNvSpPr txBox="1">
            <a:spLocks/>
          </p:cNvSpPr>
          <p:nvPr/>
        </p:nvSpPr>
        <p:spPr bwMode="auto">
          <a:xfrm>
            <a:off x="5967663" y="1825625"/>
            <a:ext cx="529497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Features</a:t>
            </a:r>
          </a:p>
          <a:p>
            <a:pPr lvl="1" eaLnBrk="1" hangingPunct="1"/>
            <a:r>
              <a:rPr lang="en-US" dirty="0"/>
              <a:t>MONTH</a:t>
            </a:r>
          </a:p>
          <a:p>
            <a:pPr lvl="1" eaLnBrk="1" hangingPunct="1"/>
            <a:r>
              <a:rPr lang="en-US" dirty="0"/>
              <a:t>DAY_OF_MONTH</a:t>
            </a:r>
          </a:p>
          <a:p>
            <a:pPr lvl="1" eaLnBrk="1" hangingPunct="1"/>
            <a:r>
              <a:rPr lang="en-US" dirty="0"/>
              <a:t>DAY_OF_WEEK</a:t>
            </a:r>
          </a:p>
          <a:p>
            <a:pPr lvl="1" eaLnBrk="1" hangingPunct="1"/>
            <a:r>
              <a:rPr lang="en-US" dirty="0"/>
              <a:t>UNIQUE_CARRIER</a:t>
            </a:r>
          </a:p>
          <a:p>
            <a:pPr lvl="1" eaLnBrk="1" hangingPunct="1"/>
            <a:r>
              <a:rPr lang="en-US" dirty="0"/>
              <a:t>ORIGIN_AIRPORT_ID</a:t>
            </a:r>
          </a:p>
          <a:p>
            <a:pPr lvl="1" eaLnBrk="1" hangingPunct="1"/>
            <a:r>
              <a:rPr lang="en-US" dirty="0"/>
              <a:t>CRS_DEP_TIME</a:t>
            </a:r>
          </a:p>
          <a:p>
            <a:pPr eaLnBrk="1" hangingPunct="1"/>
            <a:r>
              <a:rPr lang="en-US" dirty="0"/>
              <a:t>Target</a:t>
            </a:r>
          </a:p>
          <a:p>
            <a:pPr lvl="1" eaLnBrk="1" hangingPunct="1"/>
            <a:r>
              <a:rPr lang="en-US" dirty="0"/>
              <a:t>ARR_DELAY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64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Grand écran</PresentationFormat>
  <Paragraphs>242</Paragraphs>
  <Slides>28</Slides>
  <Notes>22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Anticipez le retard de vol des avions </vt:lpstr>
      <vt:lpstr>Sommaire</vt:lpstr>
      <vt:lpstr>Introduction</vt:lpstr>
      <vt:lpstr>Les données</vt:lpstr>
      <vt:lpstr>Valeurs manquantes</vt:lpstr>
      <vt:lpstr>Outliers</vt:lpstr>
      <vt:lpstr>Les types de retard</vt:lpstr>
      <vt:lpstr>Corrélation entre les délais</vt:lpstr>
      <vt:lpstr>Les features</vt:lpstr>
      <vt:lpstr>Corrélation entre nos  features</vt:lpstr>
      <vt:lpstr>Les compagnies</vt:lpstr>
      <vt:lpstr>Les jours du mois</vt:lpstr>
      <vt:lpstr>Les jours de la semaine</vt:lpstr>
      <vt:lpstr>Heure de départ</vt:lpstr>
      <vt:lpstr>Préparation des données</vt:lpstr>
      <vt:lpstr>Exploration des modèles de régression</vt:lpstr>
      <vt:lpstr>Valeurs prédites vs valeurs réelles</vt:lpstr>
      <vt:lpstr>Valeurs résiduelles</vt:lpstr>
      <vt:lpstr>Outliers</vt:lpstr>
      <vt:lpstr>Valeurs prédites vs valeurs réelles sans outliers</vt:lpstr>
      <vt:lpstr>Valeurs résiduelles sans outliers</vt:lpstr>
      <vt:lpstr>Analyse des coefficients alpha</vt:lpstr>
      <vt:lpstr>Analyse de l1_ratio</vt:lpstr>
      <vt:lpstr>Conclusion</vt:lpstr>
      <vt:lpstr>Livrables</vt:lpstr>
      <vt:lpstr>L’API</vt:lpstr>
      <vt:lpstr>Pistes d’améliorations</vt:lpstr>
      <vt:lpstr>Bon voyage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130</cp:revision>
  <dcterms:created xsi:type="dcterms:W3CDTF">2018-01-23T13:27:07Z</dcterms:created>
  <dcterms:modified xsi:type="dcterms:W3CDTF">2018-02-16T14:19:27Z</dcterms:modified>
</cp:coreProperties>
</file>