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7" r:id="rId3"/>
    <p:sldId id="308" r:id="rId4"/>
    <p:sldId id="332" r:id="rId5"/>
    <p:sldId id="357" r:id="rId6"/>
    <p:sldId id="320" r:id="rId7"/>
    <p:sldId id="333" r:id="rId8"/>
    <p:sldId id="335" r:id="rId9"/>
    <p:sldId id="336" r:id="rId10"/>
    <p:sldId id="337" r:id="rId11"/>
    <p:sldId id="344" r:id="rId12"/>
    <p:sldId id="346" r:id="rId13"/>
    <p:sldId id="358" r:id="rId14"/>
    <p:sldId id="347" r:id="rId15"/>
    <p:sldId id="348" r:id="rId16"/>
    <p:sldId id="365" r:id="rId17"/>
    <p:sldId id="338" r:id="rId18"/>
    <p:sldId id="340" r:id="rId19"/>
    <p:sldId id="341" r:id="rId20"/>
    <p:sldId id="342" r:id="rId21"/>
    <p:sldId id="343" r:id="rId22"/>
    <p:sldId id="359" r:id="rId23"/>
    <p:sldId id="361" r:id="rId24"/>
    <p:sldId id="297" r:id="rId25"/>
    <p:sldId id="307" r:id="rId26"/>
    <p:sldId id="345" r:id="rId27"/>
    <p:sldId id="364" r:id="rId28"/>
    <p:sldId id="323" r:id="rId29"/>
    <p:sldId id="324" r:id="rId30"/>
    <p:sldId id="269" r:id="rId31"/>
    <p:sldId id="362" r:id="rId32"/>
    <p:sldId id="349" r:id="rId33"/>
    <p:sldId id="363" r:id="rId34"/>
    <p:sldId id="366" r:id="rId35"/>
    <p:sldId id="350" r:id="rId36"/>
    <p:sldId id="367" r:id="rId37"/>
    <p:sldId id="355" r:id="rId38"/>
    <p:sldId id="352" r:id="rId39"/>
    <p:sldId id="353" r:id="rId40"/>
    <p:sldId id="354" r:id="rId41"/>
    <p:sldId id="356" r:id="rId42"/>
    <p:sldId id="317" r:id="rId43"/>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Section par défaut" id="{949C1513-917C-450D-A7D8-39D04091D0C8}">
          <p14:sldIdLst>
            <p14:sldId id="256"/>
            <p14:sldId id="287"/>
            <p14:sldId id="308"/>
            <p14:sldId id="332"/>
            <p14:sldId id="357"/>
            <p14:sldId id="320"/>
            <p14:sldId id="333"/>
            <p14:sldId id="335"/>
            <p14:sldId id="336"/>
            <p14:sldId id="337"/>
            <p14:sldId id="344"/>
            <p14:sldId id="346"/>
            <p14:sldId id="358"/>
            <p14:sldId id="347"/>
            <p14:sldId id="348"/>
            <p14:sldId id="365"/>
            <p14:sldId id="338"/>
            <p14:sldId id="340"/>
            <p14:sldId id="341"/>
            <p14:sldId id="342"/>
            <p14:sldId id="343"/>
            <p14:sldId id="359"/>
            <p14:sldId id="361"/>
            <p14:sldId id="297"/>
            <p14:sldId id="307"/>
            <p14:sldId id="345"/>
            <p14:sldId id="364"/>
            <p14:sldId id="323"/>
            <p14:sldId id="324"/>
            <p14:sldId id="269"/>
            <p14:sldId id="362"/>
            <p14:sldId id="349"/>
            <p14:sldId id="363"/>
            <p14:sldId id="366"/>
            <p14:sldId id="350"/>
            <p14:sldId id="367"/>
            <p14:sldId id="355"/>
            <p14:sldId id="352"/>
            <p14:sldId id="353"/>
            <p14:sldId id="354"/>
            <p14:sldId id="356"/>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916" autoAdjust="0"/>
  </p:normalViewPr>
  <p:slideViewPr>
    <p:cSldViewPr snapToGrid="0">
      <p:cViewPr varScale="1">
        <p:scale>
          <a:sx n="86" d="100"/>
          <a:sy n="86" d="100"/>
        </p:scale>
        <p:origin x="1494"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3893F-E8FA-487E-9E7D-6688AC9652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Espace réservé de la date 2">
            <a:extLst>
              <a:ext uri="{FF2B5EF4-FFF2-40B4-BE49-F238E27FC236}">
                <a16:creationId xmlns:a16="http://schemas.microsoft.com/office/drawing/2014/main" id="{0C05271C-701F-4C73-808B-B7CF0B12C46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5D9BA19-750F-48E1-92E0-4DB22540AF7D}" type="datetimeFigureOut">
              <a:rPr lang="fr-FR"/>
              <a:pPr>
                <a:defRPr/>
              </a:pPr>
              <a:t>21/03/2018</a:t>
            </a:fld>
            <a:endParaRPr lang="fr-FR"/>
          </a:p>
        </p:txBody>
      </p:sp>
      <p:sp>
        <p:nvSpPr>
          <p:cNvPr id="4" name="Espace réservé de l'image des diapositives 3">
            <a:extLst>
              <a:ext uri="{FF2B5EF4-FFF2-40B4-BE49-F238E27FC236}">
                <a16:creationId xmlns:a16="http://schemas.microsoft.com/office/drawing/2014/main" id="{E29CD56B-7538-4949-9935-B9551B49864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notes 4">
            <a:extLst>
              <a:ext uri="{FF2B5EF4-FFF2-40B4-BE49-F238E27FC236}">
                <a16:creationId xmlns:a16="http://schemas.microsoft.com/office/drawing/2014/main" id="{38D5456D-B4FB-4706-BCE4-8A3BAE164C1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497FA6D6-CD2C-44DB-983C-682688880BC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Espace réservé du numéro de diapositive 6">
            <a:extLst>
              <a:ext uri="{FF2B5EF4-FFF2-40B4-BE49-F238E27FC236}">
                <a16:creationId xmlns:a16="http://schemas.microsoft.com/office/drawing/2014/main" id="{DE9946A9-CA81-409A-B263-EB96657AA4F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CC32C800-F1EC-4563-A4CB-7BFB6B498BC5}"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FR" dirty="0"/>
              <a:t>Les données : Nettoyage,  </a:t>
            </a:r>
            <a:r>
              <a:rPr lang="fr-FR" dirty="0"/>
              <a:t>Analyses univariées et multi variées, table RFM, historique</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a:t>
            </a:fld>
            <a:endParaRPr lang="fr-FR"/>
          </a:p>
        </p:txBody>
      </p:sp>
    </p:spTree>
    <p:extLst>
      <p:ext uri="{BB962C8B-B14F-4D97-AF65-F5344CB8AC3E}">
        <p14:creationId xmlns:p14="http://schemas.microsoft.com/office/powerpoint/2010/main" val="581029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13</a:t>
            </a:fld>
            <a:endParaRPr lang="fr-FR"/>
          </a:p>
        </p:txBody>
      </p:sp>
    </p:spTree>
    <p:extLst>
      <p:ext uri="{BB962C8B-B14F-4D97-AF65-F5344CB8AC3E}">
        <p14:creationId xmlns:p14="http://schemas.microsoft.com/office/powerpoint/2010/main" val="1574422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cet ensemble de </a:t>
            </a:r>
            <a:r>
              <a:rPr lang="fr-FR" dirty="0" err="1"/>
              <a:t>features</a:t>
            </a:r>
            <a:r>
              <a:rPr lang="fr-FR" dirty="0"/>
              <a:t> on va faire 2 choses :</a:t>
            </a:r>
          </a:p>
          <a:p>
            <a:endParaRPr lang="fr-FR" dirty="0"/>
          </a:p>
          <a:p>
            <a:r>
              <a:rPr lang="fr-FR" dirty="0"/>
              <a:t>-Prédire l’achat sur le mois qui vient</a:t>
            </a:r>
          </a:p>
          <a:p>
            <a:r>
              <a:rPr lang="fr-FR" dirty="0"/>
              <a:t>-Chercher un nombre de clusters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14</a:t>
            </a:fld>
            <a:endParaRPr lang="fr-FR"/>
          </a:p>
        </p:txBody>
      </p:sp>
    </p:spTree>
    <p:extLst>
      <p:ext uri="{BB962C8B-B14F-4D97-AF65-F5344CB8AC3E}">
        <p14:creationId xmlns:p14="http://schemas.microsoft.com/office/powerpoint/2010/main" val="358124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err="1"/>
              <a:t>Kmean</a:t>
            </a:r>
            <a:r>
              <a:rPr lang="fr-FR" dirty="0"/>
              <a:t> : algo de Lloyd, on choisit k </a:t>
            </a:r>
            <a:r>
              <a:rPr lang="fr-FR" dirty="0" err="1"/>
              <a:t>centroïds</a:t>
            </a:r>
            <a:r>
              <a:rPr lang="fr-FR" dirty="0"/>
              <a:t> et on boucle…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Type de linkage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Le </a:t>
            </a:r>
            <a:r>
              <a:rPr lang="fr-FR" sz="1200" i="1" kern="1200" dirty="0">
                <a:solidFill>
                  <a:schemeClr val="tx1"/>
                </a:solidFill>
                <a:effectLst/>
                <a:latin typeface="+mn-lt"/>
                <a:ea typeface="+mn-ea"/>
                <a:cs typeface="+mn-cs"/>
              </a:rPr>
              <a:t>clustering de Ward</a:t>
            </a:r>
            <a:r>
              <a:rPr lang="fr-FR" sz="1200" kern="1200" dirty="0">
                <a:solidFill>
                  <a:schemeClr val="tx1"/>
                </a:solidFill>
                <a:effectLst/>
                <a:latin typeface="+mn-lt"/>
                <a:ea typeface="+mn-ea"/>
                <a:cs typeface="+mn-cs"/>
              </a:rPr>
              <a:t> : méthode de clustering hiérarchique qui choisit, à chaque étape, d'agréger deux clusters de sorte à </a:t>
            </a:r>
            <a:r>
              <a:rPr lang="fr-FR" sz="1200" b="1" kern="1200" dirty="0">
                <a:solidFill>
                  <a:schemeClr val="tx1"/>
                </a:solidFill>
                <a:effectLst/>
                <a:latin typeface="+mn-lt"/>
                <a:ea typeface="+mn-ea"/>
                <a:cs typeface="+mn-cs"/>
              </a:rPr>
              <a:t>minimiser</a:t>
            </a:r>
            <a:r>
              <a:rPr lang="fr-FR" sz="1200" kern="1200" dirty="0">
                <a:solidFill>
                  <a:schemeClr val="tx1"/>
                </a:solidFill>
                <a:effectLst/>
                <a:latin typeface="+mn-lt"/>
                <a:ea typeface="+mn-ea"/>
                <a:cs typeface="+mn-cs"/>
              </a:rPr>
              <a:t> l'augmentation de la variance inter-cluster (calculs lourds)</a:t>
            </a:r>
            <a:endParaRPr lang="fr-FR" dirty="0"/>
          </a:p>
          <a:p>
            <a:r>
              <a:rPr lang="fr-FR" dirty="0"/>
              <a:t>Ou sinon simple, complexe, </a:t>
            </a:r>
            <a:r>
              <a:rPr lang="fr-FR" dirty="0" err="1"/>
              <a:t>average</a:t>
            </a:r>
            <a:r>
              <a:rPr lang="fr-FR" dirty="0"/>
              <a:t>, </a:t>
            </a:r>
            <a:r>
              <a:rPr lang="fr-FR" dirty="0" err="1"/>
              <a:t>centroid</a:t>
            </a:r>
            <a:r>
              <a:rPr lang="fr-FR" dirty="0"/>
              <a:t>…</a:t>
            </a:r>
          </a:p>
          <a:p>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Coefficient de silhouette : mesure d’homogénéité et de séparation des cluster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Ou indice de Davies-</a:t>
            </a:r>
            <a:r>
              <a:rPr lang="fr-FR" dirty="0" err="1"/>
              <a:t>Bouldin</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15</a:t>
            </a:fld>
            <a:endParaRPr lang="fr-FR"/>
          </a:p>
        </p:txBody>
      </p:sp>
    </p:spTree>
    <p:extLst>
      <p:ext uri="{BB962C8B-B14F-4D97-AF65-F5344CB8AC3E}">
        <p14:creationId xmlns:p14="http://schemas.microsoft.com/office/powerpoint/2010/main" val="400721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err="1"/>
              <a:t>Kmean</a:t>
            </a:r>
            <a:r>
              <a:rPr lang="fr-FR" dirty="0"/>
              <a:t> : algo de Lloyd, on choisit k </a:t>
            </a:r>
            <a:r>
              <a:rPr lang="fr-FR" dirty="0" err="1"/>
              <a:t>centroïds</a:t>
            </a:r>
            <a:r>
              <a:rPr lang="fr-FR" dirty="0"/>
              <a:t> et on boucle…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Type de linkage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Le </a:t>
            </a:r>
            <a:r>
              <a:rPr lang="fr-FR" sz="1200" i="1" kern="1200" dirty="0">
                <a:solidFill>
                  <a:schemeClr val="tx1"/>
                </a:solidFill>
                <a:effectLst/>
                <a:latin typeface="+mn-lt"/>
                <a:ea typeface="+mn-ea"/>
                <a:cs typeface="+mn-cs"/>
              </a:rPr>
              <a:t>clustering de Ward</a:t>
            </a:r>
            <a:r>
              <a:rPr lang="fr-FR" sz="1200" kern="1200" dirty="0">
                <a:solidFill>
                  <a:schemeClr val="tx1"/>
                </a:solidFill>
                <a:effectLst/>
                <a:latin typeface="+mn-lt"/>
                <a:ea typeface="+mn-ea"/>
                <a:cs typeface="+mn-cs"/>
              </a:rPr>
              <a:t> : méthode de clustering hiérarchique qui choisit, à chaque étape, d'agréger deux clusters de sorte à </a:t>
            </a:r>
            <a:r>
              <a:rPr lang="fr-FR" sz="1200" b="1" kern="1200" dirty="0">
                <a:solidFill>
                  <a:schemeClr val="tx1"/>
                </a:solidFill>
                <a:effectLst/>
                <a:latin typeface="+mn-lt"/>
                <a:ea typeface="+mn-ea"/>
                <a:cs typeface="+mn-cs"/>
              </a:rPr>
              <a:t>minimiser</a:t>
            </a:r>
            <a:r>
              <a:rPr lang="fr-FR" sz="1200" kern="1200" dirty="0">
                <a:solidFill>
                  <a:schemeClr val="tx1"/>
                </a:solidFill>
                <a:effectLst/>
                <a:latin typeface="+mn-lt"/>
                <a:ea typeface="+mn-ea"/>
                <a:cs typeface="+mn-cs"/>
              </a:rPr>
              <a:t> l'augmentation de la variance inter-cluster (calculs lourds)</a:t>
            </a:r>
            <a:endParaRPr lang="fr-FR" dirty="0"/>
          </a:p>
          <a:p>
            <a:r>
              <a:rPr lang="fr-FR" dirty="0"/>
              <a:t>Ou sinon simple, complexe, </a:t>
            </a:r>
            <a:r>
              <a:rPr lang="fr-FR" dirty="0" err="1"/>
              <a:t>average</a:t>
            </a:r>
            <a:r>
              <a:rPr lang="fr-FR" dirty="0"/>
              <a:t>, </a:t>
            </a:r>
            <a:r>
              <a:rPr lang="fr-FR" dirty="0" err="1"/>
              <a:t>centroid</a:t>
            </a:r>
            <a:r>
              <a:rPr lang="fr-FR" dirty="0"/>
              <a:t>…</a:t>
            </a:r>
          </a:p>
          <a:p>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Coefficient de silhouette : mesure d’homogénéité et de séparation des cluster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Ou indice de Davies-</a:t>
            </a:r>
            <a:r>
              <a:rPr lang="fr-FR" dirty="0" err="1"/>
              <a:t>Bouldin</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16</a:t>
            </a:fld>
            <a:endParaRPr lang="fr-FR"/>
          </a:p>
        </p:txBody>
      </p:sp>
    </p:spTree>
    <p:extLst>
      <p:ext uri="{BB962C8B-B14F-4D97-AF65-F5344CB8AC3E}">
        <p14:creationId xmlns:p14="http://schemas.microsoft.com/office/powerpoint/2010/main" val="429056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17</a:t>
            </a:fld>
            <a:endParaRPr lang="fr-FR"/>
          </a:p>
        </p:txBody>
      </p:sp>
    </p:spTree>
    <p:extLst>
      <p:ext uri="{BB962C8B-B14F-4D97-AF65-F5344CB8AC3E}">
        <p14:creationId xmlns:p14="http://schemas.microsoft.com/office/powerpoint/2010/main" val="336574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46955CF9-1D94-4348-922C-CF8269EA9533}"/>
              </a:ext>
            </a:extLst>
          </p:cNvPr>
          <p:cNvSpPr>
            <a:spLocks noGrp="1"/>
          </p:cNvSpPr>
          <p:nvPr>
            <p:ph type="body" idx="1"/>
          </p:nvPr>
        </p:nvSpPr>
        <p:spPr/>
        <p:txBody>
          <a:bodyPr/>
          <a:lstStyle/>
          <a:p>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Scores très bons</a:t>
            </a:r>
          </a:p>
          <a:p>
            <a:r>
              <a:rPr lang="fr-FR" dirty="0" err="1"/>
              <a:t>scoring</a:t>
            </a:r>
            <a:r>
              <a:rPr lang="fr-FR" dirty="0"/>
              <a:t>='</a:t>
            </a:r>
            <a:r>
              <a:rPr lang="fr-FR" dirty="0" err="1"/>
              <a:t>accuracy</a:t>
            </a:r>
            <a:r>
              <a:rPr lang="fr-FR" dirty="0"/>
              <a:t>'</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22</a:t>
            </a:fld>
            <a:endParaRPr lang="fr-FR"/>
          </a:p>
        </p:txBody>
      </p:sp>
    </p:spTree>
    <p:extLst>
      <p:ext uri="{BB962C8B-B14F-4D97-AF65-F5344CB8AC3E}">
        <p14:creationId xmlns:p14="http://schemas.microsoft.com/office/powerpoint/2010/main" val="295837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Scores très bons</a:t>
            </a:r>
          </a:p>
          <a:p>
            <a:endParaRPr lang="fr-FR" dirty="0"/>
          </a:p>
          <a:p>
            <a:r>
              <a:rPr lang="fr-FR" dirty="0" err="1"/>
              <a:t>KNeighborsClassifier</a:t>
            </a:r>
            <a:r>
              <a:rPr lang="fr-FR" dirty="0"/>
              <a:t>, </a:t>
            </a:r>
            <a:r>
              <a:rPr lang="fr-FR" dirty="0" err="1"/>
              <a:t>BaggingClassifier</a:t>
            </a:r>
            <a:r>
              <a:rPr lang="fr-FR" dirty="0"/>
              <a:t>, </a:t>
            </a:r>
            <a:r>
              <a:rPr lang="fr-FR" dirty="0" err="1"/>
              <a:t>RandomForestClassifier</a:t>
            </a:r>
            <a:r>
              <a:rPr lang="fr-FR" dirty="0"/>
              <a:t>, </a:t>
            </a:r>
            <a:r>
              <a:rPr lang="fr-FR" dirty="0" err="1"/>
              <a:t>ExtraTreesClassifier</a:t>
            </a:r>
            <a:r>
              <a:rPr lang="fr-FR" dirty="0"/>
              <a:t>, </a:t>
            </a:r>
            <a:r>
              <a:rPr lang="fr-FR" dirty="0" err="1"/>
              <a:t>AdaBoostClassifier</a:t>
            </a:r>
            <a:r>
              <a:rPr lang="fr-FR" dirty="0"/>
              <a:t>, </a:t>
            </a:r>
            <a:r>
              <a:rPr lang="fr-FR" dirty="0" err="1"/>
              <a:t>XGBClassifier</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23</a:t>
            </a:fld>
            <a:endParaRPr lang="fr-FR"/>
          </a:p>
        </p:txBody>
      </p:sp>
    </p:spTree>
    <p:extLst>
      <p:ext uri="{BB962C8B-B14F-4D97-AF65-F5344CB8AC3E}">
        <p14:creationId xmlns:p14="http://schemas.microsoft.com/office/powerpoint/2010/main" val="593843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24</a:t>
            </a:fld>
            <a:endParaRPr lang="fr-FR"/>
          </a:p>
        </p:txBody>
      </p:sp>
    </p:spTree>
    <p:extLst>
      <p:ext uri="{BB962C8B-B14F-4D97-AF65-F5344CB8AC3E}">
        <p14:creationId xmlns:p14="http://schemas.microsoft.com/office/powerpoint/2010/main" val="507417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25</a:t>
            </a:fld>
            <a:endParaRPr lang="fr-FR"/>
          </a:p>
        </p:txBody>
      </p:sp>
    </p:spTree>
    <p:extLst>
      <p:ext uri="{BB962C8B-B14F-4D97-AF65-F5344CB8AC3E}">
        <p14:creationId xmlns:p14="http://schemas.microsoft.com/office/powerpoint/2010/main" val="171302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a:t>
            </a:fld>
            <a:endParaRPr lang="fr-FR"/>
          </a:p>
        </p:txBody>
      </p:sp>
    </p:spTree>
    <p:extLst>
      <p:ext uri="{BB962C8B-B14F-4D97-AF65-F5344CB8AC3E}">
        <p14:creationId xmlns:p14="http://schemas.microsoft.com/office/powerpoint/2010/main" val="1946659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Important pour le marketing, les commerciaux, pour la gestion des stocks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27</a:t>
            </a:fld>
            <a:endParaRPr lang="fr-FR"/>
          </a:p>
        </p:txBody>
      </p:sp>
    </p:spTree>
    <p:extLst>
      <p:ext uri="{BB962C8B-B14F-4D97-AF65-F5344CB8AC3E}">
        <p14:creationId xmlns:p14="http://schemas.microsoft.com/office/powerpoint/2010/main" val="2751775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err="1">
                <a:solidFill>
                  <a:schemeClr val="tx1"/>
                </a:solidFill>
                <a:effectLst/>
                <a:latin typeface="+mn-lt"/>
                <a:ea typeface="+mn-ea"/>
                <a:cs typeface="+mn-cs"/>
              </a:rPr>
              <a:t>n_estimators</a:t>
            </a:r>
            <a:r>
              <a:rPr lang="fr-FR" sz="1200" b="0" i="0" kern="1200" dirty="0">
                <a:solidFill>
                  <a:schemeClr val="tx1"/>
                </a:solidFill>
                <a:effectLst/>
                <a:latin typeface="+mn-lt"/>
                <a:ea typeface="+mn-ea"/>
                <a:cs typeface="+mn-cs"/>
              </a:rPr>
              <a:t>=200 : J'ai augmenté ce </a:t>
            </a:r>
            <a:r>
              <a:rPr lang="fr-FR" sz="1200" b="0" i="0" kern="1200" dirty="0" err="1">
                <a:solidFill>
                  <a:schemeClr val="tx1"/>
                </a:solidFill>
                <a:effectLst/>
                <a:latin typeface="+mn-lt"/>
                <a:ea typeface="+mn-ea"/>
                <a:cs typeface="+mn-cs"/>
              </a:rPr>
              <a:t>parmamètres</a:t>
            </a:r>
            <a:r>
              <a:rPr lang="fr-FR" sz="1200" b="0" i="0" kern="1200" dirty="0">
                <a:solidFill>
                  <a:schemeClr val="tx1"/>
                </a:solidFill>
                <a:effectLst/>
                <a:latin typeface="+mn-lt"/>
                <a:ea typeface="+mn-ea"/>
                <a:cs typeface="+mn-cs"/>
              </a:rPr>
              <a:t> jusqu'à ce que le score final se mette à diminuer, cela correspond au moment où le modèle se met à </a:t>
            </a:r>
            <a:r>
              <a:rPr lang="fr-FR" sz="1200" b="0" i="0" kern="1200" dirty="0" err="1">
                <a:solidFill>
                  <a:schemeClr val="tx1"/>
                </a:solidFill>
                <a:effectLst/>
                <a:latin typeface="+mn-lt"/>
                <a:ea typeface="+mn-ea"/>
                <a:cs typeface="+mn-cs"/>
              </a:rPr>
              <a:t>overfitter</a:t>
            </a:r>
            <a:r>
              <a:rPr lang="fr-FR" sz="1200" b="0" i="0" kern="1200" dirty="0">
                <a:solidFill>
                  <a:schemeClr val="tx1"/>
                </a:solidFill>
                <a:effectLst/>
                <a:latin typeface="+mn-lt"/>
                <a:ea typeface="+mn-ea"/>
                <a:cs typeface="+mn-cs"/>
              </a:rPr>
              <a:t>.</a:t>
            </a:r>
          </a:p>
          <a:p>
            <a:r>
              <a:rPr lang="fr-FR" sz="1200" b="0" i="0" kern="1200" dirty="0" err="1">
                <a:solidFill>
                  <a:schemeClr val="tx1"/>
                </a:solidFill>
                <a:effectLst/>
                <a:latin typeface="+mn-lt"/>
                <a:ea typeface="+mn-ea"/>
                <a:cs typeface="+mn-cs"/>
              </a:rPr>
              <a:t>learning_rate</a:t>
            </a:r>
            <a:r>
              <a:rPr lang="fr-FR" sz="1200" b="0" i="0" kern="1200" dirty="0">
                <a:solidFill>
                  <a:schemeClr val="tx1"/>
                </a:solidFill>
                <a:effectLst/>
                <a:latin typeface="+mn-lt"/>
                <a:ea typeface="+mn-ea"/>
                <a:cs typeface="+mn-cs"/>
              </a:rPr>
              <a:t>=0.03 : c'est le pas de la descente de gradient</a:t>
            </a:r>
          </a:p>
          <a:p>
            <a:r>
              <a:rPr lang="fr-FR" sz="1200" b="0" i="0" kern="1200" dirty="0" err="1">
                <a:solidFill>
                  <a:schemeClr val="tx1"/>
                </a:solidFill>
                <a:effectLst/>
                <a:latin typeface="+mn-lt"/>
                <a:ea typeface="+mn-ea"/>
                <a:cs typeface="+mn-cs"/>
              </a:rPr>
              <a:t>max_depth</a:t>
            </a:r>
            <a:r>
              <a:rPr lang="fr-FR" sz="1200" b="0" i="0" kern="1200" dirty="0">
                <a:solidFill>
                  <a:schemeClr val="tx1"/>
                </a:solidFill>
                <a:effectLst/>
                <a:latin typeface="+mn-lt"/>
                <a:ea typeface="+mn-ea"/>
                <a:cs typeface="+mn-cs"/>
              </a:rPr>
              <a:t>=3 : nombre de </a:t>
            </a:r>
            <a:r>
              <a:rPr lang="fr-FR" sz="1200" b="0" i="0" kern="1200" dirty="0" err="1">
                <a:solidFill>
                  <a:schemeClr val="tx1"/>
                </a:solidFill>
                <a:effectLst/>
                <a:latin typeface="+mn-lt"/>
                <a:ea typeface="+mn-ea"/>
                <a:cs typeface="+mn-cs"/>
              </a:rPr>
              <a:t>noeuds</a:t>
            </a:r>
            <a:r>
              <a:rPr lang="fr-FR" sz="1200" b="0" i="0" kern="1200" dirty="0">
                <a:solidFill>
                  <a:schemeClr val="tx1"/>
                </a:solidFill>
                <a:effectLst/>
                <a:latin typeface="+mn-lt"/>
                <a:ea typeface="+mn-ea"/>
                <a:cs typeface="+mn-cs"/>
              </a:rPr>
              <a:t> des estimateurs faibles</a:t>
            </a:r>
          </a:p>
          <a:p>
            <a:r>
              <a:rPr lang="fr-FR" sz="1200" b="0" i="0" kern="1200" dirty="0" err="1">
                <a:solidFill>
                  <a:schemeClr val="tx1"/>
                </a:solidFill>
                <a:effectLst/>
                <a:latin typeface="+mn-lt"/>
                <a:ea typeface="+mn-ea"/>
                <a:cs typeface="+mn-cs"/>
              </a:rPr>
              <a:t>max_features</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sqrt</a:t>
            </a:r>
            <a:r>
              <a:rPr lang="fr-FR" sz="1200" b="0" i="0" kern="1200" dirty="0">
                <a:solidFill>
                  <a:schemeClr val="tx1"/>
                </a:solidFill>
                <a:effectLst/>
                <a:latin typeface="+mn-lt"/>
                <a:ea typeface="+mn-ea"/>
                <a:cs typeface="+mn-cs"/>
              </a:rPr>
              <a:t>' : nombre max de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à considérer pour scinder un </a:t>
            </a:r>
            <a:r>
              <a:rPr lang="fr-FR" sz="1200" b="0" i="0" kern="1200" dirty="0" err="1">
                <a:solidFill>
                  <a:schemeClr val="tx1"/>
                </a:solidFill>
                <a:effectLst/>
                <a:latin typeface="+mn-lt"/>
                <a:ea typeface="+mn-ea"/>
                <a:cs typeface="+mn-cs"/>
              </a:rPr>
              <a:t>noeud</a:t>
            </a:r>
            <a:r>
              <a:rPr lang="fr-FR" sz="1200" b="0" i="0" kern="1200" dirty="0">
                <a:solidFill>
                  <a:schemeClr val="tx1"/>
                </a:solidFill>
                <a:effectLst/>
                <a:latin typeface="+mn-lt"/>
                <a:ea typeface="+mn-ea"/>
                <a:cs typeface="+mn-cs"/>
              </a:rPr>
              <a:t>, lorsqu'il est inférieur au nombre de </a:t>
            </a:r>
            <a:r>
              <a:rPr lang="fr-FR" sz="1200" b="0" i="0" kern="1200" dirty="0" err="1">
                <a:solidFill>
                  <a:schemeClr val="tx1"/>
                </a:solidFill>
                <a:effectLst/>
                <a:latin typeface="+mn-lt"/>
                <a:ea typeface="+mn-ea"/>
                <a:cs typeface="+mn-cs"/>
              </a:rPr>
              <a:t>feature</a:t>
            </a:r>
            <a:r>
              <a:rPr lang="fr-FR" sz="1200" b="0" i="0" kern="1200" dirty="0">
                <a:solidFill>
                  <a:schemeClr val="tx1"/>
                </a:solidFill>
                <a:effectLst/>
                <a:latin typeface="+mn-lt"/>
                <a:ea typeface="+mn-ea"/>
                <a:cs typeface="+mn-cs"/>
              </a:rPr>
              <a:t> cela permet de réduire la variance (mais d'augmenter le biais)</a:t>
            </a:r>
          </a:p>
          <a:p>
            <a:r>
              <a:rPr lang="fr-FR" sz="1200" b="0" i="0" kern="1200" dirty="0" err="1">
                <a:solidFill>
                  <a:schemeClr val="tx1"/>
                </a:solidFill>
                <a:effectLst/>
                <a:latin typeface="+mn-lt"/>
                <a:ea typeface="+mn-ea"/>
                <a:cs typeface="+mn-cs"/>
              </a:rPr>
              <a:t>subsample</a:t>
            </a:r>
            <a:r>
              <a:rPr lang="fr-FR" sz="1200" b="0" i="0" kern="1200" dirty="0">
                <a:solidFill>
                  <a:schemeClr val="tx1"/>
                </a:solidFill>
                <a:effectLst/>
                <a:latin typeface="+mn-lt"/>
                <a:ea typeface="+mn-ea"/>
                <a:cs typeface="+mn-cs"/>
              </a:rPr>
              <a:t>=0.5 : c'est la fraction de l'échantillon à utiliser pour entrainer les estimateurs faibles. S'il est inférieur à 1 cela correspond à une descente de gradient stochastique</a:t>
            </a:r>
          </a:p>
          <a:p>
            <a:r>
              <a:rPr lang="fr-FR" sz="1200" b="0" i="0" kern="1200" dirty="0" err="1">
                <a:solidFill>
                  <a:schemeClr val="tx1"/>
                </a:solidFill>
                <a:effectLst/>
                <a:latin typeface="+mn-lt"/>
                <a:ea typeface="+mn-ea"/>
                <a:cs typeface="+mn-cs"/>
              </a:rPr>
              <a:t>loss</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deviance</a:t>
            </a:r>
            <a:r>
              <a:rPr lang="fr-FR" sz="1200" b="0" i="0" kern="1200" dirty="0">
                <a:solidFill>
                  <a:schemeClr val="tx1"/>
                </a:solidFill>
                <a:effectLst/>
                <a:latin typeface="+mn-lt"/>
                <a:ea typeface="+mn-ea"/>
                <a:cs typeface="+mn-cs"/>
              </a:rPr>
              <a:t>' : la valeur par défaut obtient de meilleurs résultats</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28</a:t>
            </a:fld>
            <a:endParaRPr lang="fr-FR"/>
          </a:p>
        </p:txBody>
      </p:sp>
    </p:spTree>
    <p:extLst>
      <p:ext uri="{BB962C8B-B14F-4D97-AF65-F5344CB8AC3E}">
        <p14:creationId xmlns:p14="http://schemas.microsoft.com/office/powerpoint/2010/main" val="4157564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quand même des soucis avec les faux négatifs, ils sont difficiles à prédire.</a:t>
            </a:r>
          </a:p>
          <a:p>
            <a:endParaRPr lang="fr-FR" dirty="0"/>
          </a:p>
          <a:p>
            <a:r>
              <a:rPr lang="fr-FR" dirty="0"/>
              <a:t>Ce qui semble quand même normal, en effet, certains clients achètent tous les mois, c'est facile à prédire. </a:t>
            </a:r>
          </a:p>
          <a:p>
            <a:r>
              <a:rPr lang="fr-FR" dirty="0"/>
              <a:t>La majorité des autres étant plus discrets on peut parier sur 'pas d'achat’. </a:t>
            </a:r>
          </a:p>
          <a:p>
            <a:r>
              <a:rPr lang="fr-FR" dirty="0"/>
              <a:t>Oui mais il y en a quand même qui ont des besoins, et c'est là que c'est difficile à prédire, d'où le fort taux de faux négatifs.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29</a:t>
            </a:fld>
            <a:endParaRPr lang="fr-FR"/>
          </a:p>
        </p:txBody>
      </p:sp>
    </p:spTree>
    <p:extLst>
      <p:ext uri="{BB962C8B-B14F-4D97-AF65-F5344CB8AC3E}">
        <p14:creationId xmlns:p14="http://schemas.microsoft.com/office/powerpoint/2010/main" val="352955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30</a:t>
            </a:fld>
            <a:endParaRPr lang="fr-FR"/>
          </a:p>
        </p:txBody>
      </p:sp>
    </p:spTree>
    <p:extLst>
      <p:ext uri="{BB962C8B-B14F-4D97-AF65-F5344CB8AC3E}">
        <p14:creationId xmlns:p14="http://schemas.microsoft.com/office/powerpoint/2010/main" val="1573004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Partitionnement des individus par groupes homogènes du point de vue de la variable à prédire</a:t>
            </a:r>
          </a:p>
          <a:p>
            <a:r>
              <a:rPr lang="fr-FR" sz="1200" b="0" i="0" u="none" strike="noStrike" kern="1200" baseline="0" dirty="0">
                <a:solidFill>
                  <a:schemeClr val="tx1"/>
                </a:solidFill>
                <a:latin typeface="+mn-lt"/>
                <a:ea typeface="+mn-ea"/>
                <a:cs typeface="+mn-cs"/>
              </a:rPr>
              <a:t>Sous leur forme simple, ils sont très rarement utilisés en </a:t>
            </a:r>
            <a:r>
              <a:rPr lang="fr-FR" sz="1200" b="0" i="1" u="none" strike="noStrike" kern="1200" baseline="0" dirty="0">
                <a:solidFill>
                  <a:schemeClr val="tx1"/>
                </a:solidFill>
                <a:latin typeface="+mn-lt"/>
                <a:ea typeface="+mn-ea"/>
                <a:cs typeface="+mn-cs"/>
              </a:rPr>
              <a:t>machine </a:t>
            </a:r>
            <a:r>
              <a:rPr lang="fr-FR" sz="1200" b="0" i="1" u="none" strike="noStrike" kern="1200" baseline="0" dirty="0" err="1">
                <a:solidFill>
                  <a:schemeClr val="tx1"/>
                </a:solidFill>
                <a:latin typeface="+mn-lt"/>
                <a:ea typeface="+mn-ea"/>
                <a:cs typeface="+mn-cs"/>
              </a:rPr>
              <a:t>learning</a:t>
            </a:r>
            <a:endParaRPr lang="fr-FR" sz="1200" b="0" i="1" u="none" strike="noStrike" kern="1200" baseline="0" dirty="0">
              <a:solidFill>
                <a:schemeClr val="tx1"/>
              </a:solidFill>
              <a:latin typeface="+mn-lt"/>
              <a:ea typeface="+mn-ea"/>
              <a:cs typeface="+mn-cs"/>
            </a:endParaRPr>
          </a:p>
          <a:p>
            <a:endParaRPr lang="fr-FR" sz="1200" b="0" i="1" u="none" strike="noStrike" kern="1200" baseline="0" dirty="0">
              <a:solidFill>
                <a:schemeClr val="tx1"/>
              </a:solidFill>
              <a:latin typeface="+mn-lt"/>
              <a:ea typeface="+mn-ea"/>
              <a:cs typeface="+mn-cs"/>
            </a:endParaRPr>
          </a:p>
          <a:p>
            <a:r>
              <a:rPr lang="fr-FR" sz="1200" b="0" i="1" u="none" strike="noStrike" kern="1200" baseline="0" dirty="0" err="1">
                <a:solidFill>
                  <a:schemeClr val="tx1"/>
                </a:solidFill>
                <a:latin typeface="+mn-lt"/>
                <a:ea typeface="+mn-ea"/>
                <a:cs typeface="+mn-cs"/>
              </a:rPr>
              <a:t>Overfitting</a:t>
            </a:r>
            <a:r>
              <a:rPr lang="fr-FR" sz="1200" b="0" i="1" u="none" strike="noStrike" kern="1200" baseline="0" dirty="0">
                <a:solidFill>
                  <a:schemeClr val="tx1"/>
                </a:solidFill>
                <a:latin typeface="+mn-lt"/>
                <a:ea typeface="+mn-ea"/>
                <a:cs typeface="+mn-cs"/>
              </a:rPr>
              <a:t> =&gt; Elagage</a:t>
            </a:r>
          </a:p>
          <a:p>
            <a:r>
              <a:rPr lang="fr-FR" sz="1200" b="0" i="1" u="none" strike="noStrike" kern="1200" baseline="0" dirty="0">
                <a:solidFill>
                  <a:schemeClr val="tx1"/>
                </a:solidFill>
                <a:latin typeface="+mn-lt"/>
                <a:ea typeface="+mn-ea"/>
                <a:cs typeface="+mn-cs"/>
              </a:rPr>
              <a:t>Grosse influence des données nouvelles aussi</a:t>
            </a:r>
          </a:p>
          <a:p>
            <a:r>
              <a:rPr lang="fr-FR" dirty="0">
                <a:sym typeface="Wingdings" panose="05000000000000000000" pitchFamily="2" charset="2"/>
              </a:rPr>
              <a:t> </a:t>
            </a:r>
            <a:r>
              <a:rPr lang="fr-FR" dirty="0"/>
              <a:t>Utilisation en tant qu’estimateurs faibles</a:t>
            </a:r>
          </a:p>
          <a:p>
            <a:endParaRPr lang="fr-FR" dirty="0"/>
          </a:p>
          <a:p>
            <a:r>
              <a:rPr lang="fr-FR" dirty="0"/>
              <a:t>Méthodes ensemblistes :</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32</a:t>
            </a:fld>
            <a:endParaRPr lang="fr-FR"/>
          </a:p>
        </p:txBody>
      </p:sp>
    </p:spTree>
    <p:extLst>
      <p:ext uri="{BB962C8B-B14F-4D97-AF65-F5344CB8AC3E}">
        <p14:creationId xmlns:p14="http://schemas.microsoft.com/office/powerpoint/2010/main" val="4047254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1" u="none" strike="noStrike" kern="1200" baseline="0" dirty="0" err="1">
                <a:solidFill>
                  <a:schemeClr val="tx1"/>
                </a:solidFill>
                <a:latin typeface="+mn-lt"/>
                <a:ea typeface="+mn-ea"/>
                <a:cs typeface="+mn-cs"/>
              </a:rPr>
              <a:t>random</a:t>
            </a:r>
            <a:r>
              <a:rPr lang="fr-FR" sz="1200" b="0" i="1" u="none" strike="noStrike" kern="1200" baseline="0" dirty="0">
                <a:solidFill>
                  <a:schemeClr val="tx1"/>
                </a:solidFill>
                <a:latin typeface="+mn-lt"/>
                <a:ea typeface="+mn-ea"/>
                <a:cs typeface="+mn-cs"/>
              </a:rPr>
              <a:t> </a:t>
            </a:r>
            <a:r>
              <a:rPr lang="fr-FR" sz="1200" b="0" i="1" u="none" strike="noStrike" kern="1200" baseline="0" dirty="0" err="1">
                <a:solidFill>
                  <a:schemeClr val="tx1"/>
                </a:solidFill>
                <a:latin typeface="+mn-lt"/>
                <a:ea typeface="+mn-ea"/>
                <a:cs typeface="+mn-cs"/>
              </a:rPr>
              <a:t>forest</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 les algorithmes faibles sont des arbres de décision unitaires indépendants. Chaque algorithme dispose de la même voix pour le vote final.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Double échantillonnage (données et </a:t>
            </a:r>
            <a:r>
              <a:rPr lang="fr-FR" sz="1200" b="0" i="0" u="none" strike="noStrike" kern="1200" baseline="0" dirty="0" err="1">
                <a:solidFill>
                  <a:schemeClr val="tx1"/>
                </a:solidFill>
                <a:latin typeface="+mn-lt"/>
                <a:ea typeface="+mn-ea"/>
                <a:cs typeface="+mn-cs"/>
              </a:rPr>
              <a:t>features</a:t>
            </a:r>
            <a:r>
              <a:rPr lang="fr-FR" sz="1200" b="0" i="0" u="none" strike="noStrike" kern="1200" baseline="0" dirty="0">
                <a:solidFill>
                  <a:schemeClr val="tx1"/>
                </a:solidFill>
                <a:latin typeface="+mn-lt"/>
                <a:ea typeface="+mn-ea"/>
                <a:cs typeface="+mn-cs"/>
              </a:rPr>
              <a:t>) pour éviter les arbres égaux</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33</a:t>
            </a:fld>
            <a:endParaRPr lang="fr-FR"/>
          </a:p>
        </p:txBody>
      </p:sp>
    </p:spTree>
    <p:extLst>
      <p:ext uri="{BB962C8B-B14F-4D97-AF65-F5344CB8AC3E}">
        <p14:creationId xmlns:p14="http://schemas.microsoft.com/office/powerpoint/2010/main" val="4033201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N’importe quel algorithme faible peut être efficacement transformé (« boosté ») en un algorithme robuste</a:t>
            </a:r>
          </a:p>
          <a:p>
            <a:r>
              <a:rPr lang="fr-FR" sz="1200" b="0" i="0" u="none" strike="noStrike" kern="1200" baseline="0" dirty="0">
                <a:solidFill>
                  <a:schemeClr val="tx1"/>
                </a:solidFill>
                <a:latin typeface="+mn-lt"/>
                <a:ea typeface="+mn-ea"/>
                <a:cs typeface="+mn-cs"/>
              </a:rPr>
              <a:t>le terme </a:t>
            </a:r>
            <a:r>
              <a:rPr lang="fr-FR" sz="1200" b="0" i="1" u="none" strike="noStrike" kern="1200" baseline="0" dirty="0" err="1">
                <a:solidFill>
                  <a:schemeClr val="tx1"/>
                </a:solidFill>
                <a:latin typeface="+mn-lt"/>
                <a:ea typeface="+mn-ea"/>
                <a:cs typeface="+mn-cs"/>
              </a:rPr>
              <a:t>boosting</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désigne, au sens large, les méthodes fonctionnant sur ce principe d’assemblage en série d’algorithmes faibles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0" i="0" u="none" strike="noStrike" kern="1200" baseline="0" dirty="0">
                <a:solidFill>
                  <a:schemeClr val="tx1"/>
                </a:solidFill>
                <a:latin typeface="+mn-lt"/>
                <a:ea typeface="+mn-ea"/>
                <a:cs typeface="+mn-cs"/>
              </a:rPr>
              <a:t>Le </a:t>
            </a:r>
            <a:r>
              <a:rPr lang="fr-FR" sz="1200" b="0" i="1" u="none" strike="noStrike" kern="1200" baseline="0" dirty="0" err="1">
                <a:solidFill>
                  <a:schemeClr val="tx1"/>
                </a:solidFill>
                <a:latin typeface="+mn-lt"/>
                <a:ea typeface="+mn-ea"/>
                <a:cs typeface="+mn-cs"/>
              </a:rPr>
              <a:t>boosting</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réalise une somme pondérée pour la décision finale.</a:t>
            </a:r>
          </a:p>
          <a:p>
            <a:endParaRPr lang="fr-FR" sz="1200" b="0" i="0" u="none" strike="noStrike" kern="1200" baseline="0" dirty="0">
              <a:solidFill>
                <a:schemeClr val="tx1"/>
              </a:solidFill>
              <a:latin typeface="+mn-lt"/>
              <a:ea typeface="+mn-ea"/>
              <a:cs typeface="+mn-cs"/>
            </a:endParaRPr>
          </a:p>
          <a:p>
            <a:r>
              <a:rPr lang="fr-FR" dirty="0" err="1"/>
              <a:t>AdaBoost</a:t>
            </a:r>
            <a:r>
              <a:rPr lang="fr-FR" dirty="0"/>
              <a:t> (</a:t>
            </a:r>
            <a:r>
              <a:rPr lang="fr-FR" i="1" dirty="0"/>
              <a:t>Adaptative </a:t>
            </a:r>
            <a:r>
              <a:rPr lang="fr-FR" i="1" dirty="0" err="1"/>
              <a:t>Boosting</a:t>
            </a:r>
            <a:r>
              <a:rPr lang="fr-FR" i="1" dirty="0"/>
              <a:t>), </a:t>
            </a:r>
            <a:r>
              <a:rPr lang="de-DE" dirty="0" err="1"/>
              <a:t>Yoav</a:t>
            </a:r>
            <a:r>
              <a:rPr lang="de-DE" dirty="0"/>
              <a:t> Freund et Robert </a:t>
            </a:r>
            <a:r>
              <a:rPr lang="de-DE" dirty="0" err="1"/>
              <a:t>Schapire</a:t>
            </a:r>
            <a:r>
              <a:rPr lang="de-DE" dirty="0"/>
              <a:t>, </a:t>
            </a:r>
            <a:r>
              <a:rPr lang="fr-FR" dirty="0"/>
              <a:t>Prix Gödel</a:t>
            </a:r>
            <a:endParaRPr lang="fr-FR" sz="1200" b="0" i="0" u="none" strike="noStrike"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34</a:t>
            </a:fld>
            <a:endParaRPr lang="fr-FR"/>
          </a:p>
        </p:txBody>
      </p:sp>
    </p:spTree>
    <p:extLst>
      <p:ext uri="{BB962C8B-B14F-4D97-AF65-F5344CB8AC3E}">
        <p14:creationId xmlns:p14="http://schemas.microsoft.com/office/powerpoint/2010/main" val="1384467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Reprend les principes du </a:t>
            </a:r>
            <a:r>
              <a:rPr lang="fr-FR" dirty="0" err="1"/>
              <a:t>boosting</a:t>
            </a:r>
            <a:r>
              <a:rPr lang="fr-FR" i="1" dirty="0"/>
              <a:t> </a:t>
            </a:r>
            <a:r>
              <a:rPr lang="fr-FR" dirty="0"/>
              <a:t>mais les généralise à plusieurs fonctions de coût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Cette généralisation est rendue possible par l’utilisation de la descente de gradient fonctionnelle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35</a:t>
            </a:fld>
            <a:endParaRPr lang="fr-FR"/>
          </a:p>
        </p:txBody>
      </p:sp>
    </p:spTree>
    <p:extLst>
      <p:ext uri="{BB962C8B-B14F-4D97-AF65-F5344CB8AC3E}">
        <p14:creationId xmlns:p14="http://schemas.microsoft.com/office/powerpoint/2010/main" val="528253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36</a:t>
            </a:fld>
            <a:endParaRPr lang="fr-FR"/>
          </a:p>
        </p:txBody>
      </p:sp>
    </p:spTree>
    <p:extLst>
      <p:ext uri="{BB962C8B-B14F-4D97-AF65-F5344CB8AC3E}">
        <p14:creationId xmlns:p14="http://schemas.microsoft.com/office/powerpoint/2010/main" val="1118146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http://webgraphviz.com/</a:t>
            </a:r>
          </a:p>
          <a:p>
            <a:r>
              <a:rPr lang="fr-FR" dirty="0"/>
              <a:t>Arbre de profondeur 3, à 2 </a:t>
            </a:r>
            <a:r>
              <a:rPr lang="fr-FR" dirty="0" err="1"/>
              <a:t>splits</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41</a:t>
            </a:fld>
            <a:endParaRPr lang="fr-FR"/>
          </a:p>
        </p:txBody>
      </p:sp>
    </p:spTree>
    <p:extLst>
      <p:ext uri="{BB962C8B-B14F-4D97-AF65-F5344CB8AC3E}">
        <p14:creationId xmlns:p14="http://schemas.microsoft.com/office/powerpoint/2010/main" val="4212855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42</a:t>
            </a:fld>
            <a:endParaRPr lang="fr-FR"/>
          </a:p>
        </p:txBody>
      </p:sp>
    </p:spTree>
    <p:extLst>
      <p:ext uri="{BB962C8B-B14F-4D97-AF65-F5344CB8AC3E}">
        <p14:creationId xmlns:p14="http://schemas.microsoft.com/office/powerpoint/2010/main" val="489212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Hésitation sur les doublons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5</a:t>
            </a:fld>
            <a:endParaRPr lang="fr-FR"/>
          </a:p>
        </p:txBody>
      </p:sp>
    </p:spTree>
    <p:extLst>
      <p:ext uri="{BB962C8B-B14F-4D97-AF65-F5344CB8AC3E}">
        <p14:creationId xmlns:p14="http://schemas.microsoft.com/office/powerpoint/2010/main" val="2047971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6</a:t>
            </a:fld>
            <a:endParaRPr lang="fr-FR"/>
          </a:p>
        </p:txBody>
      </p:sp>
    </p:spTree>
    <p:extLst>
      <p:ext uri="{BB962C8B-B14F-4D97-AF65-F5344CB8AC3E}">
        <p14:creationId xmlns:p14="http://schemas.microsoft.com/office/powerpoint/2010/main" val="540322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RFM classique : 1 ligne par client</a:t>
            </a:r>
          </a:p>
          <a:p>
            <a:r>
              <a:rPr lang="fr-FR" dirty="0"/>
              <a:t>Ajout des autres </a:t>
            </a:r>
            <a:r>
              <a:rPr lang="fr-FR" dirty="0" err="1"/>
              <a:t>features</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8</a:t>
            </a:fld>
            <a:endParaRPr lang="fr-FR"/>
          </a:p>
        </p:txBody>
      </p:sp>
    </p:spTree>
    <p:extLst>
      <p:ext uri="{BB962C8B-B14F-4D97-AF65-F5344CB8AC3E}">
        <p14:creationId xmlns:p14="http://schemas.microsoft.com/office/powerpoint/2010/main" val="3990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Montant =&gt; log</a:t>
            </a:r>
          </a:p>
          <a:p>
            <a:r>
              <a:rPr lang="fr-FR" dirty="0"/>
              <a:t>Légende = </a:t>
            </a:r>
            <a:r>
              <a:rPr lang="fr-FR" dirty="0" err="1"/>
              <a:t>RFMScore</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9</a:t>
            </a:fld>
            <a:endParaRPr lang="fr-FR"/>
          </a:p>
        </p:txBody>
      </p:sp>
    </p:spTree>
    <p:extLst>
      <p:ext uri="{BB962C8B-B14F-4D97-AF65-F5344CB8AC3E}">
        <p14:creationId xmlns:p14="http://schemas.microsoft.com/office/powerpoint/2010/main" val="3258389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Scaling</a:t>
            </a:r>
            <a:r>
              <a:rPr lang="fr-FR" dirty="0"/>
              <a:t> : normalisation et centrage</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12</a:t>
            </a:fld>
            <a:endParaRPr lang="fr-FR"/>
          </a:p>
        </p:txBody>
      </p:sp>
    </p:spTree>
    <p:extLst>
      <p:ext uri="{BB962C8B-B14F-4D97-AF65-F5344CB8AC3E}">
        <p14:creationId xmlns:p14="http://schemas.microsoft.com/office/powerpoint/2010/main" val="5090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6F579F-92A0-4867-A995-33835FBA26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A41A8D-F84B-483F-A7F6-AB3606177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9E5529-E384-4B0C-98F7-05F6A65D1092}"/>
              </a:ext>
            </a:extLst>
          </p:cNvPr>
          <p:cNvSpPr>
            <a:spLocks noGrp="1"/>
          </p:cNvSpPr>
          <p:nvPr>
            <p:ph type="dt" sz="half" idx="10"/>
          </p:nvPr>
        </p:nvSpPr>
        <p:spPr/>
        <p:txBody>
          <a:bodyPr/>
          <a:lstStyle>
            <a:lvl1pPr>
              <a:defRPr/>
            </a:lvl1pPr>
          </a:lstStyle>
          <a:p>
            <a:pPr>
              <a:defRPr/>
            </a:pPr>
            <a:fld id="{51EA60A1-B0B0-4A76-A967-B752B64D0297}"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D4630417-9CB2-45D6-B79D-FF0D92695C1A}"/>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566DE4E0-46C3-41E8-8F4F-3B58066AC7D1}"/>
              </a:ext>
            </a:extLst>
          </p:cNvPr>
          <p:cNvSpPr>
            <a:spLocks noGrp="1"/>
          </p:cNvSpPr>
          <p:nvPr>
            <p:ph type="sldNum" sz="quarter" idx="12"/>
          </p:nvPr>
        </p:nvSpPr>
        <p:spPr/>
        <p:txBody>
          <a:bodyPr/>
          <a:lstStyle>
            <a:lvl1pPr>
              <a:defRPr/>
            </a:lvl1pPr>
          </a:lstStyle>
          <a:p>
            <a:pPr>
              <a:defRPr/>
            </a:pPr>
            <a:fld id="{94F9331B-C9D2-46E6-AF5A-A268D52C46D9}" type="slidenum">
              <a:rPr lang="fr-FR"/>
              <a:pPr>
                <a:defRPr/>
              </a:pPr>
              <a:t>‹N°›</a:t>
            </a:fld>
            <a:endParaRPr lang="fr-FR"/>
          </a:p>
        </p:txBody>
      </p:sp>
    </p:spTree>
    <p:extLst>
      <p:ext uri="{BB962C8B-B14F-4D97-AF65-F5344CB8AC3E}">
        <p14:creationId xmlns:p14="http://schemas.microsoft.com/office/powerpoint/2010/main" val="34916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75323-D279-4FE8-9861-235FBCD74C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66026B1-065B-4F78-98B9-0DD761748306}"/>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9E880F-350B-4462-966F-1857F40F8333}"/>
              </a:ext>
            </a:extLst>
          </p:cNvPr>
          <p:cNvSpPr>
            <a:spLocks noGrp="1"/>
          </p:cNvSpPr>
          <p:nvPr>
            <p:ph type="dt" sz="half" idx="10"/>
          </p:nvPr>
        </p:nvSpPr>
        <p:spPr/>
        <p:txBody>
          <a:bodyPr/>
          <a:lstStyle>
            <a:lvl1pPr>
              <a:defRPr/>
            </a:lvl1pPr>
          </a:lstStyle>
          <a:p>
            <a:pPr>
              <a:defRPr/>
            </a:pPr>
            <a:fld id="{589BC502-35EE-4EBA-A490-0578CC6AFA12}"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D034618C-4826-42B3-B315-566B3BC739BB}"/>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835EF10A-2914-4558-858F-D2701EC5A84D}"/>
              </a:ext>
            </a:extLst>
          </p:cNvPr>
          <p:cNvSpPr>
            <a:spLocks noGrp="1"/>
          </p:cNvSpPr>
          <p:nvPr>
            <p:ph type="sldNum" sz="quarter" idx="12"/>
          </p:nvPr>
        </p:nvSpPr>
        <p:spPr/>
        <p:txBody>
          <a:bodyPr/>
          <a:lstStyle>
            <a:lvl1pPr>
              <a:defRPr/>
            </a:lvl1pPr>
          </a:lstStyle>
          <a:p>
            <a:pPr>
              <a:defRPr/>
            </a:pPr>
            <a:fld id="{DD62484B-5AED-4DBB-989C-4F50AD455055}" type="slidenum">
              <a:rPr lang="fr-FR"/>
              <a:pPr>
                <a:defRPr/>
              </a:pPr>
              <a:t>‹N°›</a:t>
            </a:fld>
            <a:endParaRPr lang="fr-FR"/>
          </a:p>
        </p:txBody>
      </p:sp>
    </p:spTree>
    <p:extLst>
      <p:ext uri="{BB962C8B-B14F-4D97-AF65-F5344CB8AC3E}">
        <p14:creationId xmlns:p14="http://schemas.microsoft.com/office/powerpoint/2010/main" val="323282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CA1A51-7108-4513-814A-946DA87E670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05705A5-4A45-4D94-9AD8-66C08E0BEC3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C6BF03-949A-44B7-A2E2-15D173EE3A74}"/>
              </a:ext>
            </a:extLst>
          </p:cNvPr>
          <p:cNvSpPr>
            <a:spLocks noGrp="1"/>
          </p:cNvSpPr>
          <p:nvPr>
            <p:ph type="dt" sz="half" idx="10"/>
          </p:nvPr>
        </p:nvSpPr>
        <p:spPr/>
        <p:txBody>
          <a:bodyPr/>
          <a:lstStyle>
            <a:lvl1pPr>
              <a:defRPr/>
            </a:lvl1pPr>
          </a:lstStyle>
          <a:p>
            <a:pPr>
              <a:defRPr/>
            </a:pPr>
            <a:fld id="{F1C4B892-B868-4238-9B24-7671E512402A}"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1714ADE3-C3EC-4CE5-BB7B-BF13327294D8}"/>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E5A3B51A-BA75-4577-B027-71C5DE980E4B}"/>
              </a:ext>
            </a:extLst>
          </p:cNvPr>
          <p:cNvSpPr>
            <a:spLocks noGrp="1"/>
          </p:cNvSpPr>
          <p:nvPr>
            <p:ph type="sldNum" sz="quarter" idx="12"/>
          </p:nvPr>
        </p:nvSpPr>
        <p:spPr/>
        <p:txBody>
          <a:bodyPr/>
          <a:lstStyle>
            <a:lvl1pPr>
              <a:defRPr/>
            </a:lvl1pPr>
          </a:lstStyle>
          <a:p>
            <a:pPr>
              <a:defRPr/>
            </a:pPr>
            <a:fld id="{35BCDB54-88DF-49CD-BE48-CAE7DE6D0862}" type="slidenum">
              <a:rPr lang="fr-FR"/>
              <a:pPr>
                <a:defRPr/>
              </a:pPr>
              <a:t>‹N°›</a:t>
            </a:fld>
            <a:endParaRPr lang="fr-FR"/>
          </a:p>
        </p:txBody>
      </p:sp>
    </p:spTree>
    <p:extLst>
      <p:ext uri="{BB962C8B-B14F-4D97-AF65-F5344CB8AC3E}">
        <p14:creationId xmlns:p14="http://schemas.microsoft.com/office/powerpoint/2010/main" val="33317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AE7AD7-5B26-4121-AE8F-A45E505613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F8B308-E806-4272-8812-148DD5DC4EDF}"/>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671A8C-0651-4A81-9261-52F10E64EB99}"/>
              </a:ext>
            </a:extLst>
          </p:cNvPr>
          <p:cNvSpPr>
            <a:spLocks noGrp="1"/>
          </p:cNvSpPr>
          <p:nvPr>
            <p:ph type="dt" sz="half" idx="10"/>
          </p:nvPr>
        </p:nvSpPr>
        <p:spPr/>
        <p:txBody>
          <a:bodyPr/>
          <a:lstStyle>
            <a:lvl1pPr>
              <a:defRPr/>
            </a:lvl1pPr>
          </a:lstStyle>
          <a:p>
            <a:pPr>
              <a:defRPr/>
            </a:pPr>
            <a:fld id="{E4F9E33E-FF45-4007-BA78-77526BD596BA}"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DD805F57-FF8A-4DC2-8ED0-E7539630D3E5}"/>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80D512D2-976F-43EF-9CF2-8EF4D72EB3A7}"/>
              </a:ext>
            </a:extLst>
          </p:cNvPr>
          <p:cNvSpPr>
            <a:spLocks noGrp="1"/>
          </p:cNvSpPr>
          <p:nvPr>
            <p:ph type="sldNum" sz="quarter" idx="12"/>
          </p:nvPr>
        </p:nvSpPr>
        <p:spPr/>
        <p:txBody>
          <a:bodyPr/>
          <a:lstStyle>
            <a:lvl1pPr>
              <a:defRPr/>
            </a:lvl1pPr>
          </a:lstStyle>
          <a:p>
            <a:pPr>
              <a:defRPr/>
            </a:pPr>
            <a:fld id="{388D4B65-7D2A-4F76-B6EA-D5AE5DB51148}" type="slidenum">
              <a:rPr lang="fr-FR"/>
              <a:pPr>
                <a:defRPr/>
              </a:pPr>
              <a:t>‹N°›</a:t>
            </a:fld>
            <a:endParaRPr lang="fr-FR"/>
          </a:p>
        </p:txBody>
      </p:sp>
    </p:spTree>
    <p:extLst>
      <p:ext uri="{BB962C8B-B14F-4D97-AF65-F5344CB8AC3E}">
        <p14:creationId xmlns:p14="http://schemas.microsoft.com/office/powerpoint/2010/main" val="274882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E15F9-C0BC-4500-AE2E-98BC9BD4176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2448A9-8164-442D-9F0F-72CD79BB96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3512193-DE82-4330-8171-53B25ED29F13}"/>
              </a:ext>
            </a:extLst>
          </p:cNvPr>
          <p:cNvSpPr>
            <a:spLocks noGrp="1"/>
          </p:cNvSpPr>
          <p:nvPr>
            <p:ph type="dt" sz="half" idx="10"/>
          </p:nvPr>
        </p:nvSpPr>
        <p:spPr/>
        <p:txBody>
          <a:bodyPr/>
          <a:lstStyle>
            <a:lvl1pPr>
              <a:defRPr/>
            </a:lvl1pPr>
          </a:lstStyle>
          <a:p>
            <a:pPr>
              <a:defRPr/>
            </a:pPr>
            <a:fld id="{0D1CFEDD-96B0-4820-AD48-276339A8B9D4}"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3ED0B933-6742-43BD-A57A-C7A685A03203}"/>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BDFEDCC9-BBA0-4B55-B782-A5D9233F74FC}"/>
              </a:ext>
            </a:extLst>
          </p:cNvPr>
          <p:cNvSpPr>
            <a:spLocks noGrp="1"/>
          </p:cNvSpPr>
          <p:nvPr>
            <p:ph type="sldNum" sz="quarter" idx="12"/>
          </p:nvPr>
        </p:nvSpPr>
        <p:spPr/>
        <p:txBody>
          <a:bodyPr/>
          <a:lstStyle>
            <a:lvl1pPr>
              <a:defRPr/>
            </a:lvl1pPr>
          </a:lstStyle>
          <a:p>
            <a:pPr>
              <a:defRPr/>
            </a:pPr>
            <a:fld id="{1A48C936-74A0-44B1-8AEF-E9696A2013B5}" type="slidenum">
              <a:rPr lang="fr-FR"/>
              <a:pPr>
                <a:defRPr/>
              </a:pPr>
              <a:t>‹N°›</a:t>
            </a:fld>
            <a:endParaRPr lang="fr-FR"/>
          </a:p>
        </p:txBody>
      </p:sp>
    </p:spTree>
    <p:extLst>
      <p:ext uri="{BB962C8B-B14F-4D97-AF65-F5344CB8AC3E}">
        <p14:creationId xmlns:p14="http://schemas.microsoft.com/office/powerpoint/2010/main" val="310533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4F8F2-3316-4BE5-8406-ECDA692604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FC075-0049-47D9-AFC8-A1222D3C6F4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83D8951-F5F0-4EC7-A083-EE63A9F8287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A38F5885-0E16-42D8-A438-C051DE5E61E3}"/>
              </a:ext>
            </a:extLst>
          </p:cNvPr>
          <p:cNvSpPr>
            <a:spLocks noGrp="1"/>
          </p:cNvSpPr>
          <p:nvPr>
            <p:ph type="dt" sz="half" idx="10"/>
          </p:nvPr>
        </p:nvSpPr>
        <p:spPr/>
        <p:txBody>
          <a:bodyPr/>
          <a:lstStyle>
            <a:lvl1pPr>
              <a:defRPr/>
            </a:lvl1pPr>
          </a:lstStyle>
          <a:p>
            <a:pPr>
              <a:defRPr/>
            </a:pPr>
            <a:fld id="{1CCCEA68-5325-4FEB-8BA0-E929A2D082D6}" type="datetimeFigureOut">
              <a:rPr lang="fr-FR"/>
              <a:pPr>
                <a:defRPr/>
              </a:pPr>
              <a:t>21/03/2018</a:t>
            </a:fld>
            <a:endParaRPr lang="fr-FR"/>
          </a:p>
        </p:txBody>
      </p:sp>
      <p:sp>
        <p:nvSpPr>
          <p:cNvPr id="6" name="Espace réservé du pied de page 4">
            <a:extLst>
              <a:ext uri="{FF2B5EF4-FFF2-40B4-BE49-F238E27FC236}">
                <a16:creationId xmlns:a16="http://schemas.microsoft.com/office/drawing/2014/main" id="{B006D1CF-9C18-4D4E-B913-6B5B85699C03}"/>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D90F5DAA-F105-4B06-A70D-BDFE0176B4CD}"/>
              </a:ext>
            </a:extLst>
          </p:cNvPr>
          <p:cNvSpPr>
            <a:spLocks noGrp="1"/>
          </p:cNvSpPr>
          <p:nvPr>
            <p:ph type="sldNum" sz="quarter" idx="12"/>
          </p:nvPr>
        </p:nvSpPr>
        <p:spPr/>
        <p:txBody>
          <a:bodyPr/>
          <a:lstStyle>
            <a:lvl1pPr>
              <a:defRPr/>
            </a:lvl1pPr>
          </a:lstStyle>
          <a:p>
            <a:pPr>
              <a:defRPr/>
            </a:pPr>
            <a:fld id="{358F1EE2-FE10-44A2-999E-C511EFCB01E0}" type="slidenum">
              <a:rPr lang="fr-FR"/>
              <a:pPr>
                <a:defRPr/>
              </a:pPr>
              <a:t>‹N°›</a:t>
            </a:fld>
            <a:endParaRPr lang="fr-FR"/>
          </a:p>
        </p:txBody>
      </p:sp>
    </p:spTree>
    <p:extLst>
      <p:ext uri="{BB962C8B-B14F-4D97-AF65-F5344CB8AC3E}">
        <p14:creationId xmlns:p14="http://schemas.microsoft.com/office/powerpoint/2010/main" val="3253322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7D448-753A-4E2D-9C21-245D65FF27C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F79538-883F-48D9-93B7-0808C0A5A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9F4D3EF-9F37-4C39-A169-C47D85B9372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E218F0F-8820-4211-849C-236A68A59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B444E94-FFAA-4376-8DA1-15533A314F8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7C460BC7-F54A-4ED9-9D10-A52E18D7B140}"/>
              </a:ext>
            </a:extLst>
          </p:cNvPr>
          <p:cNvSpPr>
            <a:spLocks noGrp="1"/>
          </p:cNvSpPr>
          <p:nvPr>
            <p:ph type="dt" sz="half" idx="10"/>
          </p:nvPr>
        </p:nvSpPr>
        <p:spPr/>
        <p:txBody>
          <a:bodyPr/>
          <a:lstStyle>
            <a:lvl1pPr>
              <a:defRPr/>
            </a:lvl1pPr>
          </a:lstStyle>
          <a:p>
            <a:pPr>
              <a:defRPr/>
            </a:pPr>
            <a:fld id="{F5E2BEBB-259B-406E-867C-3AB3AA1319FB}" type="datetimeFigureOut">
              <a:rPr lang="fr-FR"/>
              <a:pPr>
                <a:defRPr/>
              </a:pPr>
              <a:t>21/03/2018</a:t>
            </a:fld>
            <a:endParaRPr lang="fr-FR"/>
          </a:p>
        </p:txBody>
      </p:sp>
      <p:sp>
        <p:nvSpPr>
          <p:cNvPr id="8" name="Espace réservé du pied de page 4">
            <a:extLst>
              <a:ext uri="{FF2B5EF4-FFF2-40B4-BE49-F238E27FC236}">
                <a16:creationId xmlns:a16="http://schemas.microsoft.com/office/drawing/2014/main" id="{576FE7BE-3B90-4922-A4E8-E54553ED3071}"/>
              </a:ext>
            </a:extLst>
          </p:cNvPr>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B65BD42C-321E-4917-ACBC-49D7C030689F}"/>
              </a:ext>
            </a:extLst>
          </p:cNvPr>
          <p:cNvSpPr>
            <a:spLocks noGrp="1"/>
          </p:cNvSpPr>
          <p:nvPr>
            <p:ph type="sldNum" sz="quarter" idx="12"/>
          </p:nvPr>
        </p:nvSpPr>
        <p:spPr/>
        <p:txBody>
          <a:bodyPr/>
          <a:lstStyle>
            <a:lvl1pPr>
              <a:defRPr/>
            </a:lvl1pPr>
          </a:lstStyle>
          <a:p>
            <a:pPr>
              <a:defRPr/>
            </a:pPr>
            <a:fld id="{ACAAE2D2-4EE7-4C07-A8D6-02E8A427A6FA}" type="slidenum">
              <a:rPr lang="fr-FR"/>
              <a:pPr>
                <a:defRPr/>
              </a:pPr>
              <a:t>‹N°›</a:t>
            </a:fld>
            <a:endParaRPr lang="fr-FR"/>
          </a:p>
        </p:txBody>
      </p:sp>
    </p:spTree>
    <p:extLst>
      <p:ext uri="{BB962C8B-B14F-4D97-AF65-F5344CB8AC3E}">
        <p14:creationId xmlns:p14="http://schemas.microsoft.com/office/powerpoint/2010/main" val="352115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F3BAB-099C-4D0B-9A4C-947B5C80B0EC}"/>
              </a:ext>
            </a:extLst>
          </p:cNvPr>
          <p:cNvSpPr>
            <a:spLocks noGrp="1"/>
          </p:cNvSpPr>
          <p:nvPr>
            <p:ph type="title"/>
          </p:nvPr>
        </p:nvSpPr>
        <p:spPr/>
        <p:txBody>
          <a:bodyPr/>
          <a:lstStyle/>
          <a:p>
            <a:r>
              <a:rPr lang="fr-FR"/>
              <a:t>Modifiez le style du titre</a:t>
            </a:r>
          </a:p>
        </p:txBody>
      </p:sp>
      <p:sp>
        <p:nvSpPr>
          <p:cNvPr id="3" name="Espace réservé de la date 3">
            <a:extLst>
              <a:ext uri="{FF2B5EF4-FFF2-40B4-BE49-F238E27FC236}">
                <a16:creationId xmlns:a16="http://schemas.microsoft.com/office/drawing/2014/main" id="{37BA669B-AD5E-4BC7-AFC3-C8461CCE0993}"/>
              </a:ext>
            </a:extLst>
          </p:cNvPr>
          <p:cNvSpPr>
            <a:spLocks noGrp="1"/>
          </p:cNvSpPr>
          <p:nvPr>
            <p:ph type="dt" sz="half" idx="10"/>
          </p:nvPr>
        </p:nvSpPr>
        <p:spPr/>
        <p:txBody>
          <a:bodyPr/>
          <a:lstStyle>
            <a:lvl1pPr>
              <a:defRPr/>
            </a:lvl1pPr>
          </a:lstStyle>
          <a:p>
            <a:pPr>
              <a:defRPr/>
            </a:pPr>
            <a:fld id="{1138E4B0-EC96-4030-8900-D04B8B19CEE9}" type="datetimeFigureOut">
              <a:rPr lang="fr-FR"/>
              <a:pPr>
                <a:defRPr/>
              </a:pPr>
              <a:t>21/03/2018</a:t>
            </a:fld>
            <a:endParaRPr lang="fr-FR"/>
          </a:p>
        </p:txBody>
      </p:sp>
      <p:sp>
        <p:nvSpPr>
          <p:cNvPr id="4" name="Espace réservé du pied de page 4">
            <a:extLst>
              <a:ext uri="{FF2B5EF4-FFF2-40B4-BE49-F238E27FC236}">
                <a16:creationId xmlns:a16="http://schemas.microsoft.com/office/drawing/2014/main" id="{E1473952-0845-4798-8898-982ED7CE2E1D}"/>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a:extLst>
              <a:ext uri="{FF2B5EF4-FFF2-40B4-BE49-F238E27FC236}">
                <a16:creationId xmlns:a16="http://schemas.microsoft.com/office/drawing/2014/main" id="{33B6B101-6729-460F-9D5D-53D37B64087C}"/>
              </a:ext>
            </a:extLst>
          </p:cNvPr>
          <p:cNvSpPr>
            <a:spLocks noGrp="1"/>
          </p:cNvSpPr>
          <p:nvPr>
            <p:ph type="sldNum" sz="quarter" idx="12"/>
          </p:nvPr>
        </p:nvSpPr>
        <p:spPr/>
        <p:txBody>
          <a:bodyPr/>
          <a:lstStyle>
            <a:lvl1pPr>
              <a:defRPr/>
            </a:lvl1pPr>
          </a:lstStyle>
          <a:p>
            <a:pPr>
              <a:defRPr/>
            </a:pPr>
            <a:fld id="{D4C00BC2-1CE2-4501-BBA4-98A27F8A99A5}" type="slidenum">
              <a:rPr lang="fr-FR"/>
              <a:pPr>
                <a:defRPr/>
              </a:pPr>
              <a:t>‹N°›</a:t>
            </a:fld>
            <a:endParaRPr lang="fr-FR"/>
          </a:p>
        </p:txBody>
      </p:sp>
    </p:spTree>
    <p:extLst>
      <p:ext uri="{BB962C8B-B14F-4D97-AF65-F5344CB8AC3E}">
        <p14:creationId xmlns:p14="http://schemas.microsoft.com/office/powerpoint/2010/main" val="26425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2209B1CF-4525-4FBB-BC63-CFFE1114D0EB}"/>
              </a:ext>
            </a:extLst>
          </p:cNvPr>
          <p:cNvSpPr>
            <a:spLocks noGrp="1"/>
          </p:cNvSpPr>
          <p:nvPr>
            <p:ph type="dt" sz="half" idx="10"/>
          </p:nvPr>
        </p:nvSpPr>
        <p:spPr/>
        <p:txBody>
          <a:bodyPr/>
          <a:lstStyle>
            <a:lvl1pPr>
              <a:defRPr/>
            </a:lvl1pPr>
          </a:lstStyle>
          <a:p>
            <a:pPr>
              <a:defRPr/>
            </a:pPr>
            <a:fld id="{3A5F9AAB-F548-45C4-A329-1A6556B67900}" type="datetimeFigureOut">
              <a:rPr lang="fr-FR"/>
              <a:pPr>
                <a:defRPr/>
              </a:pPr>
              <a:t>21/03/2018</a:t>
            </a:fld>
            <a:endParaRPr lang="fr-FR"/>
          </a:p>
        </p:txBody>
      </p:sp>
      <p:sp>
        <p:nvSpPr>
          <p:cNvPr id="3" name="Espace réservé du pied de page 4">
            <a:extLst>
              <a:ext uri="{FF2B5EF4-FFF2-40B4-BE49-F238E27FC236}">
                <a16:creationId xmlns:a16="http://schemas.microsoft.com/office/drawing/2014/main" id="{6DF7B02F-8C3F-41A8-AF5B-B36C78301CB1}"/>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a:extLst>
              <a:ext uri="{FF2B5EF4-FFF2-40B4-BE49-F238E27FC236}">
                <a16:creationId xmlns:a16="http://schemas.microsoft.com/office/drawing/2014/main" id="{A2D3D5C7-5015-4671-80BE-10A30CDADB3E}"/>
              </a:ext>
            </a:extLst>
          </p:cNvPr>
          <p:cNvSpPr>
            <a:spLocks noGrp="1"/>
          </p:cNvSpPr>
          <p:nvPr>
            <p:ph type="sldNum" sz="quarter" idx="12"/>
          </p:nvPr>
        </p:nvSpPr>
        <p:spPr/>
        <p:txBody>
          <a:bodyPr/>
          <a:lstStyle>
            <a:lvl1pPr>
              <a:defRPr/>
            </a:lvl1pPr>
          </a:lstStyle>
          <a:p>
            <a:pPr>
              <a:defRPr/>
            </a:pPr>
            <a:fld id="{BBEA8B40-D2A1-4FF4-835D-E220C6D1B596}" type="slidenum">
              <a:rPr lang="fr-FR"/>
              <a:pPr>
                <a:defRPr/>
              </a:pPr>
              <a:t>‹N°›</a:t>
            </a:fld>
            <a:endParaRPr lang="fr-FR"/>
          </a:p>
        </p:txBody>
      </p:sp>
    </p:spTree>
    <p:extLst>
      <p:ext uri="{BB962C8B-B14F-4D97-AF65-F5344CB8AC3E}">
        <p14:creationId xmlns:p14="http://schemas.microsoft.com/office/powerpoint/2010/main" val="285855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8D23F-0EA5-4566-987F-ECF55FFD7D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BD0663-2A6E-4E44-BB0E-D01AD6838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FC2B199-26F2-43BA-B994-B4FC2003C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3">
            <a:extLst>
              <a:ext uri="{FF2B5EF4-FFF2-40B4-BE49-F238E27FC236}">
                <a16:creationId xmlns:a16="http://schemas.microsoft.com/office/drawing/2014/main" id="{155CF9F1-674C-4EC6-82B9-5639B2607F04}"/>
              </a:ext>
            </a:extLst>
          </p:cNvPr>
          <p:cNvSpPr>
            <a:spLocks noGrp="1"/>
          </p:cNvSpPr>
          <p:nvPr>
            <p:ph type="dt" sz="half" idx="10"/>
          </p:nvPr>
        </p:nvSpPr>
        <p:spPr/>
        <p:txBody>
          <a:bodyPr/>
          <a:lstStyle>
            <a:lvl1pPr>
              <a:defRPr/>
            </a:lvl1pPr>
          </a:lstStyle>
          <a:p>
            <a:pPr>
              <a:defRPr/>
            </a:pPr>
            <a:fld id="{B3ED8B24-E13E-43D1-A49A-E45BE49E6571}" type="datetimeFigureOut">
              <a:rPr lang="fr-FR"/>
              <a:pPr>
                <a:defRPr/>
              </a:pPr>
              <a:t>21/03/2018</a:t>
            </a:fld>
            <a:endParaRPr lang="fr-FR"/>
          </a:p>
        </p:txBody>
      </p:sp>
      <p:sp>
        <p:nvSpPr>
          <p:cNvPr id="6" name="Espace réservé du pied de page 4">
            <a:extLst>
              <a:ext uri="{FF2B5EF4-FFF2-40B4-BE49-F238E27FC236}">
                <a16:creationId xmlns:a16="http://schemas.microsoft.com/office/drawing/2014/main" id="{47A2A3D6-48DD-4D36-B423-483851F1E67E}"/>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628D62D4-197B-4F9B-B79B-CBD0334BBB31}"/>
              </a:ext>
            </a:extLst>
          </p:cNvPr>
          <p:cNvSpPr>
            <a:spLocks noGrp="1"/>
          </p:cNvSpPr>
          <p:nvPr>
            <p:ph type="sldNum" sz="quarter" idx="12"/>
          </p:nvPr>
        </p:nvSpPr>
        <p:spPr/>
        <p:txBody>
          <a:bodyPr/>
          <a:lstStyle>
            <a:lvl1pPr>
              <a:defRPr/>
            </a:lvl1pPr>
          </a:lstStyle>
          <a:p>
            <a:pPr>
              <a:defRPr/>
            </a:pPr>
            <a:fld id="{9D62898F-FBF2-4599-A7D9-8036610FCB48}" type="slidenum">
              <a:rPr lang="fr-FR"/>
              <a:pPr>
                <a:defRPr/>
              </a:pPr>
              <a:t>‹N°›</a:t>
            </a:fld>
            <a:endParaRPr lang="fr-FR"/>
          </a:p>
        </p:txBody>
      </p:sp>
    </p:spTree>
    <p:extLst>
      <p:ext uri="{BB962C8B-B14F-4D97-AF65-F5344CB8AC3E}">
        <p14:creationId xmlns:p14="http://schemas.microsoft.com/office/powerpoint/2010/main" val="210002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A9BF6E-A557-4539-BBF0-56B5F797B2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C8E8F3A-13EA-4C7E-9996-A27332E2CCB6}"/>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a:extLst>
              <a:ext uri="{FF2B5EF4-FFF2-40B4-BE49-F238E27FC236}">
                <a16:creationId xmlns:a16="http://schemas.microsoft.com/office/drawing/2014/main" id="{41492C66-6B2A-4E93-BDE0-50F391C73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3">
            <a:extLst>
              <a:ext uri="{FF2B5EF4-FFF2-40B4-BE49-F238E27FC236}">
                <a16:creationId xmlns:a16="http://schemas.microsoft.com/office/drawing/2014/main" id="{46CA65F9-1893-43F1-807C-0A93B2BB4842}"/>
              </a:ext>
            </a:extLst>
          </p:cNvPr>
          <p:cNvSpPr>
            <a:spLocks noGrp="1"/>
          </p:cNvSpPr>
          <p:nvPr>
            <p:ph type="dt" sz="half" idx="10"/>
          </p:nvPr>
        </p:nvSpPr>
        <p:spPr/>
        <p:txBody>
          <a:bodyPr/>
          <a:lstStyle>
            <a:lvl1pPr>
              <a:defRPr/>
            </a:lvl1pPr>
          </a:lstStyle>
          <a:p>
            <a:pPr>
              <a:defRPr/>
            </a:pPr>
            <a:fld id="{92F57904-CDB5-4325-B78F-5A1D79668ECA}" type="datetimeFigureOut">
              <a:rPr lang="fr-FR"/>
              <a:pPr>
                <a:defRPr/>
              </a:pPr>
              <a:t>21/03/2018</a:t>
            </a:fld>
            <a:endParaRPr lang="fr-FR"/>
          </a:p>
        </p:txBody>
      </p:sp>
      <p:sp>
        <p:nvSpPr>
          <p:cNvPr id="6" name="Espace réservé du pied de page 4">
            <a:extLst>
              <a:ext uri="{FF2B5EF4-FFF2-40B4-BE49-F238E27FC236}">
                <a16:creationId xmlns:a16="http://schemas.microsoft.com/office/drawing/2014/main" id="{384EB70C-CD53-41A5-AEBF-66C0927BCAEF}"/>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1A2CE703-18ED-4412-992F-7E66745E3FC4}"/>
              </a:ext>
            </a:extLst>
          </p:cNvPr>
          <p:cNvSpPr>
            <a:spLocks noGrp="1"/>
          </p:cNvSpPr>
          <p:nvPr>
            <p:ph type="sldNum" sz="quarter" idx="12"/>
          </p:nvPr>
        </p:nvSpPr>
        <p:spPr/>
        <p:txBody>
          <a:bodyPr/>
          <a:lstStyle>
            <a:lvl1pPr>
              <a:defRPr/>
            </a:lvl1pPr>
          </a:lstStyle>
          <a:p>
            <a:pPr>
              <a:defRPr/>
            </a:pPr>
            <a:fld id="{BBAFCDA0-E9ED-4F93-9286-ABFFD29EE1BE}" type="slidenum">
              <a:rPr lang="fr-FR"/>
              <a:pPr>
                <a:defRPr/>
              </a:pPr>
              <a:t>‹N°›</a:t>
            </a:fld>
            <a:endParaRPr lang="fr-FR"/>
          </a:p>
        </p:txBody>
      </p:sp>
    </p:spTree>
    <p:extLst>
      <p:ext uri="{BB962C8B-B14F-4D97-AF65-F5344CB8AC3E}">
        <p14:creationId xmlns:p14="http://schemas.microsoft.com/office/powerpoint/2010/main" val="243832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C4B36EE7-B3A5-4B21-8CE5-9117E39372B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p>
        </p:txBody>
      </p:sp>
      <p:sp>
        <p:nvSpPr>
          <p:cNvPr id="1027" name="Espace réservé du texte 2">
            <a:extLst>
              <a:ext uri="{FF2B5EF4-FFF2-40B4-BE49-F238E27FC236}">
                <a16:creationId xmlns:a16="http://schemas.microsoft.com/office/drawing/2014/main" id="{8B8E51CB-51E5-4F6F-B5B9-D13C702FB25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8ACE38D4-B604-4583-821E-270C81DF3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6A388903-C09F-4998-A859-25CEC4B0F2CA}"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4E4ACEFA-5285-492B-9E94-90FED2C1B8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a:extLst>
              <a:ext uri="{FF2B5EF4-FFF2-40B4-BE49-F238E27FC236}">
                <a16:creationId xmlns:a16="http://schemas.microsoft.com/office/drawing/2014/main" id="{21717E54-25FB-44D7-BA97-FD756D461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DD2201BC-8CBE-49B5-89E4-DC4B69648686}"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organscao/Projet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50A2E-DDF2-4B23-983F-D44D60EBE361}"/>
              </a:ext>
            </a:extLst>
          </p:cNvPr>
          <p:cNvSpPr>
            <a:spLocks noGrp="1"/>
          </p:cNvSpPr>
          <p:nvPr>
            <p:ph type="ctrTitle"/>
          </p:nvPr>
        </p:nvSpPr>
        <p:spPr>
          <a:xfrm>
            <a:off x="1524000" y="652463"/>
            <a:ext cx="9144000" cy="2387600"/>
          </a:xfrm>
        </p:spPr>
        <p:txBody>
          <a:bodyPr rtlCol="0">
            <a:normAutofit fontScale="90000"/>
          </a:bodyPr>
          <a:lstStyle/>
          <a:p>
            <a:pPr fontAlgn="auto">
              <a:spcAft>
                <a:spcPts val="0"/>
              </a:spcAft>
              <a:defRPr/>
            </a:pPr>
            <a:r>
              <a:rPr lang="fr-FR" dirty="0"/>
              <a:t>P5</a:t>
            </a:r>
            <a:br>
              <a:rPr lang="fr-FR" dirty="0"/>
            </a:br>
            <a:r>
              <a:rPr lang="fr-FR" dirty="0"/>
              <a:t>Segmenter les comportements de clients</a:t>
            </a:r>
          </a:p>
        </p:txBody>
      </p:sp>
      <p:sp>
        <p:nvSpPr>
          <p:cNvPr id="3075" name="Sous-titre 2">
            <a:extLst>
              <a:ext uri="{FF2B5EF4-FFF2-40B4-BE49-F238E27FC236}">
                <a16:creationId xmlns:a16="http://schemas.microsoft.com/office/drawing/2014/main" id="{EA27C2E5-779E-4327-BBE1-A77B9294CB33}"/>
              </a:ext>
            </a:extLst>
          </p:cNvPr>
          <p:cNvSpPr>
            <a:spLocks noGrp="1" noChangeArrowheads="1"/>
          </p:cNvSpPr>
          <p:nvPr>
            <p:ph type="subTitle" idx="1"/>
          </p:nvPr>
        </p:nvSpPr>
        <p:spPr>
          <a:xfrm>
            <a:off x="1524000" y="5045076"/>
            <a:ext cx="9144000" cy="1655762"/>
          </a:xfrm>
        </p:spPr>
        <p:txBody>
          <a:bodyPr/>
          <a:lstStyle/>
          <a:p>
            <a:endParaRPr lang="fr-FR" altLang="fr-FR" dirty="0"/>
          </a:p>
        </p:txBody>
      </p:sp>
      <p:sp>
        <p:nvSpPr>
          <p:cNvPr id="5" name="Espace réservé du pied de page 4">
            <a:extLst>
              <a:ext uri="{FF2B5EF4-FFF2-40B4-BE49-F238E27FC236}">
                <a16:creationId xmlns:a16="http://schemas.microsoft.com/office/drawing/2014/main" id="{B9E293F9-6422-4073-A0DE-561AFBFEFF91}"/>
              </a:ext>
            </a:extLst>
          </p:cNvPr>
          <p:cNvSpPr>
            <a:spLocks noGrp="1"/>
          </p:cNvSpPr>
          <p:nvPr>
            <p:ph type="ftr" sz="quarter" idx="11"/>
          </p:nvPr>
        </p:nvSpPr>
        <p:spPr>
          <a:xfrm>
            <a:off x="10134600" y="6335713"/>
            <a:ext cx="2057400" cy="365125"/>
          </a:xfrm>
        </p:spPr>
        <p:txBody>
          <a:bodyPr/>
          <a:lstStyle/>
          <a:p>
            <a:pPr>
              <a:defRPr/>
            </a:pPr>
            <a:r>
              <a:rPr lang="fr-FR" dirty="0"/>
              <a:t>Morgan SCAO</a:t>
            </a:r>
          </a:p>
          <a:p>
            <a:pPr>
              <a:defRPr/>
            </a:pPr>
            <a:r>
              <a:rPr lang="fr-FR" dirty="0"/>
              <a:t>Mars 2018</a:t>
            </a:r>
          </a:p>
        </p:txBody>
      </p:sp>
      <p:pic>
        <p:nvPicPr>
          <p:cNvPr id="1028" name="Picture 4" descr="https://user.oc-static.com/upload/2017/02/08/14865443269704_datazon-01.png">
            <a:extLst>
              <a:ext uri="{FF2B5EF4-FFF2-40B4-BE49-F238E27FC236}">
                <a16:creationId xmlns:a16="http://schemas.microsoft.com/office/drawing/2014/main" id="{04FCD889-A1ED-43FA-950D-8D1817D5D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438" y="4029076"/>
            <a:ext cx="3667125" cy="168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RFM - Chiffre d’affaire</a:t>
            </a:r>
          </a:p>
        </p:txBody>
      </p:sp>
      <p:pic>
        <p:nvPicPr>
          <p:cNvPr id="4" name="Espace réservé du contenu 3">
            <a:extLst>
              <a:ext uri="{FF2B5EF4-FFF2-40B4-BE49-F238E27FC236}">
                <a16:creationId xmlns:a16="http://schemas.microsoft.com/office/drawing/2014/main" id="{1F7E8345-EE43-471B-8A8C-926D3710211B}"/>
              </a:ext>
            </a:extLst>
          </p:cNvPr>
          <p:cNvPicPr>
            <a:picLocks noGrp="1" noChangeAspect="1"/>
          </p:cNvPicPr>
          <p:nvPr>
            <p:ph idx="1"/>
          </p:nvPr>
        </p:nvPicPr>
        <p:blipFill>
          <a:blip r:embed="rId2"/>
          <a:stretch>
            <a:fillRect/>
          </a:stretch>
        </p:blipFill>
        <p:spPr>
          <a:xfrm>
            <a:off x="2589659" y="1825625"/>
            <a:ext cx="7012682" cy="4351338"/>
          </a:xfrm>
          <a:prstGeom prst="rect">
            <a:avLst/>
          </a:prstGeom>
        </p:spPr>
      </p:pic>
    </p:spTree>
    <p:extLst>
      <p:ext uri="{BB962C8B-B14F-4D97-AF65-F5344CB8AC3E}">
        <p14:creationId xmlns:p14="http://schemas.microsoft.com/office/powerpoint/2010/main" val="159954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Historique mensuel</a:t>
            </a:r>
            <a:endParaRPr lang="fr-FR" dirty="0"/>
          </a:p>
        </p:txBody>
      </p:sp>
      <p:sp>
        <p:nvSpPr>
          <p:cNvPr id="3" name="Espace réservé du contenu 2">
            <a:extLst>
              <a:ext uri="{FF2B5EF4-FFF2-40B4-BE49-F238E27FC236}">
                <a16:creationId xmlns:a16="http://schemas.microsoft.com/office/drawing/2014/main" id="{26F5870A-516F-40A8-8C9A-D49642F13A3D}"/>
              </a:ext>
            </a:extLst>
          </p:cNvPr>
          <p:cNvSpPr>
            <a:spLocks noGrp="1"/>
          </p:cNvSpPr>
          <p:nvPr>
            <p:ph idx="1"/>
          </p:nvPr>
        </p:nvSpPr>
        <p:spPr/>
        <p:txBody>
          <a:bodyPr/>
          <a:lstStyle/>
          <a:p>
            <a:r>
              <a:rPr lang="fr-FR" dirty="0"/>
              <a:t>1 an de données =&gt; détail sur 12 mois</a:t>
            </a:r>
          </a:p>
          <a:p>
            <a:pPr lvl="1"/>
            <a:r>
              <a:rPr lang="fr-FR" dirty="0" err="1"/>
              <a:t>Quantity</a:t>
            </a:r>
            <a:endParaRPr lang="fr-FR" dirty="0"/>
          </a:p>
          <a:p>
            <a:pPr lvl="2"/>
            <a:r>
              <a:rPr lang="fr-FR" dirty="0" err="1"/>
              <a:t>Sum</a:t>
            </a:r>
            <a:endParaRPr lang="fr-FR" dirty="0"/>
          </a:p>
          <a:p>
            <a:pPr lvl="2"/>
            <a:r>
              <a:rPr lang="fr-FR" dirty="0"/>
              <a:t>Min</a:t>
            </a:r>
          </a:p>
          <a:p>
            <a:pPr lvl="2"/>
            <a:r>
              <a:rPr lang="fr-FR" dirty="0"/>
              <a:t>Max </a:t>
            </a:r>
          </a:p>
          <a:p>
            <a:pPr lvl="1"/>
            <a:r>
              <a:rPr lang="fr-FR" dirty="0" err="1"/>
              <a:t>TotalPrice</a:t>
            </a:r>
            <a:endParaRPr lang="fr-FR" dirty="0"/>
          </a:p>
          <a:p>
            <a:pPr lvl="2"/>
            <a:r>
              <a:rPr lang="fr-FR" dirty="0" err="1"/>
              <a:t>Sum</a:t>
            </a:r>
            <a:endParaRPr lang="fr-FR" dirty="0"/>
          </a:p>
          <a:p>
            <a:pPr lvl="2"/>
            <a:r>
              <a:rPr lang="fr-FR" dirty="0"/>
              <a:t>Min</a:t>
            </a:r>
          </a:p>
          <a:p>
            <a:pPr lvl="2"/>
            <a:r>
              <a:rPr lang="fr-FR" dirty="0"/>
              <a:t>Max </a:t>
            </a:r>
          </a:p>
          <a:p>
            <a:pPr lvl="1"/>
            <a:endParaRPr lang="fr-FR" dirty="0"/>
          </a:p>
        </p:txBody>
      </p:sp>
    </p:spTree>
    <p:extLst>
      <p:ext uri="{BB962C8B-B14F-4D97-AF65-F5344CB8AC3E}">
        <p14:creationId xmlns:p14="http://schemas.microsoft.com/office/powerpoint/2010/main" val="24192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Exploration</a:t>
            </a:r>
            <a:endParaRPr lang="fr-FR" dirty="0"/>
          </a:p>
        </p:txBody>
      </p:sp>
      <p:sp>
        <p:nvSpPr>
          <p:cNvPr id="5" name="Espace réservé du contenu 4">
            <a:extLst>
              <a:ext uri="{FF2B5EF4-FFF2-40B4-BE49-F238E27FC236}">
                <a16:creationId xmlns:a16="http://schemas.microsoft.com/office/drawing/2014/main" id="{208192C8-00B2-4493-A38D-CEF43ED5F7C7}"/>
              </a:ext>
            </a:extLst>
          </p:cNvPr>
          <p:cNvSpPr>
            <a:spLocks noGrp="1"/>
          </p:cNvSpPr>
          <p:nvPr>
            <p:ph idx="1"/>
          </p:nvPr>
        </p:nvSpPr>
        <p:spPr/>
        <p:txBody>
          <a:bodyPr/>
          <a:lstStyle/>
          <a:p>
            <a:r>
              <a:rPr lang="fr-FR" dirty="0"/>
              <a:t>Ensemble des données</a:t>
            </a:r>
          </a:p>
          <a:p>
            <a:pPr lvl="1"/>
            <a:r>
              <a:rPr lang="fr-FR" dirty="0"/>
              <a:t>Nos </a:t>
            </a:r>
            <a:r>
              <a:rPr lang="fr-FR" dirty="0" err="1"/>
              <a:t>features</a:t>
            </a:r>
            <a:endParaRPr lang="fr-FR" dirty="0"/>
          </a:p>
          <a:p>
            <a:pPr lvl="1"/>
            <a:r>
              <a:rPr lang="fr-FR" dirty="0"/>
              <a:t>RFM</a:t>
            </a:r>
          </a:p>
          <a:p>
            <a:pPr lvl="1"/>
            <a:r>
              <a:rPr lang="fr-FR" dirty="0"/>
              <a:t>Historique</a:t>
            </a:r>
          </a:p>
          <a:p>
            <a:r>
              <a:rPr lang="fr-FR" dirty="0" err="1"/>
              <a:t>Scaling</a:t>
            </a:r>
            <a:endParaRPr lang="fr-FR" dirty="0"/>
          </a:p>
          <a:p>
            <a:r>
              <a:rPr lang="fr-FR" dirty="0"/>
              <a:t>PCA</a:t>
            </a:r>
          </a:p>
          <a:p>
            <a:r>
              <a:rPr lang="fr-FR" dirty="0"/>
              <a:t>Graphique d’explication de la variance</a:t>
            </a:r>
          </a:p>
          <a:p>
            <a:r>
              <a:rPr lang="fr-FR" dirty="0"/>
              <a:t>Projection sur les composantes principales</a:t>
            </a:r>
          </a:p>
          <a:p>
            <a:r>
              <a:rPr lang="fr-FR" dirty="0"/>
              <a:t>Contribution des variables</a:t>
            </a:r>
          </a:p>
        </p:txBody>
      </p:sp>
    </p:spTree>
    <p:extLst>
      <p:ext uri="{BB962C8B-B14F-4D97-AF65-F5344CB8AC3E}">
        <p14:creationId xmlns:p14="http://schemas.microsoft.com/office/powerpoint/2010/main" val="256468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Ensemble des </a:t>
            </a:r>
            <a:r>
              <a:rPr lang="fr-FR" altLang="fr-FR" dirty="0" err="1"/>
              <a:t>features</a:t>
            </a:r>
            <a:endParaRPr lang="fr-FR" dirty="0"/>
          </a:p>
        </p:txBody>
      </p:sp>
      <p:pic>
        <p:nvPicPr>
          <p:cNvPr id="4" name="Espace réservé du contenu 3">
            <a:extLst>
              <a:ext uri="{FF2B5EF4-FFF2-40B4-BE49-F238E27FC236}">
                <a16:creationId xmlns:a16="http://schemas.microsoft.com/office/drawing/2014/main" id="{97EDD178-D2FB-4DB2-AD1C-166C6C138E72}"/>
              </a:ext>
            </a:extLst>
          </p:cNvPr>
          <p:cNvPicPr>
            <a:picLocks noGrp="1" noChangeAspect="1"/>
          </p:cNvPicPr>
          <p:nvPr>
            <p:ph idx="1"/>
          </p:nvPr>
        </p:nvPicPr>
        <p:blipFill>
          <a:blip r:embed="rId3"/>
          <a:stretch>
            <a:fillRect/>
          </a:stretch>
        </p:blipFill>
        <p:spPr>
          <a:xfrm>
            <a:off x="1242204" y="1595272"/>
            <a:ext cx="9437298" cy="4953928"/>
          </a:xfrm>
          <a:prstGeom prst="rect">
            <a:avLst/>
          </a:prstGeom>
        </p:spPr>
      </p:pic>
    </p:spTree>
    <p:extLst>
      <p:ext uri="{BB962C8B-B14F-4D97-AF65-F5344CB8AC3E}">
        <p14:creationId xmlns:p14="http://schemas.microsoft.com/office/powerpoint/2010/main" val="61059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Ensemble des </a:t>
            </a:r>
            <a:r>
              <a:rPr lang="fr-FR" altLang="fr-FR" dirty="0" err="1"/>
              <a:t>features</a:t>
            </a:r>
            <a:endParaRPr lang="fr-FR" dirty="0"/>
          </a:p>
        </p:txBody>
      </p:sp>
      <p:pic>
        <p:nvPicPr>
          <p:cNvPr id="6" name="Espace réservé du contenu 5">
            <a:extLst>
              <a:ext uri="{FF2B5EF4-FFF2-40B4-BE49-F238E27FC236}">
                <a16:creationId xmlns:a16="http://schemas.microsoft.com/office/drawing/2014/main" id="{A53C8308-7689-4BE6-981A-8687B0E01FAC}"/>
              </a:ext>
            </a:extLst>
          </p:cNvPr>
          <p:cNvPicPr>
            <a:picLocks noGrp="1" noChangeAspect="1"/>
          </p:cNvPicPr>
          <p:nvPr>
            <p:ph idx="1"/>
          </p:nvPr>
        </p:nvPicPr>
        <p:blipFill>
          <a:blip r:embed="rId3"/>
          <a:stretch>
            <a:fillRect/>
          </a:stretch>
        </p:blipFill>
        <p:spPr>
          <a:xfrm>
            <a:off x="2173857" y="1358358"/>
            <a:ext cx="7694762" cy="5390621"/>
          </a:xfrm>
          <a:prstGeom prst="rect">
            <a:avLst/>
          </a:prstGeom>
        </p:spPr>
      </p:pic>
    </p:spTree>
    <p:extLst>
      <p:ext uri="{BB962C8B-B14F-4D97-AF65-F5344CB8AC3E}">
        <p14:creationId xmlns:p14="http://schemas.microsoft.com/office/powerpoint/2010/main" val="210432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a:xfrm>
            <a:off x="838200" y="365125"/>
            <a:ext cx="10515600" cy="5455812"/>
          </a:xfrm>
        </p:spPr>
        <p:txBody>
          <a:bodyPr/>
          <a:lstStyle/>
          <a:p>
            <a:pPr algn="ctr"/>
            <a:r>
              <a:rPr lang="fr-FR" altLang="fr-FR" dirty="0"/>
              <a:t>Clustering</a:t>
            </a:r>
            <a:endParaRPr lang="fr-FR" dirty="0"/>
          </a:p>
        </p:txBody>
      </p:sp>
    </p:spTree>
    <p:extLst>
      <p:ext uri="{BB962C8B-B14F-4D97-AF65-F5344CB8AC3E}">
        <p14:creationId xmlns:p14="http://schemas.microsoft.com/office/powerpoint/2010/main" val="233500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Clustering</a:t>
            </a:r>
            <a:endParaRPr lang="fr-FR" dirty="0"/>
          </a:p>
        </p:txBody>
      </p:sp>
      <p:sp>
        <p:nvSpPr>
          <p:cNvPr id="5" name="Espace réservé du contenu 4">
            <a:extLst>
              <a:ext uri="{FF2B5EF4-FFF2-40B4-BE49-F238E27FC236}">
                <a16:creationId xmlns:a16="http://schemas.microsoft.com/office/drawing/2014/main" id="{5B2DE873-7BDB-424D-B833-5501718A8DB5}"/>
              </a:ext>
            </a:extLst>
          </p:cNvPr>
          <p:cNvSpPr>
            <a:spLocks noGrp="1"/>
          </p:cNvSpPr>
          <p:nvPr>
            <p:ph idx="1"/>
          </p:nvPr>
        </p:nvSpPr>
        <p:spPr/>
        <p:txBody>
          <a:bodyPr/>
          <a:lstStyle/>
          <a:p>
            <a:r>
              <a:rPr lang="fr-FR" dirty="0" err="1"/>
              <a:t>Scaling</a:t>
            </a:r>
            <a:r>
              <a:rPr lang="fr-FR" dirty="0"/>
              <a:t> (entre 0 et 1)</a:t>
            </a:r>
          </a:p>
          <a:p>
            <a:endParaRPr lang="fr-FR" dirty="0"/>
          </a:p>
          <a:p>
            <a:r>
              <a:rPr lang="fr-FR" dirty="0"/>
              <a:t>Clustering</a:t>
            </a:r>
          </a:p>
          <a:p>
            <a:pPr lvl="1"/>
            <a:r>
              <a:rPr lang="fr-FR" dirty="0"/>
              <a:t>Approche heuristique : K-</a:t>
            </a:r>
            <a:r>
              <a:rPr lang="fr-FR" dirty="0" err="1"/>
              <a:t>Means</a:t>
            </a:r>
            <a:endParaRPr lang="fr-FR" dirty="0"/>
          </a:p>
          <a:p>
            <a:pPr lvl="1"/>
            <a:r>
              <a:rPr lang="fr-FR" dirty="0"/>
              <a:t>Approche agglomérative : Clustering de Ward</a:t>
            </a:r>
          </a:p>
          <a:p>
            <a:endParaRPr lang="fr-FR" dirty="0"/>
          </a:p>
          <a:p>
            <a:r>
              <a:rPr lang="fr-FR" dirty="0"/>
              <a:t>Mesure : Coefficient de silhouette</a:t>
            </a:r>
          </a:p>
          <a:p>
            <a:endParaRPr lang="fr-FR" dirty="0"/>
          </a:p>
        </p:txBody>
      </p:sp>
    </p:spTree>
    <p:extLst>
      <p:ext uri="{BB962C8B-B14F-4D97-AF65-F5344CB8AC3E}">
        <p14:creationId xmlns:p14="http://schemas.microsoft.com/office/powerpoint/2010/main" val="6770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Coefficients de silhouette</a:t>
            </a:r>
          </a:p>
        </p:txBody>
      </p:sp>
      <p:pic>
        <p:nvPicPr>
          <p:cNvPr id="7" name="Espace réservé du contenu 6">
            <a:extLst>
              <a:ext uri="{FF2B5EF4-FFF2-40B4-BE49-F238E27FC236}">
                <a16:creationId xmlns:a16="http://schemas.microsoft.com/office/drawing/2014/main" id="{618E97D1-33B3-4295-852A-8ABE06EDEB16}"/>
              </a:ext>
            </a:extLst>
          </p:cNvPr>
          <p:cNvPicPr>
            <a:picLocks noGrp="1" noChangeAspect="1"/>
          </p:cNvPicPr>
          <p:nvPr>
            <p:ph idx="1"/>
          </p:nvPr>
        </p:nvPicPr>
        <p:blipFill>
          <a:blip r:embed="rId3"/>
          <a:stretch>
            <a:fillRect/>
          </a:stretch>
        </p:blipFill>
        <p:spPr>
          <a:xfrm>
            <a:off x="1749287" y="1427870"/>
            <a:ext cx="8415129" cy="5322881"/>
          </a:xfrm>
          <a:prstGeom prst="rect">
            <a:avLst/>
          </a:prstGeom>
        </p:spPr>
      </p:pic>
    </p:spTree>
    <p:extLst>
      <p:ext uri="{BB962C8B-B14F-4D97-AF65-F5344CB8AC3E}">
        <p14:creationId xmlns:p14="http://schemas.microsoft.com/office/powerpoint/2010/main" val="425225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Segmentation en 6 clusters</a:t>
            </a:r>
          </a:p>
        </p:txBody>
      </p:sp>
      <p:pic>
        <p:nvPicPr>
          <p:cNvPr id="6" name="Image 5">
            <a:extLst>
              <a:ext uri="{FF2B5EF4-FFF2-40B4-BE49-F238E27FC236}">
                <a16:creationId xmlns:a16="http://schemas.microsoft.com/office/drawing/2014/main" id="{C1FC29DD-2FA6-4A0E-A43A-B27D6E898153}"/>
              </a:ext>
            </a:extLst>
          </p:cNvPr>
          <p:cNvPicPr>
            <a:picLocks noChangeAspect="1"/>
          </p:cNvPicPr>
          <p:nvPr/>
        </p:nvPicPr>
        <p:blipFill>
          <a:blip r:embed="rId3"/>
          <a:stretch>
            <a:fillRect/>
          </a:stretch>
        </p:blipFill>
        <p:spPr>
          <a:xfrm>
            <a:off x="5938026" y="1325867"/>
            <a:ext cx="6065129" cy="5532133"/>
          </a:xfrm>
          <a:prstGeom prst="rect">
            <a:avLst/>
          </a:prstGeom>
        </p:spPr>
      </p:pic>
      <p:graphicFrame>
        <p:nvGraphicFramePr>
          <p:cNvPr id="3" name="Tableau 2">
            <a:extLst>
              <a:ext uri="{FF2B5EF4-FFF2-40B4-BE49-F238E27FC236}">
                <a16:creationId xmlns:a16="http://schemas.microsoft.com/office/drawing/2014/main" id="{F7D7021D-4F1F-4796-BF99-E73F5BE46519}"/>
              </a:ext>
            </a:extLst>
          </p:cNvPr>
          <p:cNvGraphicFramePr>
            <a:graphicFrameLocks noGrp="1"/>
          </p:cNvGraphicFramePr>
          <p:nvPr>
            <p:extLst>
              <p:ext uri="{D42A27DB-BD31-4B8C-83A1-F6EECF244321}">
                <p14:modId xmlns:p14="http://schemas.microsoft.com/office/powerpoint/2010/main" val="1259886377"/>
              </p:ext>
            </p:extLst>
          </p:nvPr>
        </p:nvGraphicFramePr>
        <p:xfrm>
          <a:off x="508800" y="2577304"/>
          <a:ext cx="4581939" cy="2626785"/>
        </p:xfrm>
        <a:graphic>
          <a:graphicData uri="http://schemas.openxmlformats.org/drawingml/2006/table">
            <a:tbl>
              <a:tblPr firstRow="1" bandRow="1">
                <a:tableStyleId>{5C22544A-7EE6-4342-B048-85BDC9FD1C3A}</a:tableStyleId>
              </a:tblPr>
              <a:tblGrid>
                <a:gridCol w="1560443">
                  <a:extLst>
                    <a:ext uri="{9D8B030D-6E8A-4147-A177-3AD203B41FA5}">
                      <a16:colId xmlns:a16="http://schemas.microsoft.com/office/drawing/2014/main" val="2304600789"/>
                    </a:ext>
                  </a:extLst>
                </a:gridCol>
                <a:gridCol w="1762540">
                  <a:extLst>
                    <a:ext uri="{9D8B030D-6E8A-4147-A177-3AD203B41FA5}">
                      <a16:colId xmlns:a16="http://schemas.microsoft.com/office/drawing/2014/main" val="4241622469"/>
                    </a:ext>
                  </a:extLst>
                </a:gridCol>
                <a:gridCol w="1258956">
                  <a:extLst>
                    <a:ext uri="{9D8B030D-6E8A-4147-A177-3AD203B41FA5}">
                      <a16:colId xmlns:a16="http://schemas.microsoft.com/office/drawing/2014/main" val="2992125864"/>
                    </a:ext>
                  </a:extLst>
                </a:gridCol>
              </a:tblGrid>
              <a:tr h="375255">
                <a:tc>
                  <a:txBody>
                    <a:bodyPr/>
                    <a:lstStyle/>
                    <a:p>
                      <a:r>
                        <a:rPr lang="fr-FR" dirty="0"/>
                        <a:t>Population</a:t>
                      </a:r>
                    </a:p>
                  </a:txBody>
                  <a:tcPr/>
                </a:tc>
                <a:tc>
                  <a:txBody>
                    <a:bodyPr/>
                    <a:lstStyle/>
                    <a:p>
                      <a:r>
                        <a:rPr lang="fr-FR" dirty="0"/>
                        <a:t>Pourcentage</a:t>
                      </a:r>
                    </a:p>
                  </a:txBody>
                  <a:tcPr/>
                </a:tc>
                <a:tc>
                  <a:txBody>
                    <a:bodyPr/>
                    <a:lstStyle/>
                    <a:p>
                      <a:r>
                        <a:rPr lang="fr-FR" dirty="0"/>
                        <a:t>Cluster</a:t>
                      </a:r>
                    </a:p>
                  </a:txBody>
                  <a:tcPr/>
                </a:tc>
                <a:extLst>
                  <a:ext uri="{0D108BD9-81ED-4DB2-BD59-A6C34878D82A}">
                    <a16:rowId xmlns:a16="http://schemas.microsoft.com/office/drawing/2014/main" val="1039718279"/>
                  </a:ext>
                </a:extLst>
              </a:tr>
              <a:tr h="375255">
                <a:tc>
                  <a:txBody>
                    <a:bodyPr/>
                    <a:lstStyle/>
                    <a:p>
                      <a:r>
                        <a:rPr lang="fr-FR" dirty="0"/>
                        <a:t>1325</a:t>
                      </a:r>
                    </a:p>
                  </a:txBody>
                  <a:tcPr/>
                </a:tc>
                <a:tc>
                  <a:txBody>
                    <a:bodyPr/>
                    <a:lstStyle/>
                    <a:p>
                      <a:r>
                        <a:rPr lang="fr-FR" dirty="0"/>
                        <a:t>30</a:t>
                      </a:r>
                    </a:p>
                  </a:txBody>
                  <a:tcPr/>
                </a:tc>
                <a:tc>
                  <a:txBody>
                    <a:bodyPr/>
                    <a:lstStyle/>
                    <a:p>
                      <a:r>
                        <a:rPr lang="fr-FR" dirty="0"/>
                        <a:t>3</a:t>
                      </a:r>
                    </a:p>
                  </a:txBody>
                  <a:tcPr/>
                </a:tc>
                <a:extLst>
                  <a:ext uri="{0D108BD9-81ED-4DB2-BD59-A6C34878D82A}">
                    <a16:rowId xmlns:a16="http://schemas.microsoft.com/office/drawing/2014/main" val="4099949772"/>
                  </a:ext>
                </a:extLst>
              </a:tr>
              <a:tr h="375255">
                <a:tc>
                  <a:txBody>
                    <a:bodyPr/>
                    <a:lstStyle/>
                    <a:p>
                      <a:r>
                        <a:rPr lang="fr-FR" dirty="0"/>
                        <a:t>1169</a:t>
                      </a:r>
                    </a:p>
                  </a:txBody>
                  <a:tcPr/>
                </a:tc>
                <a:tc>
                  <a:txBody>
                    <a:bodyPr/>
                    <a:lstStyle/>
                    <a:p>
                      <a:r>
                        <a:rPr lang="fr-FR" dirty="0"/>
                        <a:t>27</a:t>
                      </a:r>
                    </a:p>
                  </a:txBody>
                  <a:tcPr/>
                </a:tc>
                <a:tc>
                  <a:txBody>
                    <a:bodyPr/>
                    <a:lstStyle/>
                    <a:p>
                      <a:r>
                        <a:rPr lang="fr-FR" dirty="0"/>
                        <a:t>4</a:t>
                      </a:r>
                    </a:p>
                  </a:txBody>
                  <a:tcPr/>
                </a:tc>
                <a:extLst>
                  <a:ext uri="{0D108BD9-81ED-4DB2-BD59-A6C34878D82A}">
                    <a16:rowId xmlns:a16="http://schemas.microsoft.com/office/drawing/2014/main" val="1291876349"/>
                  </a:ext>
                </a:extLst>
              </a:tr>
              <a:tr h="375255">
                <a:tc>
                  <a:txBody>
                    <a:bodyPr/>
                    <a:lstStyle/>
                    <a:p>
                      <a:r>
                        <a:rPr lang="fr-FR" dirty="0"/>
                        <a:t>832</a:t>
                      </a:r>
                    </a:p>
                  </a:txBody>
                  <a:tcPr/>
                </a:tc>
                <a:tc>
                  <a:txBody>
                    <a:bodyPr/>
                    <a:lstStyle/>
                    <a:p>
                      <a:r>
                        <a:rPr lang="fr-FR" dirty="0"/>
                        <a:t>19</a:t>
                      </a:r>
                    </a:p>
                  </a:txBody>
                  <a:tcPr/>
                </a:tc>
                <a:tc>
                  <a:txBody>
                    <a:bodyPr/>
                    <a:lstStyle/>
                    <a:p>
                      <a:r>
                        <a:rPr lang="fr-FR" dirty="0"/>
                        <a:t>2</a:t>
                      </a:r>
                    </a:p>
                  </a:txBody>
                  <a:tcPr/>
                </a:tc>
                <a:extLst>
                  <a:ext uri="{0D108BD9-81ED-4DB2-BD59-A6C34878D82A}">
                    <a16:rowId xmlns:a16="http://schemas.microsoft.com/office/drawing/2014/main" val="2854772778"/>
                  </a:ext>
                </a:extLst>
              </a:tr>
              <a:tr h="375255">
                <a:tc>
                  <a:txBody>
                    <a:bodyPr/>
                    <a:lstStyle/>
                    <a:p>
                      <a:r>
                        <a:rPr lang="fr-FR" dirty="0"/>
                        <a:t>624</a:t>
                      </a:r>
                    </a:p>
                  </a:txBody>
                  <a:tcPr/>
                </a:tc>
                <a:tc>
                  <a:txBody>
                    <a:bodyPr/>
                    <a:lstStyle/>
                    <a:p>
                      <a:r>
                        <a:rPr lang="fr-FR" dirty="0"/>
                        <a:t>14</a:t>
                      </a:r>
                    </a:p>
                  </a:txBody>
                  <a:tcPr/>
                </a:tc>
                <a:tc>
                  <a:txBody>
                    <a:bodyPr/>
                    <a:lstStyle/>
                    <a:p>
                      <a:r>
                        <a:rPr lang="fr-FR" dirty="0"/>
                        <a:t>0</a:t>
                      </a:r>
                    </a:p>
                  </a:txBody>
                  <a:tcPr/>
                </a:tc>
                <a:extLst>
                  <a:ext uri="{0D108BD9-81ED-4DB2-BD59-A6C34878D82A}">
                    <a16:rowId xmlns:a16="http://schemas.microsoft.com/office/drawing/2014/main" val="3784208242"/>
                  </a:ext>
                </a:extLst>
              </a:tr>
              <a:tr h="375255">
                <a:tc>
                  <a:txBody>
                    <a:bodyPr/>
                    <a:lstStyle/>
                    <a:p>
                      <a:r>
                        <a:rPr lang="fr-FR" dirty="0"/>
                        <a:t>230</a:t>
                      </a:r>
                    </a:p>
                  </a:txBody>
                  <a:tcPr/>
                </a:tc>
                <a:tc>
                  <a:txBody>
                    <a:bodyPr/>
                    <a:lstStyle/>
                    <a:p>
                      <a:r>
                        <a:rPr lang="fr-FR" dirty="0"/>
                        <a:t>5</a:t>
                      </a:r>
                    </a:p>
                  </a:txBody>
                  <a:tcPr/>
                </a:tc>
                <a:tc>
                  <a:txBody>
                    <a:bodyPr/>
                    <a:lstStyle/>
                    <a:p>
                      <a:r>
                        <a:rPr lang="fr-FR" dirty="0"/>
                        <a:t>5</a:t>
                      </a:r>
                    </a:p>
                  </a:txBody>
                  <a:tcPr/>
                </a:tc>
                <a:extLst>
                  <a:ext uri="{0D108BD9-81ED-4DB2-BD59-A6C34878D82A}">
                    <a16:rowId xmlns:a16="http://schemas.microsoft.com/office/drawing/2014/main" val="3987053902"/>
                  </a:ext>
                </a:extLst>
              </a:tr>
              <a:tr h="375255">
                <a:tc>
                  <a:txBody>
                    <a:bodyPr/>
                    <a:lstStyle/>
                    <a:p>
                      <a:r>
                        <a:rPr lang="fr-FR" dirty="0"/>
                        <a:t>192</a:t>
                      </a:r>
                    </a:p>
                  </a:txBody>
                  <a:tcPr/>
                </a:tc>
                <a:tc>
                  <a:txBody>
                    <a:bodyPr/>
                    <a:lstStyle/>
                    <a:p>
                      <a:r>
                        <a:rPr lang="fr-FR" dirty="0"/>
                        <a:t>4</a:t>
                      </a:r>
                    </a:p>
                  </a:txBody>
                  <a:tcPr/>
                </a:tc>
                <a:tc>
                  <a:txBody>
                    <a:bodyPr/>
                    <a:lstStyle/>
                    <a:p>
                      <a:r>
                        <a:rPr lang="fr-FR" dirty="0"/>
                        <a:t>1</a:t>
                      </a:r>
                    </a:p>
                  </a:txBody>
                  <a:tcPr/>
                </a:tc>
                <a:extLst>
                  <a:ext uri="{0D108BD9-81ED-4DB2-BD59-A6C34878D82A}">
                    <a16:rowId xmlns:a16="http://schemas.microsoft.com/office/drawing/2014/main" val="3730168606"/>
                  </a:ext>
                </a:extLst>
              </a:tr>
            </a:tbl>
          </a:graphicData>
        </a:graphic>
      </p:graphicFrame>
      <p:sp>
        <p:nvSpPr>
          <p:cNvPr id="7" name="Espace réservé du contenu 6">
            <a:extLst>
              <a:ext uri="{FF2B5EF4-FFF2-40B4-BE49-F238E27FC236}">
                <a16:creationId xmlns:a16="http://schemas.microsoft.com/office/drawing/2014/main" id="{97858B5C-AD74-465A-B1B9-D711A0DDD5EC}"/>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01789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E9392ADD-EB2B-435C-BC73-47FBD605D3A7}"/>
              </a:ext>
            </a:extLst>
          </p:cNvPr>
          <p:cNvPicPr>
            <a:picLocks noGrp="1" noChangeAspect="1"/>
          </p:cNvPicPr>
          <p:nvPr>
            <p:ph idx="1"/>
          </p:nvPr>
        </p:nvPicPr>
        <p:blipFill>
          <a:blip r:embed="rId2"/>
          <a:stretch>
            <a:fillRect/>
          </a:stretch>
        </p:blipFill>
        <p:spPr>
          <a:xfrm>
            <a:off x="301632" y="2425148"/>
            <a:ext cx="11582399" cy="3154017"/>
          </a:xfrm>
          <a:prstGeom prst="rect">
            <a:avLst/>
          </a:prstGeom>
        </p:spPr>
      </p:pic>
      <p:sp>
        <p:nvSpPr>
          <p:cNvPr id="2" name="Titre 1">
            <a:extLst>
              <a:ext uri="{FF2B5EF4-FFF2-40B4-BE49-F238E27FC236}">
                <a16:creationId xmlns:a16="http://schemas.microsoft.com/office/drawing/2014/main" id="{3D5FE811-8C3E-4722-ADEC-E6058766DE21}"/>
              </a:ext>
            </a:extLst>
          </p:cNvPr>
          <p:cNvSpPr>
            <a:spLocks noGrp="1"/>
          </p:cNvSpPr>
          <p:nvPr>
            <p:ph type="title"/>
          </p:nvPr>
        </p:nvSpPr>
        <p:spPr/>
        <p:txBody>
          <a:bodyPr/>
          <a:lstStyle/>
          <a:p>
            <a:pPr algn="ctr"/>
            <a:r>
              <a:rPr lang="fr-FR" dirty="0"/>
              <a:t>Segmentation en 6 clusters</a:t>
            </a:r>
          </a:p>
        </p:txBody>
      </p:sp>
      <p:grpSp>
        <p:nvGrpSpPr>
          <p:cNvPr id="19" name="Groupe 18">
            <a:extLst>
              <a:ext uri="{FF2B5EF4-FFF2-40B4-BE49-F238E27FC236}">
                <a16:creationId xmlns:a16="http://schemas.microsoft.com/office/drawing/2014/main" id="{39F88910-BF17-45F0-9571-AB65193A1BD4}"/>
              </a:ext>
            </a:extLst>
          </p:cNvPr>
          <p:cNvGrpSpPr/>
          <p:nvPr/>
        </p:nvGrpSpPr>
        <p:grpSpPr>
          <a:xfrm>
            <a:off x="4594302" y="2480905"/>
            <a:ext cx="1170878" cy="2830890"/>
            <a:chOff x="4549698" y="2503207"/>
            <a:chExt cx="1170878" cy="2830890"/>
          </a:xfrm>
        </p:grpSpPr>
        <p:cxnSp>
          <p:nvCxnSpPr>
            <p:cNvPr id="5" name="Connecteur droit avec flèche 4">
              <a:extLst>
                <a:ext uri="{FF2B5EF4-FFF2-40B4-BE49-F238E27FC236}">
                  <a16:creationId xmlns:a16="http://schemas.microsoft.com/office/drawing/2014/main" id="{97A0F7BB-A8A5-4197-9602-BECC8775E4CD}"/>
                </a:ext>
              </a:extLst>
            </p:cNvPr>
            <p:cNvCxnSpPr/>
            <p:nvPr/>
          </p:nvCxnSpPr>
          <p:spPr>
            <a:xfrm>
              <a:off x="4549698" y="2503207"/>
              <a:ext cx="1170878" cy="1048215"/>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FFE99C79-8093-47DB-B821-14E8A7C99A8B}"/>
                </a:ext>
              </a:extLst>
            </p:cNvPr>
            <p:cNvCxnSpPr/>
            <p:nvPr/>
          </p:nvCxnSpPr>
          <p:spPr>
            <a:xfrm>
              <a:off x="4549698" y="4285882"/>
              <a:ext cx="1170878" cy="1048215"/>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Connecteur droit avec flèche 10">
            <a:extLst>
              <a:ext uri="{FF2B5EF4-FFF2-40B4-BE49-F238E27FC236}">
                <a16:creationId xmlns:a16="http://schemas.microsoft.com/office/drawing/2014/main" id="{1F11CD2D-548D-47AE-89FC-01ED5C2C5E67}"/>
              </a:ext>
            </a:extLst>
          </p:cNvPr>
          <p:cNvCxnSpPr/>
          <p:nvPr/>
        </p:nvCxnSpPr>
        <p:spPr>
          <a:xfrm>
            <a:off x="157975" y="2871065"/>
            <a:ext cx="1170878" cy="1048215"/>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FA190B0E-28D2-4736-8DE5-75E64FDC8B0E}"/>
              </a:ext>
            </a:extLst>
          </p:cNvPr>
          <p:cNvSpPr/>
          <p:nvPr/>
        </p:nvSpPr>
        <p:spPr>
          <a:xfrm>
            <a:off x="1226634" y="4213156"/>
            <a:ext cx="925551" cy="1340151"/>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9757866F-1FD5-42D8-AC94-8975E42554D2}"/>
              </a:ext>
            </a:extLst>
          </p:cNvPr>
          <p:cNvSpPr/>
          <p:nvPr/>
        </p:nvSpPr>
        <p:spPr>
          <a:xfrm>
            <a:off x="2131744" y="4337173"/>
            <a:ext cx="2105719" cy="323517"/>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4741DFC9-5A1F-4CD1-A986-8258D4FF44A0}"/>
              </a:ext>
            </a:extLst>
          </p:cNvPr>
          <p:cNvSpPr/>
          <p:nvPr/>
        </p:nvSpPr>
        <p:spPr>
          <a:xfrm>
            <a:off x="2131744" y="5209248"/>
            <a:ext cx="2105719" cy="323517"/>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9976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Sommaire</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a:xfrm>
            <a:off x="2263698" y="1690688"/>
            <a:ext cx="9090102" cy="4486275"/>
          </a:xfrm>
        </p:spPr>
        <p:txBody>
          <a:bodyPr/>
          <a:lstStyle/>
          <a:p>
            <a:r>
              <a:rPr lang="fr-FR" altLang="fr-FR" dirty="0"/>
              <a:t>Introduction</a:t>
            </a:r>
          </a:p>
          <a:p>
            <a:r>
              <a:rPr lang="fr-FR" altLang="fr-FR" dirty="0"/>
              <a:t>Les données - </a:t>
            </a:r>
            <a:r>
              <a:rPr lang="fr-FR" dirty="0"/>
              <a:t>Analyses univariées</a:t>
            </a:r>
          </a:p>
          <a:p>
            <a:r>
              <a:rPr lang="fr-FR" altLang="fr-FR" dirty="0"/>
              <a:t>Exploration</a:t>
            </a:r>
          </a:p>
          <a:p>
            <a:r>
              <a:rPr lang="fr-FR" altLang="fr-FR" dirty="0"/>
              <a:t>Modélisation finale</a:t>
            </a:r>
          </a:p>
          <a:p>
            <a:r>
              <a:rPr lang="fr-FR" altLang="fr-FR" dirty="0"/>
              <a:t>Prédiction d’achat</a:t>
            </a:r>
          </a:p>
          <a:p>
            <a:r>
              <a:rPr lang="fr-FR" altLang="fr-FR" dirty="0"/>
              <a:t>Théorie : Le Gradient </a:t>
            </a:r>
            <a:r>
              <a:rPr lang="fr-FR" altLang="fr-FR" dirty="0" err="1"/>
              <a:t>Boosting</a:t>
            </a:r>
            <a:endParaRPr lang="fr-FR" alt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5B39C3-C2C7-4397-A506-E9D33A490A81}"/>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192B038B-6ED4-49A9-83EB-614715197566}"/>
              </a:ext>
            </a:extLst>
          </p:cNvPr>
          <p:cNvSpPr>
            <a:spLocks noGrp="1"/>
          </p:cNvSpPr>
          <p:nvPr>
            <p:ph idx="1"/>
          </p:nvPr>
        </p:nvSpPr>
        <p:spPr/>
        <p:txBody>
          <a:bodyPr/>
          <a:lstStyle/>
          <a:p>
            <a:r>
              <a:rPr lang="fr-FR" sz="2400" dirty="0"/>
              <a:t>Quatre groupes principaux en UK</a:t>
            </a:r>
          </a:p>
          <a:p>
            <a:pPr lvl="1"/>
            <a:r>
              <a:rPr lang="fr-FR" sz="2000" dirty="0"/>
              <a:t>1325 clients (30% du total), c'est le cœur de la clientèle, ils achètent très souvent, avec un panier moyen très élevé, ils ont d'ailleurs passé commande très récemment. Beaucoup d'annulation mais eux il faut les chouchouter</a:t>
            </a:r>
          </a:p>
          <a:p>
            <a:pPr lvl="1"/>
            <a:r>
              <a:rPr lang="fr-FR" sz="2000" dirty="0"/>
              <a:t>1169 clients (27% du total), ils sont venus dans les deux derniers mois, font des petites commandes mais viennent beaucoup moins souvent, peut-être sont-ils les nouveaux clients, à ne pas décevoir donc (cluster 4)</a:t>
            </a:r>
          </a:p>
          <a:p>
            <a:pPr lvl="1"/>
            <a:r>
              <a:rPr lang="fr-FR" sz="2000" dirty="0"/>
              <a:t>832 clients (19% du total), la dernière fois qu'ils sont venus c'était il y a très longtemps, d'ailleurs ils ne sont pas venus souvent et ont très peu commandé. Ce sont les clients déjà perdus j'en ai peur (cluster 2)</a:t>
            </a:r>
          </a:p>
          <a:p>
            <a:pPr lvl="1"/>
            <a:r>
              <a:rPr lang="fr-FR" sz="2000" dirty="0"/>
              <a:t>624 clients (14%), récence assez moyenne, fréquence moyenne, panier moyen mais pas négligeable quand même. Il semble que ce soient les clients réguliers, sur lesquels on peut compter, ils sont fidèles normalement, c'est peut-être le moment de leur rappeler notre existence (cluster 0)</a:t>
            </a:r>
          </a:p>
          <a:p>
            <a:endParaRPr lang="fr-FR" dirty="0"/>
          </a:p>
        </p:txBody>
      </p:sp>
    </p:spTree>
    <p:extLst>
      <p:ext uri="{BB962C8B-B14F-4D97-AF65-F5344CB8AC3E}">
        <p14:creationId xmlns:p14="http://schemas.microsoft.com/office/powerpoint/2010/main" val="282685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5B39C3-C2C7-4397-A506-E9D33A490A81}"/>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192B038B-6ED4-49A9-83EB-614715197566}"/>
              </a:ext>
            </a:extLst>
          </p:cNvPr>
          <p:cNvSpPr>
            <a:spLocks noGrp="1"/>
          </p:cNvSpPr>
          <p:nvPr>
            <p:ph idx="1"/>
          </p:nvPr>
        </p:nvSpPr>
        <p:spPr/>
        <p:txBody>
          <a:bodyPr/>
          <a:lstStyle/>
          <a:p>
            <a:r>
              <a:rPr lang="fr-FR" dirty="0"/>
              <a:t>Puis hors du Royaume-Uni deux groupes plus petits :</a:t>
            </a:r>
          </a:p>
          <a:p>
            <a:pPr lvl="1"/>
            <a:r>
              <a:rPr lang="fr-FR" dirty="0"/>
              <a:t>Ceux qui achète très fréquemment et qui ont le panier moyen le plus élevé, ils sont 230 (5% des clients), il y a aussi beaucoup d'annulations mais ce sont eux qui payent le plus de frais postaux, des clients à garder ! (cluster 5)</a:t>
            </a:r>
          </a:p>
          <a:p>
            <a:pPr lvl="1"/>
            <a:r>
              <a:rPr lang="fr-FR" dirty="0"/>
              <a:t>Ceux qui commandent plutôt rarement et pour pas très cher, ils sont 192 (4%), c'est pas forcément le groupe à cibler pour une campagne marketing (cluster 1)</a:t>
            </a:r>
          </a:p>
          <a:p>
            <a:endParaRPr lang="fr-FR" dirty="0"/>
          </a:p>
        </p:txBody>
      </p:sp>
    </p:spTree>
    <p:extLst>
      <p:ext uri="{BB962C8B-B14F-4D97-AF65-F5344CB8AC3E}">
        <p14:creationId xmlns:p14="http://schemas.microsoft.com/office/powerpoint/2010/main" val="277619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a:extLst>
              <a:ext uri="{FF2B5EF4-FFF2-40B4-BE49-F238E27FC236}">
                <a16:creationId xmlns:a16="http://schemas.microsoft.com/office/drawing/2014/main" id="{755B7D4E-8198-44AE-8D3A-BF837F995533}"/>
              </a:ext>
            </a:extLst>
          </p:cNvPr>
          <p:cNvSpPr>
            <a:spLocks noGrp="1" noChangeArrowheads="1"/>
          </p:cNvSpPr>
          <p:nvPr>
            <p:ph type="title"/>
          </p:nvPr>
        </p:nvSpPr>
        <p:spPr/>
        <p:txBody>
          <a:bodyPr/>
          <a:lstStyle/>
          <a:p>
            <a:pPr algn="ctr"/>
            <a:r>
              <a:rPr lang="fr-FR" altLang="fr-FR" dirty="0"/>
              <a:t>Modélisation</a:t>
            </a:r>
          </a:p>
        </p:txBody>
      </p:sp>
      <p:sp>
        <p:nvSpPr>
          <p:cNvPr id="3" name="Espace réservé du contenu 2">
            <a:extLst>
              <a:ext uri="{FF2B5EF4-FFF2-40B4-BE49-F238E27FC236}">
                <a16:creationId xmlns:a16="http://schemas.microsoft.com/office/drawing/2014/main" id="{FB788966-8FAE-48AA-AD22-60A256D4EDAC}"/>
              </a:ext>
            </a:extLst>
          </p:cNvPr>
          <p:cNvSpPr>
            <a:spLocks noGrp="1"/>
          </p:cNvSpPr>
          <p:nvPr>
            <p:ph idx="1"/>
          </p:nvPr>
        </p:nvSpPr>
        <p:spPr/>
        <p:txBody>
          <a:bodyPr rtlCol="0">
            <a:normAutofit/>
          </a:bodyPr>
          <a:lstStyle/>
          <a:p>
            <a:pPr marL="0" indent="0" fontAlgn="auto">
              <a:spcAft>
                <a:spcPts val="0"/>
              </a:spcAft>
              <a:buFont typeface="Arial" panose="020B0604020202020204" pitchFamily="34" charset="0"/>
              <a:buNone/>
              <a:defRPr/>
            </a:pPr>
            <a:r>
              <a:rPr lang="fr-FR" dirty="0"/>
              <a:t>But : Trouver un modèle prédisant la segmentation</a:t>
            </a:r>
          </a:p>
          <a:p>
            <a:pPr marL="0" indent="0" fontAlgn="auto">
              <a:spcAft>
                <a:spcPts val="0"/>
              </a:spcAft>
              <a:buFont typeface="Arial" panose="020B0604020202020204" pitchFamily="34" charset="0"/>
              <a:buNone/>
              <a:defRPr/>
            </a:pPr>
            <a:endParaRPr lang="fr-FR" dirty="0"/>
          </a:p>
          <a:p>
            <a:r>
              <a:rPr lang="fr-FR" dirty="0"/>
              <a:t>Ensemble des </a:t>
            </a:r>
            <a:r>
              <a:rPr lang="fr-FR" dirty="0" err="1"/>
              <a:t>features</a:t>
            </a:r>
            <a:endParaRPr lang="fr-FR" dirty="0"/>
          </a:p>
          <a:p>
            <a:r>
              <a:rPr lang="fr-FR" dirty="0"/>
              <a:t>Jeu d’entrainement, jeu de test</a:t>
            </a:r>
          </a:p>
          <a:p>
            <a:r>
              <a:rPr lang="fr-FR" dirty="0" err="1"/>
              <a:t>Scaling</a:t>
            </a:r>
            <a:r>
              <a:rPr lang="fr-FR" dirty="0"/>
              <a:t> des données numériques avec le jeu d’entrainement</a:t>
            </a:r>
          </a:p>
          <a:p>
            <a:pPr lvl="1"/>
            <a:r>
              <a:rPr lang="fr-FR" dirty="0"/>
              <a:t>Sauvegarde du </a:t>
            </a:r>
            <a:r>
              <a:rPr lang="fr-FR" dirty="0" err="1"/>
              <a:t>scaler</a:t>
            </a:r>
            <a:endParaRPr lang="fr-FR" dirty="0"/>
          </a:p>
          <a:p>
            <a:r>
              <a:rPr lang="fr-FR" dirty="0"/>
              <a:t>Utilisation d’un </a:t>
            </a:r>
            <a:r>
              <a:rPr lang="fr-FR" dirty="0" err="1"/>
              <a:t>GridSearch</a:t>
            </a:r>
            <a:r>
              <a:rPr lang="fr-FR" dirty="0"/>
              <a:t> avec validation croisée</a:t>
            </a:r>
          </a:p>
          <a:p>
            <a:pPr lvl="1"/>
            <a:r>
              <a:rPr lang="fr-FR" dirty="0"/>
              <a:t>Sauvegarde du modèle final	</a:t>
            </a:r>
          </a:p>
          <a:p>
            <a:pPr marL="0" indent="0" fontAlgn="auto">
              <a:spcAft>
                <a:spcPts val="0"/>
              </a:spcAft>
              <a:buFont typeface="Arial" panose="020B0604020202020204" pitchFamily="34" charset="0"/>
              <a:buNone/>
              <a:defRPr/>
            </a:pPr>
            <a:endParaRPr lang="fr-FR" dirty="0"/>
          </a:p>
        </p:txBody>
      </p:sp>
    </p:spTree>
    <p:extLst>
      <p:ext uri="{BB962C8B-B14F-4D97-AF65-F5344CB8AC3E}">
        <p14:creationId xmlns:p14="http://schemas.microsoft.com/office/powerpoint/2010/main" val="4100560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a:extLst>
              <a:ext uri="{FF2B5EF4-FFF2-40B4-BE49-F238E27FC236}">
                <a16:creationId xmlns:a16="http://schemas.microsoft.com/office/drawing/2014/main" id="{755B7D4E-8198-44AE-8D3A-BF837F995533}"/>
              </a:ext>
            </a:extLst>
          </p:cNvPr>
          <p:cNvSpPr>
            <a:spLocks noGrp="1" noChangeArrowheads="1"/>
          </p:cNvSpPr>
          <p:nvPr>
            <p:ph type="title"/>
          </p:nvPr>
        </p:nvSpPr>
        <p:spPr/>
        <p:txBody>
          <a:bodyPr/>
          <a:lstStyle/>
          <a:p>
            <a:pPr algn="ctr"/>
            <a:r>
              <a:rPr lang="fr-FR" altLang="fr-FR" dirty="0"/>
              <a:t>Modélisation</a:t>
            </a:r>
          </a:p>
        </p:txBody>
      </p:sp>
      <p:graphicFrame>
        <p:nvGraphicFramePr>
          <p:cNvPr id="2" name="Espace réservé du contenu 1">
            <a:extLst>
              <a:ext uri="{FF2B5EF4-FFF2-40B4-BE49-F238E27FC236}">
                <a16:creationId xmlns:a16="http://schemas.microsoft.com/office/drawing/2014/main" id="{FBA083A8-F97E-44B2-9021-B178479DC0E7}"/>
              </a:ext>
            </a:extLst>
          </p:cNvPr>
          <p:cNvGraphicFramePr>
            <a:graphicFrameLocks noGrp="1"/>
          </p:cNvGraphicFramePr>
          <p:nvPr>
            <p:ph idx="1"/>
            <p:extLst>
              <p:ext uri="{D42A27DB-BD31-4B8C-83A1-F6EECF244321}">
                <p14:modId xmlns:p14="http://schemas.microsoft.com/office/powerpoint/2010/main" val="4258569378"/>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933711067"/>
                    </a:ext>
                  </a:extLst>
                </a:gridCol>
                <a:gridCol w="5257800">
                  <a:extLst>
                    <a:ext uri="{9D8B030D-6E8A-4147-A177-3AD203B41FA5}">
                      <a16:colId xmlns:a16="http://schemas.microsoft.com/office/drawing/2014/main" val="892499504"/>
                    </a:ext>
                  </a:extLst>
                </a:gridCol>
              </a:tblGrid>
              <a:tr h="370840">
                <a:tc>
                  <a:txBody>
                    <a:bodyPr/>
                    <a:lstStyle/>
                    <a:p>
                      <a:r>
                        <a:rPr lang="fr-FR" dirty="0"/>
                        <a:t>Algorithme</a:t>
                      </a:r>
                    </a:p>
                  </a:txBody>
                  <a:tcPr/>
                </a:tc>
                <a:tc>
                  <a:txBody>
                    <a:bodyPr/>
                    <a:lstStyle/>
                    <a:p>
                      <a:r>
                        <a:rPr lang="fr-FR" dirty="0"/>
                        <a:t>Score</a:t>
                      </a:r>
                    </a:p>
                  </a:txBody>
                  <a:tcPr/>
                </a:tc>
                <a:extLst>
                  <a:ext uri="{0D108BD9-81ED-4DB2-BD59-A6C34878D82A}">
                    <a16:rowId xmlns:a16="http://schemas.microsoft.com/office/drawing/2014/main" val="4109565696"/>
                  </a:ext>
                </a:extLst>
              </a:tr>
              <a:tr h="370840">
                <a:tc>
                  <a:txBody>
                    <a:bodyPr/>
                    <a:lstStyle/>
                    <a:p>
                      <a:r>
                        <a:rPr lang="fr-FR" dirty="0"/>
                        <a:t>Naïf</a:t>
                      </a:r>
                    </a:p>
                  </a:txBody>
                  <a:tcPr/>
                </a:tc>
                <a:tc>
                  <a:txBody>
                    <a:bodyPr/>
                    <a:lstStyle/>
                    <a:p>
                      <a:r>
                        <a:rPr lang="fr-FR" dirty="0"/>
                        <a:t>0,284</a:t>
                      </a:r>
                    </a:p>
                  </a:txBody>
                  <a:tcPr/>
                </a:tc>
                <a:extLst>
                  <a:ext uri="{0D108BD9-81ED-4DB2-BD59-A6C34878D82A}">
                    <a16:rowId xmlns:a16="http://schemas.microsoft.com/office/drawing/2014/main" val="3243817333"/>
                  </a:ext>
                </a:extLst>
              </a:tr>
              <a:tr h="370840">
                <a:tc>
                  <a:txBody>
                    <a:bodyPr/>
                    <a:lstStyle/>
                    <a:p>
                      <a:r>
                        <a:rPr lang="fr-FR" dirty="0" err="1"/>
                        <a:t>GaussianNB</a:t>
                      </a:r>
                      <a:endParaRPr lang="fr-FR" dirty="0"/>
                    </a:p>
                  </a:txBody>
                  <a:tcPr/>
                </a:tc>
                <a:tc>
                  <a:txBody>
                    <a:bodyPr/>
                    <a:lstStyle/>
                    <a:p>
                      <a:r>
                        <a:rPr lang="fr-FR" dirty="0"/>
                        <a:t>0,726</a:t>
                      </a:r>
                    </a:p>
                  </a:txBody>
                  <a:tcPr/>
                </a:tc>
                <a:extLst>
                  <a:ext uri="{0D108BD9-81ED-4DB2-BD59-A6C34878D82A}">
                    <a16:rowId xmlns:a16="http://schemas.microsoft.com/office/drawing/2014/main" val="3836532826"/>
                  </a:ext>
                </a:extLst>
              </a:tr>
              <a:tr h="370840">
                <a:tc>
                  <a:txBody>
                    <a:bodyPr/>
                    <a:lstStyle/>
                    <a:p>
                      <a:r>
                        <a:rPr lang="fr-FR" dirty="0" err="1"/>
                        <a:t>LogisticRegression</a:t>
                      </a:r>
                      <a:endParaRPr lang="fr-FR" dirty="0"/>
                    </a:p>
                  </a:txBody>
                  <a:tcPr/>
                </a:tc>
                <a:tc>
                  <a:txBody>
                    <a:bodyPr/>
                    <a:lstStyle/>
                    <a:p>
                      <a:r>
                        <a:rPr lang="fr-FR" dirty="0"/>
                        <a:t>0,993</a:t>
                      </a:r>
                    </a:p>
                  </a:txBody>
                  <a:tcPr/>
                </a:tc>
                <a:extLst>
                  <a:ext uri="{0D108BD9-81ED-4DB2-BD59-A6C34878D82A}">
                    <a16:rowId xmlns:a16="http://schemas.microsoft.com/office/drawing/2014/main" val="2222737766"/>
                  </a:ext>
                </a:extLst>
              </a:tr>
              <a:tr h="370840">
                <a:tc>
                  <a:txBody>
                    <a:bodyPr/>
                    <a:lstStyle/>
                    <a:p>
                      <a:r>
                        <a:rPr lang="fr-FR" dirty="0"/>
                        <a:t>SVC</a:t>
                      </a:r>
                    </a:p>
                  </a:txBody>
                  <a:tcPr/>
                </a:tc>
                <a:tc>
                  <a:txBody>
                    <a:bodyPr/>
                    <a:lstStyle/>
                    <a:p>
                      <a:r>
                        <a:rPr lang="fr-FR" dirty="0"/>
                        <a:t>0,996</a:t>
                      </a:r>
                    </a:p>
                  </a:txBody>
                  <a:tcPr/>
                </a:tc>
                <a:extLst>
                  <a:ext uri="{0D108BD9-81ED-4DB2-BD59-A6C34878D82A}">
                    <a16:rowId xmlns:a16="http://schemas.microsoft.com/office/drawing/2014/main" val="306336389"/>
                  </a:ext>
                </a:extLst>
              </a:tr>
              <a:tr h="370840">
                <a:tc>
                  <a:txBody>
                    <a:bodyPr/>
                    <a:lstStyle/>
                    <a:p>
                      <a:r>
                        <a:rPr lang="fr-FR" dirty="0" err="1"/>
                        <a:t>GradientBoostingClassifier</a:t>
                      </a:r>
                      <a:endParaRPr lang="fr-FR" dirty="0"/>
                    </a:p>
                  </a:txBody>
                  <a:tcPr/>
                </a:tc>
                <a:tc>
                  <a:txBody>
                    <a:bodyPr/>
                    <a:lstStyle/>
                    <a:p>
                      <a:r>
                        <a:rPr lang="fr-FR" dirty="0"/>
                        <a:t>0,997</a:t>
                      </a:r>
                    </a:p>
                  </a:txBody>
                  <a:tcPr/>
                </a:tc>
                <a:extLst>
                  <a:ext uri="{0D108BD9-81ED-4DB2-BD59-A6C34878D82A}">
                    <a16:rowId xmlns:a16="http://schemas.microsoft.com/office/drawing/2014/main" val="2369241063"/>
                  </a:ext>
                </a:extLst>
              </a:tr>
              <a:tr h="370840">
                <a:tc>
                  <a:txBody>
                    <a:bodyPr/>
                    <a:lstStyle/>
                    <a:p>
                      <a:r>
                        <a:rPr lang="fr-FR" dirty="0" err="1"/>
                        <a:t>VotingClassifier</a:t>
                      </a:r>
                      <a:endParaRPr lang="fr-FR" dirty="0"/>
                    </a:p>
                  </a:txBody>
                  <a:tcPr/>
                </a:tc>
                <a:tc>
                  <a:txBody>
                    <a:bodyPr/>
                    <a:lstStyle/>
                    <a:p>
                      <a:r>
                        <a:rPr lang="fr-FR" dirty="0"/>
                        <a:t>0,998</a:t>
                      </a:r>
                    </a:p>
                  </a:txBody>
                  <a:tcPr/>
                </a:tc>
                <a:extLst>
                  <a:ext uri="{0D108BD9-81ED-4DB2-BD59-A6C34878D82A}">
                    <a16:rowId xmlns:a16="http://schemas.microsoft.com/office/drawing/2014/main" val="85423335"/>
                  </a:ext>
                </a:extLst>
              </a:tr>
            </a:tbl>
          </a:graphicData>
        </a:graphic>
      </p:graphicFrame>
    </p:spTree>
    <p:extLst>
      <p:ext uri="{BB962C8B-B14F-4D97-AF65-F5344CB8AC3E}">
        <p14:creationId xmlns:p14="http://schemas.microsoft.com/office/powerpoint/2010/main" val="3377675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re 1">
            <a:extLst>
              <a:ext uri="{FF2B5EF4-FFF2-40B4-BE49-F238E27FC236}">
                <a16:creationId xmlns:a16="http://schemas.microsoft.com/office/drawing/2014/main" id="{755B7D4E-8198-44AE-8D3A-BF837F995533}"/>
              </a:ext>
            </a:extLst>
          </p:cNvPr>
          <p:cNvSpPr>
            <a:spLocks noGrp="1" noChangeArrowheads="1"/>
          </p:cNvSpPr>
          <p:nvPr>
            <p:ph type="title"/>
          </p:nvPr>
        </p:nvSpPr>
        <p:spPr/>
        <p:txBody>
          <a:bodyPr/>
          <a:lstStyle/>
          <a:p>
            <a:pPr algn="ctr"/>
            <a:r>
              <a:rPr lang="fr-FR" altLang="fr-FR" dirty="0"/>
              <a:t>Conclusion</a:t>
            </a:r>
          </a:p>
        </p:txBody>
      </p:sp>
      <p:sp>
        <p:nvSpPr>
          <p:cNvPr id="3" name="Espace réservé du contenu 2">
            <a:extLst>
              <a:ext uri="{FF2B5EF4-FFF2-40B4-BE49-F238E27FC236}">
                <a16:creationId xmlns:a16="http://schemas.microsoft.com/office/drawing/2014/main" id="{FB788966-8FAE-48AA-AD22-60A256D4EDAC}"/>
              </a:ext>
            </a:extLst>
          </p:cNvPr>
          <p:cNvSpPr>
            <a:spLocks noGrp="1"/>
          </p:cNvSpPr>
          <p:nvPr>
            <p:ph idx="1"/>
          </p:nvPr>
        </p:nvSpPr>
        <p:spPr/>
        <p:txBody>
          <a:bodyPr rtlCol="0">
            <a:normAutofit/>
          </a:bodyPr>
          <a:lstStyle/>
          <a:p>
            <a:pPr marL="0" indent="0" fontAlgn="auto">
              <a:spcAft>
                <a:spcPts val="0"/>
              </a:spcAft>
              <a:buFont typeface="Arial" panose="020B0604020202020204" pitchFamily="34" charset="0"/>
              <a:buNone/>
              <a:defRPr/>
            </a:pPr>
            <a:r>
              <a:rPr lang="fr-FR" dirty="0"/>
              <a:t>Modèle final :</a:t>
            </a:r>
          </a:p>
          <a:p>
            <a:pPr marL="0" indent="0" fontAlgn="auto">
              <a:spcAft>
                <a:spcPts val="0"/>
              </a:spcAft>
              <a:buFont typeface="Arial" panose="020B0604020202020204" pitchFamily="34" charset="0"/>
              <a:buNone/>
              <a:defRPr/>
            </a:pPr>
            <a:r>
              <a:rPr lang="fr-FR" dirty="0"/>
              <a:t>Paramétrage :</a:t>
            </a:r>
          </a:p>
          <a:p>
            <a:pPr marL="0" indent="0" fontAlgn="auto">
              <a:spcAft>
                <a:spcPts val="0"/>
              </a:spcAft>
              <a:buFont typeface="Arial" panose="020B0604020202020204" pitchFamily="34" charset="0"/>
              <a:buNone/>
              <a:defRPr/>
            </a:pPr>
            <a:r>
              <a:rPr lang="fr-FR" dirty="0"/>
              <a:t>	</a:t>
            </a:r>
          </a:p>
          <a:p>
            <a:pPr marL="0" indent="0" fontAlgn="auto">
              <a:spcAft>
                <a:spcPts val="0"/>
              </a:spcAft>
              <a:buFont typeface="Arial" panose="020B0604020202020204" pitchFamily="34" charset="0"/>
              <a:buNone/>
              <a:defRPr/>
            </a:pP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3F7EE-17D6-40A3-BCB3-3942F2D29FD3}"/>
              </a:ext>
            </a:extLst>
          </p:cNvPr>
          <p:cNvSpPr>
            <a:spLocks noGrp="1"/>
          </p:cNvSpPr>
          <p:nvPr>
            <p:ph type="title"/>
          </p:nvPr>
        </p:nvSpPr>
        <p:spPr/>
        <p:txBody>
          <a:bodyPr/>
          <a:lstStyle/>
          <a:p>
            <a:pPr algn="ctr"/>
            <a:r>
              <a:rPr lang="fr-FR" dirty="0"/>
              <a:t>Pistes d’améliorations</a:t>
            </a:r>
          </a:p>
        </p:txBody>
      </p:sp>
      <p:sp>
        <p:nvSpPr>
          <p:cNvPr id="3" name="Espace réservé du contenu 2">
            <a:extLst>
              <a:ext uri="{FF2B5EF4-FFF2-40B4-BE49-F238E27FC236}">
                <a16:creationId xmlns:a16="http://schemas.microsoft.com/office/drawing/2014/main" id="{DC34A4C7-8990-43F1-93B7-614A56682D37}"/>
              </a:ext>
            </a:extLst>
          </p:cNvPr>
          <p:cNvSpPr>
            <a:spLocks noGrp="1"/>
          </p:cNvSpPr>
          <p:nvPr>
            <p:ph idx="1"/>
          </p:nvPr>
        </p:nvSpPr>
        <p:spPr/>
        <p:txBody>
          <a:bodyPr/>
          <a:lstStyle/>
          <a:p>
            <a:r>
              <a:rPr lang="fr-FR" dirty="0"/>
              <a:t>RFM sur chacun des 4 trimestres</a:t>
            </a:r>
          </a:p>
          <a:p>
            <a:r>
              <a:rPr lang="fr-FR" dirty="0"/>
              <a:t>Catégorisation des produits</a:t>
            </a:r>
          </a:p>
          <a:p>
            <a:endParaRPr lang="fr-FR" dirty="0"/>
          </a:p>
        </p:txBody>
      </p:sp>
    </p:spTree>
    <p:extLst>
      <p:ext uri="{BB962C8B-B14F-4D97-AF65-F5344CB8AC3E}">
        <p14:creationId xmlns:p14="http://schemas.microsoft.com/office/powerpoint/2010/main" val="57376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05EAD-41F5-4366-A105-5053295D7393}"/>
              </a:ext>
            </a:extLst>
          </p:cNvPr>
          <p:cNvSpPr>
            <a:spLocks noGrp="1"/>
          </p:cNvSpPr>
          <p:nvPr>
            <p:ph type="title"/>
          </p:nvPr>
        </p:nvSpPr>
        <p:spPr>
          <a:xfrm>
            <a:off x="838200" y="365125"/>
            <a:ext cx="10515600" cy="5500416"/>
          </a:xfrm>
        </p:spPr>
        <p:txBody>
          <a:bodyPr/>
          <a:lstStyle/>
          <a:p>
            <a:pPr algn="ctr"/>
            <a:r>
              <a:rPr lang="fr-FR" dirty="0"/>
              <a:t>Prédiction d'achat</a:t>
            </a:r>
          </a:p>
        </p:txBody>
      </p:sp>
    </p:spTree>
    <p:extLst>
      <p:ext uri="{BB962C8B-B14F-4D97-AF65-F5344CB8AC3E}">
        <p14:creationId xmlns:p14="http://schemas.microsoft.com/office/powerpoint/2010/main" val="356583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05EAD-41F5-4366-A105-5053295D7393}"/>
              </a:ext>
            </a:extLst>
          </p:cNvPr>
          <p:cNvSpPr>
            <a:spLocks noGrp="1"/>
          </p:cNvSpPr>
          <p:nvPr>
            <p:ph type="title"/>
          </p:nvPr>
        </p:nvSpPr>
        <p:spPr/>
        <p:txBody>
          <a:bodyPr/>
          <a:lstStyle/>
          <a:p>
            <a:pPr algn="ctr"/>
            <a:r>
              <a:rPr lang="fr-FR" dirty="0"/>
              <a:t>Prédiction d'achat</a:t>
            </a:r>
          </a:p>
        </p:txBody>
      </p:sp>
      <p:sp>
        <p:nvSpPr>
          <p:cNvPr id="3" name="Espace réservé du contenu 2">
            <a:extLst>
              <a:ext uri="{FF2B5EF4-FFF2-40B4-BE49-F238E27FC236}">
                <a16:creationId xmlns:a16="http://schemas.microsoft.com/office/drawing/2014/main" id="{CE9240B7-F2AE-4ED8-80AC-DC25367D5A37}"/>
              </a:ext>
            </a:extLst>
          </p:cNvPr>
          <p:cNvSpPr>
            <a:spLocks noGrp="1"/>
          </p:cNvSpPr>
          <p:nvPr>
            <p:ph idx="1"/>
          </p:nvPr>
        </p:nvSpPr>
        <p:spPr/>
        <p:txBody>
          <a:bodyPr/>
          <a:lstStyle/>
          <a:p>
            <a:pPr marL="0" indent="0">
              <a:buNone/>
            </a:pPr>
            <a:r>
              <a:rPr lang="fr-FR" dirty="0"/>
              <a:t>But : Prédire un achat durant le mois de novembre 2011</a:t>
            </a:r>
          </a:p>
          <a:p>
            <a:endParaRPr lang="fr-FR" dirty="0"/>
          </a:p>
          <a:p>
            <a:r>
              <a:rPr lang="fr-FR" dirty="0"/>
              <a:t>Classification binaire : Target = dernier mois complet (0 ou 1)</a:t>
            </a:r>
          </a:p>
          <a:p>
            <a:r>
              <a:rPr lang="fr-FR" dirty="0"/>
              <a:t>Historique précédant le mois </a:t>
            </a:r>
            <a:r>
              <a:rPr lang="fr-FR" dirty="0" err="1"/>
              <a:t>target</a:t>
            </a:r>
            <a:endParaRPr lang="fr-FR" dirty="0"/>
          </a:p>
        </p:txBody>
      </p:sp>
    </p:spTree>
    <p:extLst>
      <p:ext uri="{BB962C8B-B14F-4D97-AF65-F5344CB8AC3E}">
        <p14:creationId xmlns:p14="http://schemas.microsoft.com/office/powerpoint/2010/main" val="1317747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473DB9-82D4-476E-AEC4-82589ED547EB}"/>
              </a:ext>
            </a:extLst>
          </p:cNvPr>
          <p:cNvSpPr>
            <a:spLocks noGrp="1"/>
          </p:cNvSpPr>
          <p:nvPr>
            <p:ph type="title"/>
          </p:nvPr>
        </p:nvSpPr>
        <p:spPr/>
        <p:txBody>
          <a:bodyPr/>
          <a:lstStyle/>
          <a:p>
            <a:pPr algn="ctr"/>
            <a:r>
              <a:rPr lang="fr-FR" dirty="0"/>
              <a:t>ROC</a:t>
            </a:r>
          </a:p>
        </p:txBody>
      </p:sp>
      <p:pic>
        <p:nvPicPr>
          <p:cNvPr id="6" name="Espace réservé du contenu 5">
            <a:extLst>
              <a:ext uri="{FF2B5EF4-FFF2-40B4-BE49-F238E27FC236}">
                <a16:creationId xmlns:a16="http://schemas.microsoft.com/office/drawing/2014/main" id="{A536C8AF-AEE6-4E8B-A6F5-AC7B6C597988}"/>
              </a:ext>
            </a:extLst>
          </p:cNvPr>
          <p:cNvPicPr>
            <a:picLocks noGrp="1" noChangeAspect="1"/>
          </p:cNvPicPr>
          <p:nvPr>
            <p:ph idx="1"/>
          </p:nvPr>
        </p:nvPicPr>
        <p:blipFill>
          <a:blip r:embed="rId3"/>
          <a:stretch>
            <a:fillRect/>
          </a:stretch>
        </p:blipFill>
        <p:spPr>
          <a:xfrm>
            <a:off x="1828800" y="1361920"/>
            <a:ext cx="8347934" cy="5399352"/>
          </a:xfrm>
          <a:prstGeom prst="rect">
            <a:avLst/>
          </a:prstGeom>
        </p:spPr>
      </p:pic>
    </p:spTree>
    <p:extLst>
      <p:ext uri="{BB962C8B-B14F-4D97-AF65-F5344CB8AC3E}">
        <p14:creationId xmlns:p14="http://schemas.microsoft.com/office/powerpoint/2010/main" val="1075840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7B2EE-77AE-4F02-9BB7-4EC5E3385CF2}"/>
              </a:ext>
            </a:extLst>
          </p:cNvPr>
          <p:cNvSpPr>
            <a:spLocks noGrp="1"/>
          </p:cNvSpPr>
          <p:nvPr>
            <p:ph type="title"/>
          </p:nvPr>
        </p:nvSpPr>
        <p:spPr/>
        <p:txBody>
          <a:bodyPr/>
          <a:lstStyle/>
          <a:p>
            <a:pPr algn="ctr"/>
            <a:r>
              <a:rPr lang="fr-FR" dirty="0"/>
              <a:t>Matrice de confusion</a:t>
            </a:r>
          </a:p>
        </p:txBody>
      </p:sp>
      <p:pic>
        <p:nvPicPr>
          <p:cNvPr id="6" name="Espace réservé du contenu 5">
            <a:extLst>
              <a:ext uri="{FF2B5EF4-FFF2-40B4-BE49-F238E27FC236}">
                <a16:creationId xmlns:a16="http://schemas.microsoft.com/office/drawing/2014/main" id="{54739033-98A6-4BF2-B988-6DB363AB6CF9}"/>
              </a:ext>
            </a:extLst>
          </p:cNvPr>
          <p:cNvPicPr>
            <a:picLocks noGrp="1" noChangeAspect="1"/>
          </p:cNvPicPr>
          <p:nvPr>
            <p:ph idx="1"/>
          </p:nvPr>
        </p:nvPicPr>
        <p:blipFill>
          <a:blip r:embed="rId3"/>
          <a:stretch>
            <a:fillRect/>
          </a:stretch>
        </p:blipFill>
        <p:spPr>
          <a:xfrm>
            <a:off x="442913" y="1690689"/>
            <a:ext cx="11141533" cy="4690524"/>
          </a:xfrm>
          <a:prstGeom prst="rect">
            <a:avLst/>
          </a:prstGeom>
        </p:spPr>
      </p:pic>
    </p:spTree>
    <p:extLst>
      <p:ext uri="{BB962C8B-B14F-4D97-AF65-F5344CB8AC3E}">
        <p14:creationId xmlns:p14="http://schemas.microsoft.com/office/powerpoint/2010/main" val="175029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Introduction</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p:txBody>
          <a:bodyPr/>
          <a:lstStyle/>
          <a:p>
            <a:r>
              <a:rPr lang="fr-FR" altLang="fr-FR" dirty="0"/>
              <a:t>But</a:t>
            </a:r>
          </a:p>
          <a:p>
            <a:pPr lvl="1"/>
            <a:r>
              <a:rPr lang="fr-FR" altLang="fr-FR" dirty="0"/>
              <a:t>Comprendre les différents types d’utilisateurs grâce à leur comportement dans la durée</a:t>
            </a:r>
          </a:p>
          <a:p>
            <a:pPr lvl="1"/>
            <a:r>
              <a:rPr lang="fr-FR" altLang="fr-FR" dirty="0"/>
              <a:t>Détecter les plus susceptibles de passer à l’achat</a:t>
            </a:r>
          </a:p>
          <a:p>
            <a:pPr lvl="1"/>
            <a:endParaRPr lang="fr-FR" altLang="fr-FR" dirty="0"/>
          </a:p>
          <a:p>
            <a:endParaRPr lang="fr-FR" altLang="fr-FR" dirty="0"/>
          </a:p>
          <a:p>
            <a:pPr lvl="1"/>
            <a:endParaRPr lang="fr-FR" altLang="fr-FR" dirty="0"/>
          </a:p>
        </p:txBody>
      </p:sp>
    </p:spTree>
    <p:extLst>
      <p:ext uri="{BB962C8B-B14F-4D97-AF65-F5344CB8AC3E}">
        <p14:creationId xmlns:p14="http://schemas.microsoft.com/office/powerpoint/2010/main" val="126493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a:extLst>
              <a:ext uri="{FF2B5EF4-FFF2-40B4-BE49-F238E27FC236}">
                <a16:creationId xmlns:a16="http://schemas.microsoft.com/office/drawing/2014/main" id="{1682D8E4-6534-44F3-BBAA-4B9DB87CDEA1}"/>
              </a:ext>
            </a:extLst>
          </p:cNvPr>
          <p:cNvSpPr>
            <a:spLocks noGrp="1" noChangeArrowheads="1"/>
          </p:cNvSpPr>
          <p:nvPr>
            <p:ph type="title"/>
          </p:nvPr>
        </p:nvSpPr>
        <p:spPr/>
        <p:txBody>
          <a:bodyPr/>
          <a:lstStyle/>
          <a:p>
            <a:pPr algn="ctr"/>
            <a:r>
              <a:rPr lang="fr-FR" altLang="fr-FR" dirty="0"/>
              <a:t>Livrables</a:t>
            </a:r>
          </a:p>
        </p:txBody>
      </p:sp>
      <p:sp>
        <p:nvSpPr>
          <p:cNvPr id="3" name="Espace réservé du contenu 2">
            <a:extLst>
              <a:ext uri="{FF2B5EF4-FFF2-40B4-BE49-F238E27FC236}">
                <a16:creationId xmlns:a16="http://schemas.microsoft.com/office/drawing/2014/main" id="{41DDAAA2-19A0-4CCA-A2CA-E4C2EF052A22}"/>
              </a:ext>
            </a:extLst>
          </p:cNvPr>
          <p:cNvSpPr>
            <a:spLocks noGrp="1"/>
          </p:cNvSpPr>
          <p:nvPr>
            <p:ph idx="1"/>
          </p:nvPr>
        </p:nvSpPr>
        <p:spPr/>
        <p:txBody>
          <a:bodyPr rtlCol="0">
            <a:normAutofit/>
          </a:bodyPr>
          <a:lstStyle/>
          <a:p>
            <a:pPr fontAlgn="auto">
              <a:spcAft>
                <a:spcPts val="0"/>
              </a:spcAft>
              <a:defRPr/>
            </a:pPr>
            <a:endParaRPr lang="fr-FR" dirty="0"/>
          </a:p>
          <a:p>
            <a:pPr fontAlgn="auto">
              <a:spcAft>
                <a:spcPts val="0"/>
              </a:spcAft>
              <a:defRPr/>
            </a:pPr>
            <a:r>
              <a:rPr lang="fr-FR" dirty="0"/>
              <a:t>GitHub : </a:t>
            </a:r>
            <a:r>
              <a:rPr lang="fr-FR" dirty="0">
                <a:hlinkClick r:id="rId3"/>
              </a:rPr>
              <a:t>https://github.com/morganscao/Projet5</a:t>
            </a:r>
            <a:endParaRPr lang="fr-FR" dirty="0"/>
          </a:p>
          <a:p>
            <a:pPr lvl="1" fontAlgn="auto">
              <a:spcAft>
                <a:spcPts val="0"/>
              </a:spcAft>
              <a:defRPr/>
            </a:pPr>
            <a:r>
              <a:rPr lang="fr-FR" dirty="0"/>
              <a:t>Notebooks</a:t>
            </a:r>
          </a:p>
          <a:p>
            <a:pPr lvl="2" fontAlgn="auto">
              <a:spcAft>
                <a:spcPts val="0"/>
              </a:spcAft>
              <a:defRPr/>
            </a:pPr>
            <a:r>
              <a:rPr lang="fr-FR" dirty="0"/>
              <a:t>Analyse</a:t>
            </a:r>
          </a:p>
          <a:p>
            <a:pPr lvl="2" fontAlgn="auto">
              <a:spcAft>
                <a:spcPts val="0"/>
              </a:spcAft>
              <a:defRPr/>
            </a:pPr>
            <a:r>
              <a:rPr lang="fr-FR" dirty="0"/>
              <a:t>Modélisation</a:t>
            </a:r>
          </a:p>
          <a:p>
            <a:pPr lvl="2" fontAlgn="auto">
              <a:spcAft>
                <a:spcPts val="0"/>
              </a:spcAft>
              <a:defRPr/>
            </a:pPr>
            <a:r>
              <a:rPr lang="fr-FR" dirty="0"/>
              <a:t>Code final</a:t>
            </a:r>
          </a:p>
          <a:p>
            <a:pPr lvl="1" fontAlgn="auto">
              <a:spcAft>
                <a:spcPts val="0"/>
              </a:spcAft>
              <a:defRPr/>
            </a:pPr>
            <a:r>
              <a:rPr lang="fr-FR" dirty="0"/>
              <a:t>Objets</a:t>
            </a:r>
          </a:p>
          <a:p>
            <a:pPr lvl="2" fontAlgn="auto">
              <a:spcAft>
                <a:spcPts val="0"/>
              </a:spcAft>
              <a:defRPr/>
            </a:pPr>
            <a:r>
              <a:rPr lang="fr-FR" dirty="0" err="1"/>
              <a:t>Scaler</a:t>
            </a:r>
            <a:endParaRPr lang="fr-FR" dirty="0"/>
          </a:p>
          <a:p>
            <a:pPr lvl="2" fontAlgn="auto">
              <a:spcAft>
                <a:spcPts val="0"/>
              </a:spcAft>
              <a:defRPr/>
            </a:pPr>
            <a:r>
              <a:rPr lang="fr-FR" dirty="0"/>
              <a:t>Modèle</a:t>
            </a:r>
          </a:p>
          <a:p>
            <a:pPr lvl="1" fontAlgn="auto">
              <a:spcAft>
                <a:spcPts val="0"/>
              </a:spcAft>
              <a:defRPr/>
            </a:pPr>
            <a:r>
              <a:rPr lang="fr-FR" dirty="0"/>
              <a:t>Rapport</a:t>
            </a:r>
          </a:p>
          <a:p>
            <a:pPr lvl="1" fontAlgn="auto">
              <a:spcAft>
                <a:spcPts val="0"/>
              </a:spcAft>
              <a:defRPr/>
            </a:pP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07BE81-AD92-4814-AD81-088B50F06C26}"/>
              </a:ext>
            </a:extLst>
          </p:cNvPr>
          <p:cNvSpPr>
            <a:spLocks noGrp="1"/>
          </p:cNvSpPr>
          <p:nvPr>
            <p:ph type="title"/>
          </p:nvPr>
        </p:nvSpPr>
        <p:spPr>
          <a:xfrm>
            <a:off x="838200" y="365125"/>
            <a:ext cx="10515600" cy="4563714"/>
          </a:xfrm>
        </p:spPr>
        <p:txBody>
          <a:bodyPr/>
          <a:lstStyle/>
          <a:p>
            <a:pPr algn="ctr"/>
            <a:r>
              <a:rPr lang="fr-FR" dirty="0"/>
              <a:t>Présentation théorique</a:t>
            </a:r>
            <a:br>
              <a:rPr lang="fr-FR" dirty="0"/>
            </a:br>
            <a:br>
              <a:rPr lang="fr-FR" dirty="0"/>
            </a:br>
            <a:r>
              <a:rPr lang="fr-FR" dirty="0"/>
              <a:t>Gradient </a:t>
            </a:r>
            <a:r>
              <a:rPr lang="fr-FR" dirty="0" err="1"/>
              <a:t>Boosting</a:t>
            </a:r>
            <a:endParaRPr lang="fr-FR" dirty="0"/>
          </a:p>
        </p:txBody>
      </p:sp>
    </p:spTree>
    <p:extLst>
      <p:ext uri="{BB962C8B-B14F-4D97-AF65-F5344CB8AC3E}">
        <p14:creationId xmlns:p14="http://schemas.microsoft.com/office/powerpoint/2010/main" val="309334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Arbres de décision</a:t>
            </a:r>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fr-FR" dirty="0"/>
              <a:t>Apprentissage supervisé</a:t>
            </a:r>
          </a:p>
          <a:p>
            <a:r>
              <a:rPr lang="fr-FR" dirty="0"/>
              <a:t>Régression ou classification</a:t>
            </a:r>
          </a:p>
          <a:p>
            <a:r>
              <a:rPr lang="fr-FR" dirty="0"/>
              <a:t>Règles simples, bonne explication métier</a:t>
            </a:r>
          </a:p>
          <a:p>
            <a:r>
              <a:rPr lang="fr-FR" dirty="0"/>
              <a:t>Bonne performance</a:t>
            </a:r>
          </a:p>
          <a:p>
            <a:r>
              <a:rPr lang="fr-FR" dirty="0"/>
              <a:t>Pas de paramétrage</a:t>
            </a:r>
          </a:p>
          <a:p>
            <a:r>
              <a:rPr lang="fr-FR" dirty="0"/>
              <a:t>Gestion de la non linéarité</a:t>
            </a:r>
          </a:p>
          <a:p>
            <a:endParaRPr lang="fr-FR" dirty="0"/>
          </a:p>
          <a:p>
            <a:pPr marL="0" indent="0">
              <a:buNone/>
            </a:pPr>
            <a:r>
              <a:rPr lang="fr-FR" dirty="0"/>
              <a:t>Mais problème d’</a:t>
            </a:r>
            <a:r>
              <a:rPr lang="fr-FR" dirty="0" err="1"/>
              <a:t>overfitting</a:t>
            </a:r>
            <a:r>
              <a:rPr lang="fr-FR" dirty="0"/>
              <a:t> !</a:t>
            </a:r>
          </a:p>
        </p:txBody>
      </p:sp>
    </p:spTree>
    <p:extLst>
      <p:ext uri="{BB962C8B-B14F-4D97-AF65-F5344CB8AC3E}">
        <p14:creationId xmlns:p14="http://schemas.microsoft.com/office/powerpoint/2010/main" val="2358049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Méthodes parallèles (</a:t>
            </a:r>
            <a:r>
              <a:rPr lang="fr-FR" dirty="0" err="1"/>
              <a:t>RandomForest</a:t>
            </a:r>
            <a:r>
              <a:rPr lang="fr-FR" dirty="0"/>
              <a:t>)</a:t>
            </a:r>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pPr marL="0" indent="0">
              <a:buNone/>
            </a:pPr>
            <a:r>
              <a:rPr lang="fr-FR" dirty="0"/>
              <a:t>But : réduire la variance</a:t>
            </a:r>
          </a:p>
          <a:p>
            <a:pPr marL="0" indent="0">
              <a:buNone/>
            </a:pPr>
            <a:endParaRPr lang="fr-FR" dirty="0"/>
          </a:p>
          <a:p>
            <a:r>
              <a:rPr lang="fr-FR" dirty="0"/>
              <a:t>Estimateurs faibles en grand nombre</a:t>
            </a:r>
          </a:p>
          <a:p>
            <a:r>
              <a:rPr lang="fr-FR" dirty="0"/>
              <a:t>Bagging (tirage aléatoire avec remplacement)</a:t>
            </a:r>
          </a:p>
          <a:p>
            <a:r>
              <a:rPr lang="fr-FR" dirty="0" err="1"/>
              <a:t>Feature</a:t>
            </a:r>
            <a:r>
              <a:rPr lang="fr-FR" dirty="0"/>
              <a:t> sampling</a:t>
            </a:r>
          </a:p>
          <a:p>
            <a:r>
              <a:rPr lang="fr-FR" dirty="0"/>
              <a:t>Moyenne ou vote</a:t>
            </a:r>
          </a:p>
          <a:p>
            <a:endParaRPr lang="fr-FR" dirty="0"/>
          </a:p>
        </p:txBody>
      </p:sp>
    </p:spTree>
    <p:extLst>
      <p:ext uri="{BB962C8B-B14F-4D97-AF65-F5344CB8AC3E}">
        <p14:creationId xmlns:p14="http://schemas.microsoft.com/office/powerpoint/2010/main" val="3845257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Méthodes séquentielles (</a:t>
            </a:r>
            <a:r>
              <a:rPr lang="fr-FR" dirty="0" err="1"/>
              <a:t>Boosting</a:t>
            </a:r>
            <a:r>
              <a:rPr lang="fr-FR" dirty="0"/>
              <a:t>)</a:t>
            </a:r>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fr-FR" dirty="0"/>
              <a:t>Estimateurs en série puis somme pondérée</a:t>
            </a:r>
          </a:p>
          <a:p>
            <a:r>
              <a:rPr lang="fr-FR" dirty="0"/>
              <a:t>Chacun dépend de l’erreur du précédent</a:t>
            </a:r>
          </a:p>
          <a:p>
            <a:endParaRPr lang="fr-FR" dirty="0"/>
          </a:p>
          <a:p>
            <a:endParaRPr lang="fr-FR" dirty="0"/>
          </a:p>
          <a:p>
            <a:pPr marL="0" indent="0">
              <a:buNone/>
            </a:pPr>
            <a:r>
              <a:rPr lang="fr-FR" dirty="0"/>
              <a:t>Les coefficients de pondération </a:t>
            </a:r>
            <a:r>
              <a:rPr lang="fr-FR" i="1" dirty="0"/>
              <a:t>αi </a:t>
            </a:r>
            <a:r>
              <a:rPr lang="fr-FR" dirty="0"/>
              <a:t>dépendent uniquement des erreurs de chacun des </a:t>
            </a:r>
            <a:r>
              <a:rPr lang="fr-FR" i="1" dirty="0"/>
              <a:t>hi</a:t>
            </a:r>
            <a:endParaRPr lang="fr-FR" dirty="0"/>
          </a:p>
        </p:txBody>
      </p:sp>
    </p:spTree>
    <p:extLst>
      <p:ext uri="{BB962C8B-B14F-4D97-AF65-F5344CB8AC3E}">
        <p14:creationId xmlns:p14="http://schemas.microsoft.com/office/powerpoint/2010/main" val="140201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Gradient </a:t>
            </a:r>
            <a:r>
              <a:rPr lang="fr-FR" dirty="0" err="1"/>
              <a:t>Boosting</a:t>
            </a:r>
            <a:endParaRPr lang="fr-FR" dirty="0"/>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fr-FR" i="1" dirty="0"/>
              <a:t>Gradient </a:t>
            </a:r>
            <a:r>
              <a:rPr lang="fr-FR" i="1" dirty="0" err="1"/>
              <a:t>Boosting</a:t>
            </a:r>
            <a:r>
              <a:rPr lang="fr-FR" i="1" dirty="0"/>
              <a:t> </a:t>
            </a:r>
            <a:r>
              <a:rPr lang="fr-FR" dirty="0"/>
              <a:t>= </a:t>
            </a:r>
            <a:r>
              <a:rPr lang="fr-FR" i="1" dirty="0"/>
              <a:t>Descente de Gradient </a:t>
            </a:r>
            <a:r>
              <a:rPr lang="fr-FR" dirty="0"/>
              <a:t>+ </a:t>
            </a:r>
            <a:r>
              <a:rPr lang="fr-FR" i="1" dirty="0" err="1"/>
              <a:t>Boosting</a:t>
            </a:r>
            <a:endParaRPr lang="fr-FR" i="1" dirty="0"/>
          </a:p>
          <a:p>
            <a:r>
              <a:rPr lang="fr-FR" dirty="0" err="1"/>
              <a:t>Jerome</a:t>
            </a:r>
            <a:r>
              <a:rPr lang="fr-FR" dirty="0"/>
              <a:t> Friedman (</a:t>
            </a:r>
            <a:r>
              <a:rPr lang="fr-FR" dirty="0" err="1"/>
              <a:t>Standford</a:t>
            </a:r>
            <a:r>
              <a:rPr lang="fr-FR" dirty="0"/>
              <a:t>)</a:t>
            </a:r>
          </a:p>
          <a:p>
            <a:r>
              <a:rPr lang="fr-FR" i="1" dirty="0"/>
              <a:t>Fonction de coût généralisée</a:t>
            </a:r>
          </a:p>
          <a:p>
            <a:endParaRPr lang="fr-FR" i="1" dirty="0"/>
          </a:p>
          <a:p>
            <a:endParaRPr lang="fr-FR" dirty="0"/>
          </a:p>
        </p:txBody>
      </p:sp>
      <p:pic>
        <p:nvPicPr>
          <p:cNvPr id="4" name="Image 3">
            <a:extLst>
              <a:ext uri="{FF2B5EF4-FFF2-40B4-BE49-F238E27FC236}">
                <a16:creationId xmlns:a16="http://schemas.microsoft.com/office/drawing/2014/main" id="{6C4CBD21-837A-46FB-990F-724BADB6938C}"/>
              </a:ext>
            </a:extLst>
          </p:cNvPr>
          <p:cNvPicPr>
            <a:picLocks noChangeAspect="1"/>
          </p:cNvPicPr>
          <p:nvPr/>
        </p:nvPicPr>
        <p:blipFill>
          <a:blip r:embed="rId3"/>
          <a:stretch>
            <a:fillRect/>
          </a:stretch>
        </p:blipFill>
        <p:spPr>
          <a:xfrm>
            <a:off x="6833026" y="4204125"/>
            <a:ext cx="3343275" cy="523875"/>
          </a:xfrm>
          <a:prstGeom prst="rect">
            <a:avLst/>
          </a:prstGeom>
        </p:spPr>
      </p:pic>
    </p:spTree>
    <p:extLst>
      <p:ext uri="{BB962C8B-B14F-4D97-AF65-F5344CB8AC3E}">
        <p14:creationId xmlns:p14="http://schemas.microsoft.com/office/powerpoint/2010/main" val="3065845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Gradient </a:t>
            </a:r>
            <a:r>
              <a:rPr lang="fr-FR" dirty="0" err="1"/>
              <a:t>Boosting</a:t>
            </a:r>
            <a:endParaRPr lang="fr-FR" dirty="0"/>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endParaRPr lang="fr-FR" i="1" dirty="0"/>
          </a:p>
          <a:p>
            <a:r>
              <a:rPr lang="fr-FR" dirty="0"/>
              <a:t>Les + :</a:t>
            </a:r>
          </a:p>
          <a:p>
            <a:pPr lvl="1" fontAlgn="ctr"/>
            <a:r>
              <a:rPr lang="fr-FR" dirty="0"/>
              <a:t>Peut s'adapter à des modèles non linéaires très complexes</a:t>
            </a:r>
          </a:p>
          <a:p>
            <a:pPr lvl="1" fontAlgn="ctr"/>
            <a:r>
              <a:rPr lang="fr-FR" dirty="0"/>
              <a:t>Très flexible et customisable</a:t>
            </a:r>
          </a:p>
          <a:p>
            <a:pPr lvl="1" fontAlgn="ctr"/>
            <a:r>
              <a:rPr lang="fr-FR" dirty="0"/>
              <a:t>Robuste aux </a:t>
            </a:r>
            <a:r>
              <a:rPr lang="fr-FR" dirty="0" err="1"/>
              <a:t>outliers</a:t>
            </a:r>
            <a:r>
              <a:rPr lang="fr-FR" dirty="0"/>
              <a:t> (dépend de la fonction de perte)</a:t>
            </a:r>
          </a:p>
          <a:p>
            <a:r>
              <a:rPr lang="fr-FR" dirty="0"/>
              <a:t>Les - :</a:t>
            </a:r>
          </a:p>
          <a:p>
            <a:pPr lvl="1" fontAlgn="ctr"/>
            <a:r>
              <a:rPr lang="fr-FR" dirty="0"/>
              <a:t>Grosse consommation de mémoire</a:t>
            </a:r>
          </a:p>
          <a:p>
            <a:pPr lvl="1" fontAlgn="ctr"/>
            <a:r>
              <a:rPr lang="fr-FR" dirty="0"/>
              <a:t>Temps de prédiction important (fonction du nombre d'apprenants faibles)</a:t>
            </a:r>
          </a:p>
          <a:p>
            <a:pPr lvl="1" fontAlgn="ctr"/>
            <a:r>
              <a:rPr lang="fr-FR" dirty="0"/>
              <a:t>Parallèlisation difficile car les algo sont séquentiels </a:t>
            </a:r>
          </a:p>
          <a:p>
            <a:endParaRPr lang="fr-FR" dirty="0"/>
          </a:p>
        </p:txBody>
      </p:sp>
    </p:spTree>
    <p:extLst>
      <p:ext uri="{BB962C8B-B14F-4D97-AF65-F5344CB8AC3E}">
        <p14:creationId xmlns:p14="http://schemas.microsoft.com/office/powerpoint/2010/main" val="260588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9236C-2022-40C5-9CF3-4397CDAF54CC}"/>
              </a:ext>
            </a:extLst>
          </p:cNvPr>
          <p:cNvSpPr>
            <a:spLocks noGrp="1"/>
          </p:cNvSpPr>
          <p:nvPr>
            <p:ph type="title"/>
          </p:nvPr>
        </p:nvSpPr>
        <p:spPr/>
        <p:txBody>
          <a:bodyPr/>
          <a:lstStyle/>
          <a:p>
            <a:pPr algn="ctr"/>
            <a:r>
              <a:rPr lang="fr-FR" dirty="0"/>
              <a:t>Nombre d’estimateurs</a:t>
            </a:r>
          </a:p>
        </p:txBody>
      </p:sp>
      <p:pic>
        <p:nvPicPr>
          <p:cNvPr id="4" name="Espace réservé du contenu 3">
            <a:extLst>
              <a:ext uri="{FF2B5EF4-FFF2-40B4-BE49-F238E27FC236}">
                <a16:creationId xmlns:a16="http://schemas.microsoft.com/office/drawing/2014/main" id="{2E4EED4F-10AA-4E74-A311-E4757CB29A08}"/>
              </a:ext>
            </a:extLst>
          </p:cNvPr>
          <p:cNvPicPr>
            <a:picLocks noGrp="1" noChangeAspect="1"/>
          </p:cNvPicPr>
          <p:nvPr>
            <p:ph idx="1"/>
          </p:nvPr>
        </p:nvPicPr>
        <p:blipFill>
          <a:blip r:embed="rId2"/>
          <a:stretch>
            <a:fillRect/>
          </a:stretch>
        </p:blipFill>
        <p:spPr>
          <a:xfrm>
            <a:off x="1933575" y="2377281"/>
            <a:ext cx="8324850" cy="3248025"/>
          </a:xfrm>
          <a:prstGeom prst="rect">
            <a:avLst/>
          </a:prstGeom>
        </p:spPr>
      </p:pic>
    </p:spTree>
    <p:extLst>
      <p:ext uri="{BB962C8B-B14F-4D97-AF65-F5344CB8AC3E}">
        <p14:creationId xmlns:p14="http://schemas.microsoft.com/office/powerpoint/2010/main" val="4104219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BD4AC-511A-4699-A662-B4C001AFF2D3}"/>
              </a:ext>
            </a:extLst>
          </p:cNvPr>
          <p:cNvSpPr>
            <a:spLocks noGrp="1"/>
          </p:cNvSpPr>
          <p:nvPr>
            <p:ph type="title"/>
          </p:nvPr>
        </p:nvSpPr>
        <p:spPr/>
        <p:txBody>
          <a:bodyPr/>
          <a:lstStyle/>
          <a:p>
            <a:pPr algn="ctr"/>
            <a:r>
              <a:rPr lang="fr-FR" dirty="0"/>
              <a:t>Learning rate</a:t>
            </a:r>
          </a:p>
        </p:txBody>
      </p:sp>
      <p:pic>
        <p:nvPicPr>
          <p:cNvPr id="7" name="Espace réservé du contenu 6">
            <a:extLst>
              <a:ext uri="{FF2B5EF4-FFF2-40B4-BE49-F238E27FC236}">
                <a16:creationId xmlns:a16="http://schemas.microsoft.com/office/drawing/2014/main" id="{2080E629-68E1-4A68-9134-F4C5A51D5222}"/>
              </a:ext>
            </a:extLst>
          </p:cNvPr>
          <p:cNvPicPr>
            <a:picLocks noGrp="1" noChangeAspect="1"/>
          </p:cNvPicPr>
          <p:nvPr>
            <p:ph idx="1"/>
          </p:nvPr>
        </p:nvPicPr>
        <p:blipFill>
          <a:blip r:embed="rId2"/>
          <a:stretch>
            <a:fillRect/>
          </a:stretch>
        </p:blipFill>
        <p:spPr>
          <a:xfrm>
            <a:off x="2028825" y="2320131"/>
            <a:ext cx="8134350" cy="3362325"/>
          </a:xfrm>
          <a:prstGeom prst="rect">
            <a:avLst/>
          </a:prstGeom>
        </p:spPr>
      </p:pic>
    </p:spTree>
    <p:extLst>
      <p:ext uri="{BB962C8B-B14F-4D97-AF65-F5344CB8AC3E}">
        <p14:creationId xmlns:p14="http://schemas.microsoft.com/office/powerpoint/2010/main" val="1405736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82064-ABB5-4D35-9ECB-328D524C7B37}"/>
              </a:ext>
            </a:extLst>
          </p:cNvPr>
          <p:cNvSpPr>
            <a:spLocks noGrp="1"/>
          </p:cNvSpPr>
          <p:nvPr>
            <p:ph type="title"/>
          </p:nvPr>
        </p:nvSpPr>
        <p:spPr/>
        <p:txBody>
          <a:bodyPr/>
          <a:lstStyle/>
          <a:p>
            <a:pPr algn="ctr"/>
            <a:r>
              <a:rPr lang="fr-FR" dirty="0"/>
              <a:t>Max </a:t>
            </a:r>
            <a:r>
              <a:rPr lang="fr-FR" dirty="0" err="1"/>
              <a:t>depth</a:t>
            </a:r>
            <a:endParaRPr lang="fr-FR" dirty="0"/>
          </a:p>
        </p:txBody>
      </p:sp>
      <p:pic>
        <p:nvPicPr>
          <p:cNvPr id="4" name="Espace réservé du contenu 3">
            <a:extLst>
              <a:ext uri="{FF2B5EF4-FFF2-40B4-BE49-F238E27FC236}">
                <a16:creationId xmlns:a16="http://schemas.microsoft.com/office/drawing/2014/main" id="{ABE18E5D-065D-44D6-B975-E232A5250E24}"/>
              </a:ext>
            </a:extLst>
          </p:cNvPr>
          <p:cNvPicPr>
            <a:picLocks noGrp="1" noChangeAspect="1"/>
          </p:cNvPicPr>
          <p:nvPr>
            <p:ph idx="1"/>
          </p:nvPr>
        </p:nvPicPr>
        <p:blipFill>
          <a:blip r:embed="rId2"/>
          <a:stretch>
            <a:fillRect/>
          </a:stretch>
        </p:blipFill>
        <p:spPr>
          <a:xfrm>
            <a:off x="2000250" y="2372519"/>
            <a:ext cx="8191500" cy="3257550"/>
          </a:xfrm>
          <a:prstGeom prst="rect">
            <a:avLst/>
          </a:prstGeom>
        </p:spPr>
      </p:pic>
    </p:spTree>
    <p:extLst>
      <p:ext uri="{BB962C8B-B14F-4D97-AF65-F5344CB8AC3E}">
        <p14:creationId xmlns:p14="http://schemas.microsoft.com/office/powerpoint/2010/main" val="68450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Les données</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p:txBody>
          <a:bodyPr/>
          <a:lstStyle/>
          <a:p>
            <a:endParaRPr lang="fr-FR" altLang="fr-FR" dirty="0"/>
          </a:p>
          <a:p>
            <a:endParaRPr lang="fr-FR" altLang="fr-FR" dirty="0"/>
          </a:p>
          <a:p>
            <a:endParaRPr lang="fr-FR" altLang="fr-FR" dirty="0"/>
          </a:p>
          <a:p>
            <a:r>
              <a:rPr lang="fr-FR" altLang="fr-FR" dirty="0"/>
              <a:t>Plus de 540 000 lignes, 8 colonnes</a:t>
            </a:r>
          </a:p>
          <a:p>
            <a:r>
              <a:rPr lang="fr-FR" altLang="fr-FR" dirty="0"/>
              <a:t>Entre décembre 2010 et décembre 2011</a:t>
            </a:r>
          </a:p>
          <a:p>
            <a:pPr lvl="1"/>
            <a:endParaRPr lang="fr-FR" altLang="fr-FR" dirty="0"/>
          </a:p>
          <a:p>
            <a:pPr lvl="1"/>
            <a:endParaRPr lang="fr-FR" altLang="fr-FR" dirty="0"/>
          </a:p>
        </p:txBody>
      </p:sp>
      <p:pic>
        <p:nvPicPr>
          <p:cNvPr id="2" name="Image 1">
            <a:extLst>
              <a:ext uri="{FF2B5EF4-FFF2-40B4-BE49-F238E27FC236}">
                <a16:creationId xmlns:a16="http://schemas.microsoft.com/office/drawing/2014/main" id="{445E25F9-5BEE-4A6E-B884-28C5B09DAF04}"/>
              </a:ext>
            </a:extLst>
          </p:cNvPr>
          <p:cNvPicPr>
            <a:picLocks noChangeAspect="1"/>
          </p:cNvPicPr>
          <p:nvPr/>
        </p:nvPicPr>
        <p:blipFill>
          <a:blip r:embed="rId3"/>
          <a:stretch>
            <a:fillRect/>
          </a:stretch>
        </p:blipFill>
        <p:spPr>
          <a:xfrm>
            <a:off x="1446289" y="1494265"/>
            <a:ext cx="9505411" cy="1650496"/>
          </a:xfrm>
          <a:prstGeom prst="rect">
            <a:avLst/>
          </a:prstGeom>
        </p:spPr>
      </p:pic>
      <p:pic>
        <p:nvPicPr>
          <p:cNvPr id="3" name="Image 2">
            <a:extLst>
              <a:ext uri="{FF2B5EF4-FFF2-40B4-BE49-F238E27FC236}">
                <a16:creationId xmlns:a16="http://schemas.microsoft.com/office/drawing/2014/main" id="{5C33D203-AABE-4528-9CE1-0B3970DCD236}"/>
              </a:ext>
            </a:extLst>
          </p:cNvPr>
          <p:cNvPicPr>
            <a:picLocks noChangeAspect="1"/>
          </p:cNvPicPr>
          <p:nvPr/>
        </p:nvPicPr>
        <p:blipFill>
          <a:blip r:embed="rId4"/>
          <a:stretch>
            <a:fillRect/>
          </a:stretch>
        </p:blipFill>
        <p:spPr>
          <a:xfrm>
            <a:off x="1988982" y="4683512"/>
            <a:ext cx="5302251" cy="1091077"/>
          </a:xfrm>
          <a:prstGeom prst="rect">
            <a:avLst/>
          </a:prstGeom>
        </p:spPr>
      </p:pic>
    </p:spTree>
    <p:extLst>
      <p:ext uri="{BB962C8B-B14F-4D97-AF65-F5344CB8AC3E}">
        <p14:creationId xmlns:p14="http://schemas.microsoft.com/office/powerpoint/2010/main" val="1340226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FAED9-2C49-42D4-99C7-1FDEF507E424}"/>
              </a:ext>
            </a:extLst>
          </p:cNvPr>
          <p:cNvSpPr>
            <a:spLocks noGrp="1"/>
          </p:cNvSpPr>
          <p:nvPr>
            <p:ph type="title"/>
          </p:nvPr>
        </p:nvSpPr>
        <p:spPr/>
        <p:txBody>
          <a:bodyPr/>
          <a:lstStyle/>
          <a:p>
            <a:pPr algn="ctr"/>
            <a:r>
              <a:rPr lang="fr-FR" dirty="0" err="1"/>
              <a:t>Features</a:t>
            </a:r>
            <a:r>
              <a:rPr lang="fr-FR" dirty="0"/>
              <a:t> importance</a:t>
            </a:r>
          </a:p>
        </p:txBody>
      </p:sp>
      <p:pic>
        <p:nvPicPr>
          <p:cNvPr id="4" name="Espace réservé du contenu 3">
            <a:extLst>
              <a:ext uri="{FF2B5EF4-FFF2-40B4-BE49-F238E27FC236}">
                <a16:creationId xmlns:a16="http://schemas.microsoft.com/office/drawing/2014/main" id="{F293C439-A3AC-4E2C-AD85-327A5E0715C3}"/>
              </a:ext>
            </a:extLst>
          </p:cNvPr>
          <p:cNvPicPr>
            <a:picLocks noGrp="1" noChangeAspect="1"/>
          </p:cNvPicPr>
          <p:nvPr>
            <p:ph idx="1"/>
          </p:nvPr>
        </p:nvPicPr>
        <p:blipFill>
          <a:blip r:embed="rId2"/>
          <a:stretch>
            <a:fillRect/>
          </a:stretch>
        </p:blipFill>
        <p:spPr>
          <a:xfrm>
            <a:off x="3230792" y="1825625"/>
            <a:ext cx="5730416" cy="4351338"/>
          </a:xfrm>
          <a:prstGeom prst="rect">
            <a:avLst/>
          </a:prstGeom>
        </p:spPr>
      </p:pic>
    </p:spTree>
    <p:extLst>
      <p:ext uri="{BB962C8B-B14F-4D97-AF65-F5344CB8AC3E}">
        <p14:creationId xmlns:p14="http://schemas.microsoft.com/office/powerpoint/2010/main" val="2624209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49A4F-D2C7-4617-A8F0-67CECC6E1504}"/>
              </a:ext>
            </a:extLst>
          </p:cNvPr>
          <p:cNvSpPr>
            <a:spLocks noGrp="1"/>
          </p:cNvSpPr>
          <p:nvPr>
            <p:ph type="title"/>
          </p:nvPr>
        </p:nvSpPr>
        <p:spPr/>
        <p:txBody>
          <a:bodyPr/>
          <a:lstStyle/>
          <a:p>
            <a:endParaRPr lang="fr-FR"/>
          </a:p>
        </p:txBody>
      </p:sp>
      <p:pic>
        <p:nvPicPr>
          <p:cNvPr id="4" name="Espace réservé du contenu 3">
            <a:extLst>
              <a:ext uri="{FF2B5EF4-FFF2-40B4-BE49-F238E27FC236}">
                <a16:creationId xmlns:a16="http://schemas.microsoft.com/office/drawing/2014/main" id="{3F868228-8255-4B70-9F36-9BCFB415201A}"/>
              </a:ext>
            </a:extLst>
          </p:cNvPr>
          <p:cNvPicPr>
            <a:picLocks noGrp="1" noChangeAspect="1"/>
          </p:cNvPicPr>
          <p:nvPr>
            <p:ph idx="1"/>
          </p:nvPr>
        </p:nvPicPr>
        <p:blipFill>
          <a:blip r:embed="rId3"/>
          <a:stretch>
            <a:fillRect/>
          </a:stretch>
        </p:blipFill>
        <p:spPr>
          <a:xfrm>
            <a:off x="1962150" y="2115344"/>
            <a:ext cx="8267700" cy="3771900"/>
          </a:xfrm>
          <a:prstGeom prst="rect">
            <a:avLst/>
          </a:prstGeom>
        </p:spPr>
      </p:pic>
    </p:spTree>
    <p:extLst>
      <p:ext uri="{BB962C8B-B14F-4D97-AF65-F5344CB8AC3E}">
        <p14:creationId xmlns:p14="http://schemas.microsoft.com/office/powerpoint/2010/main" val="202570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3F7EE-17D6-40A3-BCB3-3942F2D29FD3}"/>
              </a:ext>
            </a:extLst>
          </p:cNvPr>
          <p:cNvSpPr>
            <a:spLocks noGrp="1"/>
          </p:cNvSpPr>
          <p:nvPr>
            <p:ph type="title"/>
          </p:nvPr>
        </p:nvSpPr>
        <p:spPr/>
        <p:txBody>
          <a:bodyPr/>
          <a:lstStyle/>
          <a:p>
            <a:pPr algn="ctr"/>
            <a:endParaRPr lang="fr-FR" dirty="0"/>
          </a:p>
        </p:txBody>
      </p:sp>
      <p:sp>
        <p:nvSpPr>
          <p:cNvPr id="3" name="Espace réservé du contenu 2">
            <a:extLst>
              <a:ext uri="{FF2B5EF4-FFF2-40B4-BE49-F238E27FC236}">
                <a16:creationId xmlns:a16="http://schemas.microsoft.com/office/drawing/2014/main" id="{DC34A4C7-8990-43F1-93B7-614A56682D37}"/>
              </a:ext>
            </a:extLst>
          </p:cNvPr>
          <p:cNvSpPr>
            <a:spLocks noGrp="1"/>
          </p:cNvSpPr>
          <p:nvPr>
            <p:ph idx="1"/>
          </p:nvPr>
        </p:nvSpPr>
        <p:spPr/>
        <p:txBody>
          <a:bodyPr/>
          <a:lstStyle/>
          <a:p>
            <a:pPr marL="0" indent="0">
              <a:buNone/>
            </a:pPr>
            <a:endParaRPr lang="fr-FR" dirty="0"/>
          </a:p>
          <a:p>
            <a:pPr marL="0" indent="0" algn="ctr">
              <a:buNone/>
            </a:pPr>
            <a:r>
              <a:rPr lang="fr-FR" sz="5400" dirty="0"/>
              <a:t>FIN</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Merci à Mohammed SEDKI pour sa patience et ses conseils</a:t>
            </a:r>
          </a:p>
        </p:txBody>
      </p:sp>
    </p:spTree>
    <p:extLst>
      <p:ext uri="{BB962C8B-B14F-4D97-AF65-F5344CB8AC3E}">
        <p14:creationId xmlns:p14="http://schemas.microsoft.com/office/powerpoint/2010/main" val="428969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Les données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Valeurs manquantes</a:t>
            </a:r>
          </a:p>
          <a:p>
            <a:pPr lvl="1"/>
            <a:r>
              <a:rPr lang="fr-FR" dirty="0" err="1"/>
              <a:t>CustomerID</a:t>
            </a:r>
            <a:r>
              <a:rPr lang="fr-FR" dirty="0"/>
              <a:t> </a:t>
            </a:r>
            <a:r>
              <a:rPr lang="fr-FR" dirty="0" err="1"/>
              <a:t>null</a:t>
            </a:r>
            <a:r>
              <a:rPr lang="fr-FR" dirty="0"/>
              <a:t> : 25% (135 000) de lignes supprimées</a:t>
            </a:r>
          </a:p>
          <a:p>
            <a:r>
              <a:rPr lang="fr-FR" dirty="0"/>
              <a:t>Doublons</a:t>
            </a:r>
          </a:p>
          <a:p>
            <a:pPr lvl="1"/>
            <a:r>
              <a:rPr lang="fr-FR" dirty="0"/>
              <a:t>5 000 lignes</a:t>
            </a:r>
          </a:p>
          <a:p>
            <a:r>
              <a:rPr lang="fr-FR" dirty="0"/>
              <a:t>Quantités négatives</a:t>
            </a:r>
          </a:p>
          <a:p>
            <a:pPr lvl="1"/>
            <a:r>
              <a:rPr lang="fr-FR" dirty="0"/>
              <a:t>9 000 lignes : </a:t>
            </a:r>
            <a:r>
              <a:rPr lang="fr-FR" dirty="0" err="1"/>
              <a:t>feature</a:t>
            </a:r>
            <a:r>
              <a:rPr lang="fr-FR" dirty="0"/>
              <a:t> ‘Cancel’</a:t>
            </a:r>
          </a:p>
          <a:p>
            <a:r>
              <a:rPr lang="fr-FR" dirty="0"/>
              <a:t>Prix nuls</a:t>
            </a:r>
          </a:p>
          <a:p>
            <a:pPr lvl="1"/>
            <a:r>
              <a:rPr lang="fr-FR" dirty="0"/>
              <a:t>40 lignes : </a:t>
            </a:r>
            <a:r>
              <a:rPr lang="fr-FR" dirty="0" err="1"/>
              <a:t>feature</a:t>
            </a:r>
            <a:r>
              <a:rPr lang="fr-FR" dirty="0"/>
              <a:t> ‘Promo’</a:t>
            </a:r>
          </a:p>
          <a:p>
            <a:r>
              <a:rPr lang="fr-FR" dirty="0"/>
              <a:t>Prix total</a:t>
            </a:r>
          </a:p>
          <a:p>
            <a:pPr lvl="1"/>
            <a:r>
              <a:rPr lang="fr-FR" dirty="0"/>
              <a:t>Nouvelle </a:t>
            </a:r>
            <a:r>
              <a:rPr lang="fr-FR" dirty="0" err="1"/>
              <a:t>feature</a:t>
            </a:r>
            <a:r>
              <a:rPr lang="fr-FR" dirty="0"/>
              <a:t> = </a:t>
            </a:r>
            <a:r>
              <a:rPr lang="fr-FR" dirty="0" err="1"/>
              <a:t>Quantity</a:t>
            </a:r>
            <a:r>
              <a:rPr lang="fr-FR" dirty="0"/>
              <a:t> * </a:t>
            </a:r>
            <a:r>
              <a:rPr lang="fr-FR" dirty="0" err="1"/>
              <a:t>UnitPrice</a:t>
            </a:r>
            <a:endParaRPr lang="fr-FR" dirty="0"/>
          </a:p>
          <a:p>
            <a:endParaRPr lang="fr-FR" dirty="0"/>
          </a:p>
          <a:p>
            <a:endParaRPr lang="fr-FR" dirty="0"/>
          </a:p>
        </p:txBody>
      </p:sp>
    </p:spTree>
    <p:extLst>
      <p:ext uri="{BB962C8B-B14F-4D97-AF65-F5344CB8AC3E}">
        <p14:creationId xmlns:p14="http://schemas.microsoft.com/office/powerpoint/2010/main" val="379872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CC0DCF6-01AF-4C89-A445-885F64F96286}"/>
              </a:ext>
            </a:extLst>
          </p:cNvPr>
          <p:cNvPicPr>
            <a:picLocks noChangeAspect="1"/>
          </p:cNvPicPr>
          <p:nvPr/>
        </p:nvPicPr>
        <p:blipFill>
          <a:blip r:embed="rId3"/>
          <a:stretch>
            <a:fillRect/>
          </a:stretch>
        </p:blipFill>
        <p:spPr>
          <a:xfrm>
            <a:off x="3249912" y="2148681"/>
            <a:ext cx="8410575" cy="3705225"/>
          </a:xfrm>
          <a:prstGeom prst="rect">
            <a:avLst/>
          </a:prstGeom>
        </p:spPr>
      </p:pic>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Les données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Pays</a:t>
            </a:r>
          </a:p>
          <a:p>
            <a:pPr lvl="1"/>
            <a:r>
              <a:rPr lang="fr-FR" dirty="0" err="1"/>
              <a:t>Feature</a:t>
            </a:r>
            <a:r>
              <a:rPr lang="fr-FR" dirty="0"/>
              <a:t> ‘UK’</a:t>
            </a:r>
          </a:p>
          <a:p>
            <a:endParaRPr lang="fr-FR" dirty="0"/>
          </a:p>
        </p:txBody>
      </p:sp>
    </p:spTree>
    <p:extLst>
      <p:ext uri="{BB962C8B-B14F-4D97-AF65-F5344CB8AC3E}">
        <p14:creationId xmlns:p14="http://schemas.microsoft.com/office/powerpoint/2010/main" val="230058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Les données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Codes</a:t>
            </a:r>
          </a:p>
          <a:p>
            <a:pPr lvl="1"/>
            <a:r>
              <a:rPr lang="fr-FR" dirty="0"/>
              <a:t>Nouvelle </a:t>
            </a:r>
            <a:r>
              <a:rPr lang="fr-FR" dirty="0" err="1"/>
              <a:t>feature</a:t>
            </a:r>
            <a:endParaRPr lang="fr-FR" dirty="0"/>
          </a:p>
          <a:p>
            <a:pPr lvl="2"/>
            <a:r>
              <a:rPr lang="fr-FR" dirty="0"/>
              <a:t>POST : Frais postaux</a:t>
            </a:r>
          </a:p>
          <a:p>
            <a:pPr lvl="2"/>
            <a:r>
              <a:rPr lang="fr-FR" dirty="0"/>
              <a:t>D : Discount</a:t>
            </a:r>
          </a:p>
          <a:p>
            <a:pPr lvl="2"/>
            <a:r>
              <a:rPr lang="fr-FR" dirty="0"/>
              <a:t>C2 : </a:t>
            </a:r>
            <a:r>
              <a:rPr lang="fr-FR" dirty="0" err="1"/>
              <a:t>Carriage</a:t>
            </a:r>
            <a:endParaRPr lang="fr-FR" dirty="0"/>
          </a:p>
          <a:p>
            <a:pPr lvl="2"/>
            <a:r>
              <a:rPr lang="fr-FR" dirty="0"/>
              <a:t>M : Manual</a:t>
            </a:r>
          </a:p>
          <a:p>
            <a:pPr lvl="1"/>
            <a:r>
              <a:rPr lang="fr-FR" dirty="0"/>
              <a:t>Trop peu d'occurrences</a:t>
            </a:r>
          </a:p>
          <a:p>
            <a:pPr lvl="2"/>
            <a:r>
              <a:rPr lang="fr-FR" dirty="0"/>
              <a:t>BANK CHARGES</a:t>
            </a:r>
          </a:p>
          <a:p>
            <a:pPr lvl="2"/>
            <a:r>
              <a:rPr lang="fr-FR" dirty="0"/>
              <a:t>PADS</a:t>
            </a:r>
          </a:p>
          <a:p>
            <a:pPr lvl="2"/>
            <a:r>
              <a:rPr lang="fr-FR" dirty="0"/>
              <a:t>DOT</a:t>
            </a:r>
          </a:p>
          <a:p>
            <a:pPr lvl="2"/>
            <a:r>
              <a:rPr lang="fr-FR" dirty="0"/>
              <a:t>CRUK</a:t>
            </a:r>
          </a:p>
        </p:txBody>
      </p:sp>
    </p:spTree>
    <p:extLst>
      <p:ext uri="{BB962C8B-B14F-4D97-AF65-F5344CB8AC3E}">
        <p14:creationId xmlns:p14="http://schemas.microsoft.com/office/powerpoint/2010/main" val="424975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Table RFM</a:t>
            </a:r>
          </a:p>
        </p:txBody>
      </p:sp>
      <p:sp>
        <p:nvSpPr>
          <p:cNvPr id="3" name="Espace réservé du contenu 2">
            <a:extLst>
              <a:ext uri="{FF2B5EF4-FFF2-40B4-BE49-F238E27FC236}">
                <a16:creationId xmlns:a16="http://schemas.microsoft.com/office/drawing/2014/main" id="{F4FD73EB-53BA-4B1C-91CA-63B2AD35201E}"/>
              </a:ext>
            </a:extLst>
          </p:cNvPr>
          <p:cNvSpPr>
            <a:spLocks noGrp="1"/>
          </p:cNvSpPr>
          <p:nvPr>
            <p:ph idx="1"/>
          </p:nvPr>
        </p:nvSpPr>
        <p:spPr/>
        <p:txBody>
          <a:bodyPr/>
          <a:lstStyle/>
          <a:p>
            <a:r>
              <a:rPr lang="fr-FR" dirty="0"/>
              <a:t>RFM </a:t>
            </a:r>
          </a:p>
          <a:p>
            <a:pPr lvl="1"/>
            <a:r>
              <a:rPr lang="fr-FR" dirty="0"/>
              <a:t>Récence : nombre de jour après le dernier achat</a:t>
            </a:r>
          </a:p>
          <a:p>
            <a:pPr lvl="1"/>
            <a:r>
              <a:rPr lang="fr-FR" dirty="0"/>
              <a:t>Fréquence : nombre d’achats</a:t>
            </a:r>
          </a:p>
          <a:p>
            <a:pPr lvl="1"/>
            <a:r>
              <a:rPr lang="fr-FR" dirty="0"/>
              <a:t>Montant : somme totale dépensée</a:t>
            </a:r>
          </a:p>
          <a:p>
            <a:r>
              <a:rPr lang="fr-FR" dirty="0"/>
              <a:t>Calcul des quartiles</a:t>
            </a:r>
          </a:p>
          <a:p>
            <a:r>
              <a:rPr lang="fr-FR" dirty="0"/>
              <a:t>Score</a:t>
            </a:r>
          </a:p>
        </p:txBody>
      </p:sp>
    </p:spTree>
    <p:extLst>
      <p:ext uri="{BB962C8B-B14F-4D97-AF65-F5344CB8AC3E}">
        <p14:creationId xmlns:p14="http://schemas.microsoft.com/office/powerpoint/2010/main" val="28653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Table RFM</a:t>
            </a:r>
          </a:p>
        </p:txBody>
      </p:sp>
      <p:pic>
        <p:nvPicPr>
          <p:cNvPr id="8" name="Espace réservé du contenu 7">
            <a:extLst>
              <a:ext uri="{FF2B5EF4-FFF2-40B4-BE49-F238E27FC236}">
                <a16:creationId xmlns:a16="http://schemas.microsoft.com/office/drawing/2014/main" id="{7293A38B-B2A4-40F3-B5C9-8F100392BF9F}"/>
              </a:ext>
            </a:extLst>
          </p:cNvPr>
          <p:cNvPicPr>
            <a:picLocks noGrp="1" noChangeAspect="1"/>
          </p:cNvPicPr>
          <p:nvPr>
            <p:ph idx="1"/>
          </p:nvPr>
        </p:nvPicPr>
        <p:blipFill>
          <a:blip r:embed="rId3"/>
          <a:stretch>
            <a:fillRect/>
          </a:stretch>
        </p:blipFill>
        <p:spPr>
          <a:xfrm>
            <a:off x="2590800" y="2105819"/>
            <a:ext cx="7010400" cy="3790950"/>
          </a:xfrm>
          <a:prstGeom prst="rect">
            <a:avLst/>
          </a:prstGeom>
        </p:spPr>
      </p:pic>
    </p:spTree>
    <p:extLst>
      <p:ext uri="{BB962C8B-B14F-4D97-AF65-F5344CB8AC3E}">
        <p14:creationId xmlns:p14="http://schemas.microsoft.com/office/powerpoint/2010/main" val="26366794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1438</Words>
  <Application>Microsoft Office PowerPoint</Application>
  <PresentationFormat>Grand écran</PresentationFormat>
  <Paragraphs>311</Paragraphs>
  <Slides>42</Slides>
  <Notes>30</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42</vt:i4>
      </vt:variant>
    </vt:vector>
  </HeadingPairs>
  <TitlesOfParts>
    <vt:vector size="47" baseType="lpstr">
      <vt:lpstr>Arial</vt:lpstr>
      <vt:lpstr>Calibri</vt:lpstr>
      <vt:lpstr>Calibri Light</vt:lpstr>
      <vt:lpstr>Wingdings</vt:lpstr>
      <vt:lpstr>Thème Office</vt:lpstr>
      <vt:lpstr>P5 Segmenter les comportements de clients</vt:lpstr>
      <vt:lpstr>Sommaire</vt:lpstr>
      <vt:lpstr>Introduction</vt:lpstr>
      <vt:lpstr>Les données</vt:lpstr>
      <vt:lpstr>Les données</vt:lpstr>
      <vt:lpstr>Les données</vt:lpstr>
      <vt:lpstr>Les données</vt:lpstr>
      <vt:lpstr>Table RFM</vt:lpstr>
      <vt:lpstr>Table RFM</vt:lpstr>
      <vt:lpstr>RFM - Chiffre d’affaire</vt:lpstr>
      <vt:lpstr>Historique mensuel</vt:lpstr>
      <vt:lpstr>Exploration</vt:lpstr>
      <vt:lpstr>Ensemble des features</vt:lpstr>
      <vt:lpstr>Ensemble des features</vt:lpstr>
      <vt:lpstr>Clustering</vt:lpstr>
      <vt:lpstr>Clustering</vt:lpstr>
      <vt:lpstr>Coefficients de silhouette</vt:lpstr>
      <vt:lpstr>Segmentation en 6 clusters</vt:lpstr>
      <vt:lpstr>Segmentation en 6 clusters</vt:lpstr>
      <vt:lpstr>Conclusion</vt:lpstr>
      <vt:lpstr>Conclusion</vt:lpstr>
      <vt:lpstr>Modélisation</vt:lpstr>
      <vt:lpstr>Modélisation</vt:lpstr>
      <vt:lpstr>Conclusion</vt:lpstr>
      <vt:lpstr>Pistes d’améliorations</vt:lpstr>
      <vt:lpstr>Prédiction d'achat</vt:lpstr>
      <vt:lpstr>Prédiction d'achat</vt:lpstr>
      <vt:lpstr>ROC</vt:lpstr>
      <vt:lpstr>Matrice de confusion</vt:lpstr>
      <vt:lpstr>Livrables</vt:lpstr>
      <vt:lpstr>Présentation théorique  Gradient Boosting</vt:lpstr>
      <vt:lpstr>Arbres de décision</vt:lpstr>
      <vt:lpstr>Méthodes parallèles (RandomForest)</vt:lpstr>
      <vt:lpstr>Méthodes séquentielles (Boosting)</vt:lpstr>
      <vt:lpstr>Gradient Boosting</vt:lpstr>
      <vt:lpstr>Gradient Boosting</vt:lpstr>
      <vt:lpstr>Nombre d’estimateurs</vt:lpstr>
      <vt:lpstr>Learning rate</vt:lpstr>
      <vt:lpstr>Max depth</vt:lpstr>
      <vt:lpstr>Features importance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Moteur de recommandations de films</dc:title>
  <dc:creator>Scao, Morgan</dc:creator>
  <cp:lastModifiedBy>Scao, Morgan</cp:lastModifiedBy>
  <cp:revision>196</cp:revision>
  <dcterms:created xsi:type="dcterms:W3CDTF">2018-01-23T13:27:07Z</dcterms:created>
  <dcterms:modified xsi:type="dcterms:W3CDTF">2018-03-21T10:05:56Z</dcterms:modified>
</cp:coreProperties>
</file>